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7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 snapToGrid="0">
      <p:cViewPr varScale="1">
        <p:scale>
          <a:sx n="89" d="100"/>
          <a:sy n="89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84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174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041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961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41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593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61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285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98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88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089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D22BA91-8435-49DB-BAB7-1B245A11B3C5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AAA034-135B-4084-BB70-3E052DA2200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04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F1E698-7F30-42E0-A7E7-4DFED929E0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Stories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97F9DC-4692-4BDB-B909-9DEDD48724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Сторі</a:t>
            </a:r>
            <a:r>
              <a:rPr lang="uk-UA" dirty="0"/>
              <a:t>, </a:t>
            </a:r>
            <a:r>
              <a:rPr lang="uk-UA" dirty="0" err="1"/>
              <a:t>сторіз</a:t>
            </a:r>
            <a:r>
              <a:rPr lang="uk-UA" dirty="0"/>
              <a:t>, </a:t>
            </a:r>
            <a:r>
              <a:rPr lang="uk-UA" dirty="0" err="1"/>
              <a:t>сторіс</a:t>
            </a:r>
            <a:r>
              <a:rPr lang="uk-UA" dirty="0"/>
              <a:t>, </a:t>
            </a:r>
            <a:r>
              <a:rPr lang="uk-UA" dirty="0" err="1"/>
              <a:t>сторіес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3013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15D102-AB9B-473F-9A4B-4470A3EB2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Виділитися можна за допомогою власних гіфок. Усі гіфки, які пропонує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Інстаграм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, належать до сервісу </a:t>
            </a:r>
            <a:r>
              <a:rPr lang="en-US" sz="2800" b="0" i="0" dirty="0" err="1">
                <a:solidFill>
                  <a:srgbClr val="0E1318"/>
                </a:solidFill>
                <a:effectLst/>
                <a:latin typeface="Canva Sans"/>
              </a:rPr>
              <a:t>Giphy</a:t>
            </a:r>
            <a:r>
              <a:rPr lang="en-US" sz="2800" b="0" i="0" dirty="0">
                <a:solidFill>
                  <a:srgbClr val="0E1318"/>
                </a:solidFill>
                <a:effectLst/>
                <a:latin typeface="Canva Sans"/>
              </a:rPr>
              <a:t>. 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Туди можна завантажити свій набір стікерів,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емоджі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,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леттерингів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 - і будь-який користувач зможе додавати їх у свої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Сторіс</a:t>
            </a:r>
            <a:r>
              <a:rPr lang="uk-UA" sz="2800" dirty="0">
                <a:solidFill>
                  <a:srgbClr val="0E1318"/>
                </a:solidFill>
                <a:latin typeface="Canva Sans"/>
              </a:rPr>
              <a:t>.</a:t>
            </a:r>
            <a:endParaRPr lang="uk-UA" sz="2800" b="0" i="0" dirty="0">
              <a:solidFill>
                <a:srgbClr val="0E1318"/>
              </a:solidFill>
              <a:effectLst/>
              <a:latin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4221876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DE7F6F9-767F-4B24-80C0-5B625BD11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653"/>
            <a:ext cx="10515600" cy="3844310"/>
          </a:xfrm>
        </p:spPr>
        <p:txBody>
          <a:bodyPr>
            <a:normAutofit/>
          </a:bodyPr>
          <a:lstStyle/>
          <a:p>
            <a:pPr algn="just"/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З недавнього часу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сторіс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 історії в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Інстаграмі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 дозволяють використовувати не лише готові стікери, а й робити їх самостійно. Для цього потрібно перейти в розділ зі стікерами та вибрати "Селфі". Ви можете зробити фотографію, використовуючи різні фони: градієнт, язики полум'я, конфетті та інші. У результаті у вас вийде унікальний стікер з вашим селфі.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66406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0549E1-D133-4C87-80E4-D5CC3EF23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7380"/>
            <a:ext cx="10515600" cy="4049583"/>
          </a:xfrm>
        </p:spPr>
        <p:txBody>
          <a:bodyPr>
            <a:normAutofit/>
          </a:bodyPr>
          <a:lstStyle/>
          <a:p>
            <a:pPr algn="just"/>
            <a:r>
              <a:rPr lang="uk-UA" sz="2800" dirty="0"/>
              <a:t>Друкарня  - ш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рифти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, як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кольори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та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фільтри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,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краще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вибрати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раз і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назавжди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. Формула проста – два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шрифти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: один,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складний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та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декоративний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– для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заголовків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+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другий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,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простий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та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читабельний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– для тексту. Перший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відбиває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стиль, а </a:t>
            </a:r>
            <a:r>
              <a:rPr lang="ru-RU" sz="2800" b="0" i="0" dirty="0" err="1">
                <a:solidFill>
                  <a:srgbClr val="0E1318"/>
                </a:solidFill>
                <a:effectLst/>
                <a:latin typeface="Canva Sans"/>
              </a:rPr>
              <a:t>другий</a:t>
            </a:r>
            <a:r>
              <a:rPr lang="ru-RU" sz="2800" b="0" i="0" dirty="0">
                <a:solidFill>
                  <a:srgbClr val="0E1318"/>
                </a:solidFill>
                <a:effectLst/>
                <a:latin typeface="Canva Sans"/>
              </a:rPr>
              <a:t> ясно доносить думки.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434101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8CBACB-E739-446D-9281-D702F410B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Зберігайте у тематичні альбоми</a:t>
            </a:r>
          </a:p>
          <a:p>
            <a:r>
              <a:rPr lang="uk-UA" dirty="0">
                <a:solidFill>
                  <a:schemeClr val="tx1"/>
                </a:solidFill>
              </a:rPr>
              <a:t>Намагайтесь «не забивати» стрічку </a:t>
            </a:r>
            <a:r>
              <a:rPr lang="uk-UA" dirty="0" err="1">
                <a:solidFill>
                  <a:schemeClr val="tx1"/>
                </a:solidFill>
              </a:rPr>
              <a:t>сторіз</a:t>
            </a:r>
            <a:r>
              <a:rPr lang="uk-UA" dirty="0">
                <a:solidFill>
                  <a:schemeClr val="tx1"/>
                </a:solidFill>
              </a:rPr>
              <a:t> більше 3-4 почергових епізодів</a:t>
            </a:r>
          </a:p>
          <a:p>
            <a:r>
              <a:rPr lang="uk-UA" dirty="0">
                <a:solidFill>
                  <a:schemeClr val="tx1"/>
                </a:solidFill>
              </a:rPr>
              <a:t>Використовуйте «пряму зйомку» – що бачу, те і знімаю (інколи коментую)</a:t>
            </a:r>
          </a:p>
          <a:p>
            <a:r>
              <a:rPr lang="uk-UA" dirty="0">
                <a:solidFill>
                  <a:schemeClr val="tx1"/>
                </a:solidFill>
              </a:rPr>
              <a:t>Часто має місце «пряма </a:t>
            </a:r>
            <a:r>
              <a:rPr lang="uk-UA">
                <a:solidFill>
                  <a:schemeClr val="tx1"/>
                </a:solidFill>
              </a:rPr>
              <a:t>зйомка комбінована» </a:t>
            </a:r>
            <a:r>
              <a:rPr lang="uk-UA" dirty="0">
                <a:solidFill>
                  <a:schemeClr val="tx1"/>
                </a:solidFill>
              </a:rPr>
              <a:t>- поява обличчям без додаткових елементів оформлення, бо треба </a:t>
            </a:r>
            <a:r>
              <a:rPr lang="uk-UA" dirty="0" err="1">
                <a:solidFill>
                  <a:schemeClr val="tx1"/>
                </a:solidFill>
              </a:rPr>
              <a:t>прям</a:t>
            </a:r>
            <a:r>
              <a:rPr lang="uk-UA" dirty="0">
                <a:solidFill>
                  <a:schemeClr val="tx1"/>
                </a:solidFill>
              </a:rPr>
              <a:t> ЗАРАЗ показати і себе, і емоції, і об</a:t>
            </a:r>
            <a:r>
              <a:rPr lang="en-US" dirty="0">
                <a:solidFill>
                  <a:schemeClr val="tx1"/>
                </a:solidFill>
              </a:rPr>
              <a:t>’</a:t>
            </a:r>
            <a:r>
              <a:rPr lang="uk-UA" dirty="0" err="1">
                <a:solidFill>
                  <a:schemeClr val="tx1"/>
                </a:solidFill>
              </a:rPr>
              <a:t>єкт</a:t>
            </a:r>
            <a:r>
              <a:rPr lang="uk-UA" dirty="0">
                <a:solidFill>
                  <a:schemeClr val="tx1"/>
                </a:solidFill>
              </a:rPr>
              <a:t> із можливим перемиканням камери</a:t>
            </a:r>
          </a:p>
          <a:p>
            <a:endParaRPr lang="uk-UA" dirty="0">
              <a:solidFill>
                <a:schemeClr val="tx1"/>
              </a:solidFill>
            </a:endParaRPr>
          </a:p>
          <a:p>
            <a:r>
              <a:rPr lang="uk-UA" dirty="0" err="1">
                <a:solidFill>
                  <a:schemeClr val="tx1"/>
                </a:solidFill>
              </a:rPr>
              <a:t>Сторіз</a:t>
            </a:r>
            <a:r>
              <a:rPr lang="uk-UA" dirty="0">
                <a:solidFill>
                  <a:schemeClr val="tx1"/>
                </a:solidFill>
              </a:rPr>
              <a:t> про емоції, про «тут і зараз», коли </a:t>
            </a:r>
            <a:r>
              <a:rPr lang="uk-UA" dirty="0" err="1">
                <a:solidFill>
                  <a:schemeClr val="tx1"/>
                </a:solidFill>
              </a:rPr>
              <a:t>рілз</a:t>
            </a:r>
            <a:r>
              <a:rPr lang="uk-UA" dirty="0">
                <a:solidFill>
                  <a:schemeClr val="tx1"/>
                </a:solidFill>
              </a:rPr>
              <a:t> про естетику, </a:t>
            </a:r>
            <a:r>
              <a:rPr lang="uk-UA" dirty="0" err="1">
                <a:solidFill>
                  <a:schemeClr val="tx1"/>
                </a:solidFill>
              </a:rPr>
              <a:t>підготовленність</a:t>
            </a:r>
            <a:r>
              <a:rPr lang="uk-UA" dirty="0">
                <a:solidFill>
                  <a:schemeClr val="tx1"/>
                </a:solidFill>
              </a:rPr>
              <a:t>.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4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A2DC6-94DD-49E4-808A-FB7262CCE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C00000"/>
                </a:solidFill>
              </a:rPr>
              <a:t>Дефініції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7DC45D-8553-49FE-A412-4497E50FF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Ефективний маркетинговий інструмент</a:t>
            </a:r>
          </a:p>
          <a:p>
            <a:r>
              <a:rPr lang="uk-UA" b="0" i="0" dirty="0">
                <a:solidFill>
                  <a:srgbClr val="0E1318"/>
                </a:solidFill>
                <a:effectLst/>
                <a:latin typeface="Canva Sans"/>
              </a:rPr>
              <a:t>Окрема стрічка з фотографіями та / чи відео</a:t>
            </a:r>
          </a:p>
          <a:p>
            <a:r>
              <a:rPr lang="uk-UA" b="0" i="0" dirty="0">
                <a:solidFill>
                  <a:srgbClr val="0E1318"/>
                </a:solidFill>
                <a:effectLst/>
                <a:latin typeface="Canva Sans"/>
              </a:rPr>
              <a:t>Контент, що зникає через 24 години з моменту публікації</a:t>
            </a:r>
          </a:p>
          <a:p>
            <a:r>
              <a:rPr lang="uk-UA" dirty="0">
                <a:solidFill>
                  <a:srgbClr val="0E1318"/>
                </a:solidFill>
                <a:latin typeface="Canva Sans"/>
              </a:rPr>
              <a:t>Одна / серія дописів (</a:t>
            </a:r>
            <a:r>
              <a:rPr lang="en-US" dirty="0">
                <a:solidFill>
                  <a:srgbClr val="0E1318"/>
                </a:solidFill>
                <a:latin typeface="Canva Sans"/>
              </a:rPr>
              <a:t>Instagram </a:t>
            </a:r>
            <a:r>
              <a:rPr lang="uk-UA" dirty="0">
                <a:solidFill>
                  <a:srgbClr val="0E1318"/>
                </a:solidFill>
                <a:latin typeface="Canva Sans"/>
              </a:rPr>
              <a:t>сам ділить за часом)</a:t>
            </a:r>
            <a:endParaRPr lang="uk-UA" b="0" i="0" dirty="0">
              <a:solidFill>
                <a:srgbClr val="0E1318"/>
              </a:solidFill>
              <a:effectLst/>
              <a:latin typeface="Canva Sans"/>
            </a:endParaRPr>
          </a:p>
          <a:p>
            <a:r>
              <a:rPr lang="uk-UA" dirty="0">
                <a:solidFill>
                  <a:srgbClr val="0E1318"/>
                </a:solidFill>
                <a:latin typeface="Canva Sans"/>
              </a:rPr>
              <a:t>Спосіб комунікації </a:t>
            </a:r>
            <a:r>
              <a:rPr lang="uk-UA" b="0" i="0" dirty="0">
                <a:solidFill>
                  <a:srgbClr val="0E1318"/>
                </a:solidFill>
                <a:effectLst/>
                <a:latin typeface="Canva Sans"/>
              </a:rPr>
              <a:t>з користувачами без перевантаження основної стрічки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467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F584BA-A3FB-496C-B39A-060978970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9086"/>
            <a:ext cx="10515600" cy="5327877"/>
          </a:xfrm>
        </p:spPr>
        <p:txBody>
          <a:bodyPr/>
          <a:lstStyle/>
          <a:p>
            <a:pPr algn="just"/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За три хвилини користувач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Інстаграма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 бачить потік із</a:t>
            </a:r>
            <a:r>
              <a:rPr lang="uk-UA" sz="2800" b="0" i="0" dirty="0">
                <a:solidFill>
                  <a:srgbClr val="C00000"/>
                </a:solidFill>
                <a:effectLst/>
                <a:latin typeface="Canva Sans"/>
              </a:rPr>
              <a:t> 12–22 </a:t>
            </a:r>
            <a:r>
              <a:rPr lang="uk-UA" sz="2800" b="0" i="0" dirty="0" err="1">
                <a:solidFill>
                  <a:srgbClr val="0E1318"/>
                </a:solidFill>
                <a:effectLst/>
                <a:latin typeface="Canva Sans"/>
              </a:rPr>
              <a:t>Сторіс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. </a:t>
            </a:r>
          </a:p>
          <a:p>
            <a:pPr algn="just"/>
            <a:endParaRPr lang="uk-UA" sz="2800" dirty="0">
              <a:solidFill>
                <a:srgbClr val="0E1318"/>
              </a:solidFill>
              <a:latin typeface="Canva Sans"/>
            </a:endParaRPr>
          </a:p>
          <a:p>
            <a:pPr algn="just"/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Наша пам'ять працює як фільтр. Вона стирає все, що її не зачепило, і старанно зберігає те, що викликало емоції. Тому аудиторія швидше запам'ятає історію, яка здивувала, розсмішила, заінтригувала чи принесла задоволення. Наступного разу, побачивши щось схоже, пам'ять змусить людину затриматись і знову пошукати цікаве там, де вона була раніше. Отже, потрібно зробити так, щоб ваш контент впізнавали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48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3D288A-092B-4451-9656-43DD955D6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0" i="0" dirty="0">
                <a:solidFill>
                  <a:schemeClr val="tx1"/>
                </a:solidFill>
                <a:effectLst/>
                <a:latin typeface="Canva Sans"/>
              </a:rPr>
              <a:t>Сьогодні понад 500 млн користувачів </a:t>
            </a:r>
            <a:r>
              <a:rPr lang="uk-UA" sz="2800" b="0" i="0" dirty="0" err="1">
                <a:solidFill>
                  <a:srgbClr val="C00000"/>
                </a:solidFill>
                <a:effectLst/>
                <a:latin typeface="Canva Sans"/>
              </a:rPr>
              <a:t>Інстаграм</a:t>
            </a:r>
            <a:r>
              <a:rPr lang="uk-UA" sz="2800" b="0" i="0" dirty="0">
                <a:solidFill>
                  <a:srgbClr val="C00000"/>
                </a:solidFill>
                <a:effectLst/>
                <a:latin typeface="Canva Sans"/>
              </a:rPr>
              <a:t> </a:t>
            </a:r>
            <a:r>
              <a:rPr lang="uk-UA" sz="2800" b="0" i="0" dirty="0">
                <a:solidFill>
                  <a:schemeClr val="tx1"/>
                </a:solidFill>
                <a:effectLst/>
                <a:latin typeface="Canva Sans"/>
              </a:rPr>
              <a:t>щодня використовують історії і при цьому 58% опитаних повідомляють, що стали більше цікавитись брендом чи товаром після того, як побачили його рекламу в історіях.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2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864E0E-9A92-45EF-AD34-5C92F5540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Бренди активно користуються новим трендом – </a:t>
            </a:r>
            <a:r>
              <a:rPr lang="uk-UA" sz="2800" b="0" i="0" dirty="0">
                <a:solidFill>
                  <a:srgbClr val="C00000"/>
                </a:solidFill>
                <a:effectLst/>
                <a:latin typeface="Canva Sans"/>
              </a:rPr>
              <a:t>4 мільйони </a:t>
            </a:r>
            <a:r>
              <a:rPr lang="uk-UA" sz="2800" b="0" i="0" dirty="0">
                <a:solidFill>
                  <a:srgbClr val="0E1318"/>
                </a:solidFill>
                <a:effectLst/>
                <a:latin typeface="Canva Sans"/>
              </a:rPr>
              <a:t>компаній показують рекламу в історіях щомісяця. Вони розповідають про свої цінності, спілкуються з передплатниками і збільшують лояльність до бренду.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17515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1DBCD-23BD-44C1-A390-63F8B9907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Сторіз</a:t>
            </a:r>
            <a:r>
              <a:rPr lang="uk-UA" dirty="0"/>
              <a:t> як засіб познайомитися із блогером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050C4D-DCB3-4B2E-A660-9A409B4DD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Комунікативний образ людини-комунікатора визначений як «синтетична структура, що містить інформаційну (на рівні корисних відомостей), семантичну, асоціативну, емоційну складові та стимулює адресата до соціального обміну» (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Удріс</a:t>
            </a:r>
            <a:r>
              <a:rPr lang="uk-UA" b="0" i="0" dirty="0">
                <a:effectLst/>
                <a:latin typeface="Arial" panose="020B0604020202020204" pitchFamily="34" charset="0"/>
              </a:rPr>
              <a:t>, 2012, с. 74). </a:t>
            </a:r>
          </a:p>
          <a:p>
            <a:r>
              <a:rPr lang="uk-UA" b="0" i="0" dirty="0">
                <a:effectLst/>
                <a:latin typeface="Arial" panose="020B0604020202020204" pitchFamily="34" charset="0"/>
              </a:rPr>
              <a:t>Комунікативні образи поділено на </a:t>
            </a:r>
            <a:r>
              <a:rPr lang="uk-UA" b="1" i="0" dirty="0" err="1">
                <a:effectLst/>
                <a:latin typeface="Arial" panose="020B0604020202020204" pitchFamily="34" charset="0"/>
              </a:rPr>
              <a:t>презентативні</a:t>
            </a:r>
            <a:r>
              <a:rPr lang="uk-UA" b="1" i="0" dirty="0">
                <a:effectLst/>
                <a:latin typeface="Arial" panose="020B0604020202020204" pitchFamily="34" charset="0"/>
              </a:rPr>
              <a:t> </a:t>
            </a:r>
            <a:r>
              <a:rPr lang="uk-UA" b="0" i="0" dirty="0">
                <a:effectLst/>
                <a:latin typeface="Arial" panose="020B0604020202020204" pitchFamily="34" charset="0"/>
              </a:rPr>
              <a:t>(коли людина-комунікатор сама виступає носієм свого образу) та </a:t>
            </a:r>
            <a:r>
              <a:rPr lang="uk-UA" b="1" i="0" dirty="0">
                <a:effectLst/>
                <a:latin typeface="Arial" panose="020B0604020202020204" pitchFamily="34" charset="0"/>
              </a:rPr>
              <a:t>репрезентативні </a:t>
            </a:r>
            <a:r>
              <a:rPr lang="uk-UA" b="0" i="0" dirty="0">
                <a:effectLst/>
                <a:latin typeface="Arial" panose="020B0604020202020204" pitchFamily="34" charset="0"/>
              </a:rPr>
              <a:t>(коли образ є самостійною цілісною структурою, що реалізується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безособистісною</a:t>
            </a:r>
            <a:r>
              <a:rPr lang="uk-UA" b="0" i="0" dirty="0">
                <a:effectLst/>
                <a:latin typeface="Arial" panose="020B0604020202020204" pitchFamily="34" charset="0"/>
              </a:rPr>
              <a:t> комунікацією, розширеною у часі і просторі) (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Удріс</a:t>
            </a:r>
            <a:r>
              <a:rPr lang="uk-UA" b="0" i="0" dirty="0">
                <a:effectLst/>
                <a:latin typeface="Arial" panose="020B0604020202020204" pitchFamily="34" charset="0"/>
              </a:rPr>
              <a:t>, 2012, с. 74-75). </a:t>
            </a:r>
          </a:p>
          <a:p>
            <a:r>
              <a:rPr lang="uk-UA" b="0" i="0" dirty="0">
                <a:effectLst/>
                <a:latin typeface="Arial" panose="020B0604020202020204" pitchFamily="34" charset="0"/>
              </a:rPr>
              <a:t>В контексті аналізу блогів Н.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Удріс</a:t>
            </a:r>
            <a:r>
              <a:rPr lang="uk-UA" b="0" i="0" dirty="0">
                <a:effectLst/>
                <a:latin typeface="Arial" panose="020B0604020202020204" pitchFamily="34" charset="0"/>
              </a:rPr>
              <a:t> дійшла висновку, що комунікативний образ, представлений у соціальних мережах має </a:t>
            </a:r>
            <a:r>
              <a:rPr lang="uk-UA" b="1" i="0" dirty="0">
                <a:effectLst/>
                <a:latin typeface="Arial" panose="020B0604020202020204" pitchFamily="34" charset="0"/>
              </a:rPr>
              <a:t>інтегральний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характер та утворюється поєднанням презентаційного та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репрезентаційного</a:t>
            </a:r>
            <a:r>
              <a:rPr lang="uk-UA" b="0" i="0" dirty="0">
                <a:effectLst/>
                <a:latin typeface="Arial" panose="020B0604020202020204" pitchFamily="34" charset="0"/>
              </a:rPr>
              <a:t> засобів.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808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B3888BF-3B6B-4CFD-BF47-3B13F69C8D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5771" y="1315617"/>
            <a:ext cx="6680719" cy="4516050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FF7A56-4AC5-4128-8889-24F6654D7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78" y="1315617"/>
            <a:ext cx="4909975" cy="422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77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30FDC-C1E6-4106-94A4-5B0FEA7E4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C00000"/>
                </a:solidFill>
              </a:rPr>
              <a:t>Ефективні </a:t>
            </a:r>
            <a:r>
              <a:rPr lang="uk-UA" dirty="0" err="1">
                <a:solidFill>
                  <a:srgbClr val="C00000"/>
                </a:solidFill>
              </a:rPr>
              <a:t>сторіз</a:t>
            </a:r>
            <a:r>
              <a:rPr lang="uk-UA" dirty="0">
                <a:solidFill>
                  <a:srgbClr val="C00000"/>
                </a:solidFill>
              </a:rPr>
              <a:t>: елементи </a:t>
            </a:r>
            <a:r>
              <a:rPr lang="uk-UA" dirty="0" err="1">
                <a:solidFill>
                  <a:srgbClr val="C00000"/>
                </a:solidFill>
              </a:rPr>
              <a:t>сторітелінгу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49D199-0FBA-4D5C-A606-074C68FF9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Фірмові шаблони як самої соцмережі, так і додаткових сервісів (колір, шрифт, розміщення тексту)</a:t>
            </a:r>
          </a:p>
          <a:p>
            <a:pPr marL="514350" indent="-514350">
              <a:buAutoNum type="arabicPeriod"/>
            </a:pPr>
            <a:r>
              <a:rPr lang="uk-UA" dirty="0" err="1">
                <a:solidFill>
                  <a:schemeClr val="tx1"/>
                </a:solidFill>
              </a:rPr>
              <a:t>Чередування</a:t>
            </a:r>
            <a:r>
              <a:rPr lang="uk-UA" dirty="0">
                <a:solidFill>
                  <a:schemeClr val="tx1"/>
                </a:solidFill>
              </a:rPr>
              <a:t> форматів (фото, колажі, відео, опитування, гіперпосилання, діалогічні віконця)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Фільтри (о</a:t>
            </a: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днакове тонування, яскравість, контрастність, глибина створюють відчуття цілісності та єдності - обирайте один-два фільтри та використовувати їх постійно).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chemeClr val="tx1"/>
                </a:solidFill>
                <a:latin typeface="Canva Sans"/>
              </a:rPr>
              <a:t>Акцент через гіперпосилання на новий матеріал на сайті, ваш власний текстовий допис, новий товар, сторінку тощо.</a:t>
            </a:r>
          </a:p>
          <a:p>
            <a:pPr marL="514350" indent="-514350">
              <a:buAutoNum type="arabicPeriod"/>
            </a:pP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Збереження </a:t>
            </a:r>
            <a:r>
              <a:rPr lang="uk-UA" dirty="0">
                <a:solidFill>
                  <a:schemeClr val="tx1"/>
                </a:solidFill>
                <a:latin typeface="Canva Sans"/>
              </a:rPr>
              <a:t>у «вічні </a:t>
            </a:r>
            <a:r>
              <a:rPr lang="uk-UA" dirty="0" err="1">
                <a:solidFill>
                  <a:schemeClr val="tx1"/>
                </a:solidFill>
                <a:latin typeface="Canva Sans"/>
              </a:rPr>
              <a:t>сторіз</a:t>
            </a:r>
            <a:r>
              <a:rPr lang="uk-UA" dirty="0">
                <a:solidFill>
                  <a:schemeClr val="tx1"/>
                </a:solidFill>
                <a:latin typeface="Canva Sans"/>
              </a:rPr>
              <a:t>» у тематичні альбоми</a:t>
            </a:r>
            <a:endParaRPr lang="uk-UA" b="0" i="0" dirty="0">
              <a:solidFill>
                <a:schemeClr val="tx1"/>
              </a:solidFill>
              <a:effectLst/>
              <a:latin typeface="Canva Sans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176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8E516BA-58C8-4FED-94EB-3EAF8F512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7297"/>
            <a:ext cx="10515600" cy="3769665"/>
          </a:xfrm>
        </p:spPr>
        <p:txBody>
          <a:bodyPr/>
          <a:lstStyle/>
          <a:p>
            <a:pPr algn="just"/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Стікери та гіфки з'явилися в </a:t>
            </a:r>
            <a:r>
              <a:rPr lang="uk-UA" b="0" i="0" dirty="0" err="1">
                <a:solidFill>
                  <a:schemeClr val="tx1"/>
                </a:solidFill>
                <a:effectLst/>
                <a:latin typeface="Canva Sans"/>
              </a:rPr>
              <a:t>Інстаграм</a:t>
            </a: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 </a:t>
            </a:r>
            <a:r>
              <a:rPr lang="uk-UA" b="0" i="0" dirty="0" err="1">
                <a:solidFill>
                  <a:schemeClr val="tx1"/>
                </a:solidFill>
                <a:effectLst/>
                <a:latin typeface="Canva Sans"/>
              </a:rPr>
              <a:t>сторіс</a:t>
            </a: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 тільки з 2018 року, але маркетологи називали їх головним трендом </a:t>
            </a:r>
            <a:r>
              <a:rPr lang="uk-UA" b="0" i="0" dirty="0" err="1">
                <a:solidFill>
                  <a:schemeClr val="tx1"/>
                </a:solidFill>
                <a:effectLst/>
                <a:latin typeface="Canva Sans"/>
              </a:rPr>
              <a:t>Інстаграм</a:t>
            </a: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-маркетингу у 2019 році . Вони чудово працюють як підказки або мотивація дії, що перекладає користувачів на сторінки, що продають.</a:t>
            </a:r>
          </a:p>
          <a:p>
            <a:pPr algn="just"/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Часто стікерами нагадують </a:t>
            </a:r>
            <a:r>
              <a:rPr lang="uk-UA" b="0" i="0" dirty="0" err="1">
                <a:solidFill>
                  <a:schemeClr val="tx1"/>
                </a:solidFill>
                <a:effectLst/>
                <a:latin typeface="Canva Sans"/>
              </a:rPr>
              <a:t>свайпнути</a:t>
            </a:r>
            <a:r>
              <a:rPr lang="uk-UA" b="0" i="0" dirty="0">
                <a:solidFill>
                  <a:schemeClr val="tx1"/>
                </a:solidFill>
                <a:effectLst/>
                <a:latin typeface="Canva Sans"/>
              </a:rPr>
              <a:t> або клацнути посилання, яке ви прикріпили до історії. Але пам'ятайте, якщо використовувати занадто багато елементів, що «кричать», на одному екрані, вони швидше збивають з пантелику, ніж привертають і розважають.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803204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261</TotalTime>
  <Words>725</Words>
  <Application>Microsoft Office PowerPoint</Application>
  <PresentationFormat>Широкий екран</PresentationFormat>
  <Paragraphs>34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Canva Sans</vt:lpstr>
      <vt:lpstr>Ретроспектива</vt:lpstr>
      <vt:lpstr>Stories</vt:lpstr>
      <vt:lpstr>Дефініції</vt:lpstr>
      <vt:lpstr>Презентація PowerPoint</vt:lpstr>
      <vt:lpstr>Презентація PowerPoint</vt:lpstr>
      <vt:lpstr>Презентація PowerPoint</vt:lpstr>
      <vt:lpstr>Сторіз як засіб познайомитися із блогером</vt:lpstr>
      <vt:lpstr>Презентація PowerPoint</vt:lpstr>
      <vt:lpstr>Ефективні сторіз: елементи сторітелінгу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Stories</dc:title>
  <dc:creator>Слава</dc:creator>
  <cp:lastModifiedBy>Роговая Татьяна</cp:lastModifiedBy>
  <cp:revision>14</cp:revision>
  <dcterms:created xsi:type="dcterms:W3CDTF">2022-09-22T11:03:36Z</dcterms:created>
  <dcterms:modified xsi:type="dcterms:W3CDTF">2025-10-01T08:58:05Z</dcterms:modified>
</cp:coreProperties>
</file>