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6"/>
  </p:notesMasterIdLst>
  <p:sldIdLst>
    <p:sldId id="274" r:id="rId2"/>
    <p:sldId id="276" r:id="rId3"/>
    <p:sldId id="275" r:id="rId4"/>
    <p:sldId id="277" r:id="rId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68" autoAdjust="0"/>
    <p:restoredTop sz="94900" autoAdjust="0"/>
  </p:normalViewPr>
  <p:slideViewPr>
    <p:cSldViewPr snapToGrid="0" showGuides="1">
      <p:cViewPr varScale="1">
        <p:scale>
          <a:sx n="90" d="100"/>
          <a:sy n="90" d="100"/>
        </p:scale>
        <p:origin x="66" y="558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6202" y="165470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-30245"/>
            <a:ext cx="7554088" cy="6933622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ЛІ.</a:t>
            </a:r>
            <a:r>
              <a:rPr lang="en-US" sz="1400" dirty="0" smtClean="0"/>
              <a:t>S</a:t>
            </a:r>
            <a:endParaRPr lang="ru-RU" sz="1400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СУЧАСНА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КРАЇНСЬКА МОВА </a:t>
            </a:r>
          </a:p>
          <a:p>
            <a:pPr algn="ctr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(Лексикологія. Фразеологія. Лексикографія)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</a:t>
            </a:r>
            <a:r>
              <a:rPr lang="uk-UA" sz="2400" dirty="0"/>
              <a:t>Д</a:t>
            </a:r>
            <a:r>
              <a:rPr lang="uk-UA" sz="2400" dirty="0" smtClean="0"/>
              <a:t>исципліна циклу професійної підготовки освітньо-професійної програми</a:t>
            </a:r>
            <a:r>
              <a:rPr lang="en-US" sz="2400" dirty="0" smtClean="0"/>
              <a:t> </a:t>
            </a:r>
            <a:endParaRPr lang="uk-UA" sz="2400" dirty="0" smtClean="0"/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(Українська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мова і література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денної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форми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здобуття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освіти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400" dirty="0" smtClean="0"/>
          </a:p>
          <a:p>
            <a:pPr algn="ctr"/>
            <a:r>
              <a:rPr lang="uk-UA" sz="2400" dirty="0" smtClean="0"/>
              <a:t>Розробник курсу </a:t>
            </a:r>
            <a:r>
              <a:rPr lang="uk-UA" sz="2400" dirty="0"/>
              <a:t>– </a:t>
            </a:r>
            <a:r>
              <a:rPr lang="uk-UA" sz="2400" dirty="0" smtClean="0">
                <a:solidFill>
                  <a:prstClr val="black"/>
                </a:solidFill>
              </a:rPr>
              <a:t>доцент, </a:t>
            </a:r>
            <a:r>
              <a:rPr lang="uk-UA" sz="2400" dirty="0" smtClean="0"/>
              <a:t>кандидат </a:t>
            </a:r>
            <a:r>
              <a:rPr lang="uk-UA" sz="2400" dirty="0"/>
              <a:t>філологічних </a:t>
            </a:r>
            <a:r>
              <a:rPr lang="uk-UA" sz="2400" dirty="0" smtClean="0"/>
              <a:t>наук </a:t>
            </a:r>
            <a:r>
              <a:rPr lang="uk-UA" sz="2400" dirty="0" smtClean="0"/>
              <a:t>І.</a:t>
            </a:r>
            <a:r>
              <a:rPr lang="en-US" sz="2400" dirty="0" smtClean="0"/>
              <a:t> </a:t>
            </a:r>
            <a:r>
              <a:rPr lang="uk-UA" sz="2400" dirty="0" smtClean="0"/>
              <a:t>І. Ільченко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</a:t>
            </a:r>
            <a:r>
              <a:rPr lang="uk-UA" sz="2400" dirty="0" smtClean="0"/>
              <a:t>студенти першого року навчання освітнього рівня «бакалавр» </a:t>
            </a: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724400" y="59870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 smtClean="0"/>
              <a:t>курсу</a:t>
            </a:r>
            <a:r>
              <a:rPr lang="uk-UA" sz="2100" dirty="0" smtClean="0"/>
              <a:t> </a:t>
            </a:r>
            <a:r>
              <a:rPr lang="uk-UA" sz="2100" dirty="0"/>
              <a:t>– дати студентам відповідні наукові знання про факти сучасної української літературної мови та усталені </a:t>
            </a:r>
            <a:r>
              <a:rPr lang="uk-UA" sz="2100" dirty="0" err="1"/>
              <a:t>мовні</a:t>
            </a:r>
            <a:r>
              <a:rPr lang="uk-UA" sz="2100" dirty="0"/>
              <a:t> норми від часів І. Котляревського і Т. Шевченка до наших днів. </a:t>
            </a: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  <a:endParaRPr lang="en-US" dirty="0"/>
          </a:p>
          <a:p>
            <a:pPr lvl="0" algn="just"/>
            <a:r>
              <a:rPr lang="ru-RU" sz="1600" dirty="0"/>
              <a:t>• </a:t>
            </a:r>
            <a:r>
              <a:rPr lang="ru-RU" sz="1600" dirty="0" err="1" smtClean="0"/>
              <a:t>Виділяти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мовленнєвого</a:t>
            </a:r>
            <a:r>
              <a:rPr lang="ru-RU" sz="1600" dirty="0"/>
              <a:t> потоку </a:t>
            </a:r>
            <a:r>
              <a:rPr lang="ru-RU" sz="1600" dirty="0" err="1"/>
              <a:t>конкретні</a:t>
            </a:r>
            <a:r>
              <a:rPr lang="ru-RU" sz="1600" dirty="0"/>
              <a:t> </a:t>
            </a:r>
            <a:r>
              <a:rPr lang="ru-RU" sz="1600" dirty="0" err="1"/>
              <a:t>мовні</a:t>
            </a:r>
            <a:r>
              <a:rPr lang="ru-RU" sz="1600" dirty="0"/>
              <a:t> </a:t>
            </a:r>
            <a:r>
              <a:rPr lang="ru-RU" sz="1600" dirty="0" err="1"/>
              <a:t>категорії</a:t>
            </a:r>
            <a:r>
              <a:rPr lang="ru-RU" sz="1600" dirty="0"/>
              <a:t>, </a:t>
            </a:r>
            <a:r>
              <a:rPr lang="ru-RU" sz="1600" dirty="0" err="1"/>
              <a:t>давати</a:t>
            </a:r>
            <a:r>
              <a:rPr lang="ru-RU" sz="1600" dirty="0"/>
              <a:t> </a:t>
            </a:r>
            <a:r>
              <a:rPr lang="ru-RU" sz="1600" dirty="0" err="1"/>
              <a:t>їм</a:t>
            </a:r>
            <a:r>
              <a:rPr lang="ru-RU" sz="1600" dirty="0"/>
              <a:t> </a:t>
            </a:r>
            <a:r>
              <a:rPr lang="ru-RU" sz="1600" dirty="0" err="1"/>
              <a:t>загальну</a:t>
            </a:r>
            <a:r>
              <a:rPr lang="ru-RU" sz="1600" dirty="0"/>
              <a:t> характеристику </a:t>
            </a:r>
            <a:r>
              <a:rPr lang="ru-RU" sz="1600" dirty="0" err="1"/>
              <a:t>відповідно</a:t>
            </a:r>
            <a:r>
              <a:rPr lang="ru-RU" sz="1600" dirty="0"/>
              <a:t> до </a:t>
            </a:r>
            <a:r>
              <a:rPr lang="ru-RU" sz="1600" dirty="0" err="1"/>
              <a:t>вимог</a:t>
            </a:r>
            <a:r>
              <a:rPr lang="ru-RU" sz="1600" dirty="0"/>
              <a:t> </a:t>
            </a:r>
            <a:r>
              <a:rPr lang="ru-RU" sz="1600" dirty="0" err="1"/>
              <a:t>сучасного</a:t>
            </a:r>
            <a:r>
              <a:rPr lang="ru-RU" sz="1600" dirty="0"/>
              <a:t> </a:t>
            </a:r>
            <a:r>
              <a:rPr lang="ru-RU" sz="1600" dirty="0" err="1"/>
              <a:t>мовознавства</a:t>
            </a:r>
            <a:r>
              <a:rPr lang="uk-UA" sz="1600" dirty="0" smtClean="0"/>
              <a:t>.</a:t>
            </a:r>
            <a:endParaRPr lang="en-US" sz="1600" dirty="0"/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Самостійно</a:t>
            </a:r>
            <a:r>
              <a:rPr lang="ru-RU" sz="1600" dirty="0" smtClean="0"/>
              <a:t> </a:t>
            </a:r>
            <a:r>
              <a:rPr lang="ru-RU" sz="1600" dirty="0" err="1"/>
              <a:t>аналізувати</a:t>
            </a:r>
            <a:r>
              <a:rPr lang="ru-RU" sz="1600" dirty="0"/>
              <a:t> </a:t>
            </a:r>
            <a:r>
              <a:rPr lang="ru-RU" sz="1600" dirty="0" err="1"/>
              <a:t>мовні</a:t>
            </a:r>
            <a:r>
              <a:rPr lang="ru-RU" sz="1600" dirty="0"/>
              <a:t> </a:t>
            </a:r>
            <a:r>
              <a:rPr lang="ru-RU" sz="1600" dirty="0" err="1"/>
              <a:t>факти</a:t>
            </a:r>
            <a:r>
              <a:rPr lang="ru-RU" sz="1600" dirty="0"/>
              <a:t>, у т. ч. </a:t>
            </a:r>
            <a:r>
              <a:rPr lang="ru-RU" sz="1600" dirty="0" err="1"/>
              <a:t>здійснювати</a:t>
            </a:r>
            <a:r>
              <a:rPr lang="ru-RU" sz="1600" dirty="0"/>
              <a:t> </a:t>
            </a:r>
            <a:r>
              <a:rPr lang="ru-RU" sz="1600" dirty="0" err="1"/>
              <a:t>повний</a:t>
            </a:r>
            <a:r>
              <a:rPr lang="ru-RU" sz="1600" dirty="0"/>
              <a:t> </a:t>
            </a:r>
            <a:r>
              <a:rPr lang="ru-RU" sz="1600" dirty="0" err="1"/>
              <a:t>лексикологічний</a:t>
            </a:r>
            <a:r>
              <a:rPr lang="ru-RU" sz="1600" dirty="0"/>
              <a:t>, </a:t>
            </a:r>
            <a:r>
              <a:rPr lang="ru-RU" sz="1600" dirty="0" err="1"/>
              <a:t>фразеологічний</a:t>
            </a:r>
            <a:r>
              <a:rPr lang="ru-RU" sz="1600" dirty="0"/>
              <a:t> </a:t>
            </a:r>
            <a:r>
              <a:rPr lang="ru-RU" sz="1600" dirty="0" err="1"/>
              <a:t>аналізи</a:t>
            </a:r>
            <a:r>
              <a:rPr lang="ru-RU" sz="1600" dirty="0"/>
              <a:t>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служитиме</a:t>
            </a:r>
            <a:r>
              <a:rPr lang="ru-RU" sz="1600" dirty="0"/>
              <a:t> основою </a:t>
            </a:r>
            <a:r>
              <a:rPr lang="ru-RU" sz="1600" dirty="0" err="1"/>
              <a:t>здобуття</a:t>
            </a:r>
            <a:r>
              <a:rPr lang="ru-RU" sz="1600" dirty="0"/>
              <a:t> </a:t>
            </a:r>
            <a:r>
              <a:rPr lang="ru-RU" sz="1600" dirty="0" err="1"/>
              <a:t>навичок</a:t>
            </a:r>
            <a:r>
              <a:rPr lang="ru-RU" sz="1600" dirty="0"/>
              <a:t> </a:t>
            </a:r>
            <a:r>
              <a:rPr lang="ru-RU" sz="1600" dirty="0" err="1"/>
              <a:t>роботи</a:t>
            </a:r>
            <a:r>
              <a:rPr lang="ru-RU" sz="1600" dirty="0"/>
              <a:t> </a:t>
            </a:r>
            <a:r>
              <a:rPr lang="ru-RU" sz="1600" dirty="0" err="1"/>
              <a:t>вчителя</a:t>
            </a:r>
            <a:r>
              <a:rPr lang="ru-RU" sz="1600" dirty="0"/>
              <a:t>-словесника в </a:t>
            </a:r>
            <a:r>
              <a:rPr lang="ru-RU" sz="1600" dirty="0" err="1"/>
              <a:t>школі</a:t>
            </a:r>
            <a:r>
              <a:rPr lang="uk-UA" sz="1600" dirty="0" smtClean="0"/>
              <a:t>. </a:t>
            </a:r>
            <a:endParaRPr lang="en-US" sz="1600" dirty="0"/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Працювати</a:t>
            </a:r>
            <a:r>
              <a:rPr lang="ru-RU" sz="1600" dirty="0" smtClean="0"/>
              <a:t> </a:t>
            </a:r>
            <a:r>
              <a:rPr lang="ru-RU" sz="1600" dirty="0"/>
              <a:t>з </a:t>
            </a:r>
            <a:r>
              <a:rPr lang="ru-RU" sz="1600" dirty="0" err="1"/>
              <a:t>науковою</a:t>
            </a:r>
            <a:r>
              <a:rPr lang="ru-RU" sz="1600" dirty="0"/>
              <a:t> </a:t>
            </a:r>
            <a:r>
              <a:rPr lang="ru-RU" sz="1600" dirty="0" err="1"/>
              <a:t>літературою</a:t>
            </a:r>
            <a:r>
              <a:rPr lang="ru-RU" sz="1600" dirty="0"/>
              <a:t>, словниками й </a:t>
            </a:r>
            <a:r>
              <a:rPr lang="ru-RU" sz="1600" dirty="0" err="1"/>
              <a:t>довідниками</a:t>
            </a:r>
            <a:r>
              <a:rPr lang="ru-RU" sz="1600" dirty="0"/>
              <a:t> для теоретичного </a:t>
            </a:r>
            <a:r>
              <a:rPr lang="ru-RU" sz="1600" dirty="0" err="1"/>
              <a:t>обґрунтування</a:t>
            </a:r>
            <a:r>
              <a:rPr lang="ru-RU" sz="1600" dirty="0"/>
              <a:t> та </a:t>
            </a:r>
            <a:r>
              <a:rPr lang="ru-RU" sz="1600" dirty="0" err="1"/>
              <a:t>висновків</a:t>
            </a:r>
            <a:r>
              <a:rPr lang="ru-RU" sz="1600" dirty="0"/>
              <a:t>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спостережень</a:t>
            </a:r>
            <a:r>
              <a:rPr lang="ru-RU" sz="1600" dirty="0"/>
              <a:t> над </a:t>
            </a:r>
            <a:r>
              <a:rPr lang="ru-RU" sz="1600" dirty="0" err="1"/>
              <a:t>конкретними</a:t>
            </a:r>
            <a:r>
              <a:rPr lang="ru-RU" sz="1600" dirty="0"/>
              <a:t> стилями, </a:t>
            </a:r>
            <a:r>
              <a:rPr lang="ru-RU" sz="1600" dirty="0" err="1"/>
              <a:t>мовними</a:t>
            </a:r>
            <a:r>
              <a:rPr lang="ru-RU" sz="1600" dirty="0"/>
              <a:t> </a:t>
            </a:r>
            <a:r>
              <a:rPr lang="ru-RU" sz="1600" dirty="0" err="1" smtClean="0"/>
              <a:t>явищами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/>
              <a:t>• </a:t>
            </a:r>
            <a:r>
              <a:rPr lang="ru-RU" sz="1600" dirty="0" err="1" smtClean="0"/>
              <a:t>Реферувати</a:t>
            </a:r>
            <a:r>
              <a:rPr lang="ru-RU" sz="1600" dirty="0" smtClean="0"/>
              <a:t> </a:t>
            </a:r>
            <a:r>
              <a:rPr lang="ru-RU" sz="1600" dirty="0" err="1"/>
              <a:t>мовознавчі</a:t>
            </a:r>
            <a:r>
              <a:rPr lang="ru-RU" sz="1600" dirty="0"/>
              <a:t> </a:t>
            </a:r>
            <a:r>
              <a:rPr lang="ru-RU" sz="1600" dirty="0" err="1"/>
              <a:t>праці</a:t>
            </a:r>
            <a:r>
              <a:rPr lang="ru-RU" sz="1600" dirty="0"/>
              <a:t> й </a:t>
            </a:r>
            <a:r>
              <a:rPr lang="ru-RU" sz="1600" dirty="0" err="1"/>
              <a:t>представляти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 smtClean="0"/>
              <a:t>публічно</a:t>
            </a:r>
            <a:r>
              <a:rPr lang="ru-RU" sz="1600" dirty="0" smtClean="0"/>
              <a:t>.</a:t>
            </a:r>
          </a:p>
          <a:p>
            <a:pPr lvl="0" algn="just"/>
            <a:r>
              <a:rPr lang="ru-RU" sz="1600" dirty="0" smtClean="0"/>
              <a:t>•</a:t>
            </a:r>
            <a:r>
              <a:rPr lang="ru-RU" sz="1600" dirty="0" err="1" smtClean="0"/>
              <a:t>Уміти</a:t>
            </a:r>
            <a:r>
              <a:rPr lang="ru-RU" sz="1600" dirty="0" smtClean="0"/>
              <a:t> </a:t>
            </a:r>
            <a:r>
              <a:rPr lang="ru-RU" sz="1600" dirty="0" err="1"/>
              <a:t>вчитися</a:t>
            </a:r>
            <a:r>
              <a:rPr lang="ru-RU" sz="1600" dirty="0"/>
              <a:t>, </a:t>
            </a:r>
            <a:r>
              <a:rPr lang="ru-RU" sz="1600" dirty="0" err="1"/>
              <a:t>дотримуючись</a:t>
            </a:r>
            <a:r>
              <a:rPr lang="ru-RU" sz="1600" dirty="0"/>
              <a:t> </a:t>
            </a:r>
            <a:r>
              <a:rPr lang="ru-RU" sz="1600" dirty="0" err="1"/>
              <a:t>міжнародних</a:t>
            </a:r>
            <a:r>
              <a:rPr lang="ru-RU" sz="1600" dirty="0"/>
              <a:t> </a:t>
            </a:r>
            <a:r>
              <a:rPr lang="ru-RU" sz="1600" dirty="0" err="1"/>
              <a:t>принципів</a:t>
            </a:r>
            <a:r>
              <a:rPr lang="ru-RU" sz="1600" dirty="0"/>
              <a:t> </a:t>
            </a:r>
            <a:r>
              <a:rPr lang="ru-RU" sz="1600" dirty="0" err="1"/>
              <a:t>академічної</a:t>
            </a:r>
            <a:r>
              <a:rPr lang="ru-RU" sz="1600" dirty="0"/>
              <a:t> </a:t>
            </a:r>
            <a:r>
              <a:rPr lang="ru-RU" sz="1600" dirty="0" err="1"/>
              <a:t>доброчесності</a:t>
            </a:r>
            <a:endParaRPr lang="en-US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100" b="1" dirty="0" smtClean="0"/>
              <a:t>    </a:t>
            </a:r>
            <a:r>
              <a:rPr lang="ru-RU" sz="2100" b="1" dirty="0" err="1" smtClean="0"/>
              <a:t>Обсяг</a:t>
            </a:r>
            <a:r>
              <a:rPr lang="ru-RU" sz="2100" b="1" dirty="0" smtClean="0"/>
              <a:t> курсу</a:t>
            </a:r>
            <a:r>
              <a:rPr lang="ru-RU" sz="2100" dirty="0" smtClean="0"/>
              <a:t> </a:t>
            </a:r>
            <a:r>
              <a:rPr lang="ru-RU" sz="2100" dirty="0"/>
              <a:t>– </a:t>
            </a:r>
            <a:r>
              <a:rPr lang="en-US" sz="2100" dirty="0" smtClean="0"/>
              <a:t>12</a:t>
            </a:r>
            <a:r>
              <a:rPr lang="ru-RU" sz="2100" dirty="0" smtClean="0"/>
              <a:t>0 </a:t>
            </a:r>
            <a:r>
              <a:rPr lang="ru-RU" sz="2100" dirty="0"/>
              <a:t>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</a:t>
            </a:r>
            <a:r>
              <a:rPr lang="ru-RU" sz="2000" b="1" dirty="0" err="1" smtClean="0"/>
              <a:t>лекції</a:t>
            </a:r>
            <a:r>
              <a:rPr lang="ru-RU" sz="2000" dirty="0" smtClean="0"/>
              <a:t> </a:t>
            </a:r>
            <a:r>
              <a:rPr lang="ru-RU" sz="2000" dirty="0"/>
              <a:t>– </a:t>
            </a:r>
            <a:r>
              <a:rPr lang="en-US" sz="2000" dirty="0" smtClean="0"/>
              <a:t>15</a:t>
            </a:r>
            <a:r>
              <a:rPr lang="ru-RU" sz="2000" dirty="0" smtClean="0"/>
              <a:t> (</a:t>
            </a:r>
            <a:r>
              <a:rPr lang="en-US" sz="2000" dirty="0" smtClean="0"/>
              <a:t>30</a:t>
            </a:r>
            <a:r>
              <a:rPr lang="ru-RU" sz="2000" dirty="0" smtClean="0"/>
              <a:t> </a:t>
            </a:r>
            <a:r>
              <a:rPr lang="ru-RU" sz="2000" dirty="0"/>
              <a:t>год</a:t>
            </a:r>
            <a:r>
              <a:rPr lang="ru-RU" sz="2000" dirty="0" smtClean="0"/>
              <a:t>.)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dirty="0"/>
              <a:t>                                 </a:t>
            </a:r>
            <a:r>
              <a:rPr lang="ru-RU" sz="2000" b="1" dirty="0" err="1"/>
              <a:t>практичні</a:t>
            </a:r>
            <a:r>
              <a:rPr lang="ru-RU" sz="2000" b="1" dirty="0"/>
              <a:t> </a:t>
            </a:r>
            <a:r>
              <a:rPr lang="ru-RU" sz="2000" b="1" dirty="0" err="1"/>
              <a:t>заняття</a:t>
            </a:r>
            <a:r>
              <a:rPr lang="ru-RU" sz="2000" b="1" dirty="0"/>
              <a:t> </a:t>
            </a:r>
            <a:r>
              <a:rPr lang="ru-RU" sz="2000" dirty="0"/>
              <a:t>– </a:t>
            </a:r>
            <a:r>
              <a:rPr lang="ru-RU" sz="2000" dirty="0" smtClean="0"/>
              <a:t>7 (14 </a:t>
            </a:r>
            <a:r>
              <a:rPr lang="ru-RU" sz="2000" dirty="0"/>
              <a:t>год</a:t>
            </a:r>
            <a:r>
              <a:rPr lang="ru-RU" sz="2000" dirty="0" smtClean="0"/>
              <a:t>.)</a:t>
            </a: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                                 </a:t>
            </a:r>
            <a:r>
              <a:rPr lang="ru-RU" sz="2000" b="1" dirty="0" err="1" smtClean="0"/>
              <a:t>самостійна</a:t>
            </a:r>
            <a:r>
              <a:rPr lang="ru-RU" sz="2000" b="1" dirty="0" smtClean="0"/>
              <a:t> </a:t>
            </a:r>
            <a:r>
              <a:rPr lang="ru-RU" sz="2000" b="1" dirty="0"/>
              <a:t>робота </a:t>
            </a:r>
            <a:r>
              <a:rPr lang="ru-RU" sz="2000" dirty="0"/>
              <a:t>– </a:t>
            </a:r>
            <a:r>
              <a:rPr lang="en-US" sz="2000" dirty="0" smtClean="0"/>
              <a:t> </a:t>
            </a:r>
            <a:r>
              <a:rPr lang="uk-UA" sz="2000" dirty="0" smtClean="0"/>
              <a:t>7</a:t>
            </a:r>
            <a:r>
              <a:rPr lang="ru-RU" sz="2000" dirty="0" smtClean="0"/>
              <a:t>6 </a:t>
            </a:r>
            <a:r>
              <a:rPr lang="ru-RU" sz="2000" dirty="0" smtClean="0"/>
              <a:t>год.</a:t>
            </a:r>
          </a:p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підсумкова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форма контролю – </a:t>
            </a:r>
            <a:r>
              <a:rPr lang="uk-UA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залік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16348" y="0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050698" y="4926105"/>
            <a:ext cx="6813619" cy="1058982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4995492" y="3043501"/>
            <a:ext cx="6924033" cy="1503207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95492" y="1629800"/>
            <a:ext cx="6956491" cy="1146594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97468" y="5017408"/>
            <a:ext cx="4247207" cy="1694266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рямоугольник 38"/>
          <p:cNvSpPr/>
          <p:nvPr/>
        </p:nvSpPr>
        <p:spPr>
          <a:xfrm>
            <a:off x="696116" y="133204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75173" y="1401777"/>
            <a:ext cx="6273482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Картинки по запросу da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9" y="5116285"/>
            <a:ext cx="4238366" cy="124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96116" y="4916125"/>
            <a:ext cx="4304663" cy="140708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1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</a:p>
          <a:p>
            <a:r>
              <a:rPr lang="uk-U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Лексикологія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42833" y="3117357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</a:p>
          <a:p>
            <a:r>
              <a:rPr lang="ru-RU" sz="2000" dirty="0" err="1">
                <a:solidFill>
                  <a:schemeClr val="bg1"/>
                </a:solidFill>
              </a:rPr>
              <a:t>Групи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слів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основі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лексичного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значення</a:t>
            </a:r>
            <a:endParaRPr lang="uk-UA" sz="20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5768" y="6304616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cs typeface="Arial" panose="020B0604020202020204" pitchFamily="34" charset="0"/>
              </a:rPr>
              <a:t>СУЧАСНА УКРАЇНСЬКА МОВА</a:t>
            </a:r>
            <a:endParaRPr lang="ru-RU" b="1" dirty="0">
              <a:cs typeface="Arial" panose="020B0604020202020204" pitchFamily="34" charset="0"/>
            </a:endParaRPr>
          </a:p>
          <a:p>
            <a:pPr algn="ctr"/>
            <a:r>
              <a:rPr lang="uk-UA" b="1" dirty="0" smtClean="0">
                <a:cs typeface="Arial" panose="020B0604020202020204" pitchFamily="34" charset="0"/>
              </a:rPr>
              <a:t>(розділи «Лексикологія», «Фразеологія», «Лексикографія»</a:t>
            </a:r>
            <a:r>
              <a:rPr lang="en-US" b="1" smtClean="0">
                <a:cs typeface="Arial" panose="020B0604020202020204" pitchFamily="34" charset="0"/>
              </a:rPr>
              <a:t>)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6456" y="1786280"/>
            <a:ext cx="6287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1. Вступ</a:t>
            </a: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2. Сучасна українська мова, її функціювання</a:t>
            </a:r>
          </a:p>
          <a:p>
            <a:pPr algn="just"/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3. Лексикологія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273295" y="3378931"/>
            <a:ext cx="617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4, 5, 6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. Омоніми. Пароніми. Синоніми.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Антоніми 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57952" y="3724244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05492" y="5003476"/>
            <a:ext cx="4320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solidFill>
                  <a:schemeClr val="bg1"/>
                </a:solidFill>
              </a:rPr>
              <a:t>Змістовий модуль 3</a:t>
            </a:r>
          </a:p>
          <a:p>
            <a:r>
              <a:rPr lang="uk-UA" sz="2200" b="1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Шари української </a:t>
            </a:r>
            <a:r>
              <a:rPr lang="uk-UA" dirty="0" smtClean="0">
                <a:solidFill>
                  <a:schemeClr val="bg1"/>
                </a:solidFill>
              </a:rPr>
              <a:t>лексики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модуль 4</a:t>
            </a:r>
          </a:p>
          <a:p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Фразеологія. Лексикографія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Фразеологія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ru-RU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Лексикографія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75173" y="4963197"/>
            <a:ext cx="6251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53235" y="4731171"/>
            <a:ext cx="63507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7, 8, 9.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Лексика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української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мови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погляду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походження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активності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вживання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стилістичного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використання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10. Фразеологія </a:t>
            </a:r>
          </a:p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Тема 11. Лексикографія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</TotalTime>
  <Words>356</Words>
  <Application>Microsoft Office PowerPoint</Application>
  <PresentationFormat>Широкоэкранный</PresentationFormat>
  <Paragraphs>58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Екатерина</cp:lastModifiedBy>
  <cp:revision>122</cp:revision>
  <cp:lastPrinted>2017-10-19T16:56:15Z</cp:lastPrinted>
  <dcterms:created xsi:type="dcterms:W3CDTF">2017-10-19T11:54:45Z</dcterms:created>
  <dcterms:modified xsi:type="dcterms:W3CDTF">2025-11-04T13:14:52Z</dcterms:modified>
</cp:coreProperties>
</file>