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7" r:id="rId2"/>
    <p:sldId id="395" r:id="rId3"/>
    <p:sldId id="443" r:id="rId4"/>
    <p:sldId id="444" r:id="rId5"/>
    <p:sldId id="445" r:id="rId6"/>
    <p:sldId id="446" r:id="rId7"/>
    <p:sldId id="447" r:id="rId8"/>
    <p:sldId id="448" r:id="rId9"/>
    <p:sldId id="485" r:id="rId10"/>
    <p:sldId id="486" r:id="rId11"/>
    <p:sldId id="487" r:id="rId12"/>
    <p:sldId id="488" r:id="rId13"/>
    <p:sldId id="489" r:id="rId14"/>
    <p:sldId id="427" r:id="rId15"/>
    <p:sldId id="490" r:id="rId16"/>
    <p:sldId id="442" r:id="rId17"/>
    <p:sldId id="428" r:id="rId18"/>
    <p:sldId id="449" r:id="rId19"/>
    <p:sldId id="450" r:id="rId20"/>
    <p:sldId id="451" r:id="rId21"/>
    <p:sldId id="452" r:id="rId22"/>
    <p:sldId id="453" r:id="rId23"/>
    <p:sldId id="454" r:id="rId24"/>
    <p:sldId id="455" r:id="rId25"/>
    <p:sldId id="456" r:id="rId26"/>
    <p:sldId id="429" r:id="rId27"/>
    <p:sldId id="457" r:id="rId28"/>
    <p:sldId id="458" r:id="rId29"/>
    <p:sldId id="431" r:id="rId30"/>
    <p:sldId id="459" r:id="rId31"/>
    <p:sldId id="441" r:id="rId32"/>
    <p:sldId id="440" r:id="rId33"/>
    <p:sldId id="432" r:id="rId34"/>
    <p:sldId id="460" r:id="rId35"/>
    <p:sldId id="461" r:id="rId36"/>
    <p:sldId id="462" r:id="rId37"/>
    <p:sldId id="463" r:id="rId38"/>
    <p:sldId id="464" r:id="rId39"/>
    <p:sldId id="439" r:id="rId40"/>
    <p:sldId id="438" r:id="rId41"/>
    <p:sldId id="465" r:id="rId42"/>
    <p:sldId id="433" r:id="rId43"/>
    <p:sldId id="437" r:id="rId44"/>
    <p:sldId id="470" r:id="rId45"/>
    <p:sldId id="491" r:id="rId46"/>
    <p:sldId id="492" r:id="rId47"/>
    <p:sldId id="493" r:id="rId48"/>
    <p:sldId id="494" r:id="rId49"/>
    <p:sldId id="471" r:id="rId50"/>
    <p:sldId id="472" r:id="rId51"/>
    <p:sldId id="434" r:id="rId52"/>
    <p:sldId id="473" r:id="rId53"/>
    <p:sldId id="474" r:id="rId54"/>
    <p:sldId id="436" r:id="rId55"/>
    <p:sldId id="475" r:id="rId56"/>
    <p:sldId id="476" r:id="rId57"/>
    <p:sldId id="477" r:id="rId58"/>
    <p:sldId id="435" r:id="rId59"/>
    <p:sldId id="479" r:id="rId60"/>
    <p:sldId id="478" r:id="rId61"/>
    <p:sldId id="495" r:id="rId62"/>
    <p:sldId id="498" r:id="rId63"/>
    <p:sldId id="496" r:id="rId64"/>
    <p:sldId id="497" r:id="rId6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86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86597B-3280-442C-ADCC-ED31D503F5A8}" type="datetimeFigureOut">
              <a:rPr lang="ru-RU"/>
              <a:pPr>
                <a:defRPr/>
              </a:pPr>
              <a:t>24.10.2021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98705FC-664E-4169-9D83-3CBB87F95D2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9DA172-7D5A-4D8B-90EF-2EAAFDF3D2C1}"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D57295-F0E2-49F4-95DA-4859BA5C27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F1B8A6A-B607-4320-9AE6-6C89497FFA2A}"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9EB145-0BB4-4245-9F72-8F77A89A3E4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185ABE-F039-4488-BC39-F5E6E6FD00A9}"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4E95BD-5F02-4284-965D-903A4DDBBA6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7EACBD-6F38-4D00-AE32-00C6B617AD0C}"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4495CB-05E4-49E6-B814-93A987C21C2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415563-0587-48E5-AA84-875B50111613}"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FF8173-A9AA-471D-B8A8-D9FA013D5D3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5182DD0-49B8-4E90-8E13-5A8AEA34EC39}" type="datetimeFigureOut">
              <a:rPr lang="ru-RU"/>
              <a:pPr>
                <a:defRPr/>
              </a:pPr>
              <a:t>24.10.2021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FC58E6-63A2-4ABD-9FFD-05621E3F17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6A0F77-E74E-4F6B-84E7-F23949C778FB}" type="datetimeFigureOut">
              <a:rPr lang="ru-RU"/>
              <a:pPr>
                <a:defRPr/>
              </a:pPr>
              <a:t>24.10.2021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3478590-FD90-450D-9A4F-55FE5F74244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82FF950-99B5-4827-A5D4-BC25BE59A045}" type="datetimeFigureOut">
              <a:rPr lang="ru-RU"/>
              <a:pPr>
                <a:defRPr/>
              </a:pPr>
              <a:t>24.10.2021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F071C2F-8AA8-41D1-A07C-0A2F3F886B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0BE1BB2-61C6-45D8-92D4-954B543BF001}" type="datetimeFigureOut">
              <a:rPr lang="ru-RU"/>
              <a:pPr>
                <a:defRPr/>
              </a:pPr>
              <a:t>24.10.2021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5AFFEAC-13ED-48EA-83CD-B87BF147DDA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7638459-B2A2-439C-BC29-6BBB808956BB}" type="datetimeFigureOut">
              <a:rPr lang="ru-RU"/>
              <a:pPr>
                <a:defRPr/>
              </a:pPr>
              <a:t>24.10.2021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EB4B4B3-DBE1-48D1-A514-24C04639464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4F740C1-AA40-45C2-988F-E9E981030C0D}" type="datetimeFigureOut">
              <a:rPr lang="ru-RU"/>
              <a:pPr>
                <a:defRPr/>
              </a:pPr>
              <a:t>24.10.2021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80288D6-FB62-4CCD-AD56-C64D7066408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F96CF45-6ACD-4393-A83B-D74A86BF4EB6}" type="datetimeFigureOut">
              <a:rPr lang="ru-RU"/>
              <a:pPr>
                <a:defRPr/>
              </a:pPr>
              <a:t>24.10.2021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108092-C91A-49E7-AD54-51BC892309C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1843951"/>
            <a:ext cx="9144000" cy="3170099"/>
          </a:xfrm>
          <a:prstGeom prst="rect">
            <a:avLst/>
          </a:prstGeom>
          <a:noFill/>
          <a:ln w="9525">
            <a:noFill/>
            <a:miter lim="800000"/>
            <a:headEnd/>
            <a:tailEnd/>
          </a:ln>
        </p:spPr>
        <p:txBody>
          <a:bodyPr anchor="ctr">
            <a:spAutoFit/>
          </a:bodyPr>
          <a:lstStyle/>
          <a:p>
            <a:pPr algn="ctr" eaLnBrk="0" hangingPunct="0"/>
            <a:r>
              <a:rPr lang="uk-UA" sz="4000" b="1" dirty="0">
                <a:latin typeface="Cambria" pitchFamily="18" charset="0"/>
                <a:cs typeface="Times New Roman" pitchFamily="18" charset="0"/>
              </a:rPr>
              <a:t>ЦІНОУТВОРЕННЯ ТА ЦІНОВА ПОЛІТИКА В УПРАВЛІНСЬКОМУ ОБЛІКУ</a:t>
            </a:r>
          </a:p>
          <a:p>
            <a:pPr algn="ctr" eaLnBrk="0" hangingPunct="0"/>
            <a:endParaRPr lang="uk-UA" sz="4000" b="1" dirty="0">
              <a:latin typeface="Cambria" pitchFamily="18" charset="0"/>
              <a:cs typeface="Times New Roman" pitchFamily="18" charset="0"/>
            </a:endParaRPr>
          </a:p>
          <a:p>
            <a:pPr algn="ctr"/>
            <a:r>
              <a:rPr lang="uk-UA" sz="4000" b="1" dirty="0">
                <a:latin typeface="Cambria" pitchFamily="18" charset="0"/>
                <a:cs typeface="Times New Roman" pitchFamily="18" charset="0"/>
              </a:rPr>
              <a:t>Тема </a:t>
            </a:r>
            <a:r>
              <a:rPr lang="uk-UA" sz="4000" b="1" dirty="0" smtClean="0">
                <a:latin typeface="Cambria" pitchFamily="18" charset="0"/>
                <a:cs typeface="Times New Roman" pitchFamily="18" charset="0"/>
              </a:rPr>
              <a:t>7. </a:t>
            </a:r>
            <a:r>
              <a:rPr lang="uk-UA" sz="4000" b="1" dirty="0" smtClean="0">
                <a:latin typeface="Cambria" pitchFamily="18" charset="0"/>
              </a:rPr>
              <a:t>Маркетингові стратегії цін</a:t>
            </a:r>
            <a:endParaRPr lang="uk-UA" sz="4000" b="1" dirty="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012954"/>
            <a:ext cx="9144000" cy="4832092"/>
          </a:xfrm>
          <a:prstGeom prst="rect">
            <a:avLst/>
          </a:prstGeom>
          <a:noFill/>
          <a:ln w="9525">
            <a:noFill/>
            <a:miter lim="800000"/>
            <a:headEnd/>
            <a:tailEnd/>
          </a:ln>
        </p:spPr>
        <p:txBody>
          <a:bodyPr>
            <a:spAutoFit/>
          </a:bodyPr>
          <a:lstStyle/>
          <a:p>
            <a:pPr algn="ctr"/>
            <a:r>
              <a:rPr lang="uk-UA" sz="4400" dirty="0" smtClean="0">
                <a:latin typeface="Cambria" pitchFamily="18" charset="0"/>
              </a:rPr>
              <a:t>Стратегія високих цін може </a:t>
            </a:r>
            <a:r>
              <a:rPr lang="uk-UA" sz="4400" b="1" dirty="0" smtClean="0">
                <a:latin typeface="Cambria" pitchFamily="18" charset="0"/>
              </a:rPr>
              <a:t>дати фірмі можливість знизити ціну</a:t>
            </a:r>
            <a:r>
              <a:rPr lang="uk-UA" sz="4400" dirty="0" smtClean="0">
                <a:latin typeface="Cambria" pitchFamily="18" charset="0"/>
              </a:rPr>
              <a:t>, якщо нею допущені помилки в розрахунках. </a:t>
            </a:r>
          </a:p>
          <a:p>
            <a:pPr algn="ctr"/>
            <a:endParaRPr lang="uk-UA" sz="4400" dirty="0" smtClean="0">
              <a:latin typeface="Cambria" pitchFamily="18" charset="0"/>
            </a:endParaRPr>
          </a:p>
          <a:p>
            <a:pPr algn="ctr"/>
            <a:r>
              <a:rPr lang="uk-UA" sz="4400" dirty="0" smtClean="0">
                <a:latin typeface="Cambria" pitchFamily="18" charset="0"/>
              </a:rPr>
              <a:t>Знизити ціну товару легше, ніж підняти.</a:t>
            </a:r>
            <a:endParaRPr lang="ru-RU" sz="4400" dirty="0" smtClean="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412790"/>
            <a:ext cx="9144000" cy="6032421"/>
          </a:xfrm>
          <a:prstGeom prst="rect">
            <a:avLst/>
          </a:prstGeom>
          <a:noFill/>
          <a:ln w="9525">
            <a:noFill/>
            <a:miter lim="800000"/>
            <a:headEnd/>
            <a:tailEnd/>
          </a:ln>
        </p:spPr>
        <p:txBody>
          <a:bodyPr>
            <a:spAutoFit/>
          </a:bodyPr>
          <a:lstStyle/>
          <a:p>
            <a:pPr algn="ctr"/>
            <a:r>
              <a:rPr lang="uk-UA" sz="4000" dirty="0" smtClean="0">
                <a:latin typeface="Cambria" pitchFamily="18" charset="0"/>
              </a:rPr>
              <a:t>Стратегія високих цін, </a:t>
            </a:r>
            <a:r>
              <a:rPr lang="uk-UA" sz="4000" b="1" dirty="0" smtClean="0">
                <a:latin typeface="Cambria" pitchFamily="18" charset="0"/>
              </a:rPr>
              <a:t>дає гарні результати</a:t>
            </a:r>
            <a:r>
              <a:rPr lang="uk-UA" sz="4000" dirty="0" smtClean="0">
                <a:latin typeface="Cambria" pitchFamily="18" charset="0"/>
              </a:rPr>
              <a:t>, якщо:</a:t>
            </a:r>
            <a:endParaRPr lang="ru-RU" sz="4000" dirty="0" smtClean="0">
              <a:latin typeface="Cambria" pitchFamily="18" charset="0"/>
            </a:endParaRPr>
          </a:p>
          <a:p>
            <a:pPr marL="542925" indent="-361950"/>
            <a:r>
              <a:rPr lang="uk-UA" sz="3400" dirty="0" smtClean="0">
                <a:latin typeface="Cambria" pitchFamily="18" charset="0"/>
              </a:rPr>
              <a:t>– висока ціна підтримує статус високої якості товару;</a:t>
            </a:r>
            <a:endParaRPr lang="ru-RU" sz="3400" dirty="0" smtClean="0">
              <a:latin typeface="Cambria" pitchFamily="18" charset="0"/>
            </a:endParaRPr>
          </a:p>
          <a:p>
            <a:pPr marL="542925" indent="-361950"/>
            <a:r>
              <a:rPr lang="uk-UA" sz="3400" dirty="0" smtClean="0">
                <a:latin typeface="Cambria" pitchFamily="18" charset="0"/>
              </a:rPr>
              <a:t>– спостерігається високий стійкий рівень поточного попиту з боку великої кількості покупців, мало чутливих до ціни;</a:t>
            </a:r>
            <a:endParaRPr lang="ru-RU" sz="3400" dirty="0" smtClean="0">
              <a:latin typeface="Cambria" pitchFamily="18" charset="0"/>
            </a:endParaRPr>
          </a:p>
          <a:p>
            <a:pPr marL="542925" indent="-361950"/>
            <a:r>
              <a:rPr lang="uk-UA" sz="3400" dirty="0" smtClean="0">
                <a:latin typeface="Cambria" pitchFamily="18" charset="0"/>
              </a:rPr>
              <a:t>– втрата виторгу від продажу великої кількості виробів за більш низькою ціною порівняно з продажем меншої кількості виробів за високою ціною незначна;</a:t>
            </a:r>
            <a:endParaRPr lang="ru-RU" sz="3400" dirty="0" smtClean="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35846"/>
            <a:ext cx="9144000" cy="6186309"/>
          </a:xfrm>
          <a:prstGeom prst="rect">
            <a:avLst/>
          </a:prstGeom>
          <a:noFill/>
          <a:ln w="9525">
            <a:noFill/>
            <a:miter lim="800000"/>
            <a:headEnd/>
            <a:tailEnd/>
          </a:ln>
        </p:spPr>
        <p:txBody>
          <a:bodyPr>
            <a:spAutoFit/>
          </a:bodyPr>
          <a:lstStyle/>
          <a:p>
            <a:pPr marL="542925" indent="-361950"/>
            <a:r>
              <a:rPr lang="uk-UA" sz="3600" dirty="0" smtClean="0">
                <a:latin typeface="Cambria" pitchFamily="18" charset="0"/>
              </a:rPr>
              <a:t>– різниця між високою і нормальною цінами не занадто велика, тому що в цьому випадку не створюються умови для проникнення на ринок конкурентів;</a:t>
            </a:r>
            <a:endParaRPr lang="ru-RU" sz="3600" dirty="0" smtClean="0">
              <a:latin typeface="Cambria" pitchFamily="18" charset="0"/>
            </a:endParaRPr>
          </a:p>
          <a:p>
            <a:pPr marL="542925" indent="-361950"/>
            <a:r>
              <a:rPr lang="uk-UA" sz="3600" dirty="0" smtClean="0">
                <a:latin typeface="Cambria" pitchFamily="18" charset="0"/>
              </a:rPr>
              <a:t>– конкуренція обмежена;</a:t>
            </a:r>
            <a:endParaRPr lang="ru-RU" sz="3600" dirty="0" smtClean="0">
              <a:latin typeface="Cambria" pitchFamily="18" charset="0"/>
            </a:endParaRPr>
          </a:p>
          <a:p>
            <a:pPr marL="542925" indent="-361950"/>
            <a:r>
              <a:rPr lang="uk-UA" sz="3600" dirty="0" smtClean="0">
                <a:latin typeface="Cambria" pitchFamily="18" charset="0"/>
              </a:rPr>
              <a:t>– рівень виробничих і збутових витрат на одиницю продукції випуску невеликого обсягу товару ненабагато перевищує рівень цих витрат при повному завантаженні виробничих потужностей;</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 якщо існують значні бар’єри входу на ринок (патенти, високий рівень витрат на розроблення товарів, великі і тривалі за часом витрати на просування товару на ринок);</a:t>
            </a:r>
            <a:endParaRPr lang="ru-RU" sz="4000" dirty="0" smtClean="0">
              <a:latin typeface="Cambria" pitchFamily="18" charset="0"/>
            </a:endParaRPr>
          </a:p>
          <a:p>
            <a:pPr marL="542925" indent="-361950"/>
            <a:r>
              <a:rPr lang="uk-UA" sz="4000" dirty="0" smtClean="0">
                <a:latin typeface="Cambria" pitchFamily="18" charset="0"/>
              </a:rPr>
              <a:t>– попит на новий товар вищий від пропозиції.</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7.2 Стратегія середніх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dirty="0" smtClean="0">
                <a:latin typeface="Cambria" pitchFamily="18" charset="0"/>
              </a:rPr>
              <a:t>Це </a:t>
            </a:r>
            <a:r>
              <a:rPr lang="uk-UA" sz="4000" b="1" dirty="0" smtClean="0">
                <a:latin typeface="Cambria" pitchFamily="18" charset="0"/>
              </a:rPr>
              <a:t>найтиповіша стратегія </a:t>
            </a:r>
            <a:r>
              <a:rPr lang="uk-UA" sz="4000" dirty="0" smtClean="0">
                <a:latin typeface="Cambria" pitchFamily="18" charset="0"/>
              </a:rPr>
              <a:t>більшості фірм. Як правило, до цієї стратегії звертаються ті фірми, що зацікавлені в стабільності і збереженні сприятливого клімату для своєї діяльності на ринку і розглядають одержання прибутку як довгострокову політику.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Багато фірм вважають стратегію середніх цін найбільш справедливою, тому що вона </a:t>
            </a:r>
            <a:r>
              <a:rPr lang="uk-UA" sz="4000" b="1" dirty="0" smtClean="0">
                <a:latin typeface="Cambria" pitchFamily="18" charset="0"/>
              </a:rPr>
              <a:t>виключає можливість «війни цін»</a:t>
            </a:r>
            <a:r>
              <a:rPr lang="uk-UA" sz="4000" dirty="0" smtClean="0">
                <a:latin typeface="Cambria" pitchFamily="18" charset="0"/>
              </a:rPr>
              <a:t>. Крім того, ця стратегія не призводить до появи нового конкурента, не дозволяє окремим фірмам наживатися за рахунок покупців і разом з тим дає можливість діставати справедливий прибуток на вкладений капітал.</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7.3 Стратегія низьких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351508"/>
            <a:ext cx="9144000" cy="4154984"/>
          </a:xfrm>
          <a:prstGeom prst="rect">
            <a:avLst/>
          </a:prstGeom>
          <a:noFill/>
          <a:ln w="9525">
            <a:noFill/>
            <a:miter lim="800000"/>
            <a:headEnd/>
            <a:tailEnd/>
          </a:ln>
        </p:spPr>
        <p:txBody>
          <a:bodyPr>
            <a:spAutoFit/>
          </a:bodyPr>
          <a:lstStyle/>
          <a:p>
            <a:pPr algn="ctr"/>
            <a:r>
              <a:rPr lang="uk-UA" sz="4400" dirty="0" smtClean="0">
                <a:latin typeface="Cambria" pitchFamily="18" charset="0"/>
              </a:rPr>
              <a:t>Коли ми говоримо про цю стратегію, то йдеться про відносно низькі ціни на товари, які набагато нижчі від цін аналогічних товарів-конкурентів. Про «непридатні» ціни тут мова не йде.</a:t>
            </a:r>
            <a:endParaRPr lang="ru-RU" sz="4400" dirty="0" smtClean="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351508"/>
            <a:ext cx="9144000" cy="4154984"/>
          </a:xfrm>
          <a:prstGeom prst="rect">
            <a:avLst/>
          </a:prstGeom>
          <a:noFill/>
          <a:ln w="9525">
            <a:noFill/>
            <a:miter lim="800000"/>
            <a:headEnd/>
            <a:tailEnd/>
          </a:ln>
        </p:spPr>
        <p:txBody>
          <a:bodyPr>
            <a:spAutoFit/>
          </a:bodyPr>
          <a:lstStyle/>
          <a:p>
            <a:pPr algn="ctr"/>
            <a:r>
              <a:rPr lang="uk-UA" sz="4400" dirty="0" smtClean="0">
                <a:latin typeface="Cambria" pitchFamily="18" charset="0"/>
              </a:rPr>
              <a:t>Ця стратегія популярна, вона </a:t>
            </a:r>
            <a:r>
              <a:rPr lang="uk-UA" sz="4400" b="1" dirty="0" smtClean="0">
                <a:latin typeface="Cambria" pitchFamily="18" charset="0"/>
              </a:rPr>
              <a:t>найбільш безпечна для фірми</a:t>
            </a:r>
            <a:r>
              <a:rPr lang="uk-UA" sz="4400" dirty="0" smtClean="0">
                <a:latin typeface="Cambria" pitchFamily="18" charset="0"/>
              </a:rPr>
              <a:t>, тому що зменшує ризик через незнання ставлення покупця до нового товару і непривабливість для потенційних конкурентів. </a:t>
            </a:r>
            <a:endParaRPr lang="ru-RU" sz="4400"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7.1 Стратегія високих цін </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66569"/>
            <a:ext cx="9144000" cy="6524863"/>
          </a:xfrm>
          <a:prstGeom prst="rect">
            <a:avLst/>
          </a:prstGeom>
          <a:noFill/>
          <a:ln w="9525">
            <a:noFill/>
            <a:miter lim="800000"/>
            <a:headEnd/>
            <a:tailEnd/>
          </a:ln>
        </p:spPr>
        <p:txBody>
          <a:bodyPr>
            <a:spAutoFit/>
          </a:bodyPr>
          <a:lstStyle/>
          <a:p>
            <a:pPr algn="ctr"/>
            <a:r>
              <a:rPr lang="uk-UA" sz="3800" dirty="0" smtClean="0">
                <a:latin typeface="Cambria" pitchFamily="18" charset="0"/>
              </a:rPr>
              <a:t>Стратегія низьких цін використовується фірмами з метою </a:t>
            </a:r>
            <a:r>
              <a:rPr lang="uk-UA" sz="3800" b="1" dirty="0" smtClean="0">
                <a:latin typeface="Cambria" pitchFamily="18" charset="0"/>
              </a:rPr>
              <a:t>проникнення</a:t>
            </a:r>
            <a:r>
              <a:rPr lang="uk-UA" sz="3800" dirty="0" smtClean="0">
                <a:latin typeface="Cambria" pitchFamily="18" charset="0"/>
              </a:rPr>
              <a:t> на зовнішній ринок, </a:t>
            </a:r>
            <a:r>
              <a:rPr lang="uk-UA" sz="3800" b="1" dirty="0" smtClean="0">
                <a:latin typeface="Cambria" pitchFamily="18" charset="0"/>
              </a:rPr>
              <a:t>збільшення</a:t>
            </a:r>
            <a:r>
              <a:rPr lang="uk-UA" sz="3800" dirty="0" smtClean="0">
                <a:latin typeface="Cambria" pitchFamily="18" charset="0"/>
              </a:rPr>
              <a:t> частки свого товару на внутрішньому ринку, </a:t>
            </a:r>
            <a:r>
              <a:rPr lang="uk-UA" sz="3800" b="1" dirty="0" smtClean="0">
                <a:latin typeface="Cambria" pitchFamily="18" charset="0"/>
              </a:rPr>
              <a:t>виходу</a:t>
            </a:r>
            <a:r>
              <a:rPr lang="uk-UA" sz="3800" dirty="0" smtClean="0">
                <a:latin typeface="Cambria" pitchFamily="18" charset="0"/>
              </a:rPr>
              <a:t> на масовий ринок, </a:t>
            </a:r>
            <a:r>
              <a:rPr lang="uk-UA" sz="3800" b="1" dirty="0" smtClean="0">
                <a:latin typeface="Cambria" pitchFamily="18" charset="0"/>
              </a:rPr>
              <a:t>завантаження</a:t>
            </a:r>
            <a:r>
              <a:rPr lang="uk-UA" sz="3800" dirty="0" smtClean="0">
                <a:latin typeface="Cambria" pitchFamily="18" charset="0"/>
              </a:rPr>
              <a:t> виробничих потужностей, </a:t>
            </a:r>
            <a:r>
              <a:rPr lang="uk-UA" sz="3800" b="1" dirty="0" smtClean="0">
                <a:latin typeface="Cambria" pitchFamily="18" charset="0"/>
              </a:rPr>
              <a:t>недопущення</a:t>
            </a:r>
            <a:r>
              <a:rPr lang="uk-UA" sz="3800" dirty="0" smtClean="0">
                <a:latin typeface="Cambria" pitchFamily="18" charset="0"/>
              </a:rPr>
              <a:t> банкрутства на даному етапі, а також у випадку, якщо фірма не розраховує на те, що для її товару буде існувати ринок збуту протягом тривалого часу.</a:t>
            </a:r>
            <a:endParaRPr lang="ru-RU" sz="3800" dirty="0" smtClean="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Стратегія низьких цін відома ще як </a:t>
            </a:r>
            <a:r>
              <a:rPr lang="uk-UA" sz="4000" b="1" dirty="0" smtClean="0">
                <a:latin typeface="Cambria" pitchFamily="18" charset="0"/>
              </a:rPr>
              <a:t>«ціна недопущення», «ціна витиснення»</a:t>
            </a:r>
            <a:r>
              <a:rPr lang="uk-UA" sz="4000" dirty="0" smtClean="0">
                <a:latin typeface="Cambria" pitchFamily="18" charset="0"/>
              </a:rPr>
              <a:t>.</a:t>
            </a:r>
            <a:endParaRPr lang="ru-RU" sz="4000" dirty="0" smtClean="0">
              <a:latin typeface="Cambria" pitchFamily="18" charset="0"/>
            </a:endParaRPr>
          </a:p>
          <a:p>
            <a:pPr algn="ctr"/>
            <a:endParaRPr lang="uk-UA" sz="4000" dirty="0" smtClean="0">
              <a:latin typeface="Cambria" pitchFamily="18" charset="0"/>
            </a:endParaRPr>
          </a:p>
          <a:p>
            <a:pPr algn="ctr"/>
            <a:r>
              <a:rPr lang="uk-UA" sz="4000" dirty="0" smtClean="0">
                <a:latin typeface="Cambria" pitchFamily="18" charset="0"/>
              </a:rPr>
              <a:t>За цією стратегією на ранніх фазах життєвого циклу товару можна виявити перспективи його збуту, знайти прийнятний рівень цін. Низький обсяг продаж при низьких цінах означає, що попит на даний товар незначний.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94195"/>
          </a:xfrm>
          <a:prstGeom prst="rect">
            <a:avLst/>
          </a:prstGeom>
          <a:noFill/>
          <a:ln w="9525">
            <a:noFill/>
            <a:miter lim="800000"/>
            <a:headEnd/>
            <a:tailEnd/>
          </a:ln>
        </p:spPr>
        <p:txBody>
          <a:bodyPr>
            <a:spAutoFit/>
          </a:bodyPr>
          <a:lstStyle/>
          <a:p>
            <a:pPr algn="ctr"/>
            <a:r>
              <a:rPr lang="uk-UA" sz="3400" dirty="0" smtClean="0">
                <a:latin typeface="Cambria" pitchFamily="18" charset="0"/>
              </a:rPr>
              <a:t>Стратегія низьких цін може дати можливість фірмі вийти на такі ринки, про які вона навіть не мріяла; ця стратегія відбиває в конкурентів бажання створювати подібний новий товар.</a:t>
            </a:r>
          </a:p>
          <a:p>
            <a:pPr algn="ctr"/>
            <a:endParaRPr lang="uk-UA" sz="3400" dirty="0" smtClean="0">
              <a:latin typeface="Cambria" pitchFamily="18" charset="0"/>
            </a:endParaRPr>
          </a:p>
          <a:p>
            <a:pPr algn="ctr"/>
            <a:r>
              <a:rPr lang="uk-UA" sz="3400" dirty="0" smtClean="0">
                <a:latin typeface="Cambria" pitchFamily="18" charset="0"/>
              </a:rPr>
              <a:t>Низька ціна </a:t>
            </a:r>
            <a:r>
              <a:rPr lang="uk-UA" sz="3400" b="1" dirty="0" smtClean="0">
                <a:latin typeface="Cambria" pitchFamily="18" charset="0"/>
              </a:rPr>
              <a:t>обмежує прибутковість </a:t>
            </a:r>
            <a:r>
              <a:rPr lang="uk-UA" sz="3400" dirty="0" smtClean="0">
                <a:latin typeface="Cambria" pitchFamily="18" charset="0"/>
              </a:rPr>
              <a:t>тих фірм, що починають розробляти новий товар і хочуть вийти з ним на ринок; вона дозволяє фірмі завоювати сильні позиції на ринку в період впровадження товару; може створити цінову репутацію товару, що подібно першому враженню, яке важко змінити. </a:t>
            </a:r>
            <a:endParaRPr lang="ru-RU" sz="3400" dirty="0" smtClean="0">
              <a:latin typeface="Cambr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Якщо низькі ціни забезпечують успіх фірмі, то конкуренти знизять ціни на свої товари. Стратегія низьких цін переслідує в основному </a:t>
            </a:r>
            <a:r>
              <a:rPr lang="uk-UA" sz="4000" b="1" dirty="0" smtClean="0">
                <a:latin typeface="Cambria" pitchFamily="18" charset="0"/>
              </a:rPr>
              <a:t>мету одержання довгострокового прибутку</a:t>
            </a:r>
            <a:r>
              <a:rPr lang="uk-UA" sz="4000" dirty="0" smtClean="0">
                <a:latin typeface="Cambria" pitchFamily="18" charset="0"/>
              </a:rPr>
              <a:t>. Витрати на розроблення нової продукції повертаються при цій стратегії через більш тривалий час, ніж при стратегії «зняття вершків».</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
            <a:ext cx="9144000" cy="6924973"/>
          </a:xfrm>
          <a:prstGeom prst="rect">
            <a:avLst/>
          </a:prstGeom>
          <a:noFill/>
          <a:ln w="9525">
            <a:noFill/>
            <a:miter lim="800000"/>
            <a:headEnd/>
            <a:tailEnd/>
          </a:ln>
        </p:spPr>
        <p:txBody>
          <a:bodyPr wrap="square">
            <a:spAutoFit/>
          </a:bodyPr>
          <a:lstStyle/>
          <a:p>
            <a:pPr algn="ctr"/>
            <a:r>
              <a:rPr lang="uk-UA" sz="3700" dirty="0" smtClean="0">
                <a:latin typeface="Cambria" pitchFamily="18" charset="0"/>
              </a:rPr>
              <a:t>Проведення політики низьких цін з метою проникнення на ринок </a:t>
            </a:r>
            <a:r>
              <a:rPr lang="uk-UA" sz="3700" b="1" dirty="0" smtClean="0">
                <a:latin typeface="Cambria" pitchFamily="18" charset="0"/>
              </a:rPr>
              <a:t>може виявитися небезпечним</a:t>
            </a:r>
            <a:r>
              <a:rPr lang="uk-UA" sz="3700" dirty="0" smtClean="0">
                <a:latin typeface="Cambria" pitchFamily="18" charset="0"/>
              </a:rPr>
              <a:t> для фірми. Низька ціна може спричинити на ринку попит на товар, що значно перевищує виробничі можливості фірми. </a:t>
            </a:r>
          </a:p>
          <a:p>
            <a:pPr algn="ctr"/>
            <a:r>
              <a:rPr lang="uk-UA" sz="3700" dirty="0" smtClean="0">
                <a:latin typeface="Cambria" pitchFamily="18" charset="0"/>
              </a:rPr>
              <a:t>Може статися так, що фірмі згодом не вдасться підвищити ціну, в результаті чого вона буде зазнавати фінансових втрат. До моменту появи аналогічних товарів-конкурентів фірма не встигне зміцнити свої позиції на ринку.</a:t>
            </a:r>
            <a:endParaRPr lang="ru-RU" sz="3700" dirty="0" smtClean="0">
              <a:latin typeface="Cambr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
            <a:ext cx="9144000" cy="6924973"/>
          </a:xfrm>
          <a:prstGeom prst="rect">
            <a:avLst/>
          </a:prstGeom>
          <a:noFill/>
          <a:ln w="9525">
            <a:noFill/>
            <a:miter lim="800000"/>
            <a:headEnd/>
            <a:tailEnd/>
          </a:ln>
        </p:spPr>
        <p:txBody>
          <a:bodyPr wrap="square">
            <a:spAutoFit/>
          </a:bodyPr>
          <a:lstStyle/>
          <a:p>
            <a:pPr algn="ctr"/>
            <a:r>
              <a:rPr lang="uk-UA" sz="3700" dirty="0" smtClean="0">
                <a:latin typeface="Cambria" pitchFamily="18" charset="0"/>
              </a:rPr>
              <a:t>Проведення політики низьких цін </a:t>
            </a:r>
            <a:r>
              <a:rPr lang="uk-UA" sz="3700" b="1" dirty="0" smtClean="0">
                <a:latin typeface="Cambria" pitchFamily="18" charset="0"/>
              </a:rPr>
              <a:t>доцільне</a:t>
            </a:r>
            <a:r>
              <a:rPr lang="uk-UA" sz="3700" dirty="0" smtClean="0">
                <a:latin typeface="Cambria" pitchFamily="18" charset="0"/>
              </a:rPr>
              <a:t> в тому випадку, </a:t>
            </a:r>
            <a:r>
              <a:rPr lang="uk-UA" sz="3700" b="1" dirty="0" smtClean="0">
                <a:latin typeface="Cambria" pitchFamily="18" charset="0"/>
              </a:rPr>
              <a:t>якщо виробництво масове</a:t>
            </a:r>
            <a:r>
              <a:rPr lang="uk-UA" sz="3700" dirty="0" smtClean="0">
                <a:latin typeface="Cambria" pitchFamily="18" charset="0"/>
              </a:rPr>
              <a:t>, а витрати в розрахунку на одиницю продукції швидко скорочуються зі зростанням обсягу її продаж. При цьому варто оцінити, чи зможе фірма досягти істотної економії на перемінних витратах при великому обсягу випуску. </a:t>
            </a:r>
          </a:p>
          <a:p>
            <a:pPr algn="ctr"/>
            <a:r>
              <a:rPr lang="uk-UA" sz="3700" dirty="0" smtClean="0">
                <a:latin typeface="Cambria" pitchFamily="18" charset="0"/>
              </a:rPr>
              <a:t>Політика низьких цін ефективна на чутливому до цін ринку і </a:t>
            </a:r>
            <a:r>
              <a:rPr lang="uk-UA" sz="3700" b="1" dirty="0" smtClean="0">
                <a:latin typeface="Cambria" pitchFamily="18" charset="0"/>
              </a:rPr>
              <a:t>неприйнятна для нееластичних ринків</a:t>
            </a:r>
            <a:r>
              <a:rPr lang="uk-UA" sz="3700" dirty="0" smtClean="0">
                <a:latin typeface="Cambria" pitchFamily="18" charset="0"/>
              </a:rPr>
              <a:t>.</a:t>
            </a:r>
            <a:endParaRPr lang="ru-RU" sz="3700" dirty="0" smtClean="0">
              <a:latin typeface="Cambr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7.4 Стратегія цільових і незмінних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740307"/>
          </a:xfrm>
          <a:prstGeom prst="rect">
            <a:avLst/>
          </a:prstGeom>
          <a:noFill/>
          <a:ln w="9525">
            <a:noFill/>
            <a:miter lim="800000"/>
            <a:headEnd/>
            <a:tailEnd/>
          </a:ln>
        </p:spPr>
        <p:txBody>
          <a:bodyPr>
            <a:spAutoFit/>
          </a:bodyPr>
          <a:lstStyle/>
          <a:p>
            <a:pPr algn="ctr"/>
            <a:r>
              <a:rPr lang="uk-UA" sz="3600" dirty="0" smtClean="0">
                <a:latin typeface="Cambria" pitchFamily="18" charset="0"/>
              </a:rPr>
              <a:t>При </a:t>
            </a:r>
            <a:r>
              <a:rPr lang="uk-UA" sz="3600" b="1" dirty="0" smtClean="0">
                <a:latin typeface="Cambria" pitchFamily="18" charset="0"/>
              </a:rPr>
              <a:t>стратегії цільових цін </a:t>
            </a:r>
            <a:r>
              <a:rPr lang="uk-UA" sz="3600" dirty="0" smtClean="0">
                <a:latin typeface="Cambria" pitchFamily="18" charset="0"/>
              </a:rPr>
              <a:t>метою є визначений розмір прибутку, наприклад, високий прибуток протягом деякого конкретного року, задовільний обсяг прибутку протягом ряду років (наприклад, 20 </a:t>
            </a:r>
            <a:r>
              <a:rPr lang="uk-UA" sz="3600" dirty="0" err="1" smtClean="0">
                <a:latin typeface="Cambria" pitchFamily="18" charset="0"/>
              </a:rPr>
              <a:t>млн</a:t>
            </a:r>
            <a:r>
              <a:rPr lang="uk-UA" sz="3600" dirty="0" smtClean="0">
                <a:latin typeface="Cambria" pitchFamily="18" charset="0"/>
              </a:rPr>
              <a:t> грн. за рік протягом 5 років), одержання визначеного відсотка прибутку (наприклад, 15–20%) на вкладений капітал. При реалізації цієї стратегії можуть змінюватися обсяги продаж і ціни, але запланований розмір прибутку повинен бути забезпечений.</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66569"/>
            <a:ext cx="9144000" cy="6524863"/>
          </a:xfrm>
          <a:prstGeom prst="rect">
            <a:avLst/>
          </a:prstGeom>
          <a:noFill/>
          <a:ln w="9525">
            <a:noFill/>
            <a:miter lim="800000"/>
            <a:headEnd/>
            <a:tailEnd/>
          </a:ln>
        </p:spPr>
        <p:txBody>
          <a:bodyPr>
            <a:spAutoFit/>
          </a:bodyPr>
          <a:lstStyle/>
          <a:p>
            <a:pPr algn="ctr"/>
            <a:r>
              <a:rPr lang="uk-UA" sz="3800" b="1" dirty="0" smtClean="0">
                <a:latin typeface="Cambria" pitchFamily="18" charset="0"/>
              </a:rPr>
              <a:t>Стратегія незмінних цін. </a:t>
            </a:r>
            <a:r>
              <a:rPr lang="uk-UA" sz="3800" dirty="0" smtClean="0">
                <a:latin typeface="Cambria" pitchFamily="18" charset="0"/>
              </a:rPr>
              <a:t>Фірма може прагнути до встановлення і збереження протягом тривалого часу незмінних цін на свої товари й послуги. У випадку підвищення витрат виробництва фірма замість перегляду цін убік збільшення зменшує масу упаковки, змінює склад товару тощо. При цьому передбачається, що споживач віддає перевагу </a:t>
            </a:r>
            <a:r>
              <a:rPr lang="uk-UA" sz="3800" b="1" dirty="0" smtClean="0">
                <a:latin typeface="Cambria" pitchFamily="18" charset="0"/>
              </a:rPr>
              <a:t>змінюваних і пільгових цін </a:t>
            </a:r>
            <a:r>
              <a:rPr lang="uk-UA" sz="3800" dirty="0" smtClean="0">
                <a:latin typeface="Cambria" pitchFamily="18" charset="0"/>
              </a:rPr>
              <a:t>таким змінам, ніж зростанню цін.</a:t>
            </a:r>
            <a:endParaRPr lang="ru-RU" sz="3800" dirty="0" smtClean="0">
              <a:latin typeface="Cambr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7.5 Стратегія пільгових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08"/>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Стратегія високих цін застосовується, як правило, до </a:t>
            </a:r>
            <a:r>
              <a:rPr lang="uk-UA" sz="4000" b="1" dirty="0" smtClean="0">
                <a:latin typeface="Cambria" pitchFamily="18" charset="0"/>
              </a:rPr>
              <a:t>нового</a:t>
            </a:r>
            <a:r>
              <a:rPr lang="uk-UA" sz="4000" dirty="0" smtClean="0">
                <a:latin typeface="Cambria" pitchFamily="18" charset="0"/>
              </a:rPr>
              <a:t>, що </a:t>
            </a:r>
            <a:r>
              <a:rPr lang="uk-UA" sz="4000" b="1" dirty="0" smtClean="0">
                <a:latin typeface="Cambria" pitchFamily="18" charset="0"/>
              </a:rPr>
              <a:t>вперше з’явився на ринку</a:t>
            </a:r>
            <a:r>
              <a:rPr lang="uk-UA" sz="4000" dirty="0" smtClean="0">
                <a:latin typeface="Cambria" pitchFamily="18" charset="0"/>
              </a:rPr>
              <a:t>, і захищеному патентом </a:t>
            </a:r>
            <a:r>
              <a:rPr lang="uk-UA" sz="4000" b="1" dirty="0" smtClean="0">
                <a:latin typeface="Cambria" pitchFamily="18" charset="0"/>
              </a:rPr>
              <a:t>товару</a:t>
            </a:r>
            <a:r>
              <a:rPr lang="uk-UA" sz="4000" dirty="0" smtClean="0">
                <a:latin typeface="Cambria" pitchFamily="18" charset="0"/>
              </a:rPr>
              <a:t>. </a:t>
            </a:r>
          </a:p>
          <a:p>
            <a:pPr algn="ctr"/>
            <a:endParaRPr lang="uk-UA" sz="4000" dirty="0" smtClean="0">
              <a:latin typeface="Cambria" pitchFamily="18" charset="0"/>
            </a:endParaRPr>
          </a:p>
          <a:p>
            <a:pPr algn="ctr"/>
            <a:r>
              <a:rPr lang="uk-UA" sz="4000" dirty="0" smtClean="0">
                <a:latin typeface="Cambria" pitchFamily="18" charset="0"/>
              </a:rPr>
              <a:t>Цією стратегією користуються також для товару, стосовно якого використовують </a:t>
            </a:r>
            <a:r>
              <a:rPr lang="uk-UA" sz="4000" b="1" dirty="0" smtClean="0">
                <a:latin typeface="Cambria" pitchFamily="18" charset="0"/>
              </a:rPr>
              <a:t>«престижну» ціну </a:t>
            </a:r>
            <a:r>
              <a:rPr lang="uk-UA" sz="4000" dirty="0" smtClean="0">
                <a:latin typeface="Cambria" pitchFamily="18" charset="0"/>
              </a:rPr>
              <a:t>і який орієнтовано на покупців, що приділяють велике значення якості, унікальності, статусу товару.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51207"/>
            <a:ext cx="9144000" cy="6355586"/>
          </a:xfrm>
          <a:prstGeom prst="rect">
            <a:avLst/>
          </a:prstGeom>
          <a:noFill/>
          <a:ln w="9525">
            <a:noFill/>
            <a:miter lim="800000"/>
            <a:headEnd/>
            <a:tailEnd/>
          </a:ln>
        </p:spPr>
        <p:txBody>
          <a:bodyPr>
            <a:spAutoFit/>
          </a:bodyPr>
          <a:lstStyle/>
          <a:p>
            <a:pPr algn="ctr"/>
            <a:r>
              <a:rPr lang="uk-UA" sz="3700" b="1" dirty="0" smtClean="0">
                <a:latin typeface="Cambria" pitchFamily="18" charset="0"/>
              </a:rPr>
              <a:t>Стратегія пільгових цін. </a:t>
            </a:r>
            <a:r>
              <a:rPr lang="uk-UA" sz="3700" dirty="0" smtClean="0">
                <a:latin typeface="Cambria" pitchFamily="18" charset="0"/>
              </a:rPr>
              <a:t>При цій стратегії на найбільш ходові товари магазин встановлює ціни, нижчі від собівартості або нижчі від нормальної ринкової ціни. Мета такої стратегії для роздрібної торгівлі – </a:t>
            </a:r>
            <a:r>
              <a:rPr lang="uk-UA" sz="3700" b="1" dirty="0" smtClean="0">
                <a:latin typeface="Cambria" pitchFamily="18" charset="0"/>
              </a:rPr>
              <a:t>залучити покупців до магазину</a:t>
            </a:r>
            <a:r>
              <a:rPr lang="uk-UA" sz="3700" dirty="0" smtClean="0">
                <a:latin typeface="Cambria" pitchFamily="18" charset="0"/>
              </a:rPr>
              <a:t> в надії, що разом з цими товарами вони придбають і інші товари за нормальними цінами, а для виробників – підвищити інтерес покупців до всієї асортиментної групи.</a:t>
            </a:r>
            <a:endParaRPr lang="ru-RU" sz="3700" dirty="0" smtClean="0">
              <a:latin typeface="Cambr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b="1" dirty="0" smtClean="0">
                <a:latin typeface="Cambria" pitchFamily="18" charset="0"/>
              </a:rPr>
              <a:t>Магазинам</a:t>
            </a:r>
            <a:r>
              <a:rPr lang="uk-UA" sz="4000" dirty="0" smtClean="0">
                <a:latin typeface="Cambria" pitchFamily="18" charset="0"/>
              </a:rPr>
              <a:t> при цій стратегії </a:t>
            </a:r>
            <a:r>
              <a:rPr lang="uk-UA" sz="4000" b="1" dirty="0" smtClean="0">
                <a:latin typeface="Cambria" pitchFamily="18" charset="0"/>
              </a:rPr>
              <a:t>вдається</a:t>
            </a:r>
            <a:r>
              <a:rPr lang="uk-UA" sz="4000" dirty="0" smtClean="0">
                <a:latin typeface="Cambria" pitchFamily="18" charset="0"/>
              </a:rPr>
              <a:t> значно </a:t>
            </a:r>
            <a:r>
              <a:rPr lang="uk-UA" sz="4000" b="1" dirty="0" smtClean="0">
                <a:latin typeface="Cambria" pitchFamily="18" charset="0"/>
              </a:rPr>
              <a:t>збільшити обіг</a:t>
            </a:r>
            <a:r>
              <a:rPr lang="uk-UA" sz="4000" dirty="0" smtClean="0">
                <a:latin typeface="Cambria" pitchFamily="18" charset="0"/>
              </a:rPr>
              <a:t>. </a:t>
            </a:r>
          </a:p>
          <a:p>
            <a:pPr algn="ctr"/>
            <a:endParaRPr lang="uk-UA" sz="4000" dirty="0" smtClean="0">
              <a:latin typeface="Cambria" pitchFamily="18" charset="0"/>
            </a:endParaRPr>
          </a:p>
          <a:p>
            <a:pPr algn="ctr"/>
            <a:r>
              <a:rPr lang="uk-UA" sz="4000" dirty="0" smtClean="0">
                <a:latin typeface="Cambria" pitchFamily="18" charset="0"/>
              </a:rPr>
              <a:t>Товари треба вибирати такі, ціни яких покупці легко запам’ятовують. </a:t>
            </a:r>
          </a:p>
          <a:p>
            <a:pPr algn="ctr"/>
            <a:endParaRPr lang="uk-UA" sz="4000" b="1" dirty="0" smtClean="0">
              <a:latin typeface="Cambria" pitchFamily="18" charset="0"/>
            </a:endParaRPr>
          </a:p>
          <a:p>
            <a:pPr algn="ctr"/>
            <a:r>
              <a:rPr lang="uk-UA" sz="4000" b="1" dirty="0" smtClean="0">
                <a:latin typeface="Cambria" pitchFamily="18" charset="0"/>
              </a:rPr>
              <a:t>Покупці</a:t>
            </a:r>
            <a:r>
              <a:rPr lang="uk-UA" sz="4000" dirty="0" smtClean="0">
                <a:latin typeface="Cambria" pitchFamily="18" charset="0"/>
              </a:rPr>
              <a:t>, повторюючи покупки, </a:t>
            </a:r>
            <a:r>
              <a:rPr lang="uk-UA" sz="4000" b="1" dirty="0" smtClean="0">
                <a:latin typeface="Cambria" pitchFamily="18" charset="0"/>
              </a:rPr>
              <a:t>можуть звикнути до</a:t>
            </a:r>
            <a:r>
              <a:rPr lang="uk-UA" sz="4000" dirty="0" smtClean="0">
                <a:latin typeface="Cambria" pitchFamily="18" charset="0"/>
              </a:rPr>
              <a:t> відвідування цього </a:t>
            </a:r>
            <a:r>
              <a:rPr lang="uk-UA" sz="4000" b="1" dirty="0" smtClean="0">
                <a:latin typeface="Cambria" pitchFamily="18" charset="0"/>
              </a:rPr>
              <a:t>магазину</a:t>
            </a:r>
            <a:r>
              <a:rPr lang="uk-UA" sz="4000" dirty="0" smtClean="0">
                <a:latin typeface="Cambria" pitchFamily="18"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Однак треба мати на увазі, що занадто тривалий продаж товарів за заниженими цінами може призвести до того, що такі ціни покупці </a:t>
            </a:r>
            <a:r>
              <a:rPr lang="uk-UA" sz="4000" b="1" dirty="0" smtClean="0">
                <a:latin typeface="Cambria" pitchFamily="18" charset="0"/>
              </a:rPr>
              <a:t>стануть сприймати як нормальні</a:t>
            </a:r>
            <a:r>
              <a:rPr lang="uk-UA" sz="4000" dirty="0" smtClean="0">
                <a:latin typeface="Cambria" pitchFamily="18" charset="0"/>
              </a:rPr>
              <a:t>.</a:t>
            </a:r>
            <a:endParaRPr lang="ru-RU" sz="4000" dirty="0" smtClean="0">
              <a:latin typeface="Cambria" pitchFamily="18" charset="0"/>
            </a:endParaRPr>
          </a:p>
          <a:p>
            <a:pPr algn="ctr"/>
            <a:r>
              <a:rPr lang="uk-UA" sz="4000" dirty="0" smtClean="0">
                <a:latin typeface="Cambria" pitchFamily="18" charset="0"/>
              </a:rPr>
              <a:t>Звідси випливає, що стратегія пільгових цін </a:t>
            </a:r>
            <a:r>
              <a:rPr lang="uk-UA" sz="4000" b="1" dirty="0" smtClean="0">
                <a:latin typeface="Cambria" pitchFamily="18" charset="0"/>
              </a:rPr>
              <a:t>може виявитися невиправданою на тривалий час</a:t>
            </a:r>
            <a:r>
              <a:rPr lang="uk-UA" sz="4000" dirty="0" smtClean="0">
                <a:latin typeface="Cambria" pitchFamily="18" charset="0"/>
              </a:rPr>
              <a:t>. Відзначимо, що продаж товарів за цінами, нижчими від собівартості, незаконний.</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997839"/>
            <a:ext cx="9144000" cy="2862322"/>
          </a:xfrm>
          <a:prstGeom prst="rect">
            <a:avLst/>
          </a:prstGeom>
        </p:spPr>
        <p:txBody>
          <a:bodyPr wrap="square">
            <a:spAutoFit/>
          </a:bodyPr>
          <a:lstStyle/>
          <a:p>
            <a:pPr algn="ctr"/>
            <a:r>
              <a:rPr lang="uk-UA" sz="6000" b="1" dirty="0" smtClean="0">
                <a:latin typeface="Cambria" pitchFamily="18" charset="0"/>
              </a:rPr>
              <a:t>7.6 Стратегія цін залежно від цін попиту і витрат виробництва</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58847"/>
            <a:ext cx="9144000" cy="6740307"/>
          </a:xfrm>
          <a:prstGeom prst="rect">
            <a:avLst/>
          </a:prstGeom>
          <a:noFill/>
          <a:ln w="9525">
            <a:noFill/>
            <a:miter lim="800000"/>
            <a:headEnd/>
            <a:tailEnd/>
          </a:ln>
        </p:spPr>
        <p:txBody>
          <a:bodyPr>
            <a:spAutoFit/>
          </a:bodyPr>
          <a:lstStyle/>
          <a:p>
            <a:pPr algn="ctr"/>
            <a:r>
              <a:rPr lang="uk-UA" sz="3600" b="1" dirty="0" smtClean="0">
                <a:latin typeface="Cambria" pitchFamily="18" charset="0"/>
              </a:rPr>
              <a:t>Стратегія цін на товари, взаємозалежні, з погляду витрат виробництва. </a:t>
            </a:r>
            <a:endParaRPr lang="uk-UA" sz="3600" b="1" dirty="0" smtClean="0">
              <a:latin typeface="Cambria" pitchFamily="18" charset="0"/>
            </a:endParaRPr>
          </a:p>
          <a:p>
            <a:pPr algn="ctr"/>
            <a:r>
              <a:rPr lang="uk-UA" sz="3600" dirty="0" smtClean="0">
                <a:latin typeface="Cambria" pitchFamily="18" charset="0"/>
              </a:rPr>
              <a:t>Два </a:t>
            </a:r>
            <a:r>
              <a:rPr lang="uk-UA" sz="3600" dirty="0" smtClean="0">
                <a:latin typeface="Cambria" pitchFamily="18" charset="0"/>
              </a:rPr>
              <a:t>товари вважаються взаємозалежними, з погляду витрат виробництва, якщо зміна обсягу виробництва одного спричинює зміни витрат на виготовлення іншого. </a:t>
            </a:r>
            <a:endParaRPr lang="uk-UA" sz="3600" dirty="0" smtClean="0">
              <a:latin typeface="Cambria" pitchFamily="18" charset="0"/>
            </a:endParaRPr>
          </a:p>
          <a:p>
            <a:pPr algn="ctr"/>
            <a:r>
              <a:rPr lang="uk-UA" sz="3600" dirty="0" smtClean="0">
                <a:latin typeface="Cambria" pitchFamily="18" charset="0"/>
              </a:rPr>
              <a:t>Це </a:t>
            </a:r>
            <a:r>
              <a:rPr lang="uk-UA" sz="3600" dirty="0" smtClean="0">
                <a:latin typeface="Cambria" pitchFamily="18" charset="0"/>
              </a:rPr>
              <a:t>стосується побічних і супутніх товарів. Зменшення обсягу випуску одного товару призведе до збільшення витрат на виробництво іншого, тому що постійні витрати припадають на меншу кількість продукції</a:t>
            </a:r>
            <a:r>
              <a:rPr lang="uk-UA" sz="3600" dirty="0" smtClean="0">
                <a:latin typeface="Cambria" pitchFamily="18" charset="0"/>
              </a:rPr>
              <a:t>.</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Тому </a:t>
            </a:r>
            <a:r>
              <a:rPr lang="uk-UA" sz="4000" b="1" dirty="0" smtClean="0">
                <a:latin typeface="Cambria" pitchFamily="18" charset="0"/>
              </a:rPr>
              <a:t>перш ніж приймати рішення про зміну ціни</a:t>
            </a:r>
            <a:r>
              <a:rPr lang="uk-UA" sz="4000" dirty="0" smtClean="0">
                <a:latin typeface="Cambria" pitchFamily="18" charset="0"/>
              </a:rPr>
              <a:t> одного з товарів такого асортименту, </a:t>
            </a:r>
            <a:r>
              <a:rPr lang="uk-UA" sz="4000" b="1" dirty="0" smtClean="0">
                <a:latin typeface="Cambria" pitchFamily="18" charset="0"/>
              </a:rPr>
              <a:t>треба проаналізувати</a:t>
            </a:r>
            <a:r>
              <a:rPr lang="uk-UA" sz="4000" dirty="0" smtClean="0">
                <a:latin typeface="Cambria" pitchFamily="18" charset="0"/>
              </a:rPr>
              <a:t>, яка </a:t>
            </a:r>
            <a:r>
              <a:rPr lang="uk-UA" sz="4000" b="1" dirty="0" smtClean="0">
                <a:latin typeface="Cambria" pitchFamily="18" charset="0"/>
              </a:rPr>
              <a:t>зміна витрат виробництва</a:t>
            </a:r>
            <a:r>
              <a:rPr lang="uk-UA" sz="4000" dirty="0" smtClean="0">
                <a:latin typeface="Cambria" pitchFamily="18" charset="0"/>
              </a:rPr>
              <a:t> за цим відбудеться. </a:t>
            </a:r>
            <a:endParaRPr lang="uk-UA" sz="4000" dirty="0" smtClean="0">
              <a:latin typeface="Cambria" pitchFamily="18" charset="0"/>
            </a:endParaRPr>
          </a:p>
          <a:p>
            <a:pPr algn="ctr"/>
            <a:r>
              <a:rPr lang="uk-UA" sz="4000" dirty="0" smtClean="0">
                <a:latin typeface="Cambria" pitchFamily="18" charset="0"/>
              </a:rPr>
              <a:t>Крім </a:t>
            </a:r>
            <a:r>
              <a:rPr lang="uk-UA" sz="4000" dirty="0" smtClean="0">
                <a:latin typeface="Cambria" pitchFamily="18" charset="0"/>
              </a:rPr>
              <a:t>того, різні товари з асортименту, який випускає фірма, знаходяться під впливом конкуренції. </a:t>
            </a:r>
            <a:endParaRPr lang="uk-UA" sz="4000" dirty="0" smtClean="0">
              <a:latin typeface="Cambria" pitchFamily="18" charset="0"/>
            </a:endParaRPr>
          </a:p>
          <a:p>
            <a:pPr algn="ctr"/>
            <a:r>
              <a:rPr lang="uk-UA" sz="4000" dirty="0" smtClean="0">
                <a:latin typeface="Cambria" pitchFamily="18" charset="0"/>
              </a:rPr>
              <a:t>Якщо </a:t>
            </a:r>
            <a:r>
              <a:rPr lang="uk-UA" sz="4000" dirty="0" smtClean="0">
                <a:latin typeface="Cambria" pitchFamily="18" charset="0"/>
              </a:rPr>
              <a:t>конкуренція сильна, то продавець має обмежені можливості для варіювання цін.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В інших випадках свобода дій може бути найрізноманітнішою. </a:t>
            </a:r>
            <a:endParaRPr lang="uk-UA" sz="4000" dirty="0" smtClean="0">
              <a:latin typeface="Cambria" pitchFamily="18" charset="0"/>
            </a:endParaRPr>
          </a:p>
          <a:p>
            <a:pPr algn="ctr"/>
            <a:r>
              <a:rPr lang="uk-UA" sz="4000" dirty="0" smtClean="0">
                <a:latin typeface="Cambria" pitchFamily="18" charset="0"/>
              </a:rPr>
              <a:t>Тому </a:t>
            </a:r>
            <a:r>
              <a:rPr lang="uk-UA" sz="4000" dirty="0" smtClean="0">
                <a:latin typeface="Cambria" pitchFamily="18" charset="0"/>
              </a:rPr>
              <a:t>структура цін асортименту товарів повинна бути пропорційною виробничим витратам на них і має відбивати можливості одержання прибутку від продажу, закладені в різному рівні конкуренції, що існує на ринку</a:t>
            </a:r>
            <a:r>
              <a:rPr lang="uk-UA" sz="4000" dirty="0" smtClean="0">
                <a:latin typeface="Cambria" pitchFamily="18" charset="0"/>
              </a:rPr>
              <a:t>.</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740307"/>
          </a:xfrm>
          <a:prstGeom prst="rect">
            <a:avLst/>
          </a:prstGeom>
          <a:noFill/>
          <a:ln w="9525">
            <a:noFill/>
            <a:miter lim="800000"/>
            <a:headEnd/>
            <a:tailEnd/>
          </a:ln>
        </p:spPr>
        <p:txBody>
          <a:bodyPr>
            <a:spAutoFit/>
          </a:bodyPr>
          <a:lstStyle/>
          <a:p>
            <a:pPr algn="ctr"/>
            <a:r>
              <a:rPr lang="uk-UA" sz="3600" b="1" dirty="0" smtClean="0">
                <a:latin typeface="Cambria" pitchFamily="18" charset="0"/>
              </a:rPr>
              <a:t>Стратегія цін на товари, взаємозалежні, з погляду попиту. </a:t>
            </a:r>
            <a:endParaRPr lang="uk-UA" sz="3600" b="1" dirty="0" smtClean="0">
              <a:latin typeface="Cambria" pitchFamily="18" charset="0"/>
            </a:endParaRPr>
          </a:p>
          <a:p>
            <a:pPr algn="ctr"/>
            <a:r>
              <a:rPr lang="uk-UA" sz="3600" dirty="0" smtClean="0">
                <a:latin typeface="Cambria" pitchFamily="18" charset="0"/>
              </a:rPr>
              <a:t>Два </a:t>
            </a:r>
            <a:r>
              <a:rPr lang="uk-UA" sz="3600" dirty="0" smtClean="0">
                <a:latin typeface="Cambria" pitchFamily="18" charset="0"/>
              </a:rPr>
              <a:t>товари є взаємозалежними, з погляду попиту, якщо ціна одного впливає на попит </a:t>
            </a:r>
            <a:r>
              <a:rPr lang="uk-UA" sz="3600" dirty="0" smtClean="0">
                <a:latin typeface="Cambria" pitchFamily="18" charset="0"/>
              </a:rPr>
              <a:t>на інший. </a:t>
            </a:r>
            <a:r>
              <a:rPr lang="uk-UA" sz="3600" dirty="0" smtClean="0">
                <a:latin typeface="Cambria" pitchFamily="18" charset="0"/>
              </a:rPr>
              <a:t>У більшості випадків це стосується </a:t>
            </a:r>
            <a:r>
              <a:rPr lang="uk-UA" sz="3600" b="1" dirty="0" smtClean="0">
                <a:latin typeface="Cambria" pitchFamily="18" charset="0"/>
              </a:rPr>
              <a:t>групи товарів, де один товар може замінити інший</a:t>
            </a:r>
            <a:r>
              <a:rPr lang="uk-UA" sz="3600" dirty="0" smtClean="0">
                <a:latin typeface="Cambria" pitchFamily="18" charset="0"/>
              </a:rPr>
              <a:t> у споживанні. Наприклад, жіночі костюми трьох цінових категорій: дорогі, середні, дешеві. </a:t>
            </a:r>
            <a:endParaRPr lang="uk-UA" sz="3600" dirty="0" smtClean="0">
              <a:latin typeface="Cambria" pitchFamily="18" charset="0"/>
            </a:endParaRPr>
          </a:p>
          <a:p>
            <a:pPr algn="ctr"/>
            <a:r>
              <a:rPr lang="uk-UA" sz="3600" dirty="0" smtClean="0">
                <a:latin typeface="Cambria" pitchFamily="18" charset="0"/>
              </a:rPr>
              <a:t>Фірма </a:t>
            </a:r>
            <a:r>
              <a:rPr lang="uk-UA" sz="3600" dirty="0" smtClean="0">
                <a:latin typeface="Cambria" pitchFamily="18" charset="0"/>
              </a:rPr>
              <a:t>повинна встановити ціни на всі ці товари так, щоб у результаті отримати максимальний прибуток.</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Якщо фірма почне знижувати ціни, наприклад, </a:t>
            </a:r>
            <a:r>
              <a:rPr lang="uk-UA" sz="4000" dirty="0" smtClean="0">
                <a:latin typeface="Cambria" pitchFamily="18" charset="0"/>
              </a:rPr>
              <a:t>лише на </a:t>
            </a:r>
            <a:r>
              <a:rPr lang="uk-UA" sz="4000" dirty="0" smtClean="0">
                <a:latin typeface="Cambria" pitchFamily="18" charset="0"/>
              </a:rPr>
              <a:t>дорогі костюми, то це призведе до зниження попиту на більш дешеві. Тому перш ніж знижувати ціну на будь-який товар з групи, що випускається, фірма повинна </a:t>
            </a:r>
            <a:r>
              <a:rPr lang="uk-UA" sz="4000" b="1" dirty="0" smtClean="0">
                <a:latin typeface="Cambria" pitchFamily="18" charset="0"/>
              </a:rPr>
              <a:t>прорахувати можливі зміни попиту на всі інші свої вироби </a:t>
            </a:r>
            <a:r>
              <a:rPr lang="uk-UA" sz="4000" dirty="0" smtClean="0">
                <a:latin typeface="Cambria" pitchFamily="18" charset="0"/>
              </a:rPr>
              <a:t>і визначити, як у зв’язку з цим зниженням цін зміниться загальний розмір одержуваного прибутку.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Стратегія цін щодо відображення в них якості товару. </a:t>
            </a:r>
            <a:endParaRPr lang="uk-UA" sz="4000" b="1" dirty="0" smtClean="0">
              <a:latin typeface="Cambria" pitchFamily="18" charset="0"/>
            </a:endParaRPr>
          </a:p>
          <a:p>
            <a:pPr algn="ctr"/>
            <a:r>
              <a:rPr lang="uk-UA" sz="4000" dirty="0" smtClean="0">
                <a:latin typeface="Cambria" pitchFamily="18" charset="0"/>
              </a:rPr>
              <a:t>Фірма </a:t>
            </a:r>
            <a:r>
              <a:rPr lang="uk-UA" sz="4000" dirty="0" smtClean="0">
                <a:latin typeface="Cambria" pitchFamily="18" charset="0"/>
              </a:rPr>
              <a:t>при визначенні рівня ціни на товар завжди оцінює його якість. Висока якість у більшості випадків означає для фірми високу ціну. </a:t>
            </a:r>
            <a:endParaRPr lang="uk-UA" sz="4000" dirty="0" smtClean="0">
              <a:latin typeface="Cambria" pitchFamily="18" charset="0"/>
            </a:endParaRPr>
          </a:p>
          <a:p>
            <a:pPr algn="ctr"/>
            <a:r>
              <a:rPr lang="uk-UA" sz="4000" dirty="0" smtClean="0">
                <a:latin typeface="Cambria" pitchFamily="18" charset="0"/>
              </a:rPr>
              <a:t>Рівень </a:t>
            </a:r>
            <a:r>
              <a:rPr lang="uk-UA" sz="4000" dirty="0" smtClean="0">
                <a:latin typeface="Cambria" pitchFamily="18" charset="0"/>
              </a:rPr>
              <a:t>ціни може бути базою оцінки якості пропонованого товару. </a:t>
            </a:r>
            <a:endParaRPr lang="uk-UA" sz="4000" dirty="0" smtClean="0">
              <a:latin typeface="Cambria" pitchFamily="18" charset="0"/>
            </a:endParaRPr>
          </a:p>
          <a:p>
            <a:pPr algn="ctr"/>
            <a:r>
              <a:rPr lang="uk-UA" sz="4000" b="1" dirty="0" smtClean="0">
                <a:latin typeface="Cambria" pitchFamily="18" charset="0"/>
              </a:rPr>
              <a:t>Ціна</a:t>
            </a:r>
            <a:r>
              <a:rPr lang="uk-UA" sz="4000" dirty="0" smtClean="0">
                <a:latin typeface="Cambria" pitchFamily="18" charset="0"/>
              </a:rPr>
              <a:t> </a:t>
            </a:r>
            <a:r>
              <a:rPr lang="uk-UA" sz="4000" dirty="0" smtClean="0">
                <a:latin typeface="Cambria" pitchFamily="18" charset="0"/>
              </a:rPr>
              <a:t>нерідко використовується фірмою як </a:t>
            </a:r>
            <a:r>
              <a:rPr lang="uk-UA" sz="4000" b="1" dirty="0" smtClean="0">
                <a:latin typeface="Cambria" pitchFamily="18" charset="0"/>
              </a:rPr>
              <a:t>засіб виділення товару моделі «люкс»</a:t>
            </a:r>
            <a:r>
              <a:rPr lang="uk-UA" sz="4000" dirty="0" smtClean="0">
                <a:latin typeface="Cambria" pitchFamily="18" charset="0"/>
              </a:rPr>
              <a:t> зі звичайних моделей.</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Мета стратегії високих цін – одержання надприбутку шляхом </a:t>
            </a:r>
            <a:r>
              <a:rPr lang="uk-UA" sz="4000" b="1" dirty="0" smtClean="0">
                <a:latin typeface="Cambria" pitchFamily="18" charset="0"/>
              </a:rPr>
              <a:t>«зняття вершків»</a:t>
            </a:r>
            <a:r>
              <a:rPr lang="uk-UA" sz="4000" dirty="0" smtClean="0">
                <a:latin typeface="Cambria" pitchFamily="18" charset="0"/>
              </a:rPr>
              <a:t> з тієї групи покупців, для яких цей товар має велику цінність. Стратегія «зняття вершків» можлива, коли фірма переконана, що є коло покупців («піонери», </a:t>
            </a:r>
            <a:r>
              <a:rPr lang="uk-UA" sz="4000" dirty="0" err="1" smtClean="0">
                <a:latin typeface="Cambria" pitchFamily="18" charset="0"/>
              </a:rPr>
              <a:t>поціновувачі</a:t>
            </a:r>
            <a:r>
              <a:rPr lang="uk-UA" sz="4000" dirty="0" smtClean="0">
                <a:latin typeface="Cambria" pitchFamily="18" charset="0"/>
              </a:rPr>
              <a:t> нового), які мають попит на цей товар за ціною їх попиту, аби володіти цим товаром у даний момент.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b="1" dirty="0" smtClean="0">
                <a:latin typeface="Cambria" pitchFamily="18" charset="0"/>
              </a:rPr>
              <a:t>Різниця між цінами </a:t>
            </a:r>
            <a:r>
              <a:rPr lang="uk-UA" sz="4000" dirty="0" smtClean="0">
                <a:latin typeface="Cambria" pitchFamily="18" charset="0"/>
              </a:rPr>
              <a:t>на такі моделі повинна бути </a:t>
            </a:r>
            <a:r>
              <a:rPr lang="uk-UA" sz="4000" b="1" dirty="0" smtClean="0">
                <a:latin typeface="Cambria" pitchFamily="18" charset="0"/>
              </a:rPr>
              <a:t>набагато вищою, ніж різниця у витратах</a:t>
            </a:r>
            <a:r>
              <a:rPr lang="uk-UA" sz="4000" dirty="0" smtClean="0">
                <a:latin typeface="Cambria" pitchFamily="18" charset="0"/>
              </a:rPr>
              <a:t>. </a:t>
            </a:r>
            <a:endParaRPr lang="uk-UA" sz="4000" dirty="0" smtClean="0">
              <a:latin typeface="Cambria" pitchFamily="18" charset="0"/>
            </a:endParaRPr>
          </a:p>
          <a:p>
            <a:pPr algn="ctr"/>
            <a:endParaRPr lang="uk-UA" sz="4000" dirty="0" smtClean="0">
              <a:latin typeface="Cambria" pitchFamily="18" charset="0"/>
            </a:endParaRPr>
          </a:p>
          <a:p>
            <a:pPr algn="ctr"/>
            <a:r>
              <a:rPr lang="uk-UA" sz="4000" dirty="0" smtClean="0">
                <a:latin typeface="Cambria" pitchFamily="18" charset="0"/>
              </a:rPr>
              <a:t>Висока </a:t>
            </a:r>
            <a:r>
              <a:rPr lang="uk-UA" sz="4000" dirty="0" smtClean="0">
                <a:latin typeface="Cambria" pitchFamily="18" charset="0"/>
              </a:rPr>
              <a:t>ціна на товари може бути </a:t>
            </a:r>
            <a:r>
              <a:rPr lang="uk-UA" sz="4000" b="1" dirty="0" smtClean="0">
                <a:latin typeface="Cambria" pitchFamily="18" charset="0"/>
              </a:rPr>
              <a:t>інструментом створення репутації </a:t>
            </a:r>
            <a:r>
              <a:rPr lang="uk-UA" sz="4000" dirty="0" smtClean="0">
                <a:latin typeface="Cambria" pitchFamily="18" charset="0"/>
              </a:rPr>
              <a:t>товару більшості фірм, що випускають різноманітний асортимент, а також бути одним із джерел одержання додаткового прибутку.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Деякі великі фірми, цінова </a:t>
            </a:r>
            <a:r>
              <a:rPr lang="uk-UA" sz="4000" b="1" dirty="0" smtClean="0">
                <a:latin typeface="Cambria" pitchFamily="18" charset="0"/>
              </a:rPr>
              <a:t>стратегія</a:t>
            </a:r>
            <a:r>
              <a:rPr lang="uk-UA" sz="4000" dirty="0" smtClean="0">
                <a:latin typeface="Cambria" pitchFamily="18" charset="0"/>
              </a:rPr>
              <a:t> яких спрямована на </a:t>
            </a:r>
            <a:r>
              <a:rPr lang="uk-UA" sz="4000" b="1" dirty="0" smtClean="0">
                <a:latin typeface="Cambria" pitchFamily="18" charset="0"/>
              </a:rPr>
              <a:t>проникнення на ринок</a:t>
            </a:r>
            <a:r>
              <a:rPr lang="uk-UA" sz="4000" dirty="0" smtClean="0">
                <a:latin typeface="Cambria" pitchFamily="18" charset="0"/>
              </a:rPr>
              <a:t>, на якісні товари встановлюють розумні ціни. </a:t>
            </a:r>
            <a:endParaRPr lang="uk-UA" sz="4000" dirty="0" smtClean="0">
              <a:latin typeface="Cambria" pitchFamily="18" charset="0"/>
            </a:endParaRPr>
          </a:p>
          <a:p>
            <a:pPr algn="ctr"/>
            <a:r>
              <a:rPr lang="uk-UA" sz="4000" dirty="0" smtClean="0">
                <a:latin typeface="Cambria" pitchFamily="18" charset="0"/>
              </a:rPr>
              <a:t>Замість </a:t>
            </a:r>
            <a:r>
              <a:rPr lang="uk-UA" sz="4000" dirty="0" smtClean="0">
                <a:latin typeface="Cambria" pitchFamily="18" charset="0"/>
              </a:rPr>
              <a:t>залучення споживача до товару високої якості високою ціною вони працюють над зниженням накладних витрат, шукають ефективні шляхи закупівель сировини і матеріалів, удосконалюють організацію виробництва</a:t>
            </a:r>
            <a:r>
              <a:rPr lang="uk-UA" sz="4000" dirty="0" smtClean="0">
                <a:latin typeface="Cambria" pitchFamily="18" charset="0"/>
              </a:rPr>
              <a:t>.</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536174"/>
            <a:ext cx="9144000" cy="3785652"/>
          </a:xfrm>
          <a:prstGeom prst="rect">
            <a:avLst/>
          </a:prstGeom>
        </p:spPr>
        <p:txBody>
          <a:bodyPr wrap="square">
            <a:spAutoFit/>
          </a:bodyPr>
          <a:lstStyle/>
          <a:p>
            <a:pPr algn="ctr"/>
            <a:r>
              <a:rPr lang="uk-UA" sz="6000" b="1" dirty="0" smtClean="0">
                <a:latin typeface="Cambria" pitchFamily="18" charset="0"/>
              </a:rPr>
              <a:t>7.7 Стратегія цін залежно від призначення товару і від репутації фірми</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Стратегія цін і репутація фірми. </a:t>
            </a:r>
            <a:r>
              <a:rPr lang="uk-UA" sz="4000" dirty="0" smtClean="0">
                <a:latin typeface="Cambria" pitchFamily="18" charset="0"/>
              </a:rPr>
              <a:t>Фірмі небайдуже, яке </a:t>
            </a:r>
            <a:r>
              <a:rPr lang="uk-UA" sz="4000" b="1" dirty="0" smtClean="0">
                <a:latin typeface="Cambria" pitchFamily="18" charset="0"/>
              </a:rPr>
              <a:t>ставлення</a:t>
            </a:r>
            <a:r>
              <a:rPr lang="uk-UA" sz="4000" dirty="0" smtClean="0">
                <a:latin typeface="Cambria" pitchFamily="18" charset="0"/>
              </a:rPr>
              <a:t> склалося у </a:t>
            </a:r>
            <a:r>
              <a:rPr lang="uk-UA" sz="4000" b="1" dirty="0" smtClean="0">
                <a:latin typeface="Cambria" pitchFamily="18" charset="0"/>
              </a:rPr>
              <a:t>покупців</a:t>
            </a:r>
            <a:r>
              <a:rPr lang="uk-UA" sz="4000" dirty="0" smtClean="0">
                <a:latin typeface="Cambria" pitchFamily="18" charset="0"/>
              </a:rPr>
              <a:t> до її товарів і до неї самої. </a:t>
            </a:r>
            <a:endParaRPr lang="uk-UA" sz="4000" dirty="0" smtClean="0">
              <a:latin typeface="Cambria" pitchFamily="18" charset="0"/>
            </a:endParaRPr>
          </a:p>
          <a:p>
            <a:pPr algn="ctr"/>
            <a:r>
              <a:rPr lang="uk-UA" sz="4000" dirty="0" smtClean="0">
                <a:latin typeface="Cambria" pitchFamily="18" charset="0"/>
              </a:rPr>
              <a:t>Ставлення </a:t>
            </a:r>
            <a:r>
              <a:rPr lang="uk-UA" sz="4000" dirty="0" smtClean="0">
                <a:latin typeface="Cambria" pitchFamily="18" charset="0"/>
              </a:rPr>
              <a:t>покупця до товару на ринку визначається його минулим досвідом, оцінкою товару іншими покупцями, першими враженнями. Ефективним </a:t>
            </a:r>
            <a:r>
              <a:rPr lang="uk-UA" sz="4000" b="1" dirty="0" smtClean="0">
                <a:latin typeface="Cambria" pitchFamily="18" charset="0"/>
              </a:rPr>
              <a:t>засобом зміцнення репутації фірми на ринку є марка фірми і ціна</a:t>
            </a:r>
            <a:r>
              <a:rPr lang="uk-UA" sz="4000" dirty="0" smtClean="0">
                <a:latin typeface="Cambria" pitchFamily="18" charset="0"/>
              </a:rPr>
              <a:t>.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43458"/>
            <a:ext cx="9144000" cy="6771084"/>
          </a:xfrm>
          <a:prstGeom prst="rect">
            <a:avLst/>
          </a:prstGeom>
          <a:noFill/>
          <a:ln w="9525">
            <a:noFill/>
            <a:miter lim="800000"/>
            <a:headEnd/>
            <a:tailEnd/>
          </a:ln>
        </p:spPr>
        <p:txBody>
          <a:bodyPr wrap="square">
            <a:spAutoFit/>
          </a:bodyPr>
          <a:lstStyle/>
          <a:p>
            <a:pPr algn="ctr"/>
            <a:r>
              <a:rPr lang="uk-UA" sz="3200" dirty="0" smtClean="0">
                <a:latin typeface="Cambria" pitchFamily="18" charset="0"/>
              </a:rPr>
              <a:t>Те, </a:t>
            </a:r>
            <a:r>
              <a:rPr lang="uk-UA" sz="3200" b="1" dirty="0" smtClean="0">
                <a:latin typeface="Cambria" pitchFamily="18" charset="0"/>
              </a:rPr>
              <a:t>який імідж фірма може створити собі</a:t>
            </a:r>
            <a:r>
              <a:rPr lang="uk-UA" sz="3200" dirty="0" smtClean="0">
                <a:latin typeface="Cambria" pitchFamily="18" charset="0"/>
              </a:rPr>
              <a:t>, залежить від її фінансових та інших можливостей; у випадку їх обмеженості бажаного уявлення не буде досягнуто</a:t>
            </a:r>
            <a:r>
              <a:rPr lang="uk-UA" sz="3200" dirty="0" smtClean="0">
                <a:latin typeface="Cambria" pitchFamily="18" charset="0"/>
              </a:rPr>
              <a:t>.</a:t>
            </a:r>
            <a:r>
              <a:rPr lang="uk-UA" sz="3200" dirty="0" smtClean="0">
                <a:latin typeface="Cambria" pitchFamily="18" charset="0"/>
              </a:rPr>
              <a:t> </a:t>
            </a:r>
            <a:endParaRPr lang="uk-UA" sz="3200" dirty="0" smtClean="0">
              <a:latin typeface="Cambria" pitchFamily="18" charset="0"/>
            </a:endParaRPr>
          </a:p>
          <a:p>
            <a:pPr algn="ctr"/>
            <a:endParaRPr lang="uk-UA" dirty="0" smtClean="0">
              <a:latin typeface="Cambria" pitchFamily="18" charset="0"/>
            </a:endParaRPr>
          </a:p>
          <a:p>
            <a:pPr algn="ctr"/>
            <a:r>
              <a:rPr lang="uk-UA" sz="3200" dirty="0" smtClean="0">
                <a:latin typeface="Cambria" pitchFamily="18" charset="0"/>
              </a:rPr>
              <a:t>Якщо </a:t>
            </a:r>
            <a:r>
              <a:rPr lang="uk-UA" sz="3200" dirty="0" smtClean="0">
                <a:latin typeface="Cambria" pitchFamily="18" charset="0"/>
              </a:rPr>
              <a:t>фірма створила собі </a:t>
            </a:r>
            <a:r>
              <a:rPr lang="uk-UA" sz="3200" b="1" dirty="0" smtClean="0">
                <a:latin typeface="Cambria" pitchFamily="18" charset="0"/>
              </a:rPr>
              <a:t>репутацію виробника дорогих</a:t>
            </a:r>
            <a:r>
              <a:rPr lang="uk-UA" sz="3200" dirty="0" smtClean="0">
                <a:latin typeface="Cambria" pitchFamily="18" charset="0"/>
              </a:rPr>
              <a:t> високоякісних </a:t>
            </a:r>
            <a:r>
              <a:rPr lang="uk-UA" sz="3200" b="1" dirty="0" smtClean="0">
                <a:latin typeface="Cambria" pitchFamily="18" charset="0"/>
              </a:rPr>
              <a:t>товарів</a:t>
            </a:r>
            <a:r>
              <a:rPr lang="uk-UA" sz="3200" dirty="0" smtClean="0">
                <a:latin typeface="Cambria" pitchFamily="18" charset="0"/>
              </a:rPr>
              <a:t>, то при розробленні нової серії товарів вона навряд чи обере шлях випуску товарів дешевих, невисокої якості. </a:t>
            </a:r>
            <a:r>
              <a:rPr lang="uk-UA" sz="3200" dirty="0" smtClean="0">
                <a:latin typeface="Cambria" pitchFamily="18" charset="0"/>
              </a:rPr>
              <a:t>Така </a:t>
            </a:r>
            <a:r>
              <a:rPr lang="uk-UA" sz="3200" dirty="0" smtClean="0">
                <a:latin typeface="Cambria" pitchFamily="18" charset="0"/>
              </a:rPr>
              <a:t>фірма буде концентрувати свої зусилля на високій якості товарів, встановлювати високі ціни на них і при рекламуванні намагатися уникати акценту на ціну товару</a:t>
            </a:r>
            <a:r>
              <a:rPr lang="uk-UA" sz="3200" dirty="0" smtClean="0">
                <a:latin typeface="Cambria" pitchFamily="18" charset="0"/>
              </a:rPr>
              <a:t>.</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Фірма, яка </a:t>
            </a:r>
            <a:r>
              <a:rPr lang="uk-UA" sz="4000" b="1" dirty="0" smtClean="0">
                <a:latin typeface="Cambria" pitchFamily="18" charset="0"/>
              </a:rPr>
              <a:t>не прагне </a:t>
            </a:r>
            <a:r>
              <a:rPr lang="uk-UA" sz="4000" dirty="0" smtClean="0">
                <a:latin typeface="Cambria" pitchFamily="18" charset="0"/>
              </a:rPr>
              <a:t>до створення на ринку </a:t>
            </a:r>
            <a:r>
              <a:rPr lang="uk-UA" sz="4000" b="1" dirty="0" smtClean="0">
                <a:latin typeface="Cambria" pitchFamily="18" charset="0"/>
              </a:rPr>
              <a:t>репутації </a:t>
            </a:r>
            <a:r>
              <a:rPr lang="uk-UA" sz="4000" b="1" dirty="0" smtClean="0">
                <a:latin typeface="Cambria" pitchFamily="18" charset="0"/>
              </a:rPr>
              <a:t>провідної марки </a:t>
            </a:r>
            <a:r>
              <a:rPr lang="uk-UA" sz="4000" dirty="0" smtClean="0">
                <a:latin typeface="Cambria" pitchFamily="18" charset="0"/>
              </a:rPr>
              <a:t>серед товарів даного типу, залишається добре відомою у національному масштабі і працює під маркою оптового чи роздрібного продавця, і може використовувати ціну як одну з основних складових своєї маркетингової політики.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58847"/>
            <a:ext cx="9144000" cy="6740307"/>
          </a:xfrm>
          <a:prstGeom prst="rect">
            <a:avLst/>
          </a:prstGeom>
          <a:noFill/>
          <a:ln w="9525">
            <a:noFill/>
            <a:miter lim="800000"/>
            <a:headEnd/>
            <a:tailEnd/>
          </a:ln>
        </p:spPr>
        <p:txBody>
          <a:bodyPr>
            <a:spAutoFit/>
          </a:bodyPr>
          <a:lstStyle/>
          <a:p>
            <a:pPr algn="ctr"/>
            <a:r>
              <a:rPr lang="uk-UA" sz="3600" dirty="0" smtClean="0">
                <a:latin typeface="Cambria" pitchFamily="18" charset="0"/>
              </a:rPr>
              <a:t>Фірми такого типу </a:t>
            </a:r>
            <a:r>
              <a:rPr lang="uk-UA" sz="3600" b="1" dirty="0" smtClean="0">
                <a:latin typeface="Cambria" pitchFamily="18" charset="0"/>
              </a:rPr>
              <a:t>вказують ціну у своїх рекламних оголошеннях</a:t>
            </a:r>
            <a:r>
              <a:rPr lang="uk-UA" sz="3600" dirty="0" smtClean="0">
                <a:latin typeface="Cambria" pitchFamily="18" charset="0"/>
              </a:rPr>
              <a:t>, намагаючись тим самим залучити покупців, що приділяють велике значення ціні</a:t>
            </a:r>
            <a:r>
              <a:rPr lang="uk-UA" sz="3600" dirty="0" smtClean="0">
                <a:latin typeface="Cambria" pitchFamily="18" charset="0"/>
              </a:rPr>
              <a:t>.</a:t>
            </a:r>
            <a:r>
              <a:rPr lang="uk-UA" sz="3600" dirty="0" smtClean="0">
                <a:latin typeface="Cambria" pitchFamily="18" charset="0"/>
              </a:rPr>
              <a:t> </a:t>
            </a:r>
            <a:endParaRPr lang="uk-UA" sz="3600" dirty="0" smtClean="0">
              <a:latin typeface="Cambria" pitchFamily="18" charset="0"/>
            </a:endParaRPr>
          </a:p>
          <a:p>
            <a:pPr algn="ctr"/>
            <a:r>
              <a:rPr lang="uk-UA" sz="3600" dirty="0" smtClean="0">
                <a:latin typeface="Cambria" pitchFamily="18" charset="0"/>
              </a:rPr>
              <a:t>Вони </a:t>
            </a:r>
            <a:r>
              <a:rPr lang="uk-UA" sz="3600" b="1" dirty="0" smtClean="0">
                <a:latin typeface="Cambria" pitchFamily="18" charset="0"/>
              </a:rPr>
              <a:t>не бояться обговорювати питання ціни</a:t>
            </a:r>
            <a:r>
              <a:rPr lang="uk-UA" sz="3600" dirty="0" smtClean="0">
                <a:latin typeface="Cambria" pitchFamily="18" charset="0"/>
              </a:rPr>
              <a:t>, впевнені, що за таку ціну вони пропонують покупцеві товар кращий, ніж конкуренти. </a:t>
            </a:r>
            <a:endParaRPr lang="uk-UA" sz="3600" dirty="0" smtClean="0">
              <a:latin typeface="Cambria" pitchFamily="18" charset="0"/>
            </a:endParaRPr>
          </a:p>
          <a:p>
            <a:pPr algn="ctr"/>
            <a:r>
              <a:rPr lang="uk-UA" sz="3600" dirty="0" smtClean="0">
                <a:latin typeface="Cambria" pitchFamily="18" charset="0"/>
              </a:rPr>
              <a:t>Однак </a:t>
            </a:r>
            <a:r>
              <a:rPr lang="uk-UA" sz="3600" dirty="0" smtClean="0">
                <a:latin typeface="Cambria" pitchFamily="18" charset="0"/>
              </a:rPr>
              <a:t>таке рекламування можливе при невисокому рівні виробничих витрат і широкій мережі, що охоплює велику частину ринку.</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Стратегія цін залежно від призначення товару. </a:t>
            </a:r>
            <a:endParaRPr lang="uk-UA" sz="4000" b="1" dirty="0" smtClean="0">
              <a:latin typeface="Cambria" pitchFamily="18" charset="0"/>
            </a:endParaRPr>
          </a:p>
          <a:p>
            <a:pPr algn="ctr"/>
            <a:r>
              <a:rPr lang="uk-UA" sz="4000" dirty="0" smtClean="0">
                <a:latin typeface="Cambria" pitchFamily="18" charset="0"/>
              </a:rPr>
              <a:t>Є </a:t>
            </a:r>
            <a:r>
              <a:rPr lang="uk-UA" sz="4000" b="1" dirty="0" smtClean="0">
                <a:latin typeface="Cambria" pitchFamily="18" charset="0"/>
              </a:rPr>
              <a:t>товари</a:t>
            </a:r>
            <a:r>
              <a:rPr lang="uk-UA" sz="4000" dirty="0" smtClean="0">
                <a:latin typeface="Cambria" pitchFamily="18" charset="0"/>
              </a:rPr>
              <a:t>, що </a:t>
            </a:r>
            <a:r>
              <a:rPr lang="uk-UA" sz="4000" b="1" dirty="0" smtClean="0">
                <a:latin typeface="Cambria" pitchFamily="18" charset="0"/>
              </a:rPr>
              <a:t>можуть мати кілька призначень</a:t>
            </a:r>
            <a:r>
              <a:rPr lang="uk-UA" sz="4000" dirty="0" smtClean="0">
                <a:latin typeface="Cambria" pitchFamily="18" charset="0"/>
              </a:rPr>
              <a:t>, і цей фактор враховується в ціноутворенні. </a:t>
            </a:r>
            <a:endParaRPr lang="uk-UA" sz="4000" dirty="0" smtClean="0">
              <a:latin typeface="Cambria" pitchFamily="18" charset="0"/>
            </a:endParaRPr>
          </a:p>
          <a:p>
            <a:pPr algn="ctr"/>
            <a:r>
              <a:rPr lang="uk-UA" sz="4000" dirty="0" smtClean="0">
                <a:latin typeface="Cambria" pitchFamily="18" charset="0"/>
              </a:rPr>
              <a:t>Так</a:t>
            </a:r>
            <a:r>
              <a:rPr lang="uk-UA" sz="4000" dirty="0" smtClean="0">
                <a:latin typeface="Cambria" pitchFamily="18" charset="0"/>
              </a:rPr>
              <a:t>, новинка, якщо вона купується для подарунка, краще буде продаватися за високою ціною. Покупець не любить, щоб його сприймали як людину, яка не здатна купити дорогий подарунок.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1958"/>
            <a:ext cx="9144000" cy="6494085"/>
          </a:xfrm>
          <a:prstGeom prst="rect">
            <a:avLst/>
          </a:prstGeom>
          <a:noFill/>
          <a:ln w="9525">
            <a:noFill/>
            <a:miter lim="800000"/>
            <a:headEnd/>
            <a:tailEnd/>
          </a:ln>
        </p:spPr>
        <p:txBody>
          <a:bodyPr wrap="square">
            <a:spAutoFit/>
          </a:bodyPr>
          <a:lstStyle/>
          <a:p>
            <a:pPr algn="ctr"/>
            <a:r>
              <a:rPr lang="uk-UA" sz="3200" dirty="0" smtClean="0">
                <a:latin typeface="Cambria" pitchFamily="18" charset="0"/>
              </a:rPr>
              <a:t>Різні напої за романтичною вечерею в модному ресторані мають більш високу ціну, ніж у магазині, де їх купують для домашнього споживання</a:t>
            </a:r>
            <a:r>
              <a:rPr lang="uk-UA" sz="3200" dirty="0" smtClean="0">
                <a:latin typeface="Cambria" pitchFamily="18" charset="0"/>
              </a:rPr>
              <a:t>. У </a:t>
            </a:r>
            <a:r>
              <a:rPr lang="uk-UA" sz="3200" dirty="0" smtClean="0">
                <a:latin typeface="Cambria" pitchFamily="18" charset="0"/>
              </a:rPr>
              <a:t>такий же спосіб встановлюються ціни на книги. Ціна бестселерів у твердій обкладинці набагато вища від ціни тих самих видань у м’якій обкладинці, тому що останні вважаються не настільки престижними. </a:t>
            </a:r>
            <a:endParaRPr lang="uk-UA" sz="3200" dirty="0" smtClean="0">
              <a:latin typeface="Cambria" pitchFamily="18" charset="0"/>
            </a:endParaRPr>
          </a:p>
          <a:p>
            <a:pPr algn="ctr"/>
            <a:endParaRPr lang="uk-UA" sz="3200" dirty="0" smtClean="0">
              <a:latin typeface="Cambria" pitchFamily="18" charset="0"/>
            </a:endParaRPr>
          </a:p>
          <a:p>
            <a:pPr algn="ctr"/>
            <a:r>
              <a:rPr lang="uk-UA" sz="3200" dirty="0" smtClean="0">
                <a:latin typeface="Cambria" pitchFamily="18" charset="0"/>
              </a:rPr>
              <a:t>Одним </a:t>
            </a:r>
            <a:r>
              <a:rPr lang="uk-UA" sz="3200" dirty="0" smtClean="0">
                <a:latin typeface="Cambria" pitchFamily="18" charset="0"/>
              </a:rPr>
              <a:t>із ключів до ефективного встановлення цін на товари, що мають кілька призначень, є </a:t>
            </a:r>
            <a:r>
              <a:rPr lang="uk-UA" sz="3200" b="1" dirty="0" smtClean="0">
                <a:latin typeface="Cambria" pitchFamily="18" charset="0"/>
              </a:rPr>
              <a:t>формування заздалегідь ставлення покупців до їх вартості</a:t>
            </a:r>
            <a:r>
              <a:rPr lang="uk-UA" sz="3200" dirty="0" smtClean="0">
                <a:latin typeface="Cambria" pitchFamily="18" charset="0"/>
              </a:rPr>
              <a:t>.</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b="1" dirty="0" smtClean="0">
                <a:latin typeface="Cambria" pitchFamily="18" charset="0"/>
              </a:rPr>
              <a:t>Традиційні шкали цін на товари різного класу та їх облік при виробництві товарів. </a:t>
            </a:r>
            <a:endParaRPr lang="uk-UA" sz="4000" b="1" dirty="0" smtClean="0">
              <a:latin typeface="Cambria" pitchFamily="18" charset="0"/>
            </a:endParaRPr>
          </a:p>
          <a:p>
            <a:pPr algn="ctr"/>
            <a:r>
              <a:rPr lang="uk-UA" sz="4000" dirty="0" smtClean="0">
                <a:latin typeface="Cambria" pitchFamily="18" charset="0"/>
              </a:rPr>
              <a:t>Багато </a:t>
            </a:r>
            <a:r>
              <a:rPr lang="uk-UA" sz="4000" dirty="0" smtClean="0">
                <a:latin typeface="Cambria" pitchFamily="18" charset="0"/>
              </a:rPr>
              <a:t>видів виробів традиційно мають шкали цін, до яких повинні пристосовуватися виробники і торговці. Так, льодяники являють собою приклад роздрібного ринку, де дотримання цінової шкали абсолютно необхідно.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35846"/>
            <a:ext cx="9144000" cy="6186309"/>
          </a:xfrm>
          <a:prstGeom prst="rect">
            <a:avLst/>
          </a:prstGeom>
          <a:noFill/>
          <a:ln w="9525">
            <a:noFill/>
            <a:miter lim="800000"/>
            <a:headEnd/>
            <a:tailEnd/>
          </a:ln>
        </p:spPr>
        <p:txBody>
          <a:bodyPr>
            <a:spAutoFit/>
          </a:bodyPr>
          <a:lstStyle/>
          <a:p>
            <a:pPr algn="ctr"/>
            <a:r>
              <a:rPr lang="uk-UA" sz="4400" dirty="0" smtClean="0">
                <a:latin typeface="Cambria" pitchFamily="18" charset="0"/>
              </a:rPr>
              <a:t>Через деякий час, коли цей сегмент ринку виявиться насиченим, фірма поступово знижує ціну, для того щоб перейти до опанування іншими сегментами ринку, переходячи, таким чином, </a:t>
            </a:r>
            <a:r>
              <a:rPr lang="uk-UA" sz="4400" b="1" dirty="0" smtClean="0">
                <a:latin typeface="Cambria" pitchFamily="18" charset="0"/>
              </a:rPr>
              <a:t>від високої, престижної ціни до ціни «проникнення»</a:t>
            </a:r>
            <a:r>
              <a:rPr lang="uk-UA" sz="4400" dirty="0" smtClean="0">
                <a:latin typeface="Cambria" pitchFamily="18" charset="0"/>
              </a:rPr>
              <a:t>.</a:t>
            </a:r>
            <a:endParaRPr lang="ru-RU" sz="4400" dirty="0" smtClean="0">
              <a:latin typeface="Cambria"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1958"/>
            <a:ext cx="9144000" cy="6494085"/>
          </a:xfrm>
          <a:prstGeom prst="rect">
            <a:avLst/>
          </a:prstGeom>
          <a:noFill/>
          <a:ln w="9525">
            <a:noFill/>
            <a:miter lim="800000"/>
            <a:headEnd/>
            <a:tailEnd/>
          </a:ln>
        </p:spPr>
        <p:txBody>
          <a:bodyPr>
            <a:spAutoFit/>
          </a:bodyPr>
          <a:lstStyle/>
          <a:p>
            <a:pPr algn="ctr"/>
            <a:r>
              <a:rPr lang="uk-UA" sz="3200" dirty="0" smtClean="0">
                <a:latin typeface="Cambria" pitchFamily="18" charset="0"/>
              </a:rPr>
              <a:t>Наприклад, якщо традиційно один льодяник оцінюється в 2, 3, 4 грн. за штуку, то, вибравши категорію свого товару за ціновою шкалою, керівництво кондитерської фірми, змінюючи масу льодяника, склад суміші і якість інгредієнтів, агентську чи роздрібну націнку, домагається того, щоб ціна на кінцевий продукт відповідала обраній категорії. </a:t>
            </a:r>
            <a:endParaRPr lang="uk-UA" sz="3200" dirty="0" smtClean="0">
              <a:latin typeface="Cambria" pitchFamily="18" charset="0"/>
            </a:endParaRPr>
          </a:p>
          <a:p>
            <a:pPr algn="ctr"/>
            <a:endParaRPr lang="uk-UA" sz="3200" dirty="0" smtClean="0">
              <a:latin typeface="Cambria" pitchFamily="18" charset="0"/>
            </a:endParaRPr>
          </a:p>
          <a:p>
            <a:pPr algn="ctr"/>
            <a:r>
              <a:rPr lang="uk-UA" sz="3200" dirty="0" smtClean="0">
                <a:latin typeface="Cambria" pitchFamily="18" charset="0"/>
              </a:rPr>
              <a:t>При </a:t>
            </a:r>
            <a:r>
              <a:rPr lang="uk-UA" sz="3200" dirty="0" smtClean="0">
                <a:latin typeface="Cambria" pitchFamily="18" charset="0"/>
              </a:rPr>
              <a:t>цьому два конкуруючих льодяники можуть мати однакову ціну, наприклад 2 </a:t>
            </a:r>
            <a:r>
              <a:rPr lang="uk-UA" sz="3200" dirty="0" err="1" smtClean="0">
                <a:latin typeface="Cambria" pitchFamily="18" charset="0"/>
              </a:rPr>
              <a:t>грн</a:t>
            </a:r>
            <a:r>
              <a:rPr lang="uk-UA" sz="3200" dirty="0" smtClean="0">
                <a:latin typeface="Cambria" pitchFamily="18" charset="0"/>
              </a:rPr>
              <a:t>, але один буде важити 10 г, а інший – 12,5 г, тобто фактична різниця цін становитиме 25</a:t>
            </a:r>
            <a:r>
              <a:rPr lang="uk-UA" sz="3200" dirty="0" smtClean="0">
                <a:latin typeface="Cambria" pitchFamily="18" charset="0"/>
              </a:rPr>
              <a:t>%.</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7.8 Стратегія гнучких і </a:t>
            </a:r>
            <a:r>
              <a:rPr lang="uk-UA" sz="6000" b="1" dirty="0" err="1" smtClean="0">
                <a:latin typeface="Cambria" pitchFamily="18" charset="0"/>
              </a:rPr>
              <a:t>неокруглених</a:t>
            </a:r>
            <a:r>
              <a:rPr lang="uk-UA" sz="6000" b="1" dirty="0" smtClean="0">
                <a:latin typeface="Cambria" pitchFamily="18" charset="0"/>
              </a:rPr>
              <a:t>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66569"/>
            <a:ext cx="9144000" cy="6524863"/>
          </a:xfrm>
          <a:prstGeom prst="rect">
            <a:avLst/>
          </a:prstGeom>
          <a:noFill/>
          <a:ln w="9525">
            <a:noFill/>
            <a:miter lim="800000"/>
            <a:headEnd/>
            <a:tailEnd/>
          </a:ln>
        </p:spPr>
        <p:txBody>
          <a:bodyPr>
            <a:spAutoFit/>
          </a:bodyPr>
          <a:lstStyle/>
          <a:p>
            <a:pPr algn="ctr"/>
            <a:r>
              <a:rPr lang="uk-UA" sz="3800" b="1" dirty="0" smtClean="0">
                <a:latin typeface="Cambria" pitchFamily="18" charset="0"/>
              </a:rPr>
              <a:t>Стратегія «</a:t>
            </a:r>
            <a:r>
              <a:rPr lang="uk-UA" sz="3800" b="1" dirty="0" err="1" smtClean="0">
                <a:latin typeface="Cambria" pitchFamily="18" charset="0"/>
              </a:rPr>
              <a:t>неокруглених</a:t>
            </a:r>
            <a:r>
              <a:rPr lang="uk-UA" sz="3800" b="1" dirty="0" smtClean="0">
                <a:latin typeface="Cambria" pitchFamily="18" charset="0"/>
              </a:rPr>
              <a:t>» цін. </a:t>
            </a:r>
            <a:endParaRPr lang="uk-UA" sz="3800" b="1" dirty="0" smtClean="0">
              <a:latin typeface="Cambria" pitchFamily="18" charset="0"/>
            </a:endParaRPr>
          </a:p>
          <a:p>
            <a:pPr algn="ctr"/>
            <a:r>
              <a:rPr lang="uk-UA" sz="3800" dirty="0" smtClean="0">
                <a:latin typeface="Cambria" pitchFamily="18" charset="0"/>
              </a:rPr>
              <a:t>Ця </a:t>
            </a:r>
            <a:r>
              <a:rPr lang="uk-UA" sz="3800" dirty="0" smtClean="0">
                <a:latin typeface="Cambria" pitchFamily="18" charset="0"/>
              </a:rPr>
              <a:t>стратегія </a:t>
            </a:r>
            <a:r>
              <a:rPr lang="uk-UA" sz="3800" dirty="0" smtClean="0">
                <a:latin typeface="Cambria" pitchFamily="18" charset="0"/>
              </a:rPr>
              <a:t>ґрунтується </a:t>
            </a:r>
            <a:r>
              <a:rPr lang="uk-UA" sz="3800" dirty="0" smtClean="0">
                <a:latin typeface="Cambria" pitchFamily="18" charset="0"/>
              </a:rPr>
              <a:t>на встановленні цін, </a:t>
            </a:r>
            <a:r>
              <a:rPr lang="uk-UA" sz="3800" b="1" dirty="0" smtClean="0">
                <a:latin typeface="Cambria" pitchFamily="18" charset="0"/>
              </a:rPr>
              <a:t>нижчих від круглих сум</a:t>
            </a:r>
            <a:r>
              <a:rPr lang="uk-UA" sz="3800" dirty="0" smtClean="0">
                <a:latin typeface="Cambria" pitchFamily="18" charset="0"/>
              </a:rPr>
              <a:t>. Наприклад, ціна однієї упаковки їжі для собак – 67,39 </a:t>
            </a:r>
            <a:r>
              <a:rPr lang="uk-UA" sz="3800" dirty="0" err="1" smtClean="0">
                <a:latin typeface="Cambria" pitchFamily="18" charset="0"/>
              </a:rPr>
              <a:t>грн</a:t>
            </a:r>
            <a:r>
              <a:rPr lang="uk-UA" sz="3800" dirty="0" smtClean="0">
                <a:latin typeface="Cambria" pitchFamily="18" charset="0"/>
              </a:rPr>
              <a:t>, одна упаковка сиру коштує 19,97 </a:t>
            </a:r>
            <a:r>
              <a:rPr lang="uk-UA" sz="3800" dirty="0" err="1" smtClean="0">
                <a:latin typeface="Cambria" pitchFamily="18" charset="0"/>
              </a:rPr>
              <a:t>грн</a:t>
            </a:r>
            <a:r>
              <a:rPr lang="uk-UA" sz="3800" dirty="0" smtClean="0">
                <a:latin typeface="Cambria" pitchFamily="18" charset="0"/>
              </a:rPr>
              <a:t>, фотоапарат визначеної марки – 1199 </a:t>
            </a:r>
            <a:r>
              <a:rPr lang="uk-UA" sz="3800" dirty="0" err="1" smtClean="0">
                <a:latin typeface="Cambria" pitchFamily="18" charset="0"/>
              </a:rPr>
              <a:t>грн</a:t>
            </a:r>
            <a:r>
              <a:rPr lang="uk-UA" sz="3800" dirty="0" smtClean="0">
                <a:latin typeface="Cambria" pitchFamily="18" charset="0"/>
              </a:rPr>
              <a:t>, кіноапарат визначеної марки – 17939,97 </a:t>
            </a:r>
            <a:r>
              <a:rPr lang="uk-UA" sz="3800" dirty="0" err="1" smtClean="0">
                <a:latin typeface="Cambria" pitchFamily="18" charset="0"/>
              </a:rPr>
              <a:t>грн</a:t>
            </a:r>
            <a:r>
              <a:rPr lang="uk-UA" sz="3800" dirty="0" smtClean="0">
                <a:latin typeface="Cambria" pitchFamily="18" charset="0"/>
              </a:rPr>
              <a:t>, музичний центр – 49987,97 грн. і </a:t>
            </a:r>
            <a:r>
              <a:rPr lang="uk-UA" sz="3800" dirty="0" err="1" smtClean="0">
                <a:latin typeface="Cambria" pitchFamily="18" charset="0"/>
              </a:rPr>
              <a:t>т.ін</a:t>
            </a:r>
            <a:r>
              <a:rPr lang="uk-UA" sz="3800" dirty="0" smtClean="0">
                <a:latin typeface="Cambria" pitchFamily="18" charset="0"/>
              </a:rPr>
              <a:t>. </a:t>
            </a:r>
            <a:endParaRPr lang="uk-UA" sz="3800" dirty="0" smtClean="0">
              <a:latin typeface="Cambria" pitchFamily="18" charset="0"/>
            </a:endParaRPr>
          </a:p>
          <a:p>
            <a:pPr algn="ctr"/>
            <a:r>
              <a:rPr lang="uk-UA" sz="3800" dirty="0" smtClean="0">
                <a:latin typeface="Cambria" pitchFamily="18" charset="0"/>
              </a:rPr>
              <a:t>Ця </a:t>
            </a:r>
            <a:r>
              <a:rPr lang="uk-UA" sz="3800" dirty="0" smtClean="0">
                <a:latin typeface="Cambria" pitchFamily="18" charset="0"/>
              </a:rPr>
              <a:t>стратегія застосовується в усіх країнах і популярна з кількох причин. </a:t>
            </a:r>
            <a:endParaRPr lang="ru-RU" sz="3800" dirty="0" smtClean="0">
              <a:latin typeface="Cambria"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5016758"/>
          </a:xfrm>
          <a:prstGeom prst="rect">
            <a:avLst/>
          </a:prstGeom>
          <a:noFill/>
          <a:ln w="9525">
            <a:noFill/>
            <a:miter lim="800000"/>
            <a:headEnd/>
            <a:tailEnd/>
          </a:ln>
        </p:spPr>
        <p:txBody>
          <a:bodyPr>
            <a:spAutoFit/>
          </a:bodyPr>
          <a:lstStyle/>
          <a:p>
            <a:pPr algn="ctr"/>
            <a:r>
              <a:rPr lang="uk-UA" sz="4000" dirty="0" smtClean="0"/>
              <a:t>Покупцям подобається одержувати решту, у них складається враження, що фірма ретельно аналізує свої ціни і встановлює їх на мінімально можливому рівні. </a:t>
            </a:r>
            <a:r>
              <a:rPr lang="uk-UA" sz="4000" dirty="0" err="1" smtClean="0"/>
              <a:t>Неокруглені</a:t>
            </a:r>
            <a:r>
              <a:rPr lang="uk-UA" sz="4000" dirty="0" smtClean="0"/>
              <a:t> ціни допомагають споживачам залишатися в їх цінових лімітах і купувати найкращий товар.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Покупець, готовий витратити, наприклад, до 50 грн. за краватку, витратить на неї 49,97 грн. з такою ж імовірністю, що й 37 </a:t>
            </a:r>
            <a:r>
              <a:rPr lang="uk-UA" sz="4000" dirty="0" err="1" smtClean="0">
                <a:latin typeface="Cambria" pitchFamily="18" charset="0"/>
              </a:rPr>
              <a:t>грн</a:t>
            </a:r>
            <a:r>
              <a:rPr lang="uk-UA" sz="4000" dirty="0" smtClean="0">
                <a:latin typeface="Cambria" pitchFamily="18" charset="0"/>
              </a:rPr>
              <a:t>, оскільки він знаходиться </a:t>
            </a:r>
            <a:r>
              <a:rPr lang="uk-UA" sz="4000" b="1" dirty="0" smtClean="0">
                <a:latin typeface="Cambria" pitchFamily="18" charset="0"/>
              </a:rPr>
              <a:t>в інтервалі цін, що визначив для себе</a:t>
            </a:r>
            <a:r>
              <a:rPr lang="uk-UA" sz="4000" dirty="0" smtClean="0">
                <a:latin typeface="Cambria" pitchFamily="18" charset="0"/>
              </a:rPr>
              <a:t>. Введення податку на купівлю в більшості випадків призводить до того, що </a:t>
            </a:r>
            <a:r>
              <a:rPr lang="uk-UA" sz="4000" dirty="0" err="1" smtClean="0">
                <a:latin typeface="Cambria" pitchFamily="18" charset="0"/>
              </a:rPr>
              <a:t>неокруглені</a:t>
            </a:r>
            <a:r>
              <a:rPr lang="uk-UA" sz="4000" dirty="0" smtClean="0">
                <a:latin typeface="Cambria" pitchFamily="18" charset="0"/>
              </a:rPr>
              <a:t> ціни перевищують відповідні грошові значення, а це знижує їх </a:t>
            </a:r>
            <a:r>
              <a:rPr lang="uk-UA" sz="4000" dirty="0" smtClean="0">
                <a:latin typeface="Cambria" pitchFamily="18" charset="0"/>
              </a:rPr>
              <a:t>ефективність </a:t>
            </a:r>
            <a:r>
              <a:rPr lang="uk-UA" sz="4000" dirty="0" smtClean="0">
                <a:latin typeface="Cambria" pitchFamily="18" charset="0"/>
              </a:rPr>
              <a:t>як інструмента збуту</a:t>
            </a:r>
            <a:r>
              <a:rPr lang="uk-UA" sz="4000" dirty="0" smtClean="0">
                <a:latin typeface="Cambria" pitchFamily="18" charset="0"/>
              </a:rPr>
              <a:t>.</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Стратегія гнучких цін. </a:t>
            </a:r>
            <a:endParaRPr lang="uk-UA" sz="4000" b="1" dirty="0" smtClean="0">
              <a:latin typeface="Cambria" pitchFamily="18" charset="0"/>
            </a:endParaRPr>
          </a:p>
          <a:p>
            <a:pPr algn="ctr"/>
            <a:r>
              <a:rPr lang="uk-UA" sz="4000" dirty="0" smtClean="0">
                <a:latin typeface="Cambria" pitchFamily="18" charset="0"/>
              </a:rPr>
              <a:t>Відповідно </a:t>
            </a:r>
            <a:r>
              <a:rPr lang="uk-UA" sz="4000" dirty="0" smtClean="0">
                <a:latin typeface="Cambria" pitchFamily="18" charset="0"/>
              </a:rPr>
              <a:t>до цієї стратегії фірма </a:t>
            </a:r>
            <a:r>
              <a:rPr lang="uk-UA" sz="4000" b="1" dirty="0" smtClean="0">
                <a:latin typeface="Cambria" pitchFamily="18" charset="0"/>
              </a:rPr>
              <a:t>змінює ціни на товар залежно </a:t>
            </a:r>
            <a:r>
              <a:rPr lang="uk-UA" sz="4000" dirty="0" smtClean="0">
                <a:latin typeface="Cambria" pitchFamily="18" charset="0"/>
              </a:rPr>
              <a:t>від здатності покупця торгуватися, або, інакше кажучи, від його </a:t>
            </a:r>
            <a:r>
              <a:rPr lang="uk-UA" sz="4000" b="1" dirty="0" smtClean="0">
                <a:latin typeface="Cambria" pitchFamily="18" charset="0"/>
              </a:rPr>
              <a:t>купівельної сили</a:t>
            </a:r>
            <a:r>
              <a:rPr lang="uk-UA" sz="4000" dirty="0" smtClean="0">
                <a:latin typeface="Cambria" pitchFamily="18" charset="0"/>
              </a:rPr>
              <a:t>. Покупці, що можуть торгуватися, платять більш низькі ціни, ніж ті, хто не вміє це </a:t>
            </a:r>
            <a:r>
              <a:rPr lang="uk-UA" sz="4000" dirty="0" smtClean="0">
                <a:latin typeface="Cambria" pitchFamily="18" charset="0"/>
              </a:rPr>
              <a:t>робити</a:t>
            </a:r>
            <a:r>
              <a:rPr lang="uk-UA" sz="4000" dirty="0" smtClean="0">
                <a:latin typeface="Cambria" pitchFamily="18" charset="0"/>
              </a:rPr>
              <a:t>. Гнучкі ціни найчастіше зустрічаються на ринках, де укладаються індивідуальні угоди.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В основному це товари промислового призначення, послуги</a:t>
            </a:r>
            <a:r>
              <a:rPr lang="uk-UA" sz="4000" dirty="0" smtClean="0">
                <a:latin typeface="Cambria" pitchFamily="18" charset="0"/>
              </a:rPr>
              <a:t>.</a:t>
            </a:r>
            <a:r>
              <a:rPr lang="uk-UA" sz="4000" dirty="0" smtClean="0">
                <a:latin typeface="Cambria" pitchFamily="18" charset="0"/>
              </a:rPr>
              <a:t> </a:t>
            </a:r>
            <a:endParaRPr lang="uk-UA" sz="4000" dirty="0" smtClean="0">
              <a:latin typeface="Cambria" pitchFamily="18" charset="0"/>
            </a:endParaRPr>
          </a:p>
          <a:p>
            <a:pPr algn="ctr"/>
            <a:r>
              <a:rPr lang="uk-UA" sz="4000" dirty="0" smtClean="0">
                <a:latin typeface="Cambria" pitchFamily="18" charset="0"/>
              </a:rPr>
              <a:t>Це </a:t>
            </a:r>
            <a:r>
              <a:rPr lang="uk-UA" sz="4000" dirty="0" smtClean="0">
                <a:latin typeface="Cambria" pitchFamily="18" charset="0"/>
              </a:rPr>
              <a:t>пояснюється тим, що </a:t>
            </a:r>
            <a:r>
              <a:rPr lang="uk-UA" sz="4000" b="1" dirty="0" smtClean="0">
                <a:latin typeface="Cambria" pitchFamily="18" charset="0"/>
              </a:rPr>
              <a:t>покупці таких товарів добре знають їх </a:t>
            </a:r>
            <a:r>
              <a:rPr lang="uk-UA" sz="4000" dirty="0" smtClean="0">
                <a:latin typeface="Cambria" pitchFamily="18" charset="0"/>
              </a:rPr>
              <a:t>і вміють торгуватися. </a:t>
            </a:r>
            <a:endParaRPr lang="uk-UA" sz="4000" dirty="0" smtClean="0">
              <a:latin typeface="Cambria" pitchFamily="18" charset="0"/>
            </a:endParaRPr>
          </a:p>
          <a:p>
            <a:pPr algn="ctr"/>
            <a:endParaRPr lang="uk-UA" sz="4000" dirty="0" smtClean="0">
              <a:latin typeface="Cambria" pitchFamily="18" charset="0"/>
            </a:endParaRPr>
          </a:p>
          <a:p>
            <a:pPr algn="ctr"/>
            <a:r>
              <a:rPr lang="uk-UA" sz="4000" dirty="0" smtClean="0">
                <a:latin typeface="Cambria" pitchFamily="18" charset="0"/>
              </a:rPr>
              <a:t>Ювелірні</a:t>
            </a:r>
            <a:r>
              <a:rPr lang="uk-UA" sz="4000" dirty="0" smtClean="0">
                <a:latin typeface="Cambria" pitchFamily="18" charset="0"/>
              </a:rPr>
              <a:t>, антикварні магазини часто використовують гнучкі ціни. </a:t>
            </a:r>
            <a:endParaRPr lang="uk-UA" sz="4000" dirty="0" smtClean="0">
              <a:latin typeface="Cambria" pitchFamily="18" charset="0"/>
            </a:endParaRPr>
          </a:p>
          <a:p>
            <a:pPr algn="ctr"/>
            <a:r>
              <a:rPr lang="uk-UA" sz="4000" dirty="0" smtClean="0">
                <a:latin typeface="Cambria" pitchFamily="18" charset="0"/>
              </a:rPr>
              <a:t>На </a:t>
            </a:r>
            <a:r>
              <a:rPr lang="uk-UA" sz="4000" dirty="0" smtClean="0">
                <a:latin typeface="Cambria" pitchFamily="18" charset="0"/>
              </a:rPr>
              <a:t>деяких ринках у фірм немає іншого виходу як знизити ціни до рівня ціни конкурента.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35846"/>
            <a:ext cx="9144000" cy="6186309"/>
          </a:xfrm>
          <a:prstGeom prst="rect">
            <a:avLst/>
          </a:prstGeom>
          <a:noFill/>
          <a:ln w="9525">
            <a:noFill/>
            <a:miter lim="800000"/>
            <a:headEnd/>
            <a:tailEnd/>
          </a:ln>
        </p:spPr>
        <p:txBody>
          <a:bodyPr>
            <a:spAutoFit/>
          </a:bodyPr>
          <a:lstStyle/>
          <a:p>
            <a:pPr algn="ctr"/>
            <a:r>
              <a:rPr lang="uk-UA" sz="4400" dirty="0" smtClean="0">
                <a:latin typeface="Cambria" pitchFamily="18" charset="0"/>
              </a:rPr>
              <a:t>Якщо фірма не знизить свої ціни, покупці підуть до конкурента, який виявився лідером на ринку. </a:t>
            </a:r>
            <a:endParaRPr lang="uk-UA" sz="4400" dirty="0" smtClean="0">
              <a:latin typeface="Cambria" pitchFamily="18" charset="0"/>
            </a:endParaRPr>
          </a:p>
          <a:p>
            <a:pPr algn="ctr"/>
            <a:endParaRPr lang="uk-UA" sz="4400" dirty="0" smtClean="0">
              <a:latin typeface="Cambria" pitchFamily="18" charset="0"/>
            </a:endParaRPr>
          </a:p>
          <a:p>
            <a:pPr algn="ctr"/>
            <a:r>
              <a:rPr lang="uk-UA" sz="4400" dirty="0" smtClean="0">
                <a:latin typeface="Cambria" pitchFamily="18" charset="0"/>
              </a:rPr>
              <a:t>На </a:t>
            </a:r>
            <a:r>
              <a:rPr lang="uk-UA" sz="4400" dirty="0" smtClean="0">
                <a:latin typeface="Cambria" pitchFamily="18" charset="0"/>
              </a:rPr>
              <a:t>сучасному конкурентному ринку </a:t>
            </a:r>
            <a:r>
              <a:rPr lang="uk-UA" sz="4400" b="1" dirty="0" smtClean="0">
                <a:latin typeface="Cambria" pitchFamily="18" charset="0"/>
              </a:rPr>
              <a:t>фірми проводять усе більше гнучку цінову стратегію</a:t>
            </a:r>
            <a:r>
              <a:rPr lang="uk-UA" sz="4400" dirty="0" smtClean="0">
                <a:latin typeface="Cambria" pitchFamily="18" charset="0"/>
              </a:rPr>
              <a:t>, відмовляючись від жорстко фіксованих цін</a:t>
            </a:r>
            <a:r>
              <a:rPr lang="uk-UA" sz="4400" dirty="0" smtClean="0">
                <a:latin typeface="Cambria" pitchFamily="18" charset="0"/>
              </a:rPr>
              <a:t>.</a:t>
            </a:r>
            <a:endParaRPr lang="ru-RU" sz="4400" dirty="0" smtClean="0">
              <a:latin typeface="Cambria"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7.9 Стратегія цін і географічний фактор</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01862"/>
          </a:xfrm>
          <a:prstGeom prst="rect">
            <a:avLst/>
          </a:prstGeom>
          <a:noFill/>
          <a:ln w="9525">
            <a:noFill/>
            <a:miter lim="800000"/>
            <a:headEnd/>
            <a:tailEnd/>
          </a:ln>
        </p:spPr>
        <p:txBody>
          <a:bodyPr>
            <a:spAutoFit/>
          </a:bodyPr>
          <a:lstStyle/>
          <a:p>
            <a:pPr algn="ctr"/>
            <a:r>
              <a:rPr lang="uk-UA" sz="3600" b="1" dirty="0" smtClean="0">
                <a:latin typeface="Cambria" pitchFamily="18" charset="0"/>
              </a:rPr>
              <a:t>Стратегії цін, що враховують географічний фактор. </a:t>
            </a:r>
            <a:endParaRPr lang="uk-UA" sz="3600" b="1" dirty="0" smtClean="0">
              <a:latin typeface="Cambria" pitchFamily="18" charset="0"/>
            </a:endParaRPr>
          </a:p>
          <a:p>
            <a:pPr algn="ctr"/>
            <a:r>
              <a:rPr lang="uk-UA" sz="3600" dirty="0" smtClean="0">
                <a:latin typeface="Cambria" pitchFamily="18" charset="0"/>
              </a:rPr>
              <a:t>Існує </a:t>
            </a:r>
            <a:r>
              <a:rPr lang="uk-UA" sz="3600" dirty="0" smtClean="0">
                <a:latin typeface="Cambria" pitchFamily="18" charset="0"/>
              </a:rPr>
              <a:t>п’ять основних підходів до встановлення ціни за географічним принципом:</a:t>
            </a:r>
            <a:endParaRPr lang="ru-RU" sz="3600" dirty="0" smtClean="0">
              <a:latin typeface="Cambria" pitchFamily="18" charset="0"/>
            </a:endParaRPr>
          </a:p>
          <a:p>
            <a:pPr marL="542925" indent="-361950"/>
            <a:r>
              <a:rPr lang="uk-UA" sz="3200" dirty="0" smtClean="0">
                <a:latin typeface="Cambria" pitchFamily="18" charset="0"/>
              </a:rPr>
              <a:t>1. </a:t>
            </a:r>
            <a:r>
              <a:rPr lang="uk-UA" sz="3200" dirty="0" smtClean="0">
                <a:latin typeface="Cambria" pitchFamily="18" charset="0"/>
              </a:rPr>
              <a:t>Встановлення ціни в місці походження товару.</a:t>
            </a:r>
            <a:r>
              <a:rPr lang="uk-UA" sz="3200" i="1" dirty="0" smtClean="0">
                <a:latin typeface="Cambria" pitchFamily="18" charset="0"/>
              </a:rPr>
              <a:t> </a:t>
            </a:r>
            <a:endParaRPr lang="ru-RU" sz="3200" dirty="0" smtClean="0">
              <a:latin typeface="Cambria" pitchFamily="18" charset="0"/>
            </a:endParaRPr>
          </a:p>
          <a:p>
            <a:pPr marL="542925" indent="-361950"/>
            <a:r>
              <a:rPr lang="uk-UA" sz="3200" dirty="0" smtClean="0">
                <a:latin typeface="Cambria" pitchFamily="18" charset="0"/>
              </a:rPr>
              <a:t>2. </a:t>
            </a:r>
            <a:r>
              <a:rPr lang="uk-UA" sz="3200" dirty="0" smtClean="0">
                <a:latin typeface="Cambria" pitchFamily="18" charset="0"/>
              </a:rPr>
              <a:t>Встановлення єдиної ціни, до складу якої входять витрати </a:t>
            </a:r>
            <a:r>
              <a:rPr lang="uk-UA" sz="3200" dirty="0" smtClean="0">
                <a:latin typeface="Cambria" pitchFamily="18" charset="0"/>
              </a:rPr>
              <a:t>з доставки.</a:t>
            </a:r>
            <a:r>
              <a:rPr lang="uk-UA" sz="3200" i="1" dirty="0" smtClean="0">
                <a:latin typeface="Cambria" pitchFamily="18" charset="0"/>
              </a:rPr>
              <a:t> </a:t>
            </a:r>
            <a:endParaRPr lang="ru-RU" sz="3200" dirty="0" smtClean="0">
              <a:latin typeface="Cambria" pitchFamily="18" charset="0"/>
            </a:endParaRPr>
          </a:p>
          <a:p>
            <a:pPr marL="542925" indent="-361950"/>
            <a:r>
              <a:rPr lang="uk-UA" sz="3200" dirty="0" smtClean="0">
                <a:latin typeface="Cambria" pitchFamily="18" charset="0"/>
              </a:rPr>
              <a:t>3. </a:t>
            </a:r>
            <a:r>
              <a:rPr lang="uk-UA" sz="3200" dirty="0" smtClean="0">
                <a:latin typeface="Cambria" pitchFamily="18" charset="0"/>
              </a:rPr>
              <a:t>Встановлення зональних цін.</a:t>
            </a:r>
            <a:r>
              <a:rPr lang="uk-UA" sz="3200" i="1" dirty="0" smtClean="0">
                <a:latin typeface="Cambria" pitchFamily="18" charset="0"/>
              </a:rPr>
              <a:t> </a:t>
            </a:r>
            <a:endParaRPr lang="ru-RU" sz="3200" dirty="0" smtClean="0">
              <a:latin typeface="Cambria" pitchFamily="18" charset="0"/>
            </a:endParaRPr>
          </a:p>
          <a:p>
            <a:pPr marL="542925" indent="-361950"/>
            <a:r>
              <a:rPr lang="uk-UA" sz="3200" dirty="0" smtClean="0">
                <a:latin typeface="Cambria" pitchFamily="18" charset="0"/>
              </a:rPr>
              <a:t>4. Встановлення </a:t>
            </a:r>
            <a:r>
              <a:rPr lang="uk-UA" sz="3200" dirty="0" smtClean="0">
                <a:latin typeface="Cambria" pitchFamily="18" charset="0"/>
              </a:rPr>
              <a:t>цін щодо базисного пункту.</a:t>
            </a:r>
            <a:r>
              <a:rPr lang="uk-UA" sz="3200" i="1" dirty="0" smtClean="0">
                <a:latin typeface="Cambria" pitchFamily="18" charset="0"/>
              </a:rPr>
              <a:t> </a:t>
            </a:r>
            <a:endParaRPr lang="ru-RU" sz="3200" dirty="0" smtClean="0">
              <a:latin typeface="Cambria" pitchFamily="18" charset="0"/>
            </a:endParaRPr>
          </a:p>
          <a:p>
            <a:pPr marL="542925" indent="-361950"/>
            <a:r>
              <a:rPr lang="uk-UA" sz="3200" dirty="0" smtClean="0">
                <a:latin typeface="Cambria" pitchFamily="18" charset="0"/>
              </a:rPr>
              <a:t>5. </a:t>
            </a:r>
            <a:r>
              <a:rPr lang="uk-UA" sz="3200" dirty="0" smtClean="0">
                <a:latin typeface="Cambria" pitchFamily="18" charset="0"/>
              </a:rPr>
              <a:t>Встановлення цін з прийняттям на себе </a:t>
            </a:r>
            <a:r>
              <a:rPr lang="uk-UA" sz="3200" dirty="0" smtClean="0">
                <a:latin typeface="Cambria" pitchFamily="18" charset="0"/>
              </a:rPr>
              <a:t>(цілком </a:t>
            </a:r>
            <a:r>
              <a:rPr lang="uk-UA" sz="3200" dirty="0" smtClean="0">
                <a:latin typeface="Cambria" pitchFamily="18" charset="0"/>
              </a:rPr>
              <a:t>чи частково) витрат </a:t>
            </a:r>
            <a:r>
              <a:rPr lang="uk-UA" sz="3200" dirty="0" smtClean="0">
                <a:latin typeface="Cambria" pitchFamily="18" charset="0"/>
              </a:rPr>
              <a:t>з доставки.</a:t>
            </a:r>
            <a:r>
              <a:rPr lang="uk-UA" sz="3200" i="1" dirty="0" smtClean="0">
                <a:latin typeface="Cambria" pitchFamily="18" charset="0"/>
              </a:rPr>
              <a:t> </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Фірми, в яких </a:t>
            </a:r>
            <a:r>
              <a:rPr lang="uk-UA" sz="4000" b="1" dirty="0" smtClean="0">
                <a:latin typeface="Cambria" pitchFamily="18" charset="0"/>
              </a:rPr>
              <a:t>немає довгострокової перспективи масового збуту </a:t>
            </a:r>
            <a:r>
              <a:rPr lang="uk-UA" sz="4000" dirty="0" smtClean="0">
                <a:latin typeface="Cambria" pitchFamily="18" charset="0"/>
              </a:rPr>
              <a:t>нового товару на ринку, наприклад, через відсутність достатніх виробничих потужностей, використовують високу ціну для швидкого відшкодування витрат, пов’язаних з проведенням досліджень і розробленням даного товару, і одержання коштів для інших нових розробок.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wrap="square">
            <a:spAutoFit/>
          </a:bodyPr>
          <a:lstStyle/>
          <a:p>
            <a:pPr algn="ctr"/>
            <a:r>
              <a:rPr lang="uk-UA" sz="4000" b="1" dirty="0" smtClean="0">
                <a:latin typeface="Cambria" pitchFamily="18" charset="0"/>
              </a:rPr>
              <a:t>1. Встановлення </a:t>
            </a:r>
            <a:r>
              <a:rPr lang="uk-UA" sz="4000" b="1" dirty="0" smtClean="0">
                <a:latin typeface="Cambria" pitchFamily="18" charset="0"/>
              </a:rPr>
              <a:t>ціни в місці походження товару.</a:t>
            </a:r>
            <a:r>
              <a:rPr lang="uk-UA" sz="4000" i="1" dirty="0" smtClean="0">
                <a:latin typeface="Cambria" pitchFamily="18" charset="0"/>
              </a:rPr>
              <a:t> </a:t>
            </a:r>
            <a:endParaRPr lang="uk-UA" sz="4000" i="1" dirty="0" smtClean="0">
              <a:latin typeface="Cambria" pitchFamily="18" charset="0"/>
            </a:endParaRPr>
          </a:p>
          <a:p>
            <a:pPr algn="ctr"/>
            <a:r>
              <a:rPr lang="uk-UA" sz="4000" dirty="0" smtClean="0">
                <a:latin typeface="Cambria" pitchFamily="18" charset="0"/>
              </a:rPr>
              <a:t>При </a:t>
            </a:r>
            <a:r>
              <a:rPr lang="uk-UA" sz="4000" dirty="0" smtClean="0">
                <a:latin typeface="Cambria" pitchFamily="18" charset="0"/>
              </a:rPr>
              <a:t>даному підході фірма (продавець) бере на себе видатки по доставці товару на станцію відправлення і завантаженню його у вагон. Всі інші транспортні витрати, пов’язані з доставкою товару, бере на себе покупець і оплачує їх сам. У цьому випадку товар має різні ціни</a:t>
            </a:r>
            <a:r>
              <a:rPr lang="uk-UA" sz="4000" dirty="0" smtClean="0">
                <a:latin typeface="Cambria" pitchFamily="18" charset="0"/>
              </a:rPr>
              <a:t>.</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wrap="square">
            <a:spAutoFit/>
          </a:bodyPr>
          <a:lstStyle/>
          <a:p>
            <a:pPr algn="ctr"/>
            <a:r>
              <a:rPr lang="uk-UA" sz="4000" b="1" dirty="0" smtClean="0">
                <a:latin typeface="Cambria" pitchFamily="18" charset="0"/>
              </a:rPr>
              <a:t>2. </a:t>
            </a:r>
            <a:r>
              <a:rPr lang="uk-UA" sz="4000" b="1" dirty="0" smtClean="0">
                <a:latin typeface="Cambria" pitchFamily="18" charset="0"/>
              </a:rPr>
              <a:t>Встановлення єдиної ціни, до складу якої входять витрати </a:t>
            </a:r>
            <a:r>
              <a:rPr lang="uk-UA" sz="4000" b="1" dirty="0" smtClean="0">
                <a:latin typeface="Cambria" pitchFamily="18" charset="0"/>
              </a:rPr>
              <a:t>з доставки.</a:t>
            </a:r>
            <a:r>
              <a:rPr lang="uk-UA" sz="4000" i="1" dirty="0" smtClean="0">
                <a:latin typeface="Cambria" pitchFamily="18" charset="0"/>
              </a:rPr>
              <a:t> </a:t>
            </a:r>
          </a:p>
          <a:p>
            <a:pPr algn="ctr"/>
            <a:r>
              <a:rPr lang="uk-UA" sz="4000" dirty="0" smtClean="0">
                <a:latin typeface="Cambria" pitchFamily="18" charset="0"/>
              </a:rPr>
              <a:t>У </a:t>
            </a:r>
            <a:r>
              <a:rPr lang="uk-UA" sz="4000" dirty="0" smtClean="0">
                <a:latin typeface="Cambria" pitchFamily="18" charset="0"/>
              </a:rPr>
              <a:t>даному випадку фірма стягує єдину ціну з усіх покупців, незалежно від їх місцезнаходження. </a:t>
            </a:r>
            <a:endParaRPr lang="uk-UA" sz="4000" dirty="0" smtClean="0">
              <a:latin typeface="Cambria" pitchFamily="18" charset="0"/>
            </a:endParaRPr>
          </a:p>
          <a:p>
            <a:pPr algn="ctr"/>
            <a:r>
              <a:rPr lang="uk-UA" sz="4000" dirty="0" smtClean="0">
                <a:latin typeface="Cambria" pitchFamily="18" charset="0"/>
              </a:rPr>
              <a:t>Плата </a:t>
            </a:r>
            <a:r>
              <a:rPr lang="uk-UA" sz="4000" dirty="0" smtClean="0">
                <a:latin typeface="Cambria" pitchFamily="18" charset="0"/>
              </a:rPr>
              <a:t>за перевезення, яка входить у ціну, дорівнює середній сумі транспортних </a:t>
            </a:r>
            <a:r>
              <a:rPr lang="uk-UA" sz="4000" dirty="0" smtClean="0">
                <a:latin typeface="Cambria" pitchFamily="18" charset="0"/>
              </a:rPr>
              <a:t>витрат.</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536174"/>
            <a:ext cx="9144000" cy="3785652"/>
          </a:xfrm>
          <a:prstGeom prst="rect">
            <a:avLst/>
          </a:prstGeom>
          <a:noFill/>
          <a:ln w="9525">
            <a:noFill/>
            <a:miter lim="800000"/>
            <a:headEnd/>
            <a:tailEnd/>
          </a:ln>
        </p:spPr>
        <p:txBody>
          <a:bodyPr wrap="square">
            <a:spAutoFit/>
          </a:bodyPr>
          <a:lstStyle/>
          <a:p>
            <a:pPr algn="ctr"/>
            <a:r>
              <a:rPr lang="uk-UA" sz="4000" b="1" dirty="0" smtClean="0">
                <a:latin typeface="Cambria" pitchFamily="18" charset="0"/>
              </a:rPr>
              <a:t>3. </a:t>
            </a:r>
            <a:r>
              <a:rPr lang="uk-UA" sz="4000" b="1" dirty="0" smtClean="0">
                <a:latin typeface="Cambria" pitchFamily="18" charset="0"/>
              </a:rPr>
              <a:t>Встановлення зональних цін.</a:t>
            </a:r>
            <a:r>
              <a:rPr lang="uk-UA" sz="4000" i="1" dirty="0" smtClean="0">
                <a:latin typeface="Cambria" pitchFamily="18" charset="0"/>
              </a:rPr>
              <a:t> </a:t>
            </a:r>
            <a:r>
              <a:rPr lang="uk-UA" sz="4000" dirty="0" smtClean="0">
                <a:latin typeface="Cambria" pitchFamily="18" charset="0"/>
              </a:rPr>
              <a:t>Фірма виділяє одну чи декілька зон. Усі покупці, що знаходяться в межах однієї зони, платять єдину ціну, що стає вищою від місцезнаходження </a:t>
            </a:r>
            <a:r>
              <a:rPr lang="uk-UA" sz="4000" dirty="0" smtClean="0">
                <a:latin typeface="Cambria" pitchFamily="18" charset="0"/>
              </a:rPr>
              <a:t>зони.</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wrap="square">
            <a:spAutoFit/>
          </a:bodyPr>
          <a:lstStyle/>
          <a:p>
            <a:pPr algn="ctr"/>
            <a:r>
              <a:rPr lang="uk-UA" sz="4000" b="1" dirty="0" smtClean="0">
                <a:latin typeface="Cambria" pitchFamily="18" charset="0"/>
              </a:rPr>
              <a:t>4. </a:t>
            </a:r>
            <a:r>
              <a:rPr lang="uk-UA" sz="4000" b="1" dirty="0" smtClean="0">
                <a:latin typeface="Cambria" pitchFamily="18" charset="0"/>
              </a:rPr>
              <a:t>Встановлення цін щодо базисного пункту.</a:t>
            </a:r>
            <a:r>
              <a:rPr lang="uk-UA" sz="4000" i="1" dirty="0" smtClean="0">
                <a:latin typeface="Cambria" pitchFamily="18" charset="0"/>
              </a:rPr>
              <a:t> </a:t>
            </a:r>
            <a:endParaRPr lang="uk-UA" sz="4000" i="1" dirty="0" smtClean="0">
              <a:latin typeface="Cambria" pitchFamily="18" charset="0"/>
            </a:endParaRPr>
          </a:p>
          <a:p>
            <a:pPr algn="ctr"/>
            <a:r>
              <a:rPr lang="uk-UA" sz="4000" dirty="0" smtClean="0">
                <a:latin typeface="Cambria" pitchFamily="18" charset="0"/>
              </a:rPr>
              <a:t>Фірма обирає </a:t>
            </a:r>
            <a:r>
              <a:rPr lang="uk-UA" sz="4000" dirty="0" smtClean="0">
                <a:latin typeface="Cambria" pitchFamily="18" charset="0"/>
              </a:rPr>
              <a:t>той чи інший пункт (місто) за базисний і стягує з усіх покупців транспортні витрати в сумі, яка дорівнює вартості доставки з цього пункту, незалежно від того, звідкіля здійснюється </a:t>
            </a:r>
            <a:r>
              <a:rPr lang="uk-UA" sz="4000" dirty="0" smtClean="0">
                <a:latin typeface="Cambria" pitchFamily="18" charset="0"/>
              </a:rPr>
              <a:t>відвантаження.</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
            <a:ext cx="9144000" cy="6863417"/>
          </a:xfrm>
          <a:prstGeom prst="rect">
            <a:avLst/>
          </a:prstGeom>
          <a:noFill/>
          <a:ln w="9525">
            <a:noFill/>
            <a:miter lim="800000"/>
            <a:headEnd/>
            <a:tailEnd/>
          </a:ln>
        </p:spPr>
        <p:txBody>
          <a:bodyPr wrap="square">
            <a:spAutoFit/>
          </a:bodyPr>
          <a:lstStyle/>
          <a:p>
            <a:pPr algn="ctr"/>
            <a:r>
              <a:rPr lang="uk-UA" sz="4000" b="1" dirty="0" smtClean="0">
                <a:latin typeface="Cambria" pitchFamily="18" charset="0"/>
              </a:rPr>
              <a:t>5. </a:t>
            </a:r>
            <a:r>
              <a:rPr lang="uk-UA" sz="4000" b="1" dirty="0" smtClean="0">
                <a:latin typeface="Cambria" pitchFamily="18" charset="0"/>
              </a:rPr>
              <a:t>Встановлення цін з прийняттям на себе </a:t>
            </a:r>
            <a:r>
              <a:rPr lang="uk-UA" sz="4000" b="1" dirty="0" smtClean="0">
                <a:latin typeface="Cambria" pitchFamily="18" charset="0"/>
              </a:rPr>
              <a:t>(цілком </a:t>
            </a:r>
            <a:r>
              <a:rPr lang="uk-UA" sz="4000" b="1" dirty="0" smtClean="0">
                <a:latin typeface="Cambria" pitchFamily="18" charset="0"/>
              </a:rPr>
              <a:t>чи частково) витрат </a:t>
            </a:r>
            <a:r>
              <a:rPr lang="uk-UA" sz="4000" b="1" dirty="0" smtClean="0">
                <a:latin typeface="Cambria" pitchFamily="18" charset="0"/>
              </a:rPr>
              <a:t>з доставки.</a:t>
            </a:r>
            <a:r>
              <a:rPr lang="uk-UA" sz="4000" i="1" dirty="0" smtClean="0">
                <a:latin typeface="Cambria" pitchFamily="18" charset="0"/>
              </a:rPr>
              <a:t> </a:t>
            </a:r>
          </a:p>
          <a:p>
            <a:pPr algn="ctr"/>
            <a:r>
              <a:rPr lang="uk-UA" sz="4000" dirty="0" smtClean="0">
                <a:latin typeface="Cambria" pitchFamily="18" charset="0"/>
              </a:rPr>
              <a:t>Цим </a:t>
            </a:r>
            <a:r>
              <a:rPr lang="uk-UA" sz="4000" dirty="0" smtClean="0">
                <a:latin typeface="Cambria" pitchFamily="18" charset="0"/>
              </a:rPr>
              <a:t>методом фірма користується тоді, коли вона поставила одну з наступних цілей: проникнути на нові ринки, утримати своє положення на ринку з гострою конкуренцією; підтримати ділові відносини з її конкретними покупцями або з визначеним географічним районом.</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Такі фірми створюють своєму товару </a:t>
            </a:r>
            <a:r>
              <a:rPr lang="uk-UA" sz="4000" b="1" dirty="0" smtClean="0">
                <a:latin typeface="Cambria" pitchFamily="18" charset="0"/>
              </a:rPr>
              <a:t>репутацію «першого на ринку» </a:t>
            </a:r>
            <a:r>
              <a:rPr lang="uk-UA" sz="4000" dirty="0" smtClean="0">
                <a:latin typeface="Cambria" pitchFamily="18" charset="0"/>
              </a:rPr>
              <a:t>і через якийсь час «передають» своїх покупців іншим фірмам, які мають великі виробничі і збутові потужності. </a:t>
            </a:r>
          </a:p>
          <a:p>
            <a:pPr algn="ctr"/>
            <a:endParaRPr lang="uk-UA" sz="4000" dirty="0" smtClean="0">
              <a:latin typeface="Cambria" pitchFamily="18" charset="0"/>
            </a:endParaRPr>
          </a:p>
          <a:p>
            <a:pPr algn="ctr"/>
            <a:r>
              <a:rPr lang="uk-UA" sz="4000" dirty="0" smtClean="0">
                <a:latin typeface="Cambria" pitchFamily="18" charset="0"/>
              </a:rPr>
              <a:t>Стратегію високих цін використовують також ті фірми, що відчувають власну невпевненість.</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Стратегію високих цін фірми застосовують нерідко </a:t>
            </a:r>
            <a:r>
              <a:rPr lang="uk-UA" sz="4000" b="1" dirty="0" smtClean="0">
                <a:latin typeface="Cambria" pitchFamily="18" charset="0"/>
              </a:rPr>
              <a:t>з метою </a:t>
            </a:r>
            <a:r>
              <a:rPr lang="uk-UA" sz="4000" b="1" dirty="0" err="1" smtClean="0">
                <a:latin typeface="Cambria" pitchFamily="18" charset="0"/>
              </a:rPr>
              <a:t>опробовування</a:t>
            </a:r>
            <a:r>
              <a:rPr lang="uk-UA" sz="4000" dirty="0" smtClean="0">
                <a:latin typeface="Cambria" pitchFamily="18" charset="0"/>
              </a:rPr>
              <a:t> свого </a:t>
            </a:r>
            <a:r>
              <a:rPr lang="uk-UA" sz="4000" b="1" dirty="0" smtClean="0">
                <a:latin typeface="Cambria" pitchFamily="18" charset="0"/>
              </a:rPr>
              <a:t>товару</a:t>
            </a:r>
            <a:r>
              <a:rPr lang="uk-UA" sz="4000" dirty="0" smtClean="0">
                <a:latin typeface="Cambria" pitchFamily="18" charset="0"/>
              </a:rPr>
              <a:t>, його ціни і поступового наближення ціни до прийнятного рівня. Якщо висока ціна приносить неприйнятно низькі результати за обсягами продажів, прибутку, то фірма вибірково знижує ціну доти, поки результати продаж не будуть відповідати її бажанням.</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58847"/>
            <a:ext cx="9144000" cy="6740307"/>
          </a:xfrm>
          <a:prstGeom prst="rect">
            <a:avLst/>
          </a:prstGeom>
          <a:noFill/>
          <a:ln w="9525">
            <a:noFill/>
            <a:miter lim="800000"/>
            <a:headEnd/>
            <a:tailEnd/>
          </a:ln>
        </p:spPr>
        <p:txBody>
          <a:bodyPr>
            <a:spAutoFit/>
          </a:bodyPr>
          <a:lstStyle/>
          <a:p>
            <a:pPr algn="ctr"/>
            <a:r>
              <a:rPr lang="uk-UA" sz="3600" dirty="0" smtClean="0">
                <a:latin typeface="Cambria" pitchFamily="18" charset="0"/>
              </a:rPr>
              <a:t>У період високих цін фірма одержує можливість виявити нові сегменти ринку (спочатку стратегія високих цін проводиться для сегментів, які не чутливі до ціни); одержати інформацію про попит, витрати виробництва; відстрочити відповідну реакцію відносно цін з боку виробників аналогічної продукції; якісно удосконалювати продукцію; швидше покрити частину витрат, пов’язаних з дослідженням і розробленням нової продукції. </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3014</Words>
  <Application>Microsoft Office PowerPoint</Application>
  <PresentationFormat>Экран (4:3)</PresentationFormat>
  <Paragraphs>134</Paragraphs>
  <Slides>64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64</vt:i4>
      </vt:variant>
    </vt:vector>
  </HeadingPairs>
  <TitlesOfParts>
    <vt:vector size="6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Феофанов Л.К.</dc:creator>
  <cp:lastModifiedBy>Феофанов Л. К.</cp:lastModifiedBy>
  <cp:revision>83</cp:revision>
  <dcterms:created xsi:type="dcterms:W3CDTF">2020-02-14T08:16:41Z</dcterms:created>
  <dcterms:modified xsi:type="dcterms:W3CDTF">2021-10-24T16:59:17Z</dcterms:modified>
</cp:coreProperties>
</file>