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9" r:id="rId6"/>
    <p:sldId id="258" r:id="rId7"/>
    <p:sldId id="289" r:id="rId8"/>
    <p:sldId id="292" r:id="rId9"/>
    <p:sldId id="302" r:id="rId10"/>
    <p:sldId id="303" r:id="rId11"/>
    <p:sldId id="304" r:id="rId12"/>
    <p:sldId id="288" r:id="rId13"/>
    <p:sldId id="305" r:id="rId14"/>
    <p:sldId id="30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FE7DA2-9DA1-4667-8DB0-50B1079C906F}" type="datetime1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BFECE9-3899-402D-9557-B34889DA2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580E22-1D17-421F-961D-4F4411209D8C}" type="datetime1">
              <a:rPr lang="ru-RU" noProof="0" smtClean="0"/>
              <a:t>04.10.2023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3784F3-2271-4F8D-A0BC-8F40E6849F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3784F3-2271-4F8D-A0BC-8F40E6849F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1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3533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48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18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220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679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625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rtlCol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Дата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Рисунок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4" name="Рисунок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0" name="Рисунок 49">
            <a:extLst>
              <a:ext uri="{FF2B5EF4-FFF2-40B4-BE49-F238E27FC236}">
                <a16:creationId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4718" y="4697806"/>
            <a:ext cx="2800350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01931" y="4697805"/>
            <a:ext cx="2800351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23718" y="1268809"/>
            <a:ext cx="2853532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0" name="Дата 6">
            <a:extLst>
              <a:ext uri="{FF2B5EF4-FFF2-40B4-BE49-F238E27FC236}">
                <a16:creationId xmlns:a16="http://schemas.microsoft.com/office/drawing/2014/main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1" name="Нижний колонтитул 4">
            <a:extLst>
              <a:ext uri="{FF2B5EF4-FFF2-40B4-BE49-F238E27FC236}">
                <a16:creationId xmlns:a16="http://schemas.microsoft.com/office/drawing/2014/main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0"/>
            <a:ext cx="393192" cy="390677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0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BD315BE3-66BC-448E-AC25-B8B59C800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0952" y="629616"/>
            <a:ext cx="6550096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8791A8F7-D0D7-459C-816C-06A776192CF1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F24D9BB9-0D5B-45D1-A9B9-F8985612AD6E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D6984438-C7B6-469B-A0A3-F7C9F2CC6DBD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AFA77309-00B7-459D-BA45-EE1AEAA3B0CD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CFBE686-CBC8-41CE-B11B-CF0C378E6EDE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C135B39D-DCFF-48D1-B7C8-418310C34B9F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9D3328E7-2083-4FC9-B32F-1FED3CDFFF3B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7EA5B12A-0ADE-4B3A-A74C-D3487E40A7C4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5" name="Дата 3">
            <a:extLst>
              <a:ext uri="{FF2B5EF4-FFF2-40B4-BE49-F238E27FC236}">
                <a16:creationId xmlns:a16="http://schemas.microsoft.com/office/drawing/2014/main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56" name="Нижний колонтитул 4">
            <a:extLst>
              <a:ext uri="{FF2B5EF4-FFF2-40B4-BE49-F238E27FC236}">
                <a16:creationId xmlns:a16="http://schemas.microsoft.com/office/drawing/2014/main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57" name="Номер слайда 5">
            <a:extLst>
              <a:ext uri="{FF2B5EF4-FFF2-40B4-BE49-F238E27FC236}">
                <a16:creationId xmlns:a16="http://schemas.microsoft.com/office/drawing/2014/main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237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чки, содержимое и картинка в рамк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700735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0904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lIns="0" rtlCol="0" anchor="t">
            <a:no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01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9311640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11615928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11615928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9311640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Место для изображения из Интернета 4">
            <a:extLst>
              <a:ext uri="{FF2B5EF4-FFF2-40B4-BE49-F238E27FC236}">
                <a16:creationId xmlns:a16="http://schemas.microsoft.com/office/drawing/2014/main" id="{3F93CAB0-49C3-4A79-B42E-9E1448EB8C16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437001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7F604C77-9D98-476E-94D5-E470DD4AF76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741177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0" name="Место для изображения из Интернета 4">
            <a:extLst>
              <a:ext uri="{FF2B5EF4-FFF2-40B4-BE49-F238E27FC236}">
                <a16:creationId xmlns:a16="http://schemas.microsoft.com/office/drawing/2014/main" id="{9CF5CB34-93EF-4B2B-A1BE-32B6ED047CA5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4366877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FC62B88D-998E-4BF7-848E-A2874E941C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1301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Место для изображения из Интернета 4">
            <a:extLst>
              <a:ext uri="{FF2B5EF4-FFF2-40B4-BE49-F238E27FC236}">
                <a16:creationId xmlns:a16="http://schemas.microsoft.com/office/drawing/2014/main" id="{5323F037-C84F-497F-BB92-7183D356BA26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1437001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FF3F35AF-A5CD-4066-97B9-902126AD393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41177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Место для изображения из Интернета 4">
            <a:extLst>
              <a:ext uri="{FF2B5EF4-FFF2-40B4-BE49-F238E27FC236}">
                <a16:creationId xmlns:a16="http://schemas.microsoft.com/office/drawing/2014/main" id="{9A265732-BAC2-478A-92AE-23D502B7FF1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366877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62" name="Дата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4" name="Нижний колонтитул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6" name="Номер слайда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3 объект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0" y="2682910"/>
            <a:ext cx="4050792" cy="417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6DDDE35A-F618-42E2-AA04-F609770EFA37}"/>
              </a:ext>
            </a:extLst>
          </p:cNvPr>
          <p:cNvSpPr/>
          <p:nvPr userDrawn="1"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505" y="629616"/>
            <a:ext cx="8042991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id="{EF16DA6B-95E3-47E1-84FF-3BC278B4138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56168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8" name="Место для изображения из Интернета 4">
            <a:extLst>
              <a:ext uri="{FF2B5EF4-FFF2-40B4-BE49-F238E27FC236}">
                <a16:creationId xmlns:a16="http://schemas.microsoft.com/office/drawing/2014/main" id="{CAAD9B35-EE81-48EC-8761-181F054A07C5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668302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BDA65F58-E1F7-44CA-BD9C-34919803B82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969746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0" name="Место для изображения из Интернета 4">
            <a:extLst>
              <a:ext uri="{FF2B5EF4-FFF2-40B4-BE49-F238E27FC236}">
                <a16:creationId xmlns:a16="http://schemas.microsoft.com/office/drawing/2014/main" id="{0FC3B20B-4758-4A42-8F93-33F464E4670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681880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id="{3235C0E0-A540-41F6-8358-8E19E9EFBA0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050970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3" name="Место для изображения из Интернета 4">
            <a:extLst>
              <a:ext uri="{FF2B5EF4-FFF2-40B4-BE49-F238E27FC236}">
                <a16:creationId xmlns:a16="http://schemas.microsoft.com/office/drawing/2014/main" id="{D16285A0-0824-4A0A-892F-2ABEEB9CAC28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763104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74" name="Дата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5" name="Нижний колонтитул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6" name="Номер слайда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0" y="329692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0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600" y="412623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Место для изображения из Интернета 4">
            <a:extLst>
              <a:ext uri="{FF2B5EF4-FFF2-40B4-BE49-F238E27FC236}">
                <a16:creationId xmlns:a16="http://schemas.microsoft.com/office/drawing/2014/main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5"/>
            <a:ext cx="1127125" cy="112712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этот значок, чтобы добавить изображение из Интернета</a:t>
            </a:r>
          </a:p>
        </p:txBody>
      </p:sp>
      <p:sp>
        <p:nvSpPr>
          <p:cNvPr id="33" name="Дата 3">
            <a:extLst>
              <a:ext uri="{FF2B5EF4-FFF2-40B4-BE49-F238E27FC236}">
                <a16:creationId xmlns:a16="http://schemas.microsoft.com/office/drawing/2014/main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5" name="Нижний колонтитул 4">
            <a:extLst>
              <a:ext uri="{FF2B5EF4-FFF2-40B4-BE49-F238E27FC236}">
                <a16:creationId xmlns:a16="http://schemas.microsoft.com/office/drawing/2014/main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65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2515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333500"/>
            <a:ext cx="4493260" cy="1946275"/>
          </a:xfrm>
        </p:spPr>
        <p:txBody>
          <a:bodyPr rtlCol="0"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886200"/>
            <a:ext cx="4493260" cy="2364740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44340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lIns="0" bIns="0" rtlCol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5" y="3865635"/>
            <a:ext cx="5522750" cy="194733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Рисунок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4" name="Рисунок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2 рисун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2200" y="1599882"/>
            <a:ext cx="3911600" cy="928688"/>
          </a:xfrm>
        </p:spPr>
        <p:txBody>
          <a:bodyPr lIns="0" rtlCol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2200" y="2667000"/>
            <a:ext cx="3911600" cy="3438144"/>
          </a:xfrm>
        </p:spPr>
        <p:txBody>
          <a:bodyPr lIns="0" numCol="1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большой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0"/>
            <a:ext cx="118491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299" y="1619250"/>
            <a:ext cx="4813301" cy="1325563"/>
          </a:xfrm>
        </p:spPr>
        <p:txBody>
          <a:bodyPr lIns="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0299" y="3233057"/>
            <a:ext cx="4203701" cy="296454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AB15B89-DA8C-4D7D-B70F-286B95F8C931}"/>
              </a:ext>
            </a:extLst>
          </p:cNvPr>
          <p:cNvSpPr/>
          <p:nvPr userDrawn="1"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Дата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8" name="Нижний колонтитул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рисунок в рамк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12" name="Дата 3">
            <a:extLst>
              <a:ext uri="{FF2B5EF4-FFF2-40B4-BE49-F238E27FC236}">
                <a16:creationId xmlns:a16="http://schemas.microsoft.com/office/drawing/2014/main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13" name="Нижний колонтитул 4">
            <a:extLst>
              <a:ext uri="{FF2B5EF4-FFF2-40B4-BE49-F238E27FC236}">
                <a16:creationId xmlns:a16="http://schemas.microsoft.com/office/drawing/2014/main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0"/>
            <a:ext cx="26670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14" name="Номер слайда 5">
            <a:extLst>
              <a:ext uri="{FF2B5EF4-FFF2-40B4-BE49-F238E27FC236}">
                <a16:creationId xmlns:a16="http://schemas.microsoft.com/office/drawing/2014/main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8340" y="187071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98340" y="3506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8">
            <a:extLst>
              <a:ext uri="{FF2B5EF4-FFF2-40B4-BE49-F238E27FC236}">
                <a16:creationId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98340" y="5157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3" name="Текст 48">
            <a:extLst>
              <a:ext uri="{FF2B5EF4-FFF2-40B4-BE49-F238E27FC236}">
                <a16:creationId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7" name="Дата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57" name="Дата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09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9720" y="5405755"/>
            <a:ext cx="9052560" cy="47688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Рисунок 52">
            <a:extLst>
              <a:ext uri="{FF2B5EF4-FFF2-40B4-BE49-F238E27FC236}">
                <a16:creationId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Рисунок 52">
            <a:extLst>
              <a:ext uri="{FF2B5EF4-FFF2-40B4-BE49-F238E27FC236}">
                <a16:creationId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52">
            <a:extLst>
              <a:ext uri="{FF2B5EF4-FFF2-40B4-BE49-F238E27FC236}">
                <a16:creationId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 rtlCol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Рисунок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0"/>
            <a:ext cx="6082549" cy="625474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чее содержимо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6" name="Текст 2">
            <a:extLst>
              <a:ext uri="{FF2B5EF4-FFF2-40B4-BE49-F238E27FC236}">
                <a16:creationId xmlns:a16="http://schemas.microsoft.com/office/drawing/2014/main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78" name="Текст 4">
            <a:extLst>
              <a:ext uri="{FF2B5EF4-FFF2-40B4-BE49-F238E27FC236}">
                <a16:creationId xmlns:a16="http://schemas.microsoft.com/office/drawing/2014/main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43984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0" name="Текст 2">
            <a:extLst>
              <a:ext uri="{FF2B5EF4-FFF2-40B4-BE49-F238E27FC236}">
                <a16:creationId xmlns:a16="http://schemas.microsoft.com/office/drawing/2014/main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2" name="Текст 2">
            <a:extLst>
              <a:ext uri="{FF2B5EF4-FFF2-40B4-BE49-F238E27FC236}">
                <a16:creationId xmlns:a16="http://schemas.microsoft.com/office/drawing/2014/main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4" name="Текст 2">
            <a:extLst>
              <a:ext uri="{FF2B5EF4-FFF2-40B4-BE49-F238E27FC236}">
                <a16:creationId xmlns:a16="http://schemas.microsoft.com/office/drawing/2014/main" id="{B69B6CD5-B022-423C-A017-AD2D8FFA066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6" name="Текст 2">
            <a:extLst>
              <a:ext uri="{FF2B5EF4-FFF2-40B4-BE49-F238E27FC236}">
                <a16:creationId xmlns:a16="http://schemas.microsoft.com/office/drawing/2014/main" id="{06A7180A-5FBF-4DE7-A668-E24E022DFA9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7" name="Текст 2">
            <a:extLst>
              <a:ext uri="{FF2B5EF4-FFF2-40B4-BE49-F238E27FC236}">
                <a16:creationId xmlns:a16="http://schemas.microsoft.com/office/drawing/2014/main" id="{2EFABF40-7E40-4F8A-80D3-DB5903EEBDF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8" name="Текст 2">
            <a:extLst>
              <a:ext uri="{FF2B5EF4-FFF2-40B4-BE49-F238E27FC236}">
                <a16:creationId xmlns:a16="http://schemas.microsoft.com/office/drawing/2014/main" id="{FFD10C91-B253-496D-889A-D48B1A0AA55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62665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0476" y="629616"/>
            <a:ext cx="9371048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 </a:t>
            </a:r>
          </a:p>
        </p:txBody>
      </p:sp>
      <p:sp>
        <p:nvSpPr>
          <p:cNvPr id="93" name="Дата 3">
            <a:extLst>
              <a:ext uri="{FF2B5EF4-FFF2-40B4-BE49-F238E27FC236}">
                <a16:creationId xmlns:a16="http://schemas.microsoft.com/office/drawing/2014/main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94" name="Нижний колонтитул 4">
            <a:extLst>
              <a:ext uri="{FF2B5EF4-FFF2-40B4-BE49-F238E27FC236}">
                <a16:creationId xmlns:a16="http://schemas.microsoft.com/office/drawing/2014/main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95" name="Номер слайда 5">
            <a:extLst>
              <a:ext uri="{FF2B5EF4-FFF2-40B4-BE49-F238E27FC236}">
                <a16:creationId xmlns:a16="http://schemas.microsoft.com/office/drawing/2014/main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82" r:id="rId6"/>
    <p:sldLayoutId id="2147483667" r:id="rId7"/>
    <p:sldLayoutId id="2147483668" r:id="rId8"/>
    <p:sldLayoutId id="2147483656" r:id="rId9"/>
    <p:sldLayoutId id="2147483677" r:id="rId10"/>
    <p:sldLayoutId id="2147483664" r:id="rId11"/>
    <p:sldLayoutId id="2147483678" r:id="rId12"/>
    <p:sldLayoutId id="2147483679" r:id="rId13"/>
    <p:sldLayoutId id="2147483680" r:id="rId14"/>
    <p:sldLayoutId id="2147483673" r:id="rId15"/>
    <p:sldLayoutId id="214748368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uk.wikipedia.org/wiki/%D0%93%D0%B0%D0%BB%D0%B0%D1%81%D1%8E%D0%BA_%D0%92%D1%96%D0%BA%D1%82%D0%BE%D1%80_%D0%92%D0%B0%D0%BB%D0%B5%D1%80%D1%96%D0%B9%D0%BE%D0%B2%D0%B8%D1%87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uk.wikipedia.org/wiki/%D0%A0%D0%B8%D0%BC%D1%81%D1%8C%D0%BA%D0%B8%D0%B9_%D0%BA%D0%BB%D1%83%D0%B1#%D0%A3%D0%BA%D1%80%D0%B0%D1%97%D0%BD%D1%81%D1%8C%D0%BA%D0%B0_%D0%B0%D1%81%D0%BE%D1%86%D1%96%D0%B0%D1%86%D1%96%D1%8F_%D0%A0%D0%B8%D0%BC%D1%81%D1%8C%D0%BA%D0%BE%D0%B3%D0%BE_%D0%BA%D0%BB%D1%83%D0%B1%D1%83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«</a:t>
            </a:r>
            <a:r>
              <a:rPr lang="ru-RU" sz="3600" dirty="0" err="1"/>
              <a:t>Римський</a:t>
            </a:r>
            <a:r>
              <a:rPr lang="ru-RU" sz="3600" dirty="0"/>
              <a:t> клуб» та </a:t>
            </a:r>
            <a:r>
              <a:rPr lang="ru-RU" sz="3600" dirty="0" err="1"/>
              <a:t>його</a:t>
            </a:r>
            <a:r>
              <a:rPr lang="ru-RU" sz="3600" dirty="0"/>
              <a:t> роль в </a:t>
            </a:r>
            <a:r>
              <a:rPr lang="ru-RU" sz="3600" dirty="0" err="1"/>
              <a:t>дослідженні</a:t>
            </a:r>
            <a:r>
              <a:rPr lang="ru-RU" sz="3600" dirty="0"/>
              <a:t> проблематики </a:t>
            </a:r>
            <a:r>
              <a:rPr lang="ru-RU" sz="3600" dirty="0" err="1"/>
              <a:t>майбутнього</a:t>
            </a:r>
            <a:endParaRPr lang="ru-RU" sz="3600" dirty="0"/>
          </a:p>
        </p:txBody>
      </p:sp>
      <p:pic>
        <p:nvPicPr>
          <p:cNvPr id="1026" name="Picture 2" descr="Римський клуб — Вікіпедія">
            <a:extLst>
              <a:ext uri="{FF2B5EF4-FFF2-40B4-BE49-F238E27FC236}">
                <a16:creationId xmlns:a16="http://schemas.microsoft.com/office/drawing/2014/main" id="{758ECDB2-61FE-80F5-F96E-BD6A416D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0150"/>
            <a:ext cx="2018040" cy="17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имский клуб и Россия">
            <a:extLst>
              <a:ext uri="{FF2B5EF4-FFF2-40B4-BE49-F238E27FC236}">
                <a16:creationId xmlns:a16="http://schemas.microsoft.com/office/drawing/2014/main" id="{589EBF2F-A363-7438-B546-D3CCD8FF6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r="17580"/>
          <a:stretch/>
        </p:blipFill>
        <p:spPr bwMode="auto">
          <a:xfrm>
            <a:off x="3200269" y="0"/>
            <a:ext cx="1969477" cy="17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имский клуб: Проект «мягкого» уничтожения человека">
            <a:extLst>
              <a:ext uri="{FF2B5EF4-FFF2-40B4-BE49-F238E27FC236}">
                <a16:creationId xmlns:a16="http://schemas.microsoft.com/office/drawing/2014/main" id="{857B5F30-8186-BB28-50B5-A96EF6EB0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88"/>
          <a:stretch/>
        </p:blipFill>
        <p:spPr bwMode="auto">
          <a:xfrm>
            <a:off x="3418741" y="5125914"/>
            <a:ext cx="1751005" cy="173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74181-7703-C7DD-20E2-0E312449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Принципові положення «Дороговказів у майбутнє» </a:t>
            </a:r>
            <a:r>
              <a:rPr lang="uk-UA" dirty="0" err="1"/>
              <a:t>Б.Гаврилишин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9906BA-E4FD-F561-E0D5-0D3C3CB907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3556243"/>
            <a:ext cx="3991708" cy="3679337"/>
          </a:xfrm>
        </p:spPr>
        <p:txBody>
          <a:bodyPr/>
          <a:lstStyle/>
          <a:p>
            <a:r>
              <a:rPr lang="uk-UA" sz="2400" dirty="0"/>
              <a:t>Виступають ціннісні підвалини соціальної життєдіяльності, це якраз те, що повсякчас ігнорується і західними, і вітчизняними адептами ринкового </a:t>
            </a:r>
            <a:r>
              <a:rPr lang="uk-UA" sz="2400" dirty="0" err="1"/>
              <a:t>ультралібералізму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CAA07D-8C54-49DE-1F02-6CE1D998103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43400" y="3429000"/>
            <a:ext cx="3856894" cy="3815862"/>
          </a:xfrm>
        </p:spPr>
        <p:txBody>
          <a:bodyPr/>
          <a:lstStyle/>
          <a:p>
            <a:r>
              <a:rPr lang="uk-UA" sz="2400" dirty="0"/>
              <a:t>Гаврилишин достатньо скептично ставиться тієї до соціально-економічної моделі, яка існує у США і наразі багатьма розглядається як взірець для всього іншого світу</a:t>
            </a:r>
            <a:endParaRPr lang="ru-RU" sz="24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E43C7D5-A9F1-7E1D-59EA-B99E6F1B89E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994698" y="3513599"/>
            <a:ext cx="2743200" cy="2200576"/>
          </a:xfrm>
        </p:spPr>
        <p:txBody>
          <a:bodyPr/>
          <a:lstStyle/>
          <a:p>
            <a:r>
              <a:rPr lang="uk-UA" sz="2400" dirty="0"/>
              <a:t>«Дороговкази в майбутнє» містять глибокий і проникливий аналіз ситуації в тодішньому СРСР</a:t>
            </a:r>
            <a:endParaRPr lang="ru-RU" sz="240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4DB6C85-B69D-9ABA-8112-7E7CFE643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0167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A2A79EB-4259-3865-EB8C-27B38FA90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2257" y="3079163"/>
            <a:ext cx="5257799" cy="3277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0" i="0" dirty="0">
                <a:effectLst/>
              </a:rPr>
              <a:t>"</a:t>
            </a:r>
            <a:r>
              <a:rPr lang="ru-RU" sz="2400" b="0" i="1" dirty="0">
                <a:effectLst/>
              </a:rPr>
              <a:t>моя </a:t>
            </a:r>
            <a:r>
              <a:rPr lang="ru-RU" sz="2400" b="0" i="1" dirty="0" err="1">
                <a:effectLst/>
              </a:rPr>
              <a:t>головна</a:t>
            </a:r>
            <a:r>
              <a:rPr lang="ru-RU" sz="2400" b="0" i="1" dirty="0">
                <a:effectLst/>
              </a:rPr>
              <a:t> мета </a:t>
            </a:r>
            <a:r>
              <a:rPr lang="ru-RU" sz="2400" b="0" i="1" dirty="0" err="1">
                <a:effectLst/>
              </a:rPr>
              <a:t>полягала</a:t>
            </a:r>
            <a:r>
              <a:rPr lang="ru-RU" sz="2400" b="0" i="1" dirty="0">
                <a:effectLst/>
              </a:rPr>
              <a:t> в </a:t>
            </a:r>
            <a:r>
              <a:rPr lang="ru-RU" sz="2400" b="0" i="1" dirty="0" err="1">
                <a:effectLst/>
              </a:rPr>
              <a:t>пошуку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нової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методології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аналізу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ефективності</a:t>
            </a:r>
            <a:r>
              <a:rPr lang="ru-RU" sz="2400" b="0" i="1" dirty="0">
                <a:effectLst/>
              </a:rPr>
              <a:t> держав, а також у </a:t>
            </a:r>
            <a:r>
              <a:rPr lang="ru-RU" sz="2400" b="0" i="1" dirty="0" err="1">
                <a:effectLst/>
              </a:rPr>
              <a:t>дослідженні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досвіду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різних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суспільств</a:t>
            </a:r>
            <a:r>
              <a:rPr lang="ru-RU" sz="2400" b="0" i="1" dirty="0">
                <a:effectLst/>
              </a:rPr>
              <a:t> з метою </a:t>
            </a:r>
            <a:r>
              <a:rPr lang="ru-RU" sz="2400" b="0" i="1" dirty="0" err="1">
                <a:effectLst/>
              </a:rPr>
              <a:t>створити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нову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галузь</a:t>
            </a:r>
            <a:r>
              <a:rPr lang="ru-RU" sz="2400" b="0" i="1" dirty="0">
                <a:effectLst/>
              </a:rPr>
              <a:t>, яку </a:t>
            </a:r>
            <a:r>
              <a:rPr lang="ru-RU" sz="2400" b="0" i="1" dirty="0" err="1">
                <a:effectLst/>
              </a:rPr>
              <a:t>можна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було</a:t>
            </a:r>
            <a:r>
              <a:rPr lang="ru-RU" sz="2400" b="0" i="1" dirty="0">
                <a:effectLst/>
              </a:rPr>
              <a:t> б </a:t>
            </a:r>
            <a:r>
              <a:rPr lang="ru-RU" sz="2400" b="0" i="1" dirty="0" err="1">
                <a:effectLst/>
              </a:rPr>
              <a:t>назвати</a:t>
            </a:r>
            <a:r>
              <a:rPr lang="ru-RU" sz="2400" b="0" i="1" dirty="0">
                <a:effectLst/>
              </a:rPr>
              <a:t> "</a:t>
            </a:r>
            <a:r>
              <a:rPr lang="ru-RU" sz="2400" b="0" i="1" dirty="0" err="1">
                <a:effectLst/>
              </a:rPr>
              <a:t>архітектурою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суспільних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ладів</a:t>
            </a:r>
            <a:r>
              <a:rPr lang="ru-RU" sz="2400" b="0" i="1" dirty="0">
                <a:effectLst/>
              </a:rPr>
              <a:t>" для того, </a:t>
            </a:r>
            <a:r>
              <a:rPr lang="ru-RU" sz="2400" b="0" i="1" dirty="0" err="1">
                <a:effectLst/>
              </a:rPr>
              <a:t>щоб</a:t>
            </a:r>
            <a:r>
              <a:rPr lang="ru-RU" sz="2400" b="0" i="1" dirty="0">
                <a:effectLst/>
              </a:rPr>
              <a:t> у </a:t>
            </a:r>
            <a:r>
              <a:rPr lang="ru-RU" sz="2400" b="0" i="1" dirty="0" err="1">
                <a:effectLst/>
              </a:rPr>
              <a:t>майбутньому</a:t>
            </a:r>
            <a:r>
              <a:rPr lang="ru-RU" sz="2400" b="0" i="1" dirty="0">
                <a:effectLst/>
              </a:rPr>
              <a:t>, коли </a:t>
            </a:r>
            <a:r>
              <a:rPr lang="ru-RU" sz="2400" b="0" i="1" dirty="0" err="1">
                <a:effectLst/>
              </a:rPr>
              <a:t>Україна</a:t>
            </a:r>
            <a:r>
              <a:rPr lang="ru-RU" sz="2400" b="0" i="1" dirty="0">
                <a:effectLst/>
              </a:rPr>
              <a:t> стане незалежною, "</a:t>
            </a:r>
            <a:r>
              <a:rPr lang="ru-RU" sz="2400" b="0" i="1" dirty="0" err="1">
                <a:effectLst/>
              </a:rPr>
              <a:t>дистилювати</a:t>
            </a:r>
            <a:r>
              <a:rPr lang="ru-RU" sz="2400" b="0" i="1" dirty="0">
                <a:effectLst/>
              </a:rPr>
              <a:t>" </a:t>
            </a:r>
            <a:r>
              <a:rPr lang="ru-RU" sz="2400" b="0" i="1" dirty="0" err="1">
                <a:effectLst/>
              </a:rPr>
              <a:t>досвід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різних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країн</a:t>
            </a:r>
            <a:r>
              <a:rPr lang="ru-RU" sz="2400" b="0" i="1" dirty="0">
                <a:effectLst/>
              </a:rPr>
              <a:t> і </a:t>
            </a:r>
            <a:r>
              <a:rPr lang="ru-RU" sz="2400" b="0" i="1" dirty="0" err="1">
                <a:effectLst/>
              </a:rPr>
              <a:t>сформувати</a:t>
            </a:r>
            <a:r>
              <a:rPr lang="ru-RU" sz="2400" b="0" i="1" dirty="0">
                <a:effectLst/>
              </a:rPr>
              <a:t> для </a:t>
            </a:r>
            <a:r>
              <a:rPr lang="ru-RU" sz="2400" b="0" i="1" dirty="0" err="1">
                <a:effectLst/>
              </a:rPr>
              <a:t>України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новий</a:t>
            </a:r>
            <a:r>
              <a:rPr lang="ru-RU" sz="2400" b="0" i="1" dirty="0">
                <a:effectLst/>
              </a:rPr>
              <a:t>, </a:t>
            </a:r>
            <a:r>
              <a:rPr lang="ru-RU" sz="2400" b="0" i="1" dirty="0" err="1">
                <a:effectLst/>
              </a:rPr>
              <a:t>тільки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їй</a:t>
            </a:r>
            <a:r>
              <a:rPr lang="ru-RU" sz="2400" b="0" i="1" dirty="0">
                <a:effectLst/>
              </a:rPr>
              <a:t> </a:t>
            </a:r>
            <a:r>
              <a:rPr lang="ru-RU" sz="2400" b="0" i="1" dirty="0" err="1">
                <a:effectLst/>
              </a:rPr>
              <a:t>властивий</a:t>
            </a:r>
            <a:r>
              <a:rPr lang="ru-RU" sz="2400" b="0" i="1" dirty="0">
                <a:effectLst/>
              </a:rPr>
              <a:t> лад</a:t>
            </a:r>
            <a:r>
              <a:rPr lang="ru-RU" sz="2400" b="0" i="0" dirty="0">
                <a:effectLst/>
              </a:rPr>
              <a:t>".</a:t>
            </a:r>
            <a:endParaRPr lang="ru-RU" sz="24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54E221-165E-7650-3A8B-AC1313684E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11</a:t>
            </a:fld>
            <a:endParaRPr lang="ru-RU" noProof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D5D781B-AB82-FC79-67BF-0B2954E695C7}"/>
              </a:ext>
            </a:extLst>
          </p:cNvPr>
          <p:cNvGrpSpPr/>
          <p:nvPr/>
        </p:nvGrpSpPr>
        <p:grpSpPr>
          <a:xfrm>
            <a:off x="-10173899" y="501650"/>
            <a:ext cx="15319251" cy="5854700"/>
            <a:chOff x="-10138731" y="447041"/>
            <a:chExt cx="15319251" cy="58547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86EB097-2D42-C0E1-6339-A35372E2C95D}"/>
                </a:ext>
              </a:extLst>
            </p:cNvPr>
            <p:cNvSpPr/>
            <p:nvPr/>
          </p:nvSpPr>
          <p:spPr>
            <a:xfrm>
              <a:off x="-10138731" y="5577706"/>
              <a:ext cx="998104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Б</a:t>
              </a:r>
              <a:r>
                <a:rPr lang="ru-RU" sz="32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огдан</a:t>
              </a:r>
              <a:r>
                <a:rPr lang="ru-RU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2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Гаврилишин</a:t>
              </a:r>
              <a:endPara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pic>
          <p:nvPicPr>
            <p:cNvPr id="1026" name="Picture 2" descr="Богдан Гаврилишин - новости сегодня, биография, фото, видео ...">
              <a:extLst>
                <a:ext uri="{FF2B5EF4-FFF2-40B4-BE49-F238E27FC236}">
                  <a16:creationId xmlns:a16="http://schemas.microsoft.com/office/drawing/2014/main" id="{2B8FEE9C-7BD3-F399-D773-71605F9E08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4" r="11325"/>
            <a:stretch/>
          </p:blipFill>
          <p:spPr bwMode="auto">
            <a:xfrm>
              <a:off x="571944" y="447041"/>
              <a:ext cx="4608576" cy="585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155D0E-C5C5-0079-79D9-64FC337B38B3}"/>
              </a:ext>
            </a:extLst>
          </p:cNvPr>
          <p:cNvSpPr/>
          <p:nvPr/>
        </p:nvSpPr>
        <p:spPr>
          <a:xfrm>
            <a:off x="7269487" y="1982597"/>
            <a:ext cx="41322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Богдан </a:t>
            </a:r>
            <a:r>
              <a:rPr lang="ru-RU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Гаврилишин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208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33D4FE-F554-41E3-B768-8EE98FC1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667000"/>
            <a:ext cx="3911600" cy="3438144"/>
          </a:xfrm>
        </p:spPr>
        <p:txBody>
          <a:bodyPr vert="horz" lIns="0" tIns="45720" rIns="91440" bIns="45720" numCol="1" rtlCol="0" anchor="t">
            <a:normAutofit/>
          </a:bodyPr>
          <a:lstStyle/>
          <a:p>
            <a:pPr rtl="0"/>
            <a:r>
              <a:rPr lang="uk-UA" sz="2000" dirty="0"/>
              <a:t>Міжнародна неурядова організація, аналітичний центр, що об*</a:t>
            </a:r>
            <a:r>
              <a:rPr lang="uk-UA" sz="2000" dirty="0" err="1"/>
              <a:t>єднує</a:t>
            </a:r>
            <a:r>
              <a:rPr lang="uk-UA" sz="2000" dirty="0"/>
              <a:t> в своїх рядах вчених, громадських діячів, лідерів думок і ділових людей більш, ніж 30 країн світу, стурбованих перспективами розвитку людства</a:t>
            </a:r>
            <a:endParaRPr lang="ru-RU" sz="200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3DF7213-3C72-4451-B46A-78DA6524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305589CD-7E78-9D48-C0EA-A75F3425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Римський клуб</a:t>
            </a:r>
            <a:endParaRPr lang="ru-RU" dirty="0"/>
          </a:p>
        </p:txBody>
      </p:sp>
      <p:pic>
        <p:nvPicPr>
          <p:cNvPr id="2050" name="Picture 2" descr="Что такое Римский клуб?">
            <a:extLst>
              <a:ext uri="{FF2B5EF4-FFF2-40B4-BE49-F238E27FC236}">
                <a16:creationId xmlns:a16="http://schemas.microsoft.com/office/drawing/2014/main" id="{6C266A1D-A8B5-C118-5805-43466B446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5"/>
          <a:stretch/>
        </p:blipFill>
        <p:spPr bwMode="auto">
          <a:xfrm>
            <a:off x="3433572" y="3438144"/>
            <a:ext cx="3438145" cy="34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имский клуб - IslamNews">
            <a:extLst>
              <a:ext uri="{FF2B5EF4-FFF2-40B4-BE49-F238E27FC236}">
                <a16:creationId xmlns:a16="http://schemas.microsoft.com/office/drawing/2014/main" id="{E708550F-2AB1-8FED-D47F-3F5C8A6BD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2" t="266" r="29261" b="-266"/>
          <a:stretch/>
        </p:blipFill>
        <p:spPr bwMode="auto">
          <a:xfrm>
            <a:off x="0" y="1"/>
            <a:ext cx="3433572" cy="35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Абстрактный размытия разноцветный фон, размытый фон | Премиум векторы">
            <a:extLst>
              <a:ext uri="{FF2B5EF4-FFF2-40B4-BE49-F238E27FC236}">
                <a16:creationId xmlns:a16="http://schemas.microsoft.com/office/drawing/2014/main" id="{3410C9D0-A922-5FDF-FD93-63C2BBE70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" y="2624137"/>
            <a:ext cx="4624755" cy="26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EDAC73C-E6A4-453D-B11A-1A391CDBF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708" y="3094892"/>
            <a:ext cx="5069743" cy="2994759"/>
          </a:xfrm>
        </p:spPr>
        <p:txBody>
          <a:bodyPr vert="horz" lIns="0" tIns="45720" rIns="91440" bIns="45720" rtlCol="0" anchor="t">
            <a:normAutofit fontScale="92500" lnSpcReduction="10000"/>
          </a:bodyPr>
          <a:lstStyle/>
          <a:p>
            <a:pPr rtl="0"/>
            <a:r>
              <a:rPr lang="ru-RU" sz="2600" dirty="0"/>
              <a:t>*</a:t>
            </a:r>
            <a:r>
              <a:rPr lang="ru-RU" sz="2600" dirty="0" err="1"/>
              <a:t>Римський</a:t>
            </a:r>
            <a:r>
              <a:rPr lang="ru-RU" sz="2600" dirty="0"/>
              <a:t> клуб </a:t>
            </a:r>
            <a:r>
              <a:rPr lang="ru-RU" sz="2600" dirty="0" err="1"/>
              <a:t>був</a:t>
            </a:r>
            <a:r>
              <a:rPr lang="ru-RU" sz="2600" dirty="0"/>
              <a:t> </a:t>
            </a:r>
            <a:r>
              <a:rPr lang="ru-RU" sz="2600" dirty="0" err="1"/>
              <a:t>заснований</a:t>
            </a:r>
            <a:r>
              <a:rPr lang="ru-RU" sz="2600" dirty="0"/>
              <a:t> в 1968 </a:t>
            </a:r>
            <a:r>
              <a:rPr lang="ru-RU" sz="2600" dirty="0" err="1"/>
              <a:t>році</a:t>
            </a:r>
            <a:r>
              <a:rPr lang="ru-RU" sz="2600" dirty="0"/>
              <a:t> за </a:t>
            </a:r>
            <a:r>
              <a:rPr lang="ru-RU" sz="2600" dirty="0" err="1"/>
              <a:t>ініціативою</a:t>
            </a:r>
            <a:r>
              <a:rPr lang="ru-RU" sz="2600" dirty="0"/>
              <a:t> </a:t>
            </a:r>
            <a:r>
              <a:rPr lang="ru-RU" sz="2600" dirty="0" err="1"/>
              <a:t>видатного</a:t>
            </a:r>
            <a:r>
              <a:rPr lang="ru-RU" sz="2600" dirty="0"/>
              <a:t> </a:t>
            </a:r>
            <a:r>
              <a:rPr lang="ru-RU" sz="2600" dirty="0" err="1"/>
              <a:t>італійського</a:t>
            </a:r>
            <a:r>
              <a:rPr lang="ru-RU" sz="2600" dirty="0"/>
              <a:t> </a:t>
            </a:r>
            <a:r>
              <a:rPr lang="ru-RU" sz="2600" dirty="0" err="1"/>
              <a:t>економіста</a:t>
            </a:r>
            <a:r>
              <a:rPr lang="ru-RU" sz="2600" dirty="0"/>
              <a:t> і </a:t>
            </a:r>
            <a:r>
              <a:rPr lang="ru-RU" sz="2600" dirty="0" err="1"/>
              <a:t>підприємця</a:t>
            </a:r>
            <a:r>
              <a:rPr lang="ru-RU" sz="2600" dirty="0"/>
              <a:t> доктора </a:t>
            </a:r>
            <a:r>
              <a:rPr lang="ru-RU" sz="2600" dirty="0" err="1"/>
              <a:t>Ауреліо</a:t>
            </a:r>
            <a:r>
              <a:rPr lang="ru-RU" sz="2600" dirty="0"/>
              <a:t> </a:t>
            </a:r>
            <a:r>
              <a:rPr lang="ru-RU" sz="2600" dirty="0" err="1"/>
              <a:t>Печчеї</a:t>
            </a:r>
            <a:r>
              <a:rPr lang="ru-RU" sz="2600" dirty="0"/>
              <a:t>.</a:t>
            </a:r>
          </a:p>
          <a:p>
            <a:pPr rtl="0"/>
            <a:r>
              <a:rPr lang="ru-RU" sz="2600" dirty="0"/>
              <a:t>*</a:t>
            </a:r>
            <a:r>
              <a:rPr lang="ru-RU" sz="2600" dirty="0" err="1"/>
              <a:t>Римський</a:t>
            </a:r>
            <a:r>
              <a:rPr lang="ru-RU" sz="2600" dirty="0"/>
              <a:t> клуб </a:t>
            </a:r>
            <a:r>
              <a:rPr lang="ru-RU" sz="2600" dirty="0" err="1"/>
              <a:t>був</a:t>
            </a:r>
            <a:r>
              <a:rPr lang="ru-RU" sz="2600" dirty="0"/>
              <a:t> </a:t>
            </a:r>
            <a:r>
              <a:rPr lang="ru-RU" sz="2600" dirty="0" err="1"/>
              <a:t>зареєстрований</a:t>
            </a:r>
            <a:r>
              <a:rPr lang="ru-RU" sz="2600" dirty="0"/>
              <a:t> в </a:t>
            </a:r>
            <a:r>
              <a:rPr lang="ru-RU" sz="2600" dirty="0" err="1"/>
              <a:t>кантоні</a:t>
            </a:r>
            <a:r>
              <a:rPr lang="ru-RU" sz="2600" dirty="0"/>
              <a:t> </a:t>
            </a:r>
            <a:r>
              <a:rPr lang="ru-RU" sz="2600" dirty="0" err="1"/>
              <a:t>Женеа</a:t>
            </a:r>
            <a:r>
              <a:rPr lang="ru-RU" sz="2600" dirty="0"/>
              <a:t> як </a:t>
            </a:r>
            <a:r>
              <a:rPr lang="ru-RU" sz="2600" dirty="0" err="1"/>
              <a:t>неприбуткова</a:t>
            </a:r>
            <a:r>
              <a:rPr lang="ru-RU" sz="2600" dirty="0"/>
              <a:t> </a:t>
            </a:r>
            <a:r>
              <a:rPr lang="ru-RU" sz="2600" dirty="0" err="1"/>
              <a:t>громадська</a:t>
            </a:r>
            <a:r>
              <a:rPr lang="ru-RU" sz="2600" dirty="0"/>
              <a:t> </a:t>
            </a:r>
            <a:r>
              <a:rPr lang="ru-RU" sz="2600" dirty="0" err="1"/>
              <a:t>організація</a:t>
            </a:r>
            <a:r>
              <a:rPr lang="ru-RU" sz="2600" dirty="0"/>
              <a:t>.</a:t>
            </a:r>
          </a:p>
          <a:p>
            <a:pPr rtl="0"/>
            <a:r>
              <a:rPr lang="ru-RU" sz="2600" dirty="0"/>
              <a:t>*Президентом </a:t>
            </a:r>
            <a:r>
              <a:rPr lang="ru-RU" sz="2600" dirty="0" err="1"/>
              <a:t>був</a:t>
            </a:r>
            <a:r>
              <a:rPr lang="ru-RU" sz="2600" dirty="0"/>
              <a:t> </a:t>
            </a:r>
            <a:r>
              <a:rPr lang="ru-RU" sz="2600" dirty="0" err="1"/>
              <a:t>обраний</a:t>
            </a:r>
            <a:r>
              <a:rPr lang="ru-RU" sz="2600" dirty="0"/>
              <a:t> </a:t>
            </a:r>
            <a:r>
              <a:rPr lang="ru-RU" sz="2600" dirty="0" err="1"/>
              <a:t>А.Печчеї</a:t>
            </a:r>
            <a:r>
              <a:rPr lang="ru-RU" sz="2600" dirty="0"/>
              <a:t>.</a:t>
            </a:r>
          </a:p>
          <a:p>
            <a:pPr rtl="0"/>
            <a:endParaRPr lang="ru-RU" dirty="0"/>
          </a:p>
        </p:txBody>
      </p:sp>
      <p:sp>
        <p:nvSpPr>
          <p:cNvPr id="57" name="Номер слайда 56">
            <a:extLst>
              <a:ext uri="{FF2B5EF4-FFF2-40B4-BE49-F238E27FC236}">
                <a16:creationId xmlns:a16="http://schemas.microsoft.com/office/drawing/2014/main" id="{08E38868-AE22-478C-A747-15E01640B5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C799AB-B935-F045-C350-8F8CC7331801}"/>
              </a:ext>
            </a:extLst>
          </p:cNvPr>
          <p:cNvSpPr/>
          <p:nvPr/>
        </p:nvSpPr>
        <p:spPr>
          <a:xfrm>
            <a:off x="7903029" y="1701242"/>
            <a:ext cx="15513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Історія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Все дороги ведут в Римский клуб">
            <a:extLst>
              <a:ext uri="{FF2B5EF4-FFF2-40B4-BE49-F238E27FC236}">
                <a16:creationId xmlns:a16="http://schemas.microsoft.com/office/drawing/2014/main" id="{3EC52A2F-7674-9483-E6A3-62F919677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" y="3924624"/>
            <a:ext cx="4624755" cy="2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имский клуб, юбилейный доклад. Вердикт: «Старый Мир обречен. Новый Мир  неизбежен!»">
            <a:extLst>
              <a:ext uri="{FF2B5EF4-FFF2-40B4-BE49-F238E27FC236}">
                <a16:creationId xmlns:a16="http://schemas.microsoft.com/office/drawing/2014/main" id="{9B5C3AFA-47DD-57E8-A7EF-E2062CC3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" y="501650"/>
            <a:ext cx="4630789" cy="25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человек в круглых очках и джинсовой куртке">
            <a:extLst>
              <a:ext uri="{FF2B5EF4-FFF2-40B4-BE49-F238E27FC236}">
                <a16:creationId xmlns:a16="http://schemas.microsoft.com/office/drawing/2014/main" id="{8DED6838-F344-49D7-A93B-2BB63CD342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5" y="607060"/>
            <a:ext cx="6082549" cy="6254745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9846EDBD-9882-4D3C-866D-07301A034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1477" y="3200401"/>
            <a:ext cx="4805973" cy="288925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uk-UA" sz="2600" dirty="0"/>
              <a:t>*Італійський вчений</a:t>
            </a:r>
          </a:p>
          <a:p>
            <a:pPr rtl="0"/>
            <a:r>
              <a:rPr lang="uk-UA" sz="2600" dirty="0"/>
              <a:t>*Засновник та перший президент Римського клубу.</a:t>
            </a:r>
          </a:p>
          <a:p>
            <a:pPr rtl="0"/>
            <a:r>
              <a:rPr lang="uk-UA" sz="2600" dirty="0"/>
              <a:t>*Автор книг та документів з глобальних проблем и концепції сталого розвитку.</a:t>
            </a:r>
          </a:p>
          <a:p>
            <a:pPr rtl="0"/>
            <a:r>
              <a:rPr lang="uk-UA" sz="2600" dirty="0"/>
              <a:t>*Був віце-президентом компанії</a:t>
            </a:r>
            <a:r>
              <a:rPr lang="en-US" sz="2600" dirty="0"/>
              <a:t> </a:t>
            </a:r>
            <a:r>
              <a:rPr lang="uk-UA" sz="2600" dirty="0"/>
              <a:t>«</a:t>
            </a:r>
            <a:r>
              <a:rPr lang="en-US" sz="2600" dirty="0"/>
              <a:t>Olivetti</a:t>
            </a:r>
            <a:r>
              <a:rPr lang="uk-UA" sz="2600" dirty="0"/>
              <a:t>», членом адміністративної ради компанії «</a:t>
            </a:r>
            <a:r>
              <a:rPr lang="uk-UA" sz="2600" dirty="0" err="1"/>
              <a:t>Фіат</a:t>
            </a:r>
            <a:r>
              <a:rPr lang="uk-UA" sz="2600" dirty="0"/>
              <a:t>».</a:t>
            </a:r>
          </a:p>
          <a:p>
            <a:pPr rtl="0"/>
            <a:endParaRPr lang="ru-RU" dirty="0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id="{A568F77E-2A15-420A-9FF1-5372468F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rtlCol="0"/>
          <a:lstStyle/>
          <a:p>
            <a:pPr rtl="0"/>
            <a:r>
              <a:rPr lang="ru-RU"/>
              <a:t>13.07.20XX г.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9D7223C-05DC-44D0-899D-45F20365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5122" name="Picture 2" descr="Печчеи Аурелио. Большая российская энциклопедия">
            <a:extLst>
              <a:ext uri="{FF2B5EF4-FFF2-40B4-BE49-F238E27FC236}">
                <a16:creationId xmlns:a16="http://schemas.microsoft.com/office/drawing/2014/main" id="{430D1DD4-123E-EF9D-D33B-36F54A1AA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-30" r="16776" b="30"/>
          <a:stretch/>
        </p:blipFill>
        <p:spPr bwMode="auto">
          <a:xfrm>
            <a:off x="-3176" y="607060"/>
            <a:ext cx="6115804" cy="628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64BFEF-474D-3445-4D79-DC5D2A6910C3}"/>
              </a:ext>
            </a:extLst>
          </p:cNvPr>
          <p:cNvSpPr/>
          <p:nvPr/>
        </p:nvSpPr>
        <p:spPr>
          <a:xfrm>
            <a:off x="7459221" y="1967125"/>
            <a:ext cx="3603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Ауреліо</a:t>
            </a:r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Печчеї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789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 rtlCol="0"/>
          <a:lstStyle/>
          <a:p>
            <a:pPr rtl="0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Римського</a:t>
            </a:r>
            <a:r>
              <a:rPr lang="ru-RU" dirty="0"/>
              <a:t> клубу</a:t>
            </a:r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8B0EE5BA-CA63-41C6-B15E-A8E2131ACA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45628" y="836627"/>
            <a:ext cx="3205743" cy="1755745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uk-UA" sz="2400" dirty="0"/>
              <a:t>В</a:t>
            </a:r>
            <a:r>
              <a:rPr lang="ru-RU" sz="2400" dirty="0" err="1"/>
              <a:t>иявлення</a:t>
            </a:r>
            <a:r>
              <a:rPr lang="ru-RU" sz="2400" dirty="0"/>
              <a:t> </a:t>
            </a:r>
            <a:r>
              <a:rPr lang="ru-RU" sz="2400" dirty="0" err="1"/>
              <a:t>найважливіших</a:t>
            </a:r>
            <a:r>
              <a:rPr lang="ru-RU" sz="2400" dirty="0"/>
              <a:t> проблем,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визначатимуть</a:t>
            </a:r>
            <a:r>
              <a:rPr lang="ru-RU" sz="2400" dirty="0"/>
              <a:t> </a:t>
            </a:r>
            <a:r>
              <a:rPr lang="ru-RU" sz="2400" dirty="0" err="1"/>
              <a:t>майбутнє</a:t>
            </a:r>
            <a:r>
              <a:rPr lang="ru-RU" sz="2400" dirty="0"/>
              <a:t> </a:t>
            </a:r>
            <a:r>
              <a:rPr lang="ru-RU" sz="2400" dirty="0" err="1"/>
              <a:t>людства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комплексного та перспективного </a:t>
            </a:r>
            <a:r>
              <a:rPr lang="ru-RU" sz="2400" dirty="0" err="1"/>
              <a:t>аналізу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5B303-F387-4BA0-8784-0D2EA6A3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610" y="4620034"/>
            <a:ext cx="2943344" cy="13864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2400" dirty="0" err="1"/>
              <a:t>Розробка</a:t>
            </a:r>
            <a:r>
              <a:rPr lang="ru-RU" sz="2400" dirty="0"/>
              <a:t> </a:t>
            </a:r>
            <a:r>
              <a:rPr lang="ru-RU" sz="2400" dirty="0" err="1"/>
              <a:t>практичних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 </a:t>
            </a:r>
            <a:r>
              <a:rPr lang="ru-RU" sz="2400" dirty="0" err="1"/>
              <a:t>виявлених</a:t>
            </a:r>
            <a:r>
              <a:rPr lang="ru-RU" sz="2400" dirty="0"/>
              <a:t> проблем</a:t>
            </a:r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BB7AADC4-96C1-41B1-95A8-882A74D1E1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58938" y="4620034"/>
            <a:ext cx="3139282" cy="1193034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альтернативних</a:t>
            </a:r>
            <a:r>
              <a:rPr lang="ru-RU" sz="2400" dirty="0"/>
              <a:t> </a:t>
            </a:r>
            <a:r>
              <a:rPr lang="ru-RU" sz="2400" dirty="0" err="1"/>
              <a:t>сценаріїв</a:t>
            </a:r>
            <a:r>
              <a:rPr lang="ru-RU" sz="2400" dirty="0"/>
              <a:t> </a:t>
            </a:r>
            <a:r>
              <a:rPr lang="ru-RU" sz="2400" dirty="0" err="1"/>
              <a:t>майбутнього</a:t>
            </a:r>
            <a:endParaRPr lang="ru-RU" sz="2400" dirty="0"/>
          </a:p>
        </p:txBody>
      </p:sp>
      <p:sp>
        <p:nvSpPr>
          <p:cNvPr id="47" name="Нижний колонтитул 46">
            <a:extLst>
              <a:ext uri="{FF2B5EF4-FFF2-40B4-BE49-F238E27FC236}">
                <a16:creationId xmlns:a16="http://schemas.microsoft.com/office/drawing/2014/main" id="{8D1741A6-83BB-4980-9368-0593790AAF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 rtlCol="0"/>
          <a:lstStyle/>
          <a:p>
            <a:pPr rtl="0"/>
            <a:r>
              <a:rPr lang="ru-RU"/>
              <a:t>Презентация конференции</a:t>
            </a:r>
          </a:p>
        </p:txBody>
      </p:sp>
      <p:sp>
        <p:nvSpPr>
          <p:cNvPr id="48" name="Номер слайда 47">
            <a:extLst>
              <a:ext uri="{FF2B5EF4-FFF2-40B4-BE49-F238E27FC236}">
                <a16:creationId xmlns:a16="http://schemas.microsoft.com/office/drawing/2014/main" id="{C18313DC-9A78-47C0-B8C3-BA1756D3C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3074" name="Picture 2" descr="ПОВНИЙ РОЗОВИЙ ФОН ЕКРАН 1 ГОДИНА. - YouTube">
            <a:extLst>
              <a:ext uri="{FF2B5EF4-FFF2-40B4-BE49-F238E27FC236}">
                <a16:creationId xmlns:a16="http://schemas.microsoft.com/office/drawing/2014/main" id="{F73767AD-8590-EF50-4771-2F7B3820F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/>
          <a:stretch/>
        </p:blipFill>
        <p:spPr bwMode="auto">
          <a:xfrm>
            <a:off x="8762998" y="0"/>
            <a:ext cx="3429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CC1C30-A824-719D-BFBF-D8D659262AD5}"/>
              </a:ext>
            </a:extLst>
          </p:cNvPr>
          <p:cNvSpPr txBox="1"/>
          <p:nvPr/>
        </p:nvSpPr>
        <p:spPr>
          <a:xfrm>
            <a:off x="9302263" y="1044932"/>
            <a:ext cx="2233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Стимулювання суспільної дискусії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6" name="Picture 4" descr="Желтый фон однотонный Изображения – скачать бесплатно на Freepik">
            <a:extLst>
              <a:ext uri="{FF2B5EF4-FFF2-40B4-BE49-F238E27FC236}">
                <a16:creationId xmlns:a16="http://schemas.microsoft.com/office/drawing/2014/main" id="{FDD25A7A-4EE9-160A-CECA-CE5811C86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5"/>
          <a:stretch/>
        </p:blipFill>
        <p:spPr bwMode="auto">
          <a:xfrm>
            <a:off x="1905001" y="-14288"/>
            <a:ext cx="3428999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6CEF71-5EFC-2F93-C0E4-4F3D625FEDE2}"/>
              </a:ext>
            </a:extLst>
          </p:cNvPr>
          <p:cNvSpPr txBox="1"/>
          <p:nvPr/>
        </p:nvSpPr>
        <p:spPr>
          <a:xfrm>
            <a:off x="2622908" y="745003"/>
            <a:ext cx="1993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Ефективні заходи для поліпшення перспектив на майбутнє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8" name="Picture 6" descr="Мысли римского клуба – Институт развития социально-экономических проектов и  инициатив">
            <a:extLst>
              <a:ext uri="{FF2B5EF4-FFF2-40B4-BE49-F238E27FC236}">
                <a16:creationId xmlns:a16="http://schemas.microsoft.com/office/drawing/2014/main" id="{1C186D0B-822A-54BF-479C-E3E502E7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9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629616"/>
            <a:ext cx="11746523" cy="1325563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/>
              <a:t>Римський</a:t>
            </a:r>
            <a:r>
              <a:rPr lang="ru-RU" dirty="0"/>
              <a:t> клуб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дотримується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засадничих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68D8B0-45A5-4F7D-9510-139B00A37B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5192" y="3429000"/>
            <a:ext cx="3166208" cy="2684585"/>
          </a:xfrm>
        </p:spPr>
        <p:txBody>
          <a:bodyPr rtlCol="0">
            <a:noAutofit/>
          </a:bodyPr>
          <a:lstStyle/>
          <a:p>
            <a:pPr rtl="0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на </a:t>
            </a:r>
            <a:r>
              <a:rPr lang="ru-RU" sz="2400" dirty="0" err="1"/>
              <a:t>комплексні</a:t>
            </a:r>
            <a:r>
              <a:rPr lang="ru-RU" sz="2400" dirty="0"/>
              <a:t>, </a:t>
            </a:r>
            <a:r>
              <a:rPr lang="ru-RU" sz="2400" dirty="0" err="1"/>
              <a:t>масштабні</a:t>
            </a:r>
            <a:r>
              <a:rPr lang="ru-RU" sz="2400" dirty="0"/>
              <a:t> </a:t>
            </a:r>
            <a:r>
              <a:rPr lang="ru-RU" sz="2400" dirty="0" err="1"/>
              <a:t>світові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відображує</a:t>
            </a:r>
            <a:r>
              <a:rPr lang="ru-RU" sz="2400" dirty="0"/>
              <a:t> </a:t>
            </a:r>
            <a:r>
              <a:rPr lang="ru-RU" sz="2400" dirty="0" err="1"/>
              <a:t>дедалі</a:t>
            </a:r>
            <a:r>
              <a:rPr lang="ru-RU" sz="2400" dirty="0"/>
              <a:t> </a:t>
            </a:r>
            <a:r>
              <a:rPr lang="ru-RU" sz="2400" dirty="0" err="1"/>
              <a:t>зростаючувзаємозалежність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в рамках </a:t>
            </a:r>
            <a:r>
              <a:rPr lang="ru-RU" sz="2400" dirty="0" err="1"/>
              <a:t>єдиної</a:t>
            </a:r>
            <a:r>
              <a:rPr lang="ru-RU" sz="2400" dirty="0"/>
              <a:t> </a:t>
            </a:r>
            <a:r>
              <a:rPr lang="ru-RU" sz="2400" dirty="0" err="1"/>
              <a:t>планетарної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endParaRPr lang="ru-RU" sz="2400" dirty="0"/>
          </a:p>
          <a:p>
            <a:pPr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EABD66B-108F-4078-B750-915D7E688F6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13738" y="3429000"/>
            <a:ext cx="3516924" cy="2349500"/>
          </a:xfrm>
        </p:spPr>
        <p:txBody>
          <a:bodyPr rtlCol="0">
            <a:noAutofit/>
          </a:bodyPr>
          <a:lstStyle/>
          <a:p>
            <a:pPr rtl="0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Міждисциплінарний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підхід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та </a:t>
            </a:r>
            <a:r>
              <a:rPr lang="ru-RU" sz="2400" dirty="0" err="1"/>
              <a:t>розгляд</a:t>
            </a:r>
            <a:r>
              <a:rPr lang="ru-RU" sz="2400" dirty="0"/>
              <a:t> </a:t>
            </a:r>
            <a:r>
              <a:rPr lang="ru-RU" sz="2400" dirty="0" err="1"/>
              <a:t>сукупності</a:t>
            </a:r>
            <a:r>
              <a:rPr lang="ru-RU" sz="2400" dirty="0"/>
              <a:t> </a:t>
            </a:r>
            <a:r>
              <a:rPr lang="ru-RU" sz="2400" dirty="0" err="1"/>
              <a:t>актуальних</a:t>
            </a:r>
            <a:r>
              <a:rPr lang="ru-RU" sz="2400" dirty="0"/>
              <a:t> проблем – </a:t>
            </a:r>
            <a:r>
              <a:rPr lang="ru-RU" sz="2400" dirty="0" err="1"/>
              <a:t>політичних</a:t>
            </a:r>
            <a:r>
              <a:rPr lang="ru-RU" sz="2400" dirty="0"/>
              <a:t>, </a:t>
            </a:r>
            <a:r>
              <a:rPr lang="ru-RU" sz="2400" dirty="0" err="1"/>
              <a:t>економічних</a:t>
            </a:r>
            <a:r>
              <a:rPr lang="ru-RU" sz="2400" dirty="0"/>
              <a:t>, </a:t>
            </a:r>
            <a:r>
              <a:rPr lang="ru-RU" sz="2400" dirty="0" err="1"/>
              <a:t>соціальних</a:t>
            </a:r>
            <a:r>
              <a:rPr lang="ru-RU" sz="2400" dirty="0"/>
              <a:t> та </a:t>
            </a:r>
            <a:r>
              <a:rPr lang="ru-RU" sz="2400" dirty="0" err="1"/>
              <a:t>інші</a:t>
            </a:r>
            <a:r>
              <a:rPr lang="ru-RU" sz="2400" dirty="0"/>
              <a:t> – в </a:t>
            </a:r>
            <a:r>
              <a:rPr lang="ru-RU" sz="2400" dirty="0" err="1"/>
              <a:t>іхній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як </a:t>
            </a:r>
            <a:r>
              <a:rPr lang="ru-RU" sz="2400" dirty="0" err="1"/>
              <a:t>частин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цілого</a:t>
            </a:r>
            <a:endParaRPr lang="ru-RU" sz="2400" dirty="0"/>
          </a:p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D4B12C8-7D13-4A97-984A-D62F49E412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610600" y="3429000"/>
            <a:ext cx="3329354" cy="2684585"/>
          </a:xfrm>
        </p:spPr>
        <p:txBody>
          <a:bodyPr rtlCol="0">
            <a:noAutofit/>
          </a:bodyPr>
          <a:lstStyle/>
          <a:p>
            <a:pPr rtl="0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Довгострокові наслідки </a:t>
            </a:r>
            <a:r>
              <a:rPr lang="uk-UA" sz="2400" dirty="0"/>
              <a:t>нинішніх проблем, а також політичних рішень і практичних заходів, що знаходяться в арсеналі сучасної політики - підхід</a:t>
            </a:r>
            <a:endParaRPr lang="ru-RU" sz="2400" dirty="0"/>
          </a:p>
        </p:txBody>
      </p:sp>
      <p:sp>
        <p:nvSpPr>
          <p:cNvPr id="58" name="Номер слайда 57">
            <a:extLst>
              <a:ext uri="{FF2B5EF4-FFF2-40B4-BE49-F238E27FC236}">
                <a16:creationId xmlns:a16="http://schemas.microsoft.com/office/drawing/2014/main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3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1A31EFC-2178-4993-CBFF-757970741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931800"/>
            <a:ext cx="6312877" cy="4986494"/>
          </a:xfrm>
        </p:spPr>
        <p:txBody>
          <a:bodyPr>
            <a:normAutofit fontScale="92500" lnSpcReduction="20000"/>
          </a:bodyPr>
          <a:lstStyle/>
          <a:p>
            <a:r>
              <a:rPr lang="uk-UA" sz="2000" b="1" dirty="0"/>
              <a:t>Сьогодні клуб у співпраці з такими організаціями, як ЮНЕСКО,</a:t>
            </a:r>
            <a:r>
              <a:rPr lang="en-US" sz="2000" b="1" dirty="0"/>
              <a:t> OECP, Globe International </a:t>
            </a:r>
            <a:r>
              <a:rPr lang="uk-UA" sz="2000" b="1" dirty="0"/>
              <a:t>і</a:t>
            </a:r>
            <a:r>
              <a:rPr lang="en-US" sz="2000" b="1" dirty="0"/>
              <a:t> </a:t>
            </a:r>
            <a:r>
              <a:rPr lang="uk-UA" sz="2000" b="1" dirty="0"/>
              <a:t>широким колом глобальних і регіональних організацій.</a:t>
            </a:r>
          </a:p>
          <a:p>
            <a:r>
              <a:rPr lang="ru-RU" sz="2000" b="1" i="0" dirty="0" err="1">
                <a:effectLst/>
              </a:rPr>
              <a:t>Римський</a:t>
            </a:r>
            <a:r>
              <a:rPr lang="ru-RU" sz="2000" b="1" i="0" dirty="0">
                <a:effectLst/>
              </a:rPr>
              <a:t> клуб </a:t>
            </a:r>
            <a:r>
              <a:rPr lang="ru-RU" sz="2000" b="1" i="0" dirty="0" err="1">
                <a:effectLst/>
              </a:rPr>
              <a:t>має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афілійовані</a:t>
            </a:r>
            <a:r>
              <a:rPr lang="ru-RU" sz="2000" b="1" i="0" dirty="0">
                <a:effectLst/>
              </a:rPr>
              <a:t> до </a:t>
            </a:r>
            <a:r>
              <a:rPr lang="ru-RU" sz="2000" b="1" i="0" dirty="0" err="1">
                <a:effectLst/>
              </a:rPr>
              <a:t>нього</a:t>
            </a:r>
            <a:r>
              <a:rPr lang="ru-RU" sz="2000" b="1" i="0" dirty="0">
                <a:effectLst/>
              </a:rPr>
              <a:t> </a:t>
            </a:r>
            <a:r>
              <a:rPr lang="ru-RU" sz="2000" b="1" i="1" dirty="0" err="1">
                <a:effectLst/>
              </a:rPr>
              <a:t>національні</a:t>
            </a:r>
            <a:r>
              <a:rPr lang="ru-RU" sz="2000" b="1" i="1" dirty="0">
                <a:effectLst/>
              </a:rPr>
              <a:t> </a:t>
            </a:r>
            <a:r>
              <a:rPr lang="ru-RU" sz="2000" b="1" i="1" dirty="0" err="1">
                <a:effectLst/>
              </a:rPr>
              <a:t>асоціації</a:t>
            </a:r>
            <a:r>
              <a:rPr lang="ru-RU" sz="2000" b="1" i="0" dirty="0">
                <a:effectLst/>
              </a:rPr>
              <a:t>, </a:t>
            </a:r>
            <a:r>
              <a:rPr lang="ru-RU" sz="2000" b="1" i="0" dirty="0" err="1">
                <a:effectLst/>
              </a:rPr>
              <a:t>що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нині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діють</a:t>
            </a:r>
            <a:r>
              <a:rPr lang="ru-RU" sz="2000" b="1" i="0" dirty="0">
                <a:effectLst/>
              </a:rPr>
              <a:t> у 33 </a:t>
            </a:r>
            <a:r>
              <a:rPr lang="ru-RU" sz="2000" b="1" i="0" dirty="0" err="1">
                <a:effectLst/>
              </a:rPr>
              <a:t>країнах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світу</a:t>
            </a:r>
            <a:r>
              <a:rPr lang="ru-RU" sz="2000" b="1" i="0" dirty="0">
                <a:effectLst/>
              </a:rPr>
              <a:t> з метою </a:t>
            </a:r>
            <a:r>
              <a:rPr lang="ru-RU" sz="2000" b="1" i="0" dirty="0" err="1">
                <a:effectLst/>
              </a:rPr>
              <a:t>популяризації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ідей</a:t>
            </a:r>
            <a:r>
              <a:rPr lang="ru-RU" sz="2000" b="1" i="0" dirty="0">
                <a:effectLst/>
              </a:rPr>
              <a:t> клубу та </a:t>
            </a:r>
            <a:r>
              <a:rPr lang="ru-RU" sz="2000" b="1" i="0" dirty="0" err="1">
                <a:effectLst/>
              </a:rPr>
              <a:t>їхньої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адаптації</a:t>
            </a:r>
            <a:r>
              <a:rPr lang="ru-RU" sz="2000" b="1" i="0" dirty="0">
                <a:effectLst/>
              </a:rPr>
              <a:t> й </a:t>
            </a:r>
            <a:r>
              <a:rPr lang="ru-RU" sz="2000" b="1" i="0" dirty="0" err="1">
                <a:effectLst/>
              </a:rPr>
              <a:t>розвитку</a:t>
            </a:r>
            <a:r>
              <a:rPr lang="ru-RU" sz="2000" b="1" i="0" dirty="0">
                <a:effectLst/>
              </a:rPr>
              <a:t> на </a:t>
            </a:r>
            <a:r>
              <a:rPr lang="ru-RU" sz="2000" b="1" i="0" dirty="0" err="1">
                <a:effectLst/>
              </a:rPr>
              <a:t>національному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рівні</a:t>
            </a:r>
            <a:r>
              <a:rPr lang="ru-RU" sz="2000" b="1" i="0" dirty="0">
                <a:effectLst/>
              </a:rPr>
              <a:t> у </a:t>
            </a:r>
            <a:r>
              <a:rPr lang="ru-RU" sz="2000" b="1" i="0" dirty="0" err="1">
                <a:effectLst/>
              </a:rPr>
              <a:t>відповідь</a:t>
            </a:r>
            <a:r>
              <a:rPr lang="ru-RU" sz="2000" b="1" i="0" dirty="0">
                <a:effectLst/>
              </a:rPr>
              <a:t> на </a:t>
            </a:r>
            <a:r>
              <a:rPr lang="ru-RU" sz="2000" b="1" i="0" dirty="0" err="1">
                <a:effectLst/>
              </a:rPr>
              <a:t>виклики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доби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глобалізації</a:t>
            </a:r>
            <a:r>
              <a:rPr lang="ru-RU" sz="2000" b="1" i="0" dirty="0">
                <a:effectLst/>
              </a:rPr>
              <a:t>. </a:t>
            </a:r>
            <a:r>
              <a:rPr lang="ru-RU" sz="2000" b="1" i="0" dirty="0" err="1">
                <a:effectLst/>
              </a:rPr>
              <a:t>Національні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асоціації</a:t>
            </a:r>
            <a:r>
              <a:rPr lang="ru-RU" sz="2000" b="1" i="0" dirty="0">
                <a:effectLst/>
              </a:rPr>
              <a:t> також </a:t>
            </a:r>
            <a:r>
              <a:rPr lang="ru-RU" sz="2000" b="1" i="0" dirty="0" err="1">
                <a:effectLst/>
              </a:rPr>
              <a:t>покликані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вносити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свій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внесок</a:t>
            </a:r>
            <a:r>
              <a:rPr lang="ru-RU" sz="2000" b="1" i="0" dirty="0">
                <a:effectLst/>
              </a:rPr>
              <a:t> в </a:t>
            </a:r>
            <a:r>
              <a:rPr lang="ru-RU" sz="2000" b="1" i="0" dirty="0" err="1">
                <a:effectLst/>
              </a:rPr>
              <a:t>глобальні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дослідження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Римського</a:t>
            </a:r>
            <a:r>
              <a:rPr lang="ru-RU" sz="2000" b="1" i="0" dirty="0">
                <a:effectLst/>
              </a:rPr>
              <a:t> клубу. В </a:t>
            </a:r>
            <a:r>
              <a:rPr lang="ru-RU" sz="2000" b="1" i="0" dirty="0" err="1">
                <a:effectLst/>
              </a:rPr>
              <a:t>Україні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діє</a:t>
            </a:r>
            <a:r>
              <a:rPr lang="ru-RU" sz="2000" b="1" i="0" dirty="0">
                <a:effectLst/>
              </a:rPr>
              <a:t> </a:t>
            </a:r>
            <a:r>
              <a:rPr lang="ru-RU" sz="2000" b="1" i="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#Українська </a:t>
            </a:r>
            <a:r>
              <a:rPr lang="ru-RU" sz="2000" b="1" i="0" strike="noStrike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асоціація</a:t>
            </a:r>
            <a:r>
              <a:rPr lang="ru-RU" sz="2000" b="1" i="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1" i="0" strike="noStrike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Римського</a:t>
            </a:r>
            <a:r>
              <a:rPr lang="ru-RU" sz="2000" b="1" i="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клубу</a:t>
            </a:r>
            <a:r>
              <a:rPr lang="ru-RU" sz="2000" b="1" i="0" dirty="0">
                <a:effectLst/>
              </a:rPr>
              <a:t>, президентом </a:t>
            </a:r>
            <a:r>
              <a:rPr lang="ru-RU" sz="2000" b="1" i="0" dirty="0" err="1">
                <a:effectLst/>
              </a:rPr>
              <a:t>якої</a:t>
            </a:r>
            <a:r>
              <a:rPr lang="ru-RU" sz="2000" b="1" i="0" dirty="0">
                <a:effectLst/>
              </a:rPr>
              <a:t> є </a:t>
            </a:r>
            <a:r>
              <a:rPr lang="ru-RU" sz="2000" b="1" i="0" strike="noStrike" dirty="0" err="1">
                <a:effectLst/>
                <a:hlinkClick r:id="rId3" tooltip="Галасюк Віктор Валерій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Віктор</a:t>
            </a:r>
            <a:r>
              <a:rPr lang="ru-RU" sz="2000" b="1" i="0" strike="noStrike" dirty="0">
                <a:effectLst/>
                <a:hlinkClick r:id="rId3" tooltip="Галасюк Віктор Валерій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1" i="0" strike="noStrike" dirty="0" err="1">
                <a:effectLst/>
                <a:hlinkClick r:id="rId3" tooltip="Галасюк Віктор Валерій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Галасюк</a:t>
            </a:r>
            <a:r>
              <a:rPr lang="ru-RU" sz="2000" b="1" i="0" dirty="0">
                <a:effectLst/>
              </a:rPr>
              <a:t>.</a:t>
            </a:r>
            <a:r>
              <a:rPr lang="uk-UA" sz="2000" b="1" dirty="0"/>
              <a:t> </a:t>
            </a:r>
            <a:endParaRPr lang="ru-RU" sz="2000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3F6E943-563F-E0B0-529E-EC5856149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18819"/>
          <a:stretch/>
        </p:blipFill>
        <p:spPr bwMode="auto">
          <a:xfrm>
            <a:off x="7038066" y="1711166"/>
            <a:ext cx="1719072" cy="17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рганізація економічного співробітництва та розвитку презентувала звіт щодо  стану освіти » Профспілка працівників освіти і науки України">
            <a:extLst>
              <a:ext uri="{FF2B5EF4-FFF2-40B4-BE49-F238E27FC236}">
                <a16:creationId xmlns:a16="http://schemas.microsoft.com/office/drawing/2014/main" id="{A3C26D41-DD64-294B-7E7D-103023AFE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r="18947"/>
          <a:stretch/>
        </p:blipFill>
        <p:spPr bwMode="auto">
          <a:xfrm>
            <a:off x="8746705" y="-42243"/>
            <a:ext cx="1736656" cy="17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Українська асоціація Римського клубу">
            <a:extLst>
              <a:ext uri="{FF2B5EF4-FFF2-40B4-BE49-F238E27FC236}">
                <a16:creationId xmlns:a16="http://schemas.microsoft.com/office/drawing/2014/main" id="{A33ECF13-E50B-7D80-865A-46152B993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/>
          <a:stretch/>
        </p:blipFill>
        <p:spPr bwMode="auto">
          <a:xfrm>
            <a:off x="10472929" y="5140166"/>
            <a:ext cx="1719072" cy="17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2B220771-DBFE-DA9D-8D73-08026EE6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38" y="3439106"/>
            <a:ext cx="1726223" cy="17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Радіо Україна - Rádio Ukrajina | Prague">
            <a:extLst>
              <a:ext uri="{FF2B5EF4-FFF2-40B4-BE49-F238E27FC236}">
                <a16:creationId xmlns:a16="http://schemas.microsoft.com/office/drawing/2014/main" id="{B8F9200E-1EC1-F2F2-A685-D5BE3A82A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7991" r="374"/>
          <a:stretch/>
        </p:blipFill>
        <p:spPr bwMode="auto">
          <a:xfrm>
            <a:off x="7048498" y="5140166"/>
            <a:ext cx="1719072" cy="176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Европейский союз — Википедия">
            <a:extLst>
              <a:ext uri="{FF2B5EF4-FFF2-40B4-BE49-F238E27FC236}">
                <a16:creationId xmlns:a16="http://schemas.microsoft.com/office/drawing/2014/main" id="{B61C313D-595C-23DA-0A58-708F0EC56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1448" r="20063" b="-1448"/>
          <a:stretch/>
        </p:blipFill>
        <p:spPr bwMode="auto">
          <a:xfrm>
            <a:off x="10465777" y="1696031"/>
            <a:ext cx="17262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4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5CE04A-7DB0-7795-0F15-C239155744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C113C0A5-4F3A-391B-4900-2CA49FB051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B1E6C23-77FE-4D34-BC7C-AC99F127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«Людські якості» або     «Шість цілей для людства»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306E02-FA1A-F0E6-2EDE-87FE16C66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B68B3EC-EC10-401B-B7B6-CB0C329E184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5FDD8E0-2373-E968-52F8-154A7C5B2FD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1887C06E-9A23-84A7-CAEB-4992E93995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9D3ABC8-24ED-5B1C-D84F-DFEECB20E2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EAC9B034-72F7-2A30-3486-9C0099E4DF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8194" name="Picture 2" descr="ДСП Kronospan - ДСП Kronospan 0132 BS Оранжевый 2800x2070x18 мм купить  Киев: продажа и цены в Украине - интернет магазин ВиЯр">
            <a:extLst>
              <a:ext uri="{FF2B5EF4-FFF2-40B4-BE49-F238E27FC236}">
                <a16:creationId xmlns:a16="http://schemas.microsoft.com/office/drawing/2014/main" id="{DF19FD91-36C6-0D39-C7CB-47B506714B7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1B3CE5-C2B5-FE40-F7FB-6DEB49F77119}"/>
              </a:ext>
            </a:extLst>
          </p:cNvPr>
          <p:cNvSpPr txBox="1"/>
          <p:nvPr/>
        </p:nvSpPr>
        <p:spPr>
          <a:xfrm>
            <a:off x="2049036" y="600917"/>
            <a:ext cx="299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Праця продемонструвала широту та глибину мислення людини, стурбованої за долю людства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8" name="Picture 6" descr="Зелёный. Искусство цвета. Иоханнес Иттен | LibDiz">
            <a:extLst>
              <a:ext uri="{FF2B5EF4-FFF2-40B4-BE49-F238E27FC236}">
                <a16:creationId xmlns:a16="http://schemas.microsoft.com/office/drawing/2014/main" id="{A3DC6ACE-EF45-5238-2134-74578D945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1"/>
          <a:stretch/>
        </p:blipFill>
        <p:spPr bwMode="auto">
          <a:xfrm>
            <a:off x="5337968" y="0"/>
            <a:ext cx="342503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709E7D-1A11-B52F-3046-45B629F20FD1}"/>
              </a:ext>
            </a:extLst>
          </p:cNvPr>
          <p:cNvSpPr txBox="1"/>
          <p:nvPr/>
        </p:nvSpPr>
        <p:spPr>
          <a:xfrm>
            <a:off x="5478036" y="416251"/>
            <a:ext cx="3094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«Зовнішні межі» – збільшення влади над природою, людина відразу ж уявила себе безроздільним паном Землі і відразу почала її експлуатувати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200" name="Picture 8" descr="Фон нежно сиреневый цвет (74 фото) » Фоны и обои для рабочего стола.  Картинки для заставки на телефон">
            <a:extLst>
              <a:ext uri="{FF2B5EF4-FFF2-40B4-BE49-F238E27FC236}">
                <a16:creationId xmlns:a16="http://schemas.microsoft.com/office/drawing/2014/main" id="{274F9FAF-1014-E58B-608A-3B053C3F6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3"/>
          <a:stretch/>
        </p:blipFill>
        <p:spPr bwMode="auto">
          <a:xfrm>
            <a:off x="1882376" y="3439501"/>
            <a:ext cx="342503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CC2435-B3C2-DA74-252C-5582B6223A18}"/>
              </a:ext>
            </a:extLst>
          </p:cNvPr>
          <p:cNvSpPr txBox="1"/>
          <p:nvPr/>
        </p:nvSpPr>
        <p:spPr>
          <a:xfrm>
            <a:off x="1949785" y="3892749"/>
            <a:ext cx="3425033" cy="277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Мета: щоб людина знала, що вона може робити і які будуть наслідки, використовуючи природу у своїх цілях, якщо вона хоче жити з нею в гармонії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202" name="Picture 10" descr="Горчичный фон - 55 фото">
            <a:extLst>
              <a:ext uri="{FF2B5EF4-FFF2-40B4-BE49-F238E27FC236}">
                <a16:creationId xmlns:a16="http://schemas.microsoft.com/office/drawing/2014/main" id="{F5962BA8-4C13-E6F9-28A8-FF2E5064A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9"/>
          <a:stretch/>
        </p:blipFill>
        <p:spPr bwMode="auto">
          <a:xfrm>
            <a:off x="8759033" y="3417765"/>
            <a:ext cx="3432968" cy="34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065BF2-818E-06C8-B5F9-093DF1ECBF78}"/>
              </a:ext>
            </a:extLst>
          </p:cNvPr>
          <p:cNvSpPr txBox="1"/>
          <p:nvPr/>
        </p:nvSpPr>
        <p:spPr>
          <a:xfrm>
            <a:off x="9270631" y="3943106"/>
            <a:ext cx="26316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Внутрішні межі, цілком очевидно, що фізичні та психологічні можливості людини теж мають свої межі.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204" name="Picture 12" descr="ярко-красный фон Бесплатная фотография - Public Domain Pictures">
            <a:extLst>
              <a:ext uri="{FF2B5EF4-FFF2-40B4-BE49-F238E27FC236}">
                <a16:creationId xmlns:a16="http://schemas.microsoft.com/office/drawing/2014/main" id="{9EC0F0E7-B1BE-3CD6-D992-8BDF72411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0"/>
          <a:stretch/>
        </p:blipFill>
        <p:spPr bwMode="auto">
          <a:xfrm>
            <a:off x="8766967" y="12004"/>
            <a:ext cx="3429000" cy="341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B8DF56-6AC0-5563-33DC-A6DBD0E0D590}"/>
              </a:ext>
            </a:extLst>
          </p:cNvPr>
          <p:cNvSpPr txBox="1"/>
          <p:nvPr/>
        </p:nvSpPr>
        <p:spPr>
          <a:xfrm>
            <a:off x="8864415" y="451420"/>
            <a:ext cx="32261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Внаслідок безконтрольної людської діяльності жорстоко постраждало колись щедре та рядне біологічне життя планети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206" name="Picture 14" descr="Екологія і мода: що їх пов'язує">
            <a:extLst>
              <a:ext uri="{FF2B5EF4-FFF2-40B4-BE49-F238E27FC236}">
                <a16:creationId xmlns:a16="http://schemas.microsoft.com/office/drawing/2014/main" id="{D75D455D-BCED-BEC5-EBB5-61D8B796C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r="23160"/>
          <a:stretch/>
        </p:blipFill>
        <p:spPr bwMode="auto">
          <a:xfrm>
            <a:off x="5307408" y="3417765"/>
            <a:ext cx="3447657" cy="341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0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Бело-голубой фон картинки (224 фото) » ФОНОВАЯ ГАЛЕРЕЯ КАТЕРИНЫ АСКВИТ">
            <a:extLst>
              <a:ext uri="{FF2B5EF4-FFF2-40B4-BE49-F238E27FC236}">
                <a16:creationId xmlns:a16="http://schemas.microsoft.com/office/drawing/2014/main" id="{AF993372-1924-9981-CD40-8FC2CB0D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54" y="1733045"/>
            <a:ext cx="3229556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еччеи Аурелио. Книги онлайн">
            <a:extLst>
              <a:ext uri="{FF2B5EF4-FFF2-40B4-BE49-F238E27FC236}">
                <a16:creationId xmlns:a16="http://schemas.microsoft.com/office/drawing/2014/main" id="{D7F990F3-A540-885C-0880-A3A9AFF6F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5"/>
          <a:stretch/>
        </p:blipFill>
        <p:spPr bwMode="auto">
          <a:xfrm>
            <a:off x="3487421" y="-1"/>
            <a:ext cx="1735327" cy="17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«Я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сфокусувати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Клубу на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ідеях</a:t>
            </a:r>
            <a:r>
              <a:rPr lang="ru-RU" dirty="0"/>
              <a:t>, </a:t>
            </a:r>
            <a:r>
              <a:rPr lang="ru-RU" dirty="0" err="1"/>
              <a:t>головна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зводилася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людських</a:t>
            </a:r>
            <a:r>
              <a:rPr lang="ru-RU" dirty="0"/>
              <a:t> системах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взаємопов</a:t>
            </a:r>
            <a:r>
              <a:rPr lang="ru-RU" dirty="0"/>
              <a:t>*</a:t>
            </a:r>
            <a:r>
              <a:rPr lang="ru-RU" dirty="0" err="1"/>
              <a:t>язані</a:t>
            </a:r>
            <a:r>
              <a:rPr lang="ru-RU" dirty="0"/>
              <a:t> </a:t>
            </a:r>
            <a:r>
              <a:rPr lang="ru-RU" dirty="0" err="1"/>
              <a:t>іщо</a:t>
            </a:r>
            <a:r>
              <a:rPr lang="ru-RU" dirty="0"/>
              <a:t> в даний час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»</a:t>
            </a:r>
          </a:p>
        </p:txBody>
      </p:sp>
      <p:pic>
        <p:nvPicPr>
          <p:cNvPr id="14" name="Рисунок 13" descr="человек в полосатой рубашке на синем фоне">
            <a:extLst>
              <a:ext uri="{FF2B5EF4-FFF2-40B4-BE49-F238E27FC236}">
                <a16:creationId xmlns:a16="http://schemas.microsoft.com/office/drawing/2014/main" id="{08051F1A-FF92-463C-B8B8-18372F17B4B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4580" y="0"/>
            <a:ext cx="1746504" cy="1733044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D7F87984-91C7-477D-977B-F8ABF9689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 rtlCol="0"/>
          <a:lstStyle/>
          <a:p>
            <a:pPr rtl="0"/>
            <a:r>
              <a:rPr lang="ru-RU" dirty="0" err="1"/>
              <a:t>А.Печчеї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65" name="Дата 64">
            <a:extLst>
              <a:ext uri="{FF2B5EF4-FFF2-40B4-BE49-F238E27FC236}">
                <a16:creationId xmlns:a16="http://schemas.microsoft.com/office/drawing/2014/main" id="{5A793BD9-2F11-4478-B2ED-83A46473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13.07.20XX г.</a:t>
            </a:r>
          </a:p>
        </p:txBody>
      </p:sp>
      <p:sp>
        <p:nvSpPr>
          <p:cNvPr id="67" name="Номер слайда 66">
            <a:extLst>
              <a:ext uri="{FF2B5EF4-FFF2-40B4-BE49-F238E27FC236}">
                <a16:creationId xmlns:a16="http://schemas.microsoft.com/office/drawing/2014/main" id="{7578ED86-4183-4FF7-B154-90D1E1F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6148" name="Picture 4" descr="Записки Римского клуба, Аурелио Печчеи – скачать книгу fb2, epub, pdf на  Литрес">
            <a:extLst>
              <a:ext uri="{FF2B5EF4-FFF2-40B4-BE49-F238E27FC236}">
                <a16:creationId xmlns:a16="http://schemas.microsoft.com/office/drawing/2014/main" id="{1B6A146A-59D1-8DE8-70F5-D4B7267D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18" y="-1"/>
            <a:ext cx="2263274" cy="34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18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6126_TF78298634_Win32" id="{8B639ACD-5B05-4C5C-97DC-256AC6E35E52}" vid="{CADFA20F-6845-40CA-B1D9-2EE2C012F7B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D31630-1B84-4A08-99C6-CB51F30BB3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C87C8F-F87B-4D7A-AA05-EBC7DA9C67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F3269CC-2AC8-48AE-8176-E481F45EB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 для конференции</Template>
  <TotalTime>594</TotalTime>
  <Words>640</Words>
  <Application>Microsoft Macintosh PowerPoint</Application>
  <PresentationFormat>Широкоэкранный</PresentationFormat>
  <Paragraphs>58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Nova</vt:lpstr>
      <vt:lpstr>Тема Office</vt:lpstr>
      <vt:lpstr>«Римський клуб» та його роль в дослідженні проблематики майбутнього</vt:lpstr>
      <vt:lpstr>Римський клуб</vt:lpstr>
      <vt:lpstr>Презентация PowerPoint</vt:lpstr>
      <vt:lpstr>Презентация PowerPoint</vt:lpstr>
      <vt:lpstr>Основні цілі Римського клубу</vt:lpstr>
      <vt:lpstr>Римський клуб в своїй діяльності дотримується трьох засадничих принципів</vt:lpstr>
      <vt:lpstr>Презентация PowerPoint</vt:lpstr>
      <vt:lpstr>«Людські якості» або     «Шість цілей для людства»</vt:lpstr>
      <vt:lpstr>«Я хотів сфокусувати увагу Клубу на кількох основних ідеях, головна з яких зводилася до того, що в людських системах всі елементи взаємопов*язані іщо в даний час найбільше значення набувають саме ті, які безпосередньо залежать від людини»</vt:lpstr>
      <vt:lpstr>Принципові положення «Дороговказів у майбутнє» Б.Гаврилишин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«Римський клуб» та його роль в дослідженні проблематики майбутнього</dc:title>
  <dc:creator>Veronikaganzina@outlook.com</dc:creator>
  <cp:lastModifiedBy>Microsoft Office User</cp:lastModifiedBy>
  <cp:revision>3</cp:revision>
  <dcterms:created xsi:type="dcterms:W3CDTF">2023-09-23T11:48:40Z</dcterms:created>
  <dcterms:modified xsi:type="dcterms:W3CDTF">2023-10-04T19:00:05Z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