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8288000" cy="10287000"/>
  <p:notesSz cx="18288000" cy="10287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818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99902" y="723988"/>
            <a:ext cx="14288194" cy="1054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80020" y="4719386"/>
            <a:ext cx="16181069" cy="3794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46083" y="0"/>
            <a:ext cx="9525" cy="10287000"/>
          </a:xfrm>
          <a:custGeom>
            <a:avLst/>
            <a:gdLst/>
            <a:ahLst/>
            <a:cxnLst/>
            <a:rect l="l" t="t" r="r" b="b"/>
            <a:pathLst>
              <a:path w="9525" h="10287000">
                <a:moveTo>
                  <a:pt x="0" y="0"/>
                </a:moveTo>
                <a:lnTo>
                  <a:pt x="9524" y="0"/>
                </a:lnTo>
                <a:lnTo>
                  <a:pt x="9524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297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35963" y="4169202"/>
            <a:ext cx="155575" cy="1948814"/>
          </a:xfrm>
          <a:custGeom>
            <a:avLst/>
            <a:gdLst/>
            <a:ahLst/>
            <a:cxnLst/>
            <a:rect l="l" t="t" r="r" b="b"/>
            <a:pathLst>
              <a:path w="155575" h="1948814">
                <a:moveTo>
                  <a:pt x="0" y="0"/>
                </a:moveTo>
                <a:lnTo>
                  <a:pt x="155149" y="0"/>
                </a:lnTo>
                <a:lnTo>
                  <a:pt x="155149" y="1948416"/>
                </a:lnTo>
                <a:lnTo>
                  <a:pt x="0" y="1948416"/>
                </a:lnTo>
                <a:lnTo>
                  <a:pt x="0" y="0"/>
                </a:lnTo>
                <a:close/>
              </a:path>
            </a:pathLst>
          </a:custGeom>
          <a:solidFill>
            <a:srgbClr val="BE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395532" y="253473"/>
            <a:ext cx="2651760" cy="7112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500" spc="130">
                <a:solidFill>
                  <a:srgbClr val="AAABAA"/>
                </a:solidFill>
              </a:rPr>
              <a:t>Лекція</a:t>
            </a:r>
            <a:r>
              <a:rPr dirty="0" sz="4500" spc="-130">
                <a:solidFill>
                  <a:srgbClr val="AAABAA"/>
                </a:solidFill>
              </a:rPr>
              <a:t> </a:t>
            </a:r>
            <a:r>
              <a:rPr dirty="0" sz="4500" spc="-204">
                <a:solidFill>
                  <a:srgbClr val="AAABAA"/>
                </a:solidFill>
              </a:rPr>
              <a:t>3</a:t>
            </a:r>
            <a:endParaRPr sz="4500"/>
          </a:p>
        </p:txBody>
      </p:sp>
      <p:sp>
        <p:nvSpPr>
          <p:cNvPr id="5" name="object 5"/>
          <p:cNvSpPr txBox="1"/>
          <p:nvPr/>
        </p:nvSpPr>
        <p:spPr>
          <a:xfrm>
            <a:off x="2514743" y="1178352"/>
            <a:ext cx="11999595" cy="163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00" spc="105" b="1">
                <a:solidFill>
                  <a:srgbClr val="AAABAA"/>
                </a:solidFill>
                <a:latin typeface="Tahoma"/>
                <a:cs typeface="Tahoma"/>
              </a:rPr>
              <a:t>Тема</a:t>
            </a:r>
            <a:r>
              <a:rPr dirty="0" sz="3300" spc="-4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3300" spc="-165" b="1">
                <a:solidFill>
                  <a:srgbClr val="AAABAA"/>
                </a:solidFill>
                <a:latin typeface="Tahoma"/>
                <a:cs typeface="Tahoma"/>
              </a:rPr>
              <a:t>2.</a:t>
            </a:r>
            <a:r>
              <a:rPr dirty="0" sz="3300" spc="-4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3300" spc="155" b="1">
                <a:solidFill>
                  <a:srgbClr val="AAABAA"/>
                </a:solidFill>
                <a:latin typeface="Tahoma"/>
                <a:cs typeface="Tahoma"/>
              </a:rPr>
              <a:t>Основи</a:t>
            </a:r>
            <a:r>
              <a:rPr dirty="0" sz="3300" spc="-4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3300" spc="85" b="1">
                <a:solidFill>
                  <a:srgbClr val="AAABAA"/>
                </a:solidFill>
                <a:latin typeface="Tahoma"/>
                <a:cs typeface="Tahoma"/>
              </a:rPr>
              <a:t>біомеханічного</a:t>
            </a:r>
            <a:r>
              <a:rPr dirty="0" sz="3300" spc="-4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3300" spc="60" b="1">
                <a:solidFill>
                  <a:srgbClr val="AAABAA"/>
                </a:solidFill>
                <a:latin typeface="Tahoma"/>
                <a:cs typeface="Tahoma"/>
              </a:rPr>
              <a:t>контролю.</a:t>
            </a:r>
            <a:r>
              <a:rPr dirty="0" sz="3300" spc="-4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3300" spc="100" b="1">
                <a:solidFill>
                  <a:srgbClr val="AAABAA"/>
                </a:solidFill>
                <a:latin typeface="Tahoma"/>
                <a:cs typeface="Tahoma"/>
              </a:rPr>
              <a:t>Частина</a:t>
            </a:r>
            <a:r>
              <a:rPr dirty="0" sz="3300" spc="-4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3300" spc="-155" b="1">
                <a:solidFill>
                  <a:srgbClr val="AAABAA"/>
                </a:solidFill>
                <a:latin typeface="Tahoma"/>
                <a:cs typeface="Tahoma"/>
              </a:rPr>
              <a:t>2</a:t>
            </a:r>
            <a:endParaRPr sz="33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4550">
              <a:latin typeface="Tahoma"/>
              <a:cs typeface="Tahoma"/>
            </a:endParaRPr>
          </a:p>
          <a:p>
            <a:pPr algn="ctr" marL="307340">
              <a:lnSpc>
                <a:spcPct val="100000"/>
              </a:lnSpc>
              <a:spcBef>
                <a:spcPts val="5"/>
              </a:spcBef>
            </a:pPr>
            <a:r>
              <a:rPr dirty="0" sz="2700" spc="70" b="1">
                <a:solidFill>
                  <a:srgbClr val="AAABAA"/>
                </a:solidFill>
                <a:latin typeface="Tahoma"/>
                <a:cs typeface="Tahoma"/>
              </a:rPr>
              <a:t>План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17824" y="3688093"/>
            <a:ext cx="12265660" cy="5633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9400" indent="-25082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80035" algn="l"/>
              </a:tabLst>
            </a:pPr>
            <a:r>
              <a:rPr dirty="0" sz="2100" spc="80" b="1">
                <a:solidFill>
                  <a:srgbClr val="AAABAA"/>
                </a:solidFill>
                <a:latin typeface="Tahoma"/>
                <a:cs typeface="Tahoma"/>
              </a:rPr>
              <a:t>Енергетичні</a:t>
            </a:r>
            <a:r>
              <a:rPr dirty="0" sz="2100" spc="-2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75" b="1">
                <a:solidFill>
                  <a:srgbClr val="AAABAA"/>
                </a:solidFill>
                <a:latin typeface="Tahoma"/>
                <a:cs typeface="Tahoma"/>
              </a:rPr>
              <a:t>характеристики</a:t>
            </a:r>
            <a:r>
              <a:rPr dirty="0" sz="2100" spc="-2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50" b="1">
                <a:solidFill>
                  <a:srgbClr val="AAABAA"/>
                </a:solidFill>
                <a:latin typeface="Tahoma"/>
                <a:cs typeface="Tahoma"/>
              </a:rPr>
              <a:t>рухової</a:t>
            </a:r>
            <a:r>
              <a:rPr dirty="0" sz="2100" spc="-2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55" b="1">
                <a:solidFill>
                  <a:srgbClr val="AAABAA"/>
                </a:solidFill>
                <a:latin typeface="Tahoma"/>
                <a:cs typeface="Tahoma"/>
              </a:rPr>
              <a:t>діяльності</a:t>
            </a:r>
            <a:r>
              <a:rPr dirty="0" sz="2100" spc="-2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45" b="1">
                <a:solidFill>
                  <a:srgbClr val="AAABAA"/>
                </a:solidFill>
                <a:latin typeface="Tahoma"/>
                <a:cs typeface="Tahoma"/>
              </a:rPr>
              <a:t>людини.</a:t>
            </a:r>
            <a:endParaRPr sz="2100">
              <a:latin typeface="Tahoma"/>
              <a:cs typeface="Tahoma"/>
            </a:endParaRPr>
          </a:p>
          <a:p>
            <a:pPr marL="349885" indent="-303530">
              <a:lnSpc>
                <a:spcPct val="100000"/>
              </a:lnSpc>
              <a:spcBef>
                <a:spcPts val="2160"/>
              </a:spcBef>
              <a:buAutoNum type="arabicPeriod"/>
              <a:tabLst>
                <a:tab pos="350520" algn="l"/>
              </a:tabLst>
            </a:pPr>
            <a:r>
              <a:rPr dirty="0" sz="2100" spc="80" b="1">
                <a:solidFill>
                  <a:srgbClr val="AAABAA"/>
                </a:solidFill>
                <a:latin typeface="Tahoma"/>
                <a:cs typeface="Tahoma"/>
              </a:rPr>
              <a:t>Особливості</a:t>
            </a:r>
            <a:r>
              <a:rPr dirty="0" sz="2100" spc="-3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55" b="1">
                <a:solidFill>
                  <a:srgbClr val="AAABAA"/>
                </a:solidFill>
                <a:latin typeface="Tahoma"/>
                <a:cs typeface="Tahoma"/>
              </a:rPr>
              <a:t>біомеханічних</a:t>
            </a:r>
            <a:r>
              <a:rPr dirty="0" sz="2100" spc="-3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75" b="1">
                <a:solidFill>
                  <a:srgbClr val="AAABAA"/>
                </a:solidFill>
                <a:latin typeface="Tahoma"/>
                <a:cs typeface="Tahoma"/>
              </a:rPr>
              <a:t>характеристик</a:t>
            </a:r>
            <a:r>
              <a:rPr dirty="0" sz="2100" spc="-3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65" b="1">
                <a:solidFill>
                  <a:srgbClr val="AAABAA"/>
                </a:solidFill>
                <a:latin typeface="Tahoma"/>
                <a:cs typeface="Tahoma"/>
              </a:rPr>
              <a:t>поступального</a:t>
            </a:r>
            <a:r>
              <a:rPr dirty="0" sz="2100" spc="-3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20" b="1">
                <a:solidFill>
                  <a:srgbClr val="AAABAA"/>
                </a:solidFill>
                <a:latin typeface="Tahoma"/>
                <a:cs typeface="Tahoma"/>
              </a:rPr>
              <a:t>та</a:t>
            </a:r>
            <a:r>
              <a:rPr dirty="0" sz="2100" spc="-2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65" b="1">
                <a:solidFill>
                  <a:srgbClr val="AAABAA"/>
                </a:solidFill>
                <a:latin typeface="Tahoma"/>
                <a:cs typeface="Tahoma"/>
              </a:rPr>
              <a:t>обертального</a:t>
            </a:r>
            <a:r>
              <a:rPr dirty="0" sz="2100" spc="-3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20" b="1">
                <a:solidFill>
                  <a:srgbClr val="AAABAA"/>
                </a:solidFill>
                <a:latin typeface="Tahoma"/>
                <a:cs typeface="Tahoma"/>
              </a:rPr>
              <a:t>рухів.</a:t>
            </a:r>
            <a:endParaRPr sz="2100">
              <a:latin typeface="Tahoma"/>
              <a:cs typeface="Tahoma"/>
            </a:endParaRPr>
          </a:p>
          <a:p>
            <a:pPr marL="350520" indent="-304165">
              <a:lnSpc>
                <a:spcPct val="100000"/>
              </a:lnSpc>
              <a:spcBef>
                <a:spcPts val="2160"/>
              </a:spcBef>
              <a:buAutoNum type="arabicPeriod"/>
              <a:tabLst>
                <a:tab pos="351155" algn="l"/>
              </a:tabLst>
            </a:pPr>
            <a:r>
              <a:rPr dirty="0" sz="2100" spc="60" b="1">
                <a:solidFill>
                  <a:srgbClr val="AAABAA"/>
                </a:solidFill>
                <a:latin typeface="Tahoma"/>
                <a:cs typeface="Tahoma"/>
              </a:rPr>
              <a:t>Точність</a:t>
            </a:r>
            <a:r>
              <a:rPr dirty="0" sz="2100" spc="-5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40" b="1">
                <a:solidFill>
                  <a:srgbClr val="AAABAA"/>
                </a:solidFill>
                <a:latin typeface="Tahoma"/>
                <a:cs typeface="Tahoma"/>
              </a:rPr>
              <a:t>вимірів.</a:t>
            </a:r>
            <a:endParaRPr sz="2100">
              <a:latin typeface="Tahoma"/>
              <a:cs typeface="Tahoma"/>
            </a:endParaRPr>
          </a:p>
          <a:p>
            <a:pPr marL="376555" indent="-330200">
              <a:lnSpc>
                <a:spcPct val="100000"/>
              </a:lnSpc>
              <a:spcBef>
                <a:spcPts val="2160"/>
              </a:spcBef>
              <a:buAutoNum type="arabicPeriod"/>
              <a:tabLst>
                <a:tab pos="377190" algn="l"/>
              </a:tabLst>
            </a:pPr>
            <a:r>
              <a:rPr dirty="0" sz="2100" spc="55" b="1">
                <a:solidFill>
                  <a:srgbClr val="AAABAA"/>
                </a:solidFill>
                <a:latin typeface="Tahoma"/>
                <a:cs typeface="Tahoma"/>
              </a:rPr>
              <a:t>Кількісна</a:t>
            </a:r>
            <a:r>
              <a:rPr dirty="0" sz="2100" spc="-1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AAABAA"/>
                </a:solidFill>
                <a:latin typeface="Tahoma"/>
                <a:cs typeface="Tahoma"/>
              </a:rPr>
              <a:t>оцінка</a:t>
            </a:r>
            <a:r>
              <a:rPr dirty="0" sz="2100" spc="-1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40" b="1">
                <a:solidFill>
                  <a:srgbClr val="AAABAA"/>
                </a:solidFill>
                <a:latin typeface="Tahoma"/>
                <a:cs typeface="Tahoma"/>
              </a:rPr>
              <a:t>техніко-тактичної</a:t>
            </a:r>
            <a:r>
              <a:rPr dirty="0" sz="2100" spc="-1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65" b="1">
                <a:solidFill>
                  <a:srgbClr val="AAABAA"/>
                </a:solidFill>
                <a:latin typeface="Tahoma"/>
                <a:cs typeface="Tahoma"/>
              </a:rPr>
              <a:t>майстерності.</a:t>
            </a:r>
            <a:endParaRPr sz="2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AAABAA"/>
              </a:buClr>
              <a:buFont typeface="Tahoma"/>
              <a:buAutoNum type="arabicPeriod"/>
            </a:pPr>
            <a:endParaRPr sz="2650">
              <a:latin typeface="Tahoma"/>
              <a:cs typeface="Tahoma"/>
            </a:endParaRPr>
          </a:p>
          <a:p>
            <a:pPr marL="351155" indent="-304800">
              <a:lnSpc>
                <a:spcPct val="100000"/>
              </a:lnSpc>
              <a:buAutoNum type="arabicPeriod"/>
              <a:tabLst>
                <a:tab pos="351790" algn="l"/>
              </a:tabLst>
            </a:pPr>
            <a:r>
              <a:rPr dirty="0" sz="2100" spc="65" b="1">
                <a:solidFill>
                  <a:srgbClr val="AAABAA"/>
                </a:solidFill>
                <a:latin typeface="Tahoma"/>
                <a:cs typeface="Tahoma"/>
              </a:rPr>
              <a:t>Тестування</a:t>
            </a:r>
            <a:r>
              <a:rPr dirty="0" sz="2100" spc="-3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20" b="1">
                <a:solidFill>
                  <a:srgbClr val="AAABAA"/>
                </a:solidFill>
                <a:latin typeface="Tahoma"/>
                <a:cs typeface="Tahoma"/>
              </a:rPr>
              <a:t>та</a:t>
            </a:r>
            <a:r>
              <a:rPr dirty="0" sz="2100" spc="-3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AAABAA"/>
                </a:solidFill>
                <a:latin typeface="Tahoma"/>
                <a:cs typeface="Tahoma"/>
              </a:rPr>
              <a:t>педагогічне</a:t>
            </a:r>
            <a:r>
              <a:rPr dirty="0" sz="2100" spc="-3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50" b="1">
                <a:solidFill>
                  <a:srgbClr val="AAABAA"/>
                </a:solidFill>
                <a:latin typeface="Tahoma"/>
                <a:cs typeface="Tahoma"/>
              </a:rPr>
              <a:t>оцінювання</a:t>
            </a:r>
            <a:r>
              <a:rPr dirty="0" sz="2100" spc="-3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25" b="1">
                <a:solidFill>
                  <a:srgbClr val="AAABAA"/>
                </a:solidFill>
                <a:latin typeface="Tahoma"/>
                <a:cs typeface="Tahoma"/>
              </a:rPr>
              <a:t>в</a:t>
            </a:r>
            <a:r>
              <a:rPr dirty="0" sz="2100" spc="-2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40" b="1">
                <a:solidFill>
                  <a:srgbClr val="AAABAA"/>
                </a:solidFill>
                <a:latin typeface="Tahoma"/>
                <a:cs typeface="Tahoma"/>
              </a:rPr>
              <a:t>біомеханіці.</a:t>
            </a:r>
            <a:endParaRPr sz="2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AAABAA"/>
              </a:buClr>
              <a:buFont typeface="Tahoma"/>
              <a:buAutoNum type="arabicPeriod"/>
            </a:pPr>
            <a:endParaRPr sz="2650">
              <a:latin typeface="Tahoma"/>
              <a:cs typeface="Tahoma"/>
            </a:endParaRPr>
          </a:p>
          <a:p>
            <a:pPr lvl="1" marL="866140" indent="-478790">
              <a:lnSpc>
                <a:spcPct val="100000"/>
              </a:lnSpc>
              <a:buAutoNum type="arabicPeriod"/>
              <a:tabLst>
                <a:tab pos="866140" algn="l"/>
              </a:tabLst>
            </a:pPr>
            <a:r>
              <a:rPr dirty="0" sz="2100" spc="55" b="1">
                <a:solidFill>
                  <a:srgbClr val="AAABAA"/>
                </a:solidFill>
                <a:latin typeface="Tahoma"/>
                <a:cs typeface="Tahoma"/>
              </a:rPr>
              <a:t>Якість</a:t>
            </a:r>
            <a:r>
              <a:rPr dirty="0" sz="2100" spc="-6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45" b="1">
                <a:solidFill>
                  <a:srgbClr val="AAABAA"/>
                </a:solidFill>
                <a:latin typeface="Tahoma"/>
                <a:cs typeface="Tahoma"/>
              </a:rPr>
              <a:t>тесту.</a:t>
            </a:r>
            <a:endParaRPr sz="2100">
              <a:latin typeface="Tahoma"/>
              <a:cs typeface="Tahoma"/>
            </a:endParaRPr>
          </a:p>
          <a:p>
            <a:pPr lvl="1" marL="946150" indent="-532130">
              <a:lnSpc>
                <a:spcPct val="100000"/>
              </a:lnSpc>
              <a:spcBef>
                <a:spcPts val="2160"/>
              </a:spcBef>
              <a:buAutoNum type="arabicPeriod"/>
              <a:tabLst>
                <a:tab pos="946785" algn="l"/>
              </a:tabLst>
            </a:pPr>
            <a:r>
              <a:rPr dirty="0" sz="2100" spc="60" b="1">
                <a:solidFill>
                  <a:srgbClr val="AAABAA"/>
                </a:solidFill>
                <a:latin typeface="Tahoma"/>
                <a:cs typeface="Tahoma"/>
              </a:rPr>
              <a:t>Педагогічне</a:t>
            </a:r>
            <a:r>
              <a:rPr dirty="0" sz="2100" spc="-4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35" b="1">
                <a:solidFill>
                  <a:srgbClr val="AAABAA"/>
                </a:solidFill>
                <a:latin typeface="Tahoma"/>
                <a:cs typeface="Tahoma"/>
              </a:rPr>
              <a:t>оцінювання.</a:t>
            </a:r>
            <a:endParaRPr sz="2100">
              <a:latin typeface="Tahoma"/>
              <a:cs typeface="Tahoma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AAABAA"/>
              </a:buClr>
              <a:buFont typeface="Tahoma"/>
              <a:buAutoNum type="arabicPeriod"/>
            </a:pPr>
            <a:endParaRPr sz="2650">
              <a:latin typeface="Tahoma"/>
              <a:cs typeface="Tahoma"/>
            </a:endParaRPr>
          </a:p>
          <a:p>
            <a:pPr marL="327660" indent="-31559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28295" algn="l"/>
              </a:tabLst>
            </a:pPr>
            <a:r>
              <a:rPr dirty="0" sz="2100" spc="65" b="1">
                <a:solidFill>
                  <a:srgbClr val="AAABAA"/>
                </a:solidFill>
                <a:latin typeface="Tahoma"/>
                <a:cs typeface="Tahoma"/>
              </a:rPr>
              <a:t>Тестування</a:t>
            </a:r>
            <a:r>
              <a:rPr dirty="0" sz="2100" spc="-5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55" b="1">
                <a:solidFill>
                  <a:srgbClr val="AAABAA"/>
                </a:solidFill>
                <a:latin typeface="Tahoma"/>
                <a:cs typeface="Tahoma"/>
              </a:rPr>
              <a:t>рухових</a:t>
            </a:r>
            <a:r>
              <a:rPr dirty="0" sz="2100" spc="-4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AAABAA"/>
                </a:solidFill>
                <a:latin typeface="Tahoma"/>
                <a:cs typeface="Tahoma"/>
              </a:rPr>
              <a:t>якостей.</a:t>
            </a:r>
            <a:endParaRPr sz="2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AAABAA"/>
              </a:buClr>
              <a:buFont typeface="Tahoma"/>
              <a:buAutoNum type="arabicPeriod"/>
            </a:pPr>
            <a:endParaRPr sz="2650">
              <a:latin typeface="Tahoma"/>
              <a:cs typeface="Tahoma"/>
            </a:endParaRPr>
          </a:p>
          <a:p>
            <a:pPr marL="358140" indent="-311785">
              <a:lnSpc>
                <a:spcPct val="100000"/>
              </a:lnSpc>
              <a:buAutoNum type="arabicPeriod"/>
              <a:tabLst>
                <a:tab pos="358775" algn="l"/>
              </a:tabLst>
            </a:pPr>
            <a:r>
              <a:rPr dirty="0" sz="2100" spc="65" b="1">
                <a:solidFill>
                  <a:srgbClr val="AAABAA"/>
                </a:solidFill>
                <a:latin typeface="Tahoma"/>
                <a:cs typeface="Tahoma"/>
              </a:rPr>
              <a:t>Автоматизація</a:t>
            </a:r>
            <a:r>
              <a:rPr dirty="0" sz="2100" spc="-25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55" b="1">
                <a:solidFill>
                  <a:srgbClr val="AAABAA"/>
                </a:solidFill>
                <a:latin typeface="Tahoma"/>
                <a:cs typeface="Tahoma"/>
              </a:rPr>
              <a:t>біомеханічного</a:t>
            </a:r>
            <a:r>
              <a:rPr dirty="0" sz="2100" spc="-20" b="1">
                <a:solidFill>
                  <a:srgbClr val="AAABAA"/>
                </a:solidFill>
                <a:latin typeface="Tahoma"/>
                <a:cs typeface="Tahoma"/>
              </a:rPr>
              <a:t> </a:t>
            </a:r>
            <a:r>
              <a:rPr dirty="0" sz="2100" spc="40" b="1">
                <a:solidFill>
                  <a:srgbClr val="AAABAA"/>
                </a:solidFill>
                <a:latin typeface="Tahoma"/>
                <a:cs typeface="Tahoma"/>
              </a:rPr>
              <a:t>контролю.</a:t>
            </a:r>
            <a:endParaRPr sz="21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368314" y="4947291"/>
            <a:ext cx="1891030" cy="151130"/>
          </a:xfrm>
          <a:custGeom>
            <a:avLst/>
            <a:gdLst/>
            <a:ahLst/>
            <a:cxnLst/>
            <a:rect l="l" t="t" r="r" b="b"/>
            <a:pathLst>
              <a:path w="1891030" h="151129">
                <a:moveTo>
                  <a:pt x="1890986" y="150576"/>
                </a:moveTo>
                <a:lnTo>
                  <a:pt x="0" y="150576"/>
                </a:lnTo>
                <a:lnTo>
                  <a:pt x="0" y="0"/>
                </a:lnTo>
                <a:lnTo>
                  <a:pt x="1890986" y="0"/>
                </a:lnTo>
                <a:lnTo>
                  <a:pt x="1890986" y="150576"/>
                </a:lnTo>
                <a:close/>
              </a:path>
            </a:pathLst>
          </a:custGeom>
          <a:solidFill>
            <a:srgbClr val="BE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844" y="11"/>
            <a:ext cx="18285460" cy="10284460"/>
          </a:xfrm>
          <a:custGeom>
            <a:avLst/>
            <a:gdLst/>
            <a:ahLst/>
            <a:cxnLst/>
            <a:rect l="l" t="t" r="r" b="b"/>
            <a:pathLst>
              <a:path w="18285460" h="10284460">
                <a:moveTo>
                  <a:pt x="18285143" y="2276779"/>
                </a:moveTo>
                <a:lnTo>
                  <a:pt x="17265968" y="2276779"/>
                </a:lnTo>
                <a:lnTo>
                  <a:pt x="17265968" y="0"/>
                </a:lnTo>
                <a:lnTo>
                  <a:pt x="17256443" y="0"/>
                </a:lnTo>
                <a:lnTo>
                  <a:pt x="17256443" y="2276779"/>
                </a:lnTo>
                <a:lnTo>
                  <a:pt x="0" y="2276779"/>
                </a:lnTo>
                <a:lnTo>
                  <a:pt x="0" y="2286304"/>
                </a:lnTo>
                <a:lnTo>
                  <a:pt x="17256443" y="2286304"/>
                </a:lnTo>
                <a:lnTo>
                  <a:pt x="17256443" y="10284117"/>
                </a:lnTo>
                <a:lnTo>
                  <a:pt x="17265968" y="10284117"/>
                </a:lnTo>
                <a:lnTo>
                  <a:pt x="17265968" y="2286304"/>
                </a:lnTo>
                <a:lnTo>
                  <a:pt x="18285143" y="2286304"/>
                </a:lnTo>
                <a:lnTo>
                  <a:pt x="18285143" y="2276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01650" y="472617"/>
            <a:ext cx="17253585" cy="8826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991235">
              <a:lnSpc>
                <a:spcPct val="114100"/>
              </a:lnSpc>
              <a:spcBef>
                <a:spcPts val="100"/>
              </a:spcBef>
            </a:pPr>
            <a:r>
              <a:rPr dirty="0" sz="2300" spc="50" b="1">
                <a:latin typeface="Tahoma"/>
                <a:cs typeface="Tahoma"/>
              </a:rPr>
              <a:t>Коефіцієнт </a:t>
            </a:r>
            <a:r>
              <a:rPr dirty="0" sz="2300" spc="60" b="1">
                <a:latin typeface="Tahoma"/>
                <a:cs typeface="Tahoma"/>
              </a:rPr>
              <a:t>інформативності </a:t>
            </a:r>
            <a:r>
              <a:rPr dirty="0" sz="2300" spc="70" b="1">
                <a:latin typeface="Tahoma"/>
                <a:cs typeface="Tahoma"/>
              </a:rPr>
              <a:t>цього показника </a:t>
            </a:r>
            <a:r>
              <a:rPr dirty="0" sz="2300" spc="65" b="1">
                <a:latin typeface="Tahoma"/>
                <a:cs typeface="Tahoma"/>
              </a:rPr>
              <a:t>дорівнює </a:t>
            </a:r>
            <a:r>
              <a:rPr dirty="0" sz="2300" spc="-20" b="1">
                <a:latin typeface="Tahoma"/>
                <a:cs typeface="Tahoma"/>
              </a:rPr>
              <a:t>0,70. </a:t>
            </a:r>
            <a:r>
              <a:rPr dirty="0" sz="2300" spc="35" b="1">
                <a:latin typeface="Tahoma"/>
                <a:cs typeface="Tahoma"/>
              </a:rPr>
              <a:t>Така </a:t>
            </a:r>
            <a:r>
              <a:rPr dirty="0" sz="2300" spc="55" b="1">
                <a:latin typeface="Tahoma"/>
                <a:cs typeface="Tahoma"/>
              </a:rPr>
              <a:t>інформативність </a:t>
            </a:r>
            <a:r>
              <a:rPr dirty="0" sz="2300" spc="85" b="1">
                <a:latin typeface="Tahoma"/>
                <a:cs typeface="Tahoma"/>
              </a:rPr>
              <a:t>у </a:t>
            </a:r>
            <a:r>
              <a:rPr dirty="0" sz="2300" spc="60" b="1">
                <a:latin typeface="Tahoma"/>
                <a:cs typeface="Tahoma"/>
              </a:rPr>
              <a:t>теорії </a:t>
            </a:r>
            <a:r>
              <a:rPr dirty="0" sz="2300" spc="55" b="1">
                <a:latin typeface="Tahoma"/>
                <a:cs typeface="Tahoma"/>
              </a:rPr>
              <a:t>тестів </a:t>
            </a:r>
            <a:r>
              <a:rPr dirty="0" sz="2300" spc="60" b="1">
                <a:latin typeface="Tahoma"/>
                <a:cs typeface="Tahoma"/>
              </a:rPr>
              <a:t> оцінюється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як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35" b="1">
                <a:latin typeface="Tahoma"/>
                <a:cs typeface="Tahoma"/>
              </a:rPr>
              <a:t>задовільна.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35" b="1">
                <a:latin typeface="Tahoma"/>
                <a:cs typeface="Tahoma"/>
              </a:rPr>
              <a:t>Інформативність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вважається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35" b="1">
                <a:latin typeface="Tahoma"/>
                <a:cs typeface="Tahoma"/>
              </a:rPr>
              <a:t>відмінною,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якщо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коефіцієнт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інформативності </a:t>
            </a:r>
            <a:r>
              <a:rPr dirty="0" sz="2300" spc="-65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дорівнює</a:t>
            </a:r>
            <a:r>
              <a:rPr dirty="0" sz="2300" spc="-30" b="1">
                <a:latin typeface="Tahoma"/>
                <a:cs typeface="Tahoma"/>
              </a:rPr>
              <a:t> </a:t>
            </a:r>
            <a:r>
              <a:rPr dirty="0" sz="2300" spc="-20" b="1">
                <a:latin typeface="Tahoma"/>
                <a:cs typeface="Tahoma"/>
              </a:rPr>
              <a:t>0,85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" b="1">
                <a:latin typeface="Tahoma"/>
                <a:cs typeface="Tahoma"/>
              </a:rPr>
              <a:t>і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вище.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ahoma"/>
              <a:cs typeface="Tahoma"/>
            </a:endParaRPr>
          </a:p>
          <a:p>
            <a:pPr marL="12700" marR="611505">
              <a:lnSpc>
                <a:spcPct val="114100"/>
              </a:lnSpc>
            </a:pP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Надійність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BE2D00"/>
                </a:solidFill>
                <a:latin typeface="Tahoma"/>
                <a:cs typeface="Tahoma"/>
              </a:rPr>
              <a:t>тесту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-315" b="1">
                <a:latin typeface="Tahoma"/>
                <a:cs typeface="Tahoma"/>
              </a:rPr>
              <a:t>–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105" b="1">
                <a:latin typeface="Tahoma"/>
                <a:cs typeface="Tahoma"/>
              </a:rPr>
              <a:t>це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ступінь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збігу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результатів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багаторазового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тестування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0" b="1">
                <a:latin typeface="Tahoma"/>
                <a:cs typeface="Tahoma"/>
              </a:rPr>
              <a:t>тих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самих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людей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у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0" b="1">
                <a:latin typeface="Tahoma"/>
                <a:cs typeface="Tahoma"/>
              </a:rPr>
              <a:t>тих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самих </a:t>
            </a:r>
            <a:r>
              <a:rPr dirty="0" sz="2300" spc="-655" b="1">
                <a:latin typeface="Tahoma"/>
                <a:cs typeface="Tahoma"/>
              </a:rPr>
              <a:t> </a:t>
            </a:r>
            <a:r>
              <a:rPr dirty="0" sz="2300" spc="25" b="1">
                <a:latin typeface="Tahoma"/>
                <a:cs typeface="Tahoma"/>
              </a:rPr>
              <a:t>умовах.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2300" spc="60" b="1">
                <a:latin typeface="Tahoma"/>
                <a:cs typeface="Tahoma"/>
              </a:rPr>
              <a:t>Як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5" b="1">
                <a:latin typeface="Tahoma"/>
                <a:cs typeface="Tahoma"/>
              </a:rPr>
              <a:t>і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інформативність,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надійність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оцінюється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за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величиною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коефіцієнта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кореляції.</a:t>
            </a:r>
            <a:endParaRPr sz="2300">
              <a:latin typeface="Tahoma"/>
              <a:cs typeface="Tahoma"/>
            </a:endParaRPr>
          </a:p>
          <a:p>
            <a:pPr marL="12700" marR="5080">
              <a:lnSpc>
                <a:spcPct val="114100"/>
              </a:lnSpc>
              <a:spcBef>
                <a:spcPts val="5"/>
              </a:spcBef>
            </a:pPr>
            <a:r>
              <a:rPr dirty="0" sz="2300" spc="60" b="1">
                <a:solidFill>
                  <a:srgbClr val="BE2D00"/>
                </a:solidFill>
                <a:latin typeface="Tahoma"/>
                <a:cs typeface="Tahoma"/>
              </a:rPr>
              <a:t>Коефіцієнтом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надійності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135" b="1">
                <a:latin typeface="Tahoma"/>
                <a:cs typeface="Tahoma"/>
              </a:rPr>
              <a:t>є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коефіцієнт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кореляції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між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двома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95" b="1">
                <a:latin typeface="Tahoma"/>
                <a:cs typeface="Tahoma"/>
              </a:rPr>
              <a:t>рядами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0" b="1">
                <a:latin typeface="Tahoma"/>
                <a:cs typeface="Tahoma"/>
              </a:rPr>
              <a:t>результатів,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отриманих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під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час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першого </a:t>
            </a:r>
            <a:r>
              <a:rPr dirty="0" sz="2300" spc="-655" b="1">
                <a:latin typeface="Tahoma"/>
                <a:cs typeface="Tahoma"/>
              </a:rPr>
              <a:t> </a:t>
            </a:r>
            <a:r>
              <a:rPr dirty="0" sz="2300" spc="20" b="1">
                <a:latin typeface="Tahoma"/>
                <a:cs typeface="Tahoma"/>
              </a:rPr>
              <a:t>та</a:t>
            </a:r>
            <a:r>
              <a:rPr dirty="0" sz="2300" spc="-30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другого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тестування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групи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35" b="1">
                <a:latin typeface="Tahoma"/>
                <a:cs typeface="Tahoma"/>
              </a:rPr>
              <a:t>людей.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2300" spc="70" b="1">
                <a:latin typeface="Tahoma"/>
                <a:cs typeface="Tahoma"/>
              </a:rPr>
              <a:t>Надійність</a:t>
            </a:r>
            <a:r>
              <a:rPr dirty="0" sz="2300" spc="-55" b="1">
                <a:latin typeface="Tahoma"/>
                <a:cs typeface="Tahoma"/>
              </a:rPr>
              <a:t> </a:t>
            </a:r>
            <a:r>
              <a:rPr dirty="0" sz="2300" spc="25" b="1">
                <a:latin typeface="Tahoma"/>
                <a:cs typeface="Tahoma"/>
              </a:rPr>
              <a:t>вважається:</a:t>
            </a:r>
            <a:endParaRPr sz="2300">
              <a:latin typeface="Tahoma"/>
              <a:cs typeface="Tahoma"/>
            </a:endParaRPr>
          </a:p>
          <a:p>
            <a:pPr marL="241300" indent="-229235">
              <a:lnSpc>
                <a:spcPct val="100000"/>
              </a:lnSpc>
              <a:spcBef>
                <a:spcPts val="390"/>
              </a:spcBef>
              <a:buChar char="–"/>
              <a:tabLst>
                <a:tab pos="241935" algn="l"/>
              </a:tabLst>
            </a:pPr>
            <a:r>
              <a:rPr dirty="0" sz="2300" spc="35" b="1">
                <a:latin typeface="Tahoma"/>
                <a:cs typeface="Tahoma"/>
              </a:rPr>
              <a:t>відмінною,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якщо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коефіцієнт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надійності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більше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або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дорівнює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-75" b="1">
                <a:latin typeface="Tahoma"/>
                <a:cs typeface="Tahoma"/>
              </a:rPr>
              <a:t>0,95;</a:t>
            </a:r>
            <a:endParaRPr sz="2300">
              <a:latin typeface="Tahoma"/>
              <a:cs typeface="Tahoma"/>
            </a:endParaRPr>
          </a:p>
          <a:p>
            <a:pPr marL="241300" indent="-229235">
              <a:lnSpc>
                <a:spcPct val="100000"/>
              </a:lnSpc>
              <a:spcBef>
                <a:spcPts val="390"/>
              </a:spcBef>
              <a:buChar char="–"/>
              <a:tabLst>
                <a:tab pos="241935" algn="l"/>
              </a:tabLst>
            </a:pPr>
            <a:r>
              <a:rPr dirty="0" sz="2300" spc="-35" b="1">
                <a:latin typeface="Tahoma"/>
                <a:cs typeface="Tahoma"/>
              </a:rPr>
              <a:t>х</a:t>
            </a:r>
            <a:r>
              <a:rPr dirty="0" sz="2300" spc="75" b="1">
                <a:latin typeface="Tahoma"/>
                <a:cs typeface="Tahoma"/>
              </a:rPr>
              <a:t>о</a:t>
            </a:r>
            <a:r>
              <a:rPr dirty="0" sz="2300" spc="140" b="1">
                <a:latin typeface="Tahoma"/>
                <a:cs typeface="Tahoma"/>
              </a:rPr>
              <a:t>р</a:t>
            </a:r>
            <a:r>
              <a:rPr dirty="0" sz="2300" spc="75" b="1">
                <a:latin typeface="Tahoma"/>
                <a:cs typeface="Tahoma"/>
              </a:rPr>
              <a:t>о</a:t>
            </a:r>
            <a:r>
              <a:rPr dirty="0" sz="2300" spc="100" b="1">
                <a:latin typeface="Tahoma"/>
                <a:cs typeface="Tahoma"/>
              </a:rPr>
              <a:t>ш</a:t>
            </a:r>
            <a:r>
              <a:rPr dirty="0" sz="2300" spc="75" b="1">
                <a:latin typeface="Tahoma"/>
                <a:cs typeface="Tahoma"/>
              </a:rPr>
              <a:t>о</a:t>
            </a:r>
            <a:r>
              <a:rPr dirty="0" sz="2300" spc="-55" b="1">
                <a:latin typeface="Tahoma"/>
                <a:cs typeface="Tahoma"/>
              </a:rPr>
              <a:t>ю</a:t>
            </a:r>
            <a:r>
              <a:rPr dirty="0" sz="2300" spc="-120" b="1">
                <a:latin typeface="Tahoma"/>
                <a:cs typeface="Tahoma"/>
              </a:rPr>
              <a:t>,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к</a:t>
            </a:r>
            <a:r>
              <a:rPr dirty="0" sz="2300" spc="75" b="1">
                <a:latin typeface="Tahoma"/>
                <a:cs typeface="Tahoma"/>
              </a:rPr>
              <a:t>о</a:t>
            </a:r>
            <a:r>
              <a:rPr dirty="0" sz="2300" spc="20" b="1">
                <a:latin typeface="Tahoma"/>
                <a:cs typeface="Tahoma"/>
              </a:rPr>
              <a:t>л</a:t>
            </a:r>
            <a:r>
              <a:rPr dirty="0" sz="2300" spc="130" b="1">
                <a:latin typeface="Tahoma"/>
                <a:cs typeface="Tahoma"/>
              </a:rPr>
              <a:t>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0</a:t>
            </a:r>
            <a:r>
              <a:rPr dirty="0" sz="2300" spc="-125" b="1">
                <a:latin typeface="Tahoma"/>
                <a:cs typeface="Tahoma"/>
              </a:rPr>
              <a:t>,</a:t>
            </a:r>
            <a:r>
              <a:rPr dirty="0" sz="2300" spc="-5" b="1">
                <a:latin typeface="Tahoma"/>
                <a:cs typeface="Tahoma"/>
              </a:rPr>
              <a:t>9</a:t>
            </a:r>
            <a:r>
              <a:rPr dirty="0" sz="2300" spc="95" b="1">
                <a:latin typeface="Tahoma"/>
                <a:cs typeface="Tahoma"/>
              </a:rPr>
              <a:t>0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-509" b="1">
                <a:latin typeface="Tahoma"/>
                <a:cs typeface="Tahoma"/>
              </a:rPr>
              <a:t>≤</a:t>
            </a:r>
            <a:r>
              <a:rPr dirty="0" sz="2300" spc="-15" b="1">
                <a:latin typeface="Tahoma"/>
                <a:cs typeface="Tahoma"/>
              </a:rPr>
              <a:t>r</a:t>
            </a:r>
            <a:r>
              <a:rPr dirty="0" sz="2300" spc="35" b="1">
                <a:latin typeface="Tahoma"/>
                <a:cs typeface="Tahoma"/>
              </a:rPr>
              <a:t>t</a:t>
            </a:r>
            <a:r>
              <a:rPr dirty="0" sz="2300" spc="40" b="1">
                <a:latin typeface="Tahoma"/>
                <a:cs typeface="Tahoma"/>
              </a:rPr>
              <a:t>t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-505" b="1">
                <a:latin typeface="Tahoma"/>
                <a:cs typeface="Tahoma"/>
              </a:rPr>
              <a:t>&lt;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0</a:t>
            </a:r>
            <a:r>
              <a:rPr dirty="0" sz="2300" spc="-125" b="1">
                <a:latin typeface="Tahoma"/>
                <a:cs typeface="Tahoma"/>
              </a:rPr>
              <a:t>,</a:t>
            </a:r>
            <a:r>
              <a:rPr dirty="0" sz="2300" spc="-5" b="1">
                <a:latin typeface="Tahoma"/>
                <a:cs typeface="Tahoma"/>
              </a:rPr>
              <a:t>9</a:t>
            </a:r>
            <a:r>
              <a:rPr dirty="0" sz="2300" spc="-105" b="1">
                <a:latin typeface="Tahoma"/>
                <a:cs typeface="Tahoma"/>
              </a:rPr>
              <a:t>5</a:t>
            </a:r>
            <a:r>
              <a:rPr dirty="0" sz="2300" spc="-235" b="1">
                <a:latin typeface="Tahoma"/>
                <a:cs typeface="Tahoma"/>
              </a:rPr>
              <a:t>;</a:t>
            </a:r>
            <a:endParaRPr sz="2300">
              <a:latin typeface="Tahoma"/>
              <a:cs typeface="Tahoma"/>
            </a:endParaRPr>
          </a:p>
          <a:p>
            <a:pPr marL="241300" indent="-229235">
              <a:lnSpc>
                <a:spcPct val="100000"/>
              </a:lnSpc>
              <a:spcBef>
                <a:spcPts val="390"/>
              </a:spcBef>
              <a:buChar char="–"/>
              <a:tabLst>
                <a:tab pos="241935" algn="l"/>
              </a:tabLst>
            </a:pPr>
            <a:r>
              <a:rPr dirty="0" sz="2300" spc="80" b="1">
                <a:latin typeface="Tahoma"/>
                <a:cs typeface="Tahoma"/>
              </a:rPr>
              <a:t>з</a:t>
            </a:r>
            <a:r>
              <a:rPr dirty="0" sz="2300" spc="5" b="1">
                <a:latin typeface="Tahoma"/>
                <a:cs typeface="Tahoma"/>
              </a:rPr>
              <a:t>а</a:t>
            </a:r>
            <a:r>
              <a:rPr dirty="0" sz="2300" spc="114" b="1">
                <a:latin typeface="Tahoma"/>
                <a:cs typeface="Tahoma"/>
              </a:rPr>
              <a:t>д</a:t>
            </a:r>
            <a:r>
              <a:rPr dirty="0" sz="2300" spc="75" b="1">
                <a:latin typeface="Tahoma"/>
                <a:cs typeface="Tahoma"/>
              </a:rPr>
              <a:t>о</a:t>
            </a:r>
            <a:r>
              <a:rPr dirty="0" sz="2300" spc="25" b="1">
                <a:latin typeface="Tahoma"/>
                <a:cs typeface="Tahoma"/>
              </a:rPr>
              <a:t>в</a:t>
            </a:r>
            <a:r>
              <a:rPr dirty="0" sz="2300" b="1">
                <a:latin typeface="Tahoma"/>
                <a:cs typeface="Tahoma"/>
              </a:rPr>
              <a:t>і</a:t>
            </a:r>
            <a:r>
              <a:rPr dirty="0" sz="2300" spc="20" b="1">
                <a:latin typeface="Tahoma"/>
                <a:cs typeface="Tahoma"/>
              </a:rPr>
              <a:t>л</a:t>
            </a:r>
            <a:r>
              <a:rPr dirty="0" sz="2300" spc="60" b="1">
                <a:latin typeface="Tahoma"/>
                <a:cs typeface="Tahoma"/>
              </a:rPr>
              <a:t>ь</a:t>
            </a:r>
            <a:r>
              <a:rPr dirty="0" sz="2300" spc="95" b="1">
                <a:latin typeface="Tahoma"/>
                <a:cs typeface="Tahoma"/>
              </a:rPr>
              <a:t>н</a:t>
            </a:r>
            <a:r>
              <a:rPr dirty="0" sz="2300" spc="75" b="1">
                <a:latin typeface="Tahoma"/>
                <a:cs typeface="Tahoma"/>
              </a:rPr>
              <a:t>о</a:t>
            </a:r>
            <a:r>
              <a:rPr dirty="0" sz="2300" spc="-50" b="1">
                <a:latin typeface="Tahoma"/>
                <a:cs typeface="Tahoma"/>
              </a:rPr>
              <a:t>ю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п</a:t>
            </a:r>
            <a:r>
              <a:rPr dirty="0" sz="2300" spc="140" b="1">
                <a:latin typeface="Tahoma"/>
                <a:cs typeface="Tahoma"/>
              </a:rPr>
              <a:t>р</a:t>
            </a:r>
            <a:r>
              <a:rPr dirty="0" sz="2300" spc="130" b="1">
                <a:latin typeface="Tahoma"/>
                <a:cs typeface="Tahoma"/>
              </a:rPr>
              <a:t>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0</a:t>
            </a:r>
            <a:r>
              <a:rPr dirty="0" sz="2300" spc="-125" b="1">
                <a:latin typeface="Tahoma"/>
                <a:cs typeface="Tahoma"/>
              </a:rPr>
              <a:t>,</a:t>
            </a:r>
            <a:r>
              <a:rPr dirty="0" sz="2300" spc="45" b="1">
                <a:latin typeface="Tahoma"/>
                <a:cs typeface="Tahoma"/>
              </a:rPr>
              <a:t>8</a:t>
            </a:r>
            <a:r>
              <a:rPr dirty="0" sz="2300" spc="95" b="1">
                <a:latin typeface="Tahoma"/>
                <a:cs typeface="Tahoma"/>
              </a:rPr>
              <a:t>0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-509" b="1">
                <a:latin typeface="Tahoma"/>
                <a:cs typeface="Tahoma"/>
              </a:rPr>
              <a:t>≤</a:t>
            </a:r>
            <a:r>
              <a:rPr dirty="0" sz="2300" spc="-15" b="1">
                <a:latin typeface="Tahoma"/>
                <a:cs typeface="Tahoma"/>
              </a:rPr>
              <a:t>r</a:t>
            </a:r>
            <a:r>
              <a:rPr dirty="0" sz="2300" spc="35" b="1">
                <a:latin typeface="Tahoma"/>
                <a:cs typeface="Tahoma"/>
              </a:rPr>
              <a:t>t</a:t>
            </a:r>
            <a:r>
              <a:rPr dirty="0" sz="2300" spc="40" b="1">
                <a:latin typeface="Tahoma"/>
                <a:cs typeface="Tahoma"/>
              </a:rPr>
              <a:t>t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-505" b="1">
                <a:latin typeface="Tahoma"/>
                <a:cs typeface="Tahoma"/>
              </a:rPr>
              <a:t>&lt;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0</a:t>
            </a:r>
            <a:r>
              <a:rPr dirty="0" sz="2300" spc="-125" b="1">
                <a:latin typeface="Tahoma"/>
                <a:cs typeface="Tahoma"/>
              </a:rPr>
              <a:t>,</a:t>
            </a:r>
            <a:r>
              <a:rPr dirty="0" sz="2300" spc="-5" b="1">
                <a:latin typeface="Tahoma"/>
                <a:cs typeface="Tahoma"/>
              </a:rPr>
              <a:t>9</a:t>
            </a:r>
            <a:r>
              <a:rPr dirty="0" sz="2300" spc="90" b="1">
                <a:latin typeface="Tahoma"/>
                <a:cs typeface="Tahoma"/>
              </a:rPr>
              <a:t>0</a:t>
            </a:r>
            <a:r>
              <a:rPr dirty="0" sz="2300" spc="-120" b="1">
                <a:latin typeface="Tahoma"/>
                <a:cs typeface="Tahoma"/>
              </a:rPr>
              <a:t>.</a:t>
            </a:r>
            <a:endParaRPr sz="2300">
              <a:latin typeface="Tahoma"/>
              <a:cs typeface="Tahoma"/>
            </a:endParaRPr>
          </a:p>
          <a:p>
            <a:pPr marL="12700" marR="51435">
              <a:lnSpc>
                <a:spcPct val="114100"/>
              </a:lnSpc>
              <a:spcBef>
                <a:spcPts val="5"/>
              </a:spcBef>
            </a:pPr>
            <a:r>
              <a:rPr dirty="0" sz="2300" spc="75" b="1">
                <a:latin typeface="Tahoma"/>
                <a:cs typeface="Tahoma"/>
              </a:rPr>
              <a:t>Звідси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назва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найпростішого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100" b="1">
                <a:latin typeface="Tahoma"/>
                <a:cs typeface="Tahoma"/>
              </a:rPr>
              <a:t>способу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перевірки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надійності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тесту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-315" b="1">
                <a:latin typeface="Tahoma"/>
                <a:cs typeface="Tahoma"/>
              </a:rPr>
              <a:t>–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методу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повторного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тестування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-10" b="1">
                <a:latin typeface="Tahoma"/>
                <a:cs typeface="Tahoma"/>
              </a:rPr>
              <a:t>(або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15" b="1">
                <a:latin typeface="Tahoma"/>
                <a:cs typeface="Tahoma"/>
              </a:rPr>
              <a:t>test-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20" b="1">
                <a:latin typeface="Tahoma"/>
                <a:cs typeface="Tahoma"/>
              </a:rPr>
              <a:t>re-test</a:t>
            </a:r>
            <a:r>
              <a:rPr dirty="0" sz="2300" spc="-30" b="1">
                <a:latin typeface="Tahoma"/>
                <a:cs typeface="Tahoma"/>
              </a:rPr>
              <a:t> </a:t>
            </a:r>
            <a:r>
              <a:rPr dirty="0" sz="2300" spc="25" b="1">
                <a:latin typeface="Tahoma"/>
                <a:cs typeface="Tahoma"/>
              </a:rPr>
              <a:t>методу).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ahoma"/>
              <a:cs typeface="Tahoma"/>
            </a:endParaRPr>
          </a:p>
          <a:p>
            <a:pPr marL="12700" marR="198755">
              <a:lnSpc>
                <a:spcPct val="114100"/>
              </a:lnSpc>
            </a:pPr>
            <a:r>
              <a:rPr dirty="0" sz="2300" spc="85" b="1">
                <a:latin typeface="Tahoma"/>
                <a:cs typeface="Tahoma"/>
              </a:rPr>
              <a:t>Різновидами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надійності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135" b="1">
                <a:latin typeface="Tahoma"/>
                <a:cs typeface="Tahoma"/>
              </a:rPr>
              <a:t>є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відтворюваність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" b="1">
                <a:latin typeface="Tahoma"/>
                <a:cs typeface="Tahoma"/>
              </a:rPr>
              <a:t>і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об'єктивність.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100" b="1">
                <a:latin typeface="Tahoma"/>
                <a:cs typeface="Tahoma"/>
              </a:rPr>
              <a:t>Методом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повторного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тестування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перевіряється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BE2D00"/>
                </a:solidFill>
                <a:latin typeface="Tahoma"/>
                <a:cs typeface="Tahoma"/>
              </a:rPr>
              <a:t>відтворюваність </a:t>
            </a:r>
            <a:r>
              <a:rPr dirty="0" sz="2300" spc="55" b="1">
                <a:latin typeface="Tahoma"/>
                <a:cs typeface="Tahoma"/>
              </a:rPr>
              <a:t>результатів </a:t>
            </a:r>
            <a:r>
              <a:rPr dirty="0" sz="2300" spc="45" b="1">
                <a:latin typeface="Tahoma"/>
                <a:cs typeface="Tahoma"/>
              </a:rPr>
              <a:t>тестування. </a:t>
            </a:r>
            <a:r>
              <a:rPr dirty="0" sz="2300" spc="55" b="1">
                <a:latin typeface="Tahoma"/>
                <a:cs typeface="Tahoma"/>
              </a:rPr>
              <a:t>Відтворюваність </a:t>
            </a:r>
            <a:r>
              <a:rPr dirty="0" sz="2300" spc="75" b="1">
                <a:latin typeface="Tahoma"/>
                <a:cs typeface="Tahoma"/>
              </a:rPr>
              <a:t>тесту </a:t>
            </a:r>
            <a:r>
              <a:rPr dirty="0" sz="2300" spc="50" b="1">
                <a:latin typeface="Tahoma"/>
                <a:cs typeface="Tahoma"/>
              </a:rPr>
              <a:t>висока, </a:t>
            </a:r>
            <a:r>
              <a:rPr dirty="0" sz="2300" spc="70" b="1">
                <a:latin typeface="Tahoma"/>
                <a:cs typeface="Tahoma"/>
              </a:rPr>
              <a:t>якщо </a:t>
            </a:r>
            <a:r>
              <a:rPr dirty="0" sz="2300" spc="120" b="1">
                <a:latin typeface="Tahoma"/>
                <a:cs typeface="Tahoma"/>
              </a:rPr>
              <a:t>при </a:t>
            </a:r>
            <a:r>
              <a:rPr dirty="0" sz="2300" spc="95" b="1">
                <a:latin typeface="Tahoma"/>
                <a:cs typeface="Tahoma"/>
              </a:rPr>
              <a:t>другому </a:t>
            </a:r>
            <a:r>
              <a:rPr dirty="0" sz="2300" spc="60" b="1">
                <a:latin typeface="Tahoma"/>
                <a:cs typeface="Tahoma"/>
              </a:rPr>
              <a:t>тестуванні </a:t>
            </a:r>
            <a:r>
              <a:rPr dirty="0" sz="2300" spc="65" b="1">
                <a:latin typeface="Tahoma"/>
                <a:cs typeface="Tahoma"/>
              </a:rPr>
              <a:t> </a:t>
            </a:r>
            <a:r>
              <a:rPr dirty="0" sz="2300" spc="105" b="1">
                <a:latin typeface="Tahoma"/>
                <a:cs typeface="Tahoma"/>
              </a:rPr>
              <a:t>спортсмени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ранжуються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0" b="1">
                <a:latin typeface="Tahoma"/>
                <a:cs typeface="Tahoma"/>
              </a:rPr>
              <a:t>так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само,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як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" b="1">
                <a:latin typeface="Tahoma"/>
                <a:cs typeface="Tahoma"/>
              </a:rPr>
              <a:t>і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120" b="1">
                <a:latin typeface="Tahoma"/>
                <a:cs typeface="Tahoma"/>
              </a:rPr>
              <a:t>при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першому.</a:t>
            </a:r>
            <a:endParaRPr sz="2300">
              <a:latin typeface="Tahoma"/>
              <a:cs typeface="Tahoma"/>
            </a:endParaRPr>
          </a:p>
          <a:p>
            <a:pPr marL="12700" marR="483870">
              <a:lnSpc>
                <a:spcPct val="114100"/>
              </a:lnSpc>
            </a:pPr>
            <a:r>
              <a:rPr dirty="0" sz="2300" spc="60" b="1">
                <a:solidFill>
                  <a:srgbClr val="BE2D00"/>
                </a:solidFill>
                <a:latin typeface="Tahoma"/>
                <a:cs typeface="Tahoma"/>
              </a:rPr>
              <a:t>Об'єктивністю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-10" b="1">
                <a:latin typeface="Tahoma"/>
                <a:cs typeface="Tahoma"/>
              </a:rPr>
              <a:t>(або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0" b="1">
                <a:latin typeface="Tahoma"/>
                <a:cs typeface="Tahoma"/>
              </a:rPr>
              <a:t>узгодженістю)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тесту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називається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ступінь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незалежності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одержуваних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результатів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від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індивідуальних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властивостей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людини,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що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здійснює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тестування.</a:t>
            </a:r>
            <a:endParaRPr sz="2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1" y="11"/>
            <a:ext cx="18287365" cy="10287000"/>
          </a:xfrm>
          <a:custGeom>
            <a:avLst/>
            <a:gdLst/>
            <a:ahLst/>
            <a:cxnLst/>
            <a:rect l="l" t="t" r="r" b="b"/>
            <a:pathLst>
              <a:path w="18287365" h="10287000">
                <a:moveTo>
                  <a:pt x="18286768" y="711365"/>
                </a:moveTo>
                <a:lnTo>
                  <a:pt x="17874285" y="711365"/>
                </a:lnTo>
                <a:lnTo>
                  <a:pt x="17874285" y="0"/>
                </a:lnTo>
                <a:lnTo>
                  <a:pt x="17864760" y="0"/>
                </a:lnTo>
                <a:lnTo>
                  <a:pt x="17864760" y="711365"/>
                </a:lnTo>
                <a:lnTo>
                  <a:pt x="0" y="711365"/>
                </a:lnTo>
                <a:lnTo>
                  <a:pt x="0" y="720890"/>
                </a:lnTo>
                <a:lnTo>
                  <a:pt x="17864760" y="720890"/>
                </a:lnTo>
                <a:lnTo>
                  <a:pt x="17864760" y="10286987"/>
                </a:lnTo>
                <a:lnTo>
                  <a:pt x="17874285" y="10286987"/>
                </a:lnTo>
                <a:lnTo>
                  <a:pt x="17874285" y="720890"/>
                </a:lnTo>
                <a:lnTo>
                  <a:pt x="18286768" y="720890"/>
                </a:lnTo>
                <a:lnTo>
                  <a:pt x="18286768" y="711365"/>
                </a:lnTo>
                <a:close/>
              </a:path>
            </a:pathLst>
          </a:custGeom>
          <a:solidFill>
            <a:srgbClr val="FFFFFF">
              <a:alpha val="297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2914" y="122076"/>
            <a:ext cx="5628005" cy="4521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140">
                <a:solidFill>
                  <a:srgbClr val="FFFFFF"/>
                </a:solidFill>
              </a:rPr>
              <a:t>5.2.</a:t>
            </a:r>
            <a:r>
              <a:rPr dirty="0" sz="2800" spc="-35">
                <a:solidFill>
                  <a:srgbClr val="FFFFFF"/>
                </a:solidFill>
              </a:rPr>
              <a:t> </a:t>
            </a:r>
            <a:r>
              <a:rPr dirty="0" sz="2800" spc="80">
                <a:solidFill>
                  <a:srgbClr val="FFFFFF"/>
                </a:solidFill>
              </a:rPr>
              <a:t>Педагогічне</a:t>
            </a:r>
            <a:r>
              <a:rPr dirty="0" sz="2800" spc="-35">
                <a:solidFill>
                  <a:srgbClr val="FFFFFF"/>
                </a:solidFill>
              </a:rPr>
              <a:t> </a:t>
            </a:r>
            <a:r>
              <a:rPr dirty="0" sz="2800" spc="40">
                <a:solidFill>
                  <a:srgbClr val="FFFFFF"/>
                </a:solidFill>
              </a:rPr>
              <a:t>оцінювання.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401430" y="949947"/>
            <a:ext cx="16768444" cy="162560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2840355">
              <a:lnSpc>
                <a:spcPct val="100000"/>
              </a:lnSpc>
              <a:spcBef>
                <a:spcPts val="490"/>
              </a:spcBef>
            </a:pP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Педагогічне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оцінювання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315" b="1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завершальний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етап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10" b="1">
                <a:solidFill>
                  <a:srgbClr val="FFFFFF"/>
                </a:solidFill>
                <a:latin typeface="Tahoma"/>
                <a:cs typeface="Tahoma"/>
              </a:rPr>
              <a:t>процедури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тестування.</a:t>
            </a:r>
            <a:endParaRPr sz="2300">
              <a:latin typeface="Tahoma"/>
              <a:cs typeface="Tahoma"/>
            </a:endParaRPr>
          </a:p>
          <a:p>
            <a:pPr marL="12700" marR="5080" indent="82550">
              <a:lnSpc>
                <a:spcPct val="114100"/>
              </a:lnSpc>
            </a:pP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Воно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необхідне,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оскільки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що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на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кінцеву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оцінку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результатів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тестування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впливають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стать 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і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вік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людини,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стан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5" b="1">
                <a:solidFill>
                  <a:srgbClr val="FFFFFF"/>
                </a:solidFill>
                <a:latin typeface="Tahoma"/>
                <a:cs typeface="Tahoma"/>
              </a:rPr>
              <a:t>її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здоров'я,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температура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повітря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20" b="1">
                <a:solidFill>
                  <a:srgbClr val="FFFFFF"/>
                </a:solidFill>
                <a:latin typeface="Tahoma"/>
                <a:cs typeface="Tahoma"/>
              </a:rPr>
              <a:t>та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інші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показники,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що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характеризують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умови,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яких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здійснюється </a:t>
            </a:r>
            <a:r>
              <a:rPr dirty="0" sz="2300" spc="-6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біомеханічний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контроль.</a:t>
            </a:r>
            <a:endParaRPr sz="23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0821" y="2999803"/>
            <a:ext cx="15272385" cy="1602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86685">
              <a:lnSpc>
                <a:spcPct val="100000"/>
              </a:lnSpc>
              <a:spcBef>
                <a:spcPts val="100"/>
              </a:spcBef>
            </a:pPr>
            <a:r>
              <a:rPr dirty="0" sz="2300" spc="85" b="1">
                <a:solidFill>
                  <a:srgbClr val="BE2D00"/>
                </a:solidFill>
                <a:latin typeface="Tahoma"/>
                <a:cs typeface="Tahoma"/>
              </a:rPr>
              <a:t>Формування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шкали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BE2D00"/>
                </a:solidFill>
                <a:latin typeface="Tahoma"/>
                <a:cs typeface="Tahoma"/>
              </a:rPr>
              <a:t>педагогічних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BE2D00"/>
                </a:solidFill>
                <a:latin typeface="Tahoma"/>
                <a:cs typeface="Tahoma"/>
              </a:rPr>
              <a:t>оцінок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-315" b="1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справа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надзвичайно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" b="1">
                <a:solidFill>
                  <a:srgbClr val="FFFFFF"/>
                </a:solidFill>
                <a:latin typeface="Tahoma"/>
                <a:cs typeface="Tahoma"/>
              </a:rPr>
              <a:t>важка.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50">
              <a:latin typeface="Tahoma"/>
              <a:cs typeface="Tahoma"/>
            </a:endParaRPr>
          </a:p>
          <a:p>
            <a:pPr marL="12700" marR="5080">
              <a:lnSpc>
                <a:spcPct val="114100"/>
              </a:lnSpc>
            </a:pPr>
            <a:r>
              <a:rPr dirty="0" sz="2300" spc="125" b="1">
                <a:solidFill>
                  <a:srgbClr val="FFFFFF"/>
                </a:solidFill>
                <a:latin typeface="Tahoma"/>
                <a:cs typeface="Tahoma"/>
              </a:rPr>
              <a:t>При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використанні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перцентильної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шкали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число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балів,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отриманих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20" b="1">
                <a:solidFill>
                  <a:srgbClr val="FFFFFF"/>
                </a:solidFill>
                <a:latin typeface="Tahoma"/>
                <a:cs typeface="Tahoma"/>
              </a:rPr>
              <a:t>при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тестуванні,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показує,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який </a:t>
            </a:r>
            <a:r>
              <a:rPr dirty="0" sz="2300" spc="-6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відсоток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своїх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однолітків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випередив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випробуваний.</a:t>
            </a:r>
            <a:endParaRPr sz="23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58635" y="5145772"/>
            <a:ext cx="11017885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25750" algn="l"/>
              </a:tabLst>
            </a:pPr>
            <a:r>
              <a:rPr dirty="0" sz="2300" spc="65" b="1">
                <a:solidFill>
                  <a:srgbClr val="BE2D00"/>
                </a:solidFill>
                <a:latin typeface="Tahoma"/>
                <a:cs typeface="Tahoma"/>
              </a:rPr>
              <a:t>Найважливішим	</a:t>
            </a:r>
            <a:r>
              <a:rPr dirty="0" sz="2300" spc="85" b="1">
                <a:solidFill>
                  <a:srgbClr val="BE2D00"/>
                </a:solidFill>
                <a:latin typeface="Tahoma"/>
                <a:cs typeface="Tahoma"/>
              </a:rPr>
              <a:t>параметром</a:t>
            </a:r>
            <a:r>
              <a:rPr dirty="0" sz="2300" spc="-3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шкали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BE2D00"/>
                </a:solidFill>
                <a:latin typeface="Tahoma"/>
                <a:cs typeface="Tahoma"/>
              </a:rPr>
              <a:t>педагогічних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BE2D00"/>
                </a:solidFill>
                <a:latin typeface="Tahoma"/>
                <a:cs typeface="Tahoma"/>
              </a:rPr>
              <a:t>оцінок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135" b="1">
                <a:solidFill>
                  <a:srgbClr val="BE2D00"/>
                </a:solidFill>
                <a:latin typeface="Tahoma"/>
                <a:cs typeface="Tahoma"/>
              </a:rPr>
              <a:t>є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-5" b="1">
                <a:solidFill>
                  <a:srgbClr val="BE2D00"/>
                </a:solidFill>
                <a:latin typeface="Tahoma"/>
                <a:cs typeface="Tahoma"/>
              </a:rPr>
              <a:t>її</a:t>
            </a:r>
            <a:r>
              <a:rPr dirty="0" sz="2300" spc="-3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20" b="1">
                <a:solidFill>
                  <a:srgbClr val="BE2D00"/>
                </a:solidFill>
                <a:latin typeface="Tahoma"/>
                <a:cs typeface="Tahoma"/>
              </a:rPr>
              <a:t>форма.</a:t>
            </a:r>
            <a:endParaRPr sz="23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0821" y="6595705"/>
            <a:ext cx="16883380" cy="2425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100"/>
              </a:lnSpc>
              <a:spcBef>
                <a:spcPts val="100"/>
              </a:spcBef>
            </a:pP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Перцентильні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шкали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мають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сигмовидну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форму.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35" b="1">
                <a:solidFill>
                  <a:srgbClr val="FFFFFF"/>
                </a:solidFill>
                <a:latin typeface="Tahoma"/>
                <a:cs typeface="Tahoma"/>
              </a:rPr>
              <a:t>Інші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шкали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мають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іншу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форму.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Найбільш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10" b="1">
                <a:solidFill>
                  <a:srgbClr val="FFFFFF"/>
                </a:solidFill>
                <a:latin typeface="Tahoma"/>
                <a:cs typeface="Tahoma"/>
              </a:rPr>
              <a:t>поширеними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5" b="1">
                <a:solidFill>
                  <a:srgbClr val="FFFFFF"/>
                </a:solidFill>
                <a:latin typeface="Tahoma"/>
                <a:cs typeface="Tahoma"/>
              </a:rPr>
              <a:t>є </a:t>
            </a:r>
            <a:r>
              <a:rPr dirty="0" sz="2300" spc="-6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пропорційні,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регресуючи </a:t>
            </a:r>
            <a:r>
              <a:rPr dirty="0" sz="2300" spc="20" b="1">
                <a:solidFill>
                  <a:srgbClr val="FFFFFF"/>
                </a:solidFill>
                <a:latin typeface="Tahoma"/>
                <a:cs typeface="Tahoma"/>
              </a:rPr>
              <a:t>та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прогресуючі шкали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оцінок.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Регресуючі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шкали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визначають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найбільший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приріст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оцінки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за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підвищення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результату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в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області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низьких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результатів,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тим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самим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стимулюється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масовість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спорту.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Прогресуючі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шкали,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навпаки,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стимулюють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прагнення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спортсменів </a:t>
            </a:r>
            <a:r>
              <a:rPr dirty="0" sz="2300" spc="100" b="1">
                <a:solidFill>
                  <a:srgbClr val="FFFFFF"/>
                </a:solidFill>
                <a:latin typeface="Tahoma"/>
                <a:cs typeface="Tahoma"/>
              </a:rPr>
              <a:t>до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найвищих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досягнень. </a:t>
            </a:r>
            <a:r>
              <a:rPr dirty="0" sz="2300" spc="125" b="1">
                <a:solidFill>
                  <a:srgbClr val="FFFFFF"/>
                </a:solidFill>
                <a:latin typeface="Tahoma"/>
                <a:cs typeface="Tahoma"/>
              </a:rPr>
              <a:t>У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пропорційній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шкалі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заохочення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за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приріст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майстерності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не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залежить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від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рівня показаних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результатів.</a:t>
            </a:r>
            <a:endParaRPr sz="2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-12" y="11"/>
            <a:ext cx="9144000" cy="10287000"/>
          </a:xfrm>
          <a:custGeom>
            <a:avLst/>
            <a:gdLst/>
            <a:ahLst/>
            <a:cxnLst/>
            <a:rect l="l" t="t" r="r" b="b"/>
            <a:pathLst>
              <a:path w="9144000" h="10287000">
                <a:moveTo>
                  <a:pt x="9134462" y="2276830"/>
                </a:moveTo>
                <a:lnTo>
                  <a:pt x="1523631" y="2276830"/>
                </a:lnTo>
                <a:lnTo>
                  <a:pt x="1523631" y="0"/>
                </a:lnTo>
                <a:lnTo>
                  <a:pt x="1514106" y="0"/>
                </a:lnTo>
                <a:lnTo>
                  <a:pt x="1514106" y="2276830"/>
                </a:lnTo>
                <a:lnTo>
                  <a:pt x="0" y="2276830"/>
                </a:lnTo>
                <a:lnTo>
                  <a:pt x="0" y="2286355"/>
                </a:lnTo>
                <a:lnTo>
                  <a:pt x="1514106" y="2286355"/>
                </a:lnTo>
                <a:lnTo>
                  <a:pt x="1514106" y="10286987"/>
                </a:lnTo>
                <a:lnTo>
                  <a:pt x="1523631" y="10286987"/>
                </a:lnTo>
                <a:lnTo>
                  <a:pt x="1523631" y="2286355"/>
                </a:lnTo>
                <a:lnTo>
                  <a:pt x="9134462" y="2286355"/>
                </a:lnTo>
                <a:lnTo>
                  <a:pt x="9134462" y="2276830"/>
                </a:lnTo>
                <a:close/>
              </a:path>
              <a:path w="9144000" h="10287000">
                <a:moveTo>
                  <a:pt x="9144000" y="0"/>
                </a:moveTo>
                <a:lnTo>
                  <a:pt x="9134475" y="0"/>
                </a:lnTo>
                <a:lnTo>
                  <a:pt x="9134475" y="10286987"/>
                </a:lnTo>
                <a:lnTo>
                  <a:pt x="9144000" y="10286987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3195" y="551243"/>
            <a:ext cx="6342380" cy="467359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80"/>
              <a:t>6.</a:t>
            </a:r>
            <a:r>
              <a:rPr dirty="0" spc="-35"/>
              <a:t> </a:t>
            </a:r>
            <a:r>
              <a:rPr dirty="0" spc="85"/>
              <a:t>Тестування</a:t>
            </a:r>
            <a:r>
              <a:rPr dirty="0" spc="-30"/>
              <a:t> </a:t>
            </a:r>
            <a:r>
              <a:rPr dirty="0" spc="70"/>
              <a:t>рухових</a:t>
            </a:r>
            <a:r>
              <a:rPr dirty="0" spc="-35"/>
              <a:t> </a:t>
            </a:r>
            <a:r>
              <a:rPr dirty="0" spc="75"/>
              <a:t>якостей.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32153" y="1605682"/>
            <a:ext cx="16894810" cy="8079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030" marR="5080">
              <a:lnSpc>
                <a:spcPct val="114100"/>
              </a:lnSpc>
              <a:spcBef>
                <a:spcPts val="100"/>
              </a:spcBef>
            </a:pPr>
            <a:r>
              <a:rPr dirty="0" sz="2300" spc="50" b="1">
                <a:solidFill>
                  <a:srgbClr val="BE2D00"/>
                </a:solidFill>
                <a:latin typeface="Tahoma"/>
                <a:cs typeface="Tahoma"/>
              </a:rPr>
              <a:t>Біомеханічні</a:t>
            </a:r>
            <a:r>
              <a:rPr dirty="0" sz="2300" spc="-1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BE2D00"/>
                </a:solidFill>
                <a:latin typeface="Tahoma"/>
                <a:cs typeface="Tahoma"/>
              </a:rPr>
              <a:t>тести</a:t>
            </a:r>
            <a:r>
              <a:rPr dirty="0" sz="2300" spc="-1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BE2D00"/>
                </a:solidFill>
                <a:latin typeface="Tahoma"/>
                <a:cs typeface="Tahoma"/>
              </a:rPr>
              <a:t>витривалості</a:t>
            </a:r>
            <a:r>
              <a:rPr dirty="0" sz="2300" spc="-1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дозволяють</a:t>
            </a:r>
            <a:r>
              <a:rPr dirty="0" sz="2300" spc="-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установити,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95" b="1">
                <a:latin typeface="Tahoma"/>
                <a:cs typeface="Tahoma"/>
              </a:rPr>
              <a:t>який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обсяг</a:t>
            </a:r>
            <a:r>
              <a:rPr dirty="0" sz="2300" spc="-5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роботи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людина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може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виконати</a:t>
            </a:r>
            <a:r>
              <a:rPr dirty="0" sz="2300" spc="-5" b="1">
                <a:latin typeface="Tahoma"/>
                <a:cs typeface="Tahoma"/>
              </a:rPr>
              <a:t> </a:t>
            </a:r>
            <a:r>
              <a:rPr dirty="0" sz="2300" spc="5" b="1">
                <a:latin typeface="Tahoma"/>
                <a:cs typeface="Tahoma"/>
              </a:rPr>
              <a:t>і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як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довго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може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працювати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95" b="1">
                <a:latin typeface="Tahoma"/>
                <a:cs typeface="Tahoma"/>
              </a:rPr>
              <a:t>без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зниження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ефективності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рухової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0" b="1">
                <a:latin typeface="Tahoma"/>
                <a:cs typeface="Tahoma"/>
              </a:rPr>
              <a:t>діяльності.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000">
              <a:latin typeface="Tahoma"/>
              <a:cs typeface="Tahoma"/>
            </a:endParaRPr>
          </a:p>
          <a:p>
            <a:pPr algn="ctr" marL="283210" marR="128905">
              <a:lnSpc>
                <a:spcPct val="114100"/>
              </a:lnSpc>
            </a:pPr>
            <a:r>
              <a:rPr dirty="0" sz="2300" spc="55" b="1">
                <a:latin typeface="Tahoma"/>
                <a:cs typeface="Tahoma"/>
              </a:rPr>
              <a:t>Наприклад,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120" b="1">
                <a:latin typeface="Tahoma"/>
                <a:cs typeface="Tahoma"/>
              </a:rPr>
              <a:t>при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бігу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з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постійною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швидкістю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настає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момент,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коли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людина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105" b="1">
                <a:latin typeface="Tahoma"/>
                <a:cs typeface="Tahoma"/>
              </a:rPr>
              <a:t>не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може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підтримати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вихідну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довжину </a:t>
            </a:r>
            <a:r>
              <a:rPr dirty="0" sz="2300" spc="95" b="1">
                <a:latin typeface="Tahoma"/>
                <a:cs typeface="Tahoma"/>
              </a:rPr>
              <a:t>кроку </a:t>
            </a:r>
            <a:r>
              <a:rPr dirty="0" sz="2300" spc="60" b="1">
                <a:latin typeface="Tahoma"/>
                <a:cs typeface="Tahoma"/>
              </a:rPr>
              <a:t>(компенсоване </a:t>
            </a:r>
            <a:r>
              <a:rPr dirty="0" sz="2300" spc="35" b="1">
                <a:latin typeface="Tahoma"/>
                <a:cs typeface="Tahoma"/>
              </a:rPr>
              <a:t>стомлення), </a:t>
            </a:r>
            <a:r>
              <a:rPr dirty="0" sz="2300" spc="10" b="1">
                <a:latin typeface="Tahoma"/>
                <a:cs typeface="Tahoma"/>
              </a:rPr>
              <a:t>а </a:t>
            </a:r>
            <a:r>
              <a:rPr dirty="0" sz="2300" spc="95" b="1">
                <a:latin typeface="Tahoma"/>
                <a:cs typeface="Tahoma"/>
              </a:rPr>
              <a:t>через ще </a:t>
            </a:r>
            <a:r>
              <a:rPr dirty="0" sz="2300" spc="100" b="1">
                <a:latin typeface="Tahoma"/>
                <a:cs typeface="Tahoma"/>
              </a:rPr>
              <a:t>деякий </a:t>
            </a:r>
            <a:r>
              <a:rPr dirty="0" sz="2300" spc="60" b="1">
                <a:latin typeface="Tahoma"/>
                <a:cs typeface="Tahoma"/>
              </a:rPr>
              <a:t>час </a:t>
            </a:r>
            <a:r>
              <a:rPr dirty="0" sz="2300" spc="50" b="1">
                <a:latin typeface="Tahoma"/>
                <a:cs typeface="Tahoma"/>
              </a:rPr>
              <a:t>вона </a:t>
            </a:r>
            <a:r>
              <a:rPr dirty="0" sz="2300" spc="85" b="1">
                <a:latin typeface="Tahoma"/>
                <a:cs typeface="Tahoma"/>
              </a:rPr>
              <a:t>змушена </a:t>
            </a:r>
            <a:r>
              <a:rPr dirty="0" sz="2300" spc="95" b="1">
                <a:latin typeface="Tahoma"/>
                <a:cs typeface="Tahoma"/>
              </a:rPr>
              <a:t>знизити </a:t>
            </a:r>
            <a:r>
              <a:rPr dirty="0" sz="2300" spc="75" b="1">
                <a:latin typeface="Tahoma"/>
                <a:cs typeface="Tahoma"/>
              </a:rPr>
              <a:t>швидкість </a:t>
            </a:r>
            <a:r>
              <a:rPr dirty="0" sz="2300" spc="8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(декомпенсоване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35" b="1">
                <a:latin typeface="Tahoma"/>
                <a:cs typeface="Tahoma"/>
              </a:rPr>
              <a:t>стомлення).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105" b="1">
                <a:latin typeface="Tahoma"/>
                <a:cs typeface="Tahoma"/>
              </a:rPr>
              <a:t>Чим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витриваліша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25" b="1">
                <a:latin typeface="Tahoma"/>
                <a:cs typeface="Tahoma"/>
              </a:rPr>
              <a:t>людина,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95" b="1">
                <a:latin typeface="Tahoma"/>
                <a:cs typeface="Tahoma"/>
              </a:rPr>
              <a:t>тим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довше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105" b="1">
                <a:latin typeface="Tahoma"/>
                <a:cs typeface="Tahoma"/>
              </a:rPr>
              <a:t>не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настає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стомлення.</a:t>
            </a:r>
            <a:endParaRPr sz="2300">
              <a:latin typeface="Tahoma"/>
              <a:cs typeface="Tahoma"/>
            </a:endParaRPr>
          </a:p>
          <a:p>
            <a:pPr algn="ctr" marL="495300" marR="340995">
              <a:lnSpc>
                <a:spcPct val="114100"/>
              </a:lnSpc>
            </a:pPr>
            <a:r>
              <a:rPr dirty="0" sz="2300" spc="60" b="1">
                <a:latin typeface="Tahoma"/>
                <a:cs typeface="Tahoma"/>
              </a:rPr>
              <a:t>Замість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швидкості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можна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програмувати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довжину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дистанції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20" b="1">
                <a:latin typeface="Tahoma"/>
                <a:cs typeface="Tahoma"/>
              </a:rPr>
              <a:t>та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вимірювати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мінімальний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15" b="1">
                <a:latin typeface="Tahoma"/>
                <a:cs typeface="Tahoma"/>
              </a:rPr>
              <a:t>час,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за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95" b="1">
                <a:latin typeface="Tahoma"/>
                <a:cs typeface="Tahoma"/>
              </a:rPr>
              <a:t>який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людина</a:t>
            </a:r>
            <a:r>
              <a:rPr dirty="0" sz="2300" spc="-30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виконує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0" b="1">
                <a:latin typeface="Tahoma"/>
                <a:cs typeface="Tahoma"/>
              </a:rPr>
              <a:t>завдання.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650">
              <a:latin typeface="Tahoma"/>
              <a:cs typeface="Tahoma"/>
            </a:endParaRPr>
          </a:p>
          <a:p>
            <a:pPr marL="114300">
              <a:lnSpc>
                <a:spcPct val="100000"/>
              </a:lnSpc>
            </a:pPr>
            <a:r>
              <a:rPr dirty="0" sz="2300" spc="75" b="1">
                <a:latin typeface="Tahoma"/>
                <a:cs typeface="Tahoma"/>
              </a:rPr>
              <a:t>Третій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варіант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тесту,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коли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обмежується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тривалість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вправи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20" b="1">
                <a:latin typeface="Tahoma"/>
                <a:cs typeface="Tahoma"/>
              </a:rPr>
              <a:t>та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вимірюється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подолана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0" b="1">
                <a:latin typeface="Tahoma"/>
                <a:cs typeface="Tahoma"/>
              </a:rPr>
              <a:t>відстань.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000">
              <a:latin typeface="Tahoma"/>
              <a:cs typeface="Tahoma"/>
            </a:endParaRPr>
          </a:p>
          <a:p>
            <a:pPr marL="113030" marR="361315">
              <a:lnSpc>
                <a:spcPct val="114100"/>
              </a:lnSpc>
            </a:pPr>
            <a:r>
              <a:rPr dirty="0" sz="2300" spc="60" b="1">
                <a:latin typeface="Tahoma"/>
                <a:cs typeface="Tahoma"/>
              </a:rPr>
              <a:t>Згідно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з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BE2D00"/>
                </a:solidFill>
                <a:latin typeface="Tahoma"/>
                <a:cs typeface="Tahoma"/>
              </a:rPr>
              <a:t>правилом</a:t>
            </a:r>
            <a:r>
              <a:rPr dirty="0" sz="2300" spc="-1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BE2D00"/>
                </a:solidFill>
                <a:latin typeface="Tahoma"/>
                <a:cs typeface="Tahoma"/>
              </a:rPr>
              <a:t>оборотності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BE2D00"/>
                </a:solidFill>
                <a:latin typeface="Tahoma"/>
                <a:cs typeface="Tahoma"/>
              </a:rPr>
              <a:t>рухових</a:t>
            </a:r>
            <a:r>
              <a:rPr dirty="0" sz="2300" spc="-1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BE2D00"/>
                </a:solidFill>
                <a:latin typeface="Tahoma"/>
                <a:cs typeface="Tahoma"/>
              </a:rPr>
              <a:t>завдань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усі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100" b="1">
                <a:latin typeface="Tahoma"/>
                <a:cs typeface="Tahoma"/>
              </a:rPr>
              <a:t>три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різновиди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тесту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на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витривалість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35" b="1">
                <a:latin typeface="Tahoma"/>
                <a:cs typeface="Tahoma"/>
              </a:rPr>
              <a:t>еквівалентні, </a:t>
            </a:r>
            <a:r>
              <a:rPr dirty="0" sz="2300" spc="-65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тобто </a:t>
            </a:r>
            <a:r>
              <a:rPr dirty="0" sz="2300" spc="120" b="1">
                <a:latin typeface="Tahoma"/>
                <a:cs typeface="Tahoma"/>
              </a:rPr>
              <a:t>при </a:t>
            </a:r>
            <a:r>
              <a:rPr dirty="0" sz="2300" spc="60" b="1">
                <a:latin typeface="Tahoma"/>
                <a:cs typeface="Tahoma"/>
              </a:rPr>
              <a:t>тестуванні </a:t>
            </a:r>
            <a:r>
              <a:rPr dirty="0" sz="2300" spc="90" b="1">
                <a:latin typeface="Tahoma"/>
                <a:cs typeface="Tahoma"/>
              </a:rPr>
              <a:t>групи </a:t>
            </a:r>
            <a:r>
              <a:rPr dirty="0" sz="2300" spc="65" b="1">
                <a:latin typeface="Tahoma"/>
                <a:cs typeface="Tahoma"/>
              </a:rPr>
              <a:t>людей найбільш </a:t>
            </a:r>
            <a:r>
              <a:rPr dirty="0" sz="2300" spc="55" b="1">
                <a:latin typeface="Tahoma"/>
                <a:cs typeface="Tahoma"/>
              </a:rPr>
              <a:t>витривалі </a:t>
            </a:r>
            <a:r>
              <a:rPr dirty="0" sz="2300" spc="30" b="1">
                <a:latin typeface="Tahoma"/>
                <a:cs typeface="Tahoma"/>
              </a:rPr>
              <a:t>в </a:t>
            </a:r>
            <a:r>
              <a:rPr dirty="0" sz="2300" spc="95" b="1">
                <a:latin typeface="Tahoma"/>
                <a:cs typeface="Tahoma"/>
              </a:rPr>
              <a:t>одному </a:t>
            </a:r>
            <a:r>
              <a:rPr dirty="0" sz="2300" spc="85" b="1">
                <a:latin typeface="Tahoma"/>
                <a:cs typeface="Tahoma"/>
              </a:rPr>
              <a:t>з </a:t>
            </a:r>
            <a:r>
              <a:rPr dirty="0" sz="2300" spc="65" b="1">
                <a:latin typeface="Tahoma"/>
                <a:cs typeface="Tahoma"/>
              </a:rPr>
              <a:t>цих </a:t>
            </a:r>
            <a:r>
              <a:rPr dirty="0" sz="2300" spc="55" b="1">
                <a:latin typeface="Tahoma"/>
                <a:cs typeface="Tahoma"/>
              </a:rPr>
              <a:t>трьох тестів </a:t>
            </a:r>
            <a:r>
              <a:rPr dirty="0" sz="2300" spc="80" b="1">
                <a:latin typeface="Tahoma"/>
                <a:cs typeface="Tahoma"/>
              </a:rPr>
              <a:t>будуть </a:t>
            </a:r>
            <a:r>
              <a:rPr dirty="0" sz="2300" spc="65" b="1">
                <a:latin typeface="Tahoma"/>
                <a:cs typeface="Tahoma"/>
              </a:rPr>
              <a:t>найбільш </a:t>
            </a:r>
            <a:r>
              <a:rPr dirty="0" sz="2300" spc="70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витривалими</a:t>
            </a:r>
            <a:r>
              <a:rPr dirty="0" sz="2300" spc="-30" b="1">
                <a:latin typeface="Tahoma"/>
                <a:cs typeface="Tahoma"/>
              </a:rPr>
              <a:t> </a:t>
            </a:r>
            <a:r>
              <a:rPr dirty="0" sz="2300" spc="130" b="1">
                <a:latin typeface="Tahoma"/>
                <a:cs typeface="Tahoma"/>
              </a:rPr>
              <a:t>й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у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двох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30" b="1">
                <a:latin typeface="Tahoma"/>
                <a:cs typeface="Tahoma"/>
              </a:rPr>
              <a:t>інших.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350">
              <a:latin typeface="Tahoma"/>
              <a:cs typeface="Tahoma"/>
            </a:endParaRPr>
          </a:p>
          <a:p>
            <a:pPr algn="ctr" marL="12700" marR="486409">
              <a:lnSpc>
                <a:spcPct val="114100"/>
              </a:lnSpc>
            </a:pPr>
            <a:r>
              <a:rPr dirty="0" sz="2300" spc="65" b="1">
                <a:solidFill>
                  <a:srgbClr val="BE2D00"/>
                </a:solidFill>
                <a:latin typeface="Tahoma"/>
                <a:cs typeface="Tahoma"/>
              </a:rPr>
              <a:t>Тестування </a:t>
            </a: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силових </a:t>
            </a:r>
            <a:r>
              <a:rPr dirty="0" sz="2300" spc="85" b="1">
                <a:solidFill>
                  <a:srgbClr val="BE2D00"/>
                </a:solidFill>
                <a:latin typeface="Tahoma"/>
                <a:cs typeface="Tahoma"/>
              </a:rPr>
              <a:t>якостей </a:t>
            </a:r>
            <a:r>
              <a:rPr dirty="0" sz="2300" spc="75" b="1">
                <a:latin typeface="Tahoma"/>
                <a:cs typeface="Tahoma"/>
              </a:rPr>
              <a:t>здійснюється </a:t>
            </a:r>
            <a:r>
              <a:rPr dirty="0" sz="2300" spc="60" b="1">
                <a:latin typeface="Tahoma"/>
                <a:cs typeface="Tahoma"/>
              </a:rPr>
              <a:t>або </a:t>
            </a:r>
            <a:r>
              <a:rPr dirty="0" sz="2300" spc="85" b="1">
                <a:latin typeface="Tahoma"/>
                <a:cs typeface="Tahoma"/>
              </a:rPr>
              <a:t>у </a:t>
            </a:r>
            <a:r>
              <a:rPr dirty="0" sz="2300" spc="35" b="1">
                <a:latin typeface="Tahoma"/>
                <a:cs typeface="Tahoma"/>
              </a:rPr>
              <a:t>вправах </a:t>
            </a:r>
            <a:r>
              <a:rPr dirty="0" sz="2300" spc="65" b="1">
                <a:latin typeface="Tahoma"/>
                <a:cs typeface="Tahoma"/>
              </a:rPr>
              <a:t>статичного </a:t>
            </a:r>
            <a:r>
              <a:rPr dirty="0" sz="2300" spc="45" b="1">
                <a:latin typeface="Tahoma"/>
                <a:cs typeface="Tahoma"/>
              </a:rPr>
              <a:t>характеру, </a:t>
            </a:r>
            <a:r>
              <a:rPr dirty="0" sz="2300" spc="60" b="1">
                <a:latin typeface="Tahoma"/>
                <a:cs typeface="Tahoma"/>
              </a:rPr>
              <a:t>або </a:t>
            </a:r>
            <a:r>
              <a:rPr dirty="0" sz="2300" spc="30" b="1">
                <a:latin typeface="Tahoma"/>
                <a:cs typeface="Tahoma"/>
              </a:rPr>
              <a:t>в </a:t>
            </a:r>
            <a:r>
              <a:rPr dirty="0" sz="2300" spc="40" b="1">
                <a:latin typeface="Tahoma"/>
                <a:cs typeface="Tahoma"/>
              </a:rPr>
              <a:t>таких </a:t>
            </a:r>
            <a:r>
              <a:rPr dirty="0" sz="2300" spc="4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загальнорозвивальних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15" b="1">
                <a:latin typeface="Tahoma"/>
                <a:cs typeface="Tahoma"/>
              </a:rPr>
              <a:t>вправах,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114" b="1">
                <a:latin typeface="Tahoma"/>
                <a:cs typeface="Tahoma"/>
              </a:rPr>
              <a:t>де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виконується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локальна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або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регіональна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35" b="1">
                <a:latin typeface="Tahoma"/>
                <a:cs typeface="Tahoma"/>
              </a:rPr>
              <a:t>м'язова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робота.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125" b="1">
                <a:latin typeface="Tahoma"/>
                <a:cs typeface="Tahoma"/>
              </a:rPr>
              <a:t>У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105" b="1">
                <a:latin typeface="Tahoma"/>
                <a:cs typeface="Tahoma"/>
              </a:rPr>
              <a:t>першому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випадку </a:t>
            </a:r>
            <a:r>
              <a:rPr dirty="0" sz="2300" spc="60" b="1">
                <a:latin typeface="Tahoma"/>
                <a:cs typeface="Tahoma"/>
              </a:rPr>
              <a:t>мірою </a:t>
            </a:r>
            <a:r>
              <a:rPr dirty="0" sz="2300" spc="70" b="1">
                <a:latin typeface="Tahoma"/>
                <a:cs typeface="Tahoma"/>
              </a:rPr>
              <a:t>силових </a:t>
            </a:r>
            <a:r>
              <a:rPr dirty="0" sz="2300" spc="85" b="1">
                <a:latin typeface="Tahoma"/>
                <a:cs typeface="Tahoma"/>
              </a:rPr>
              <a:t>можливостей </a:t>
            </a:r>
            <a:r>
              <a:rPr dirty="0" sz="2300" spc="80" b="1">
                <a:latin typeface="Tahoma"/>
                <a:cs typeface="Tahoma"/>
              </a:rPr>
              <a:t>слугує </a:t>
            </a:r>
            <a:r>
              <a:rPr dirty="0" sz="2300" spc="70" b="1">
                <a:latin typeface="Tahoma"/>
                <a:cs typeface="Tahoma"/>
              </a:rPr>
              <a:t>величина </a:t>
            </a:r>
            <a:r>
              <a:rPr dirty="0" sz="2300" spc="60" b="1">
                <a:latin typeface="Tahoma"/>
                <a:cs typeface="Tahoma"/>
              </a:rPr>
              <a:t>сили, </a:t>
            </a:r>
            <a:r>
              <a:rPr dirty="0" sz="2300" spc="80" b="1">
                <a:latin typeface="Tahoma"/>
                <a:cs typeface="Tahoma"/>
              </a:rPr>
              <a:t>що </a:t>
            </a:r>
            <a:r>
              <a:rPr dirty="0" sz="2300" spc="55" b="1">
                <a:latin typeface="Tahoma"/>
                <a:cs typeface="Tahoma"/>
              </a:rPr>
              <a:t>проявляється, </a:t>
            </a:r>
            <a:r>
              <a:rPr dirty="0" sz="2300" spc="5" b="1">
                <a:latin typeface="Tahoma"/>
                <a:cs typeface="Tahoma"/>
              </a:rPr>
              <a:t>і </a:t>
            </a:r>
            <a:r>
              <a:rPr dirty="0" sz="2300" spc="60" b="1">
                <a:latin typeface="Tahoma"/>
                <a:cs typeface="Tahoma"/>
              </a:rPr>
              <a:t>тривалість </a:t>
            </a:r>
            <a:r>
              <a:rPr dirty="0" sz="2300" spc="-5" b="1">
                <a:latin typeface="Tahoma"/>
                <a:cs typeface="Tahoma"/>
              </a:rPr>
              <a:t>її </a:t>
            </a:r>
            <a:r>
              <a:rPr dirty="0" sz="230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утримування. </a:t>
            </a:r>
            <a:r>
              <a:rPr dirty="0" sz="2300" spc="135" b="1">
                <a:latin typeface="Tahoma"/>
                <a:cs typeface="Tahoma"/>
              </a:rPr>
              <a:t>В </a:t>
            </a:r>
            <a:r>
              <a:rPr dirty="0" sz="2300" spc="95" b="1">
                <a:latin typeface="Tahoma"/>
                <a:cs typeface="Tahoma"/>
              </a:rPr>
              <a:t>другому </a:t>
            </a:r>
            <a:r>
              <a:rPr dirty="0" sz="2300" spc="75" b="1">
                <a:latin typeface="Tahoma"/>
                <a:cs typeface="Tahoma"/>
              </a:rPr>
              <a:t>випадку </a:t>
            </a:r>
            <a:r>
              <a:rPr dirty="0" sz="2300" spc="50" b="1">
                <a:latin typeface="Tahoma"/>
                <a:cs typeface="Tahoma"/>
              </a:rPr>
              <a:t>визначається, </a:t>
            </a:r>
            <a:r>
              <a:rPr dirty="0" sz="2300" spc="75" b="1">
                <a:latin typeface="Tahoma"/>
                <a:cs typeface="Tahoma"/>
              </a:rPr>
              <a:t>скільки </a:t>
            </a:r>
            <a:r>
              <a:rPr dirty="0" sz="2300" spc="50" b="1">
                <a:latin typeface="Tahoma"/>
                <a:cs typeface="Tahoma"/>
              </a:rPr>
              <a:t>разів </a:t>
            </a:r>
            <a:r>
              <a:rPr dirty="0" sz="2300" spc="65" b="1">
                <a:latin typeface="Tahoma"/>
                <a:cs typeface="Tahoma"/>
              </a:rPr>
              <a:t>поспіль </a:t>
            </a:r>
            <a:r>
              <a:rPr dirty="0" sz="2300" spc="55" b="1">
                <a:latin typeface="Tahoma"/>
                <a:cs typeface="Tahoma"/>
              </a:rPr>
              <a:t>людина </a:t>
            </a:r>
            <a:r>
              <a:rPr dirty="0" sz="2300" spc="90" b="1">
                <a:latin typeface="Tahoma"/>
                <a:cs typeface="Tahoma"/>
              </a:rPr>
              <a:t>може </a:t>
            </a:r>
            <a:r>
              <a:rPr dirty="0" sz="2300" spc="95" b="1">
                <a:latin typeface="Tahoma"/>
                <a:cs typeface="Tahoma"/>
              </a:rPr>
              <a:t>стиснути </a:t>
            </a:r>
            <a:r>
              <a:rPr dirty="0" sz="2300" spc="60" b="1">
                <a:latin typeface="Tahoma"/>
                <a:cs typeface="Tahoma"/>
              </a:rPr>
              <a:t>або </a:t>
            </a:r>
            <a:r>
              <a:rPr dirty="0" sz="2300" spc="6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розтягти</a:t>
            </a:r>
            <a:r>
              <a:rPr dirty="0" sz="2300" spc="-30" b="1">
                <a:latin typeface="Tahoma"/>
                <a:cs typeface="Tahoma"/>
              </a:rPr>
              <a:t> </a:t>
            </a:r>
            <a:r>
              <a:rPr dirty="0" sz="2300" spc="95" b="1">
                <a:latin typeface="Tahoma"/>
                <a:cs typeface="Tahoma"/>
              </a:rPr>
              <a:t>пружину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динамометра,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підтягтися,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віджатися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30" b="1">
                <a:latin typeface="Tahoma"/>
                <a:cs typeface="Tahoma"/>
              </a:rPr>
              <a:t>тощо.</a:t>
            </a:r>
            <a:endParaRPr sz="2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818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9723204"/>
            <a:ext cx="18014315" cy="9525"/>
          </a:xfrm>
          <a:custGeom>
            <a:avLst/>
            <a:gdLst/>
            <a:ahLst/>
            <a:cxnLst/>
            <a:rect l="l" t="t" r="r" b="b"/>
            <a:pathLst>
              <a:path w="18014315" h="9525">
                <a:moveTo>
                  <a:pt x="18014188" y="9524"/>
                </a:moveTo>
                <a:lnTo>
                  <a:pt x="0" y="9524"/>
                </a:lnTo>
                <a:lnTo>
                  <a:pt x="0" y="0"/>
                </a:lnTo>
                <a:lnTo>
                  <a:pt x="18014188" y="0"/>
                </a:lnTo>
                <a:lnTo>
                  <a:pt x="18014188" y="9524"/>
                </a:lnTo>
                <a:close/>
              </a:path>
            </a:pathLst>
          </a:custGeom>
          <a:solidFill>
            <a:srgbClr val="FFFFFF">
              <a:alpha val="297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42234" y="657925"/>
            <a:ext cx="17463770" cy="7689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11655">
              <a:lnSpc>
                <a:spcPct val="100000"/>
              </a:lnSpc>
              <a:spcBef>
                <a:spcPts val="100"/>
              </a:spcBef>
            </a:pPr>
            <a:r>
              <a:rPr dirty="0" sz="2300" spc="30" b="1">
                <a:solidFill>
                  <a:srgbClr val="BE2D00"/>
                </a:solidFill>
                <a:latin typeface="Tahoma"/>
                <a:cs typeface="Tahoma"/>
              </a:rPr>
              <a:t>Сила,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BE2D00"/>
                </a:solidFill>
                <a:latin typeface="Tahoma"/>
                <a:cs typeface="Tahoma"/>
              </a:rPr>
              <a:t>що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проявляється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25" b="1">
                <a:solidFill>
                  <a:srgbClr val="BE2D00"/>
                </a:solidFill>
                <a:latin typeface="Tahoma"/>
                <a:cs typeface="Tahoma"/>
              </a:rPr>
              <a:t>людиною,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BE2D00"/>
                </a:solidFill>
                <a:latin typeface="Tahoma"/>
                <a:cs typeface="Tahoma"/>
              </a:rPr>
              <a:t>залежить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BE2D00"/>
                </a:solidFill>
                <a:latin typeface="Tahoma"/>
                <a:cs typeface="Tahoma"/>
              </a:rPr>
              <a:t>від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-5" b="1">
                <a:solidFill>
                  <a:srgbClr val="BE2D00"/>
                </a:solidFill>
                <a:latin typeface="Tahoma"/>
                <a:cs typeface="Tahoma"/>
              </a:rPr>
              <a:t>її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BE2D00"/>
                </a:solidFill>
                <a:latin typeface="Tahoma"/>
                <a:cs typeface="Tahoma"/>
              </a:rPr>
              <a:t>пози,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від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кутів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у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суглобах.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00">
              <a:latin typeface="Tahoma"/>
              <a:cs typeface="Tahoma"/>
            </a:endParaRPr>
          </a:p>
          <a:p>
            <a:pPr marL="777875">
              <a:lnSpc>
                <a:spcPct val="100000"/>
              </a:lnSpc>
            </a:pP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Загальноприйнятим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тестом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для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оцінювання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силових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якостей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5" b="1">
                <a:solidFill>
                  <a:srgbClr val="FFFFFF"/>
                </a:solidFill>
                <a:latin typeface="Tahoma"/>
                <a:cs typeface="Tahoma"/>
              </a:rPr>
              <a:t>є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підтягування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на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перекладині.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6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2100" spc="85" b="1">
                <a:solidFill>
                  <a:srgbClr val="BE2D00"/>
                </a:solidFill>
                <a:latin typeface="Tahoma"/>
                <a:cs typeface="Tahoma"/>
              </a:rPr>
              <a:t>Тести</a:t>
            </a:r>
            <a:r>
              <a:rPr dirty="0" sz="21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100" spc="75" b="1">
                <a:solidFill>
                  <a:srgbClr val="BE2D00"/>
                </a:solidFill>
                <a:latin typeface="Tahoma"/>
                <a:cs typeface="Tahoma"/>
              </a:rPr>
              <a:t>швидкісних</a:t>
            </a:r>
            <a:r>
              <a:rPr dirty="0" sz="2100" spc="-1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100" spc="80" b="1">
                <a:solidFill>
                  <a:srgbClr val="BE2D00"/>
                </a:solidFill>
                <a:latin typeface="Tahoma"/>
                <a:cs typeface="Tahoma"/>
              </a:rPr>
              <a:t>якостей</a:t>
            </a:r>
            <a:r>
              <a:rPr dirty="0" sz="21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100" spc="50" b="1">
                <a:solidFill>
                  <a:srgbClr val="FFFFFF"/>
                </a:solidFill>
                <a:latin typeface="Tahoma"/>
                <a:cs typeface="Tahoma"/>
              </a:rPr>
              <a:t>поділяються</a:t>
            </a:r>
            <a:r>
              <a:rPr dirty="0" sz="21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50" b="1">
                <a:solidFill>
                  <a:srgbClr val="FFFFFF"/>
                </a:solidFill>
                <a:latin typeface="Tahoma"/>
                <a:cs typeface="Tahoma"/>
              </a:rPr>
              <a:t>на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95" b="1">
                <a:solidFill>
                  <a:srgbClr val="FFFFFF"/>
                </a:solidFill>
                <a:latin typeface="Tahoma"/>
                <a:cs typeface="Tahoma"/>
              </a:rPr>
              <a:t>три</a:t>
            </a:r>
            <a:r>
              <a:rPr dirty="0" sz="21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55" b="1">
                <a:solidFill>
                  <a:srgbClr val="FFFFFF"/>
                </a:solidFill>
                <a:latin typeface="Tahoma"/>
                <a:cs typeface="Tahoma"/>
              </a:rPr>
              <a:t>групи.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114" b="1">
                <a:solidFill>
                  <a:srgbClr val="FFFFFF"/>
                </a:solidFill>
                <a:latin typeface="Tahoma"/>
                <a:cs typeface="Tahoma"/>
              </a:rPr>
              <a:t>При</a:t>
            </a:r>
            <a:r>
              <a:rPr dirty="0" sz="21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тестуванні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50" b="1">
                <a:solidFill>
                  <a:srgbClr val="FFFFFF"/>
                </a:solidFill>
                <a:latin typeface="Tahoma"/>
                <a:cs typeface="Tahoma"/>
              </a:rPr>
              <a:t>людина</a:t>
            </a:r>
            <a:r>
              <a:rPr dirty="0" sz="21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0" b="1">
                <a:solidFill>
                  <a:srgbClr val="FFFFFF"/>
                </a:solidFill>
                <a:latin typeface="Tahoma"/>
                <a:cs typeface="Tahoma"/>
              </a:rPr>
              <a:t>повинна</a:t>
            </a:r>
            <a:r>
              <a:rPr dirty="0" sz="21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5" b="1">
                <a:solidFill>
                  <a:srgbClr val="FFFFFF"/>
                </a:solidFill>
                <a:latin typeface="Tahoma"/>
                <a:cs typeface="Tahoma"/>
              </a:rPr>
              <a:t>продемонструвати:</a:t>
            </a:r>
            <a:endParaRPr sz="2100">
              <a:latin typeface="Tahoma"/>
              <a:cs typeface="Tahoma"/>
            </a:endParaRPr>
          </a:p>
          <a:p>
            <a:pPr marL="12700" marR="1653539">
              <a:lnSpc>
                <a:spcPct val="116100"/>
              </a:lnSpc>
              <a:buAutoNum type="arabicParenR"/>
              <a:tabLst>
                <a:tab pos="288290" algn="l"/>
              </a:tabLst>
            </a:pPr>
            <a:r>
              <a:rPr dirty="0" sz="2100" spc="95" b="1">
                <a:solidFill>
                  <a:srgbClr val="FFFFFF"/>
                </a:solidFill>
                <a:latin typeface="Tahoma"/>
                <a:cs typeface="Tahoma"/>
              </a:rPr>
              <a:t>найменший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0" b="1">
                <a:solidFill>
                  <a:srgbClr val="FFFFFF"/>
                </a:solidFill>
                <a:latin typeface="Tahoma"/>
                <a:cs typeface="Tahoma"/>
              </a:rPr>
              <a:t>латентний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час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50" b="1">
                <a:solidFill>
                  <a:srgbClr val="FFFFFF"/>
                </a:solidFill>
                <a:latin typeface="Tahoma"/>
                <a:cs typeface="Tahoma"/>
              </a:rPr>
              <a:t>рухової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40" b="1">
                <a:solidFill>
                  <a:srgbClr val="FFFFFF"/>
                </a:solidFill>
                <a:latin typeface="Tahoma"/>
                <a:cs typeface="Tahoma"/>
              </a:rPr>
              <a:t>реакції,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тобто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5" b="1">
                <a:solidFill>
                  <a:srgbClr val="FFFFFF"/>
                </a:solidFill>
                <a:latin typeface="Tahoma"/>
                <a:cs typeface="Tahoma"/>
              </a:rPr>
              <a:t>часовий</a:t>
            </a:r>
            <a:r>
              <a:rPr dirty="0" sz="21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50" b="1">
                <a:solidFill>
                  <a:srgbClr val="FFFFFF"/>
                </a:solidFill>
                <a:latin typeface="Tahoma"/>
                <a:cs typeface="Tahoma"/>
              </a:rPr>
              <a:t>інтервал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між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світловим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або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5" b="1">
                <a:solidFill>
                  <a:srgbClr val="FFFFFF"/>
                </a:solidFill>
                <a:latin typeface="Tahoma"/>
                <a:cs typeface="Tahoma"/>
              </a:rPr>
              <a:t>звуковим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5" b="1">
                <a:solidFill>
                  <a:srgbClr val="FFFFFF"/>
                </a:solidFill>
                <a:latin typeface="Tahoma"/>
                <a:cs typeface="Tahoma"/>
              </a:rPr>
              <a:t>сигналом </a:t>
            </a:r>
            <a:r>
              <a:rPr dirty="0" sz="2100" spc="-60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(«стимулом») </a:t>
            </a:r>
            <a:r>
              <a:rPr dirty="0" sz="2100" spc="5" b="1">
                <a:solidFill>
                  <a:srgbClr val="FFFFFF"/>
                </a:solidFill>
                <a:latin typeface="Tahoma"/>
                <a:cs typeface="Tahoma"/>
              </a:rPr>
              <a:t>і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початком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50" b="1">
                <a:solidFill>
                  <a:srgbClr val="FFFFFF"/>
                </a:solidFill>
                <a:latin typeface="Tahoma"/>
                <a:cs typeface="Tahoma"/>
              </a:rPr>
              <a:t>рухової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дії;</a:t>
            </a:r>
            <a:endParaRPr sz="2100">
              <a:latin typeface="Tahoma"/>
              <a:cs typeface="Tahoma"/>
            </a:endParaRPr>
          </a:p>
          <a:p>
            <a:pPr marL="340995" indent="-328930">
              <a:lnSpc>
                <a:spcPct val="100000"/>
              </a:lnSpc>
              <a:spcBef>
                <a:spcPts val="405"/>
              </a:spcBef>
              <a:buAutoNum type="arabicParenR"/>
              <a:tabLst>
                <a:tab pos="341630" algn="l"/>
              </a:tabLst>
            </a:pPr>
            <a:r>
              <a:rPr dirty="0" sz="2100" spc="65" b="1">
                <a:solidFill>
                  <a:srgbClr val="FFFFFF"/>
                </a:solidFill>
                <a:latin typeface="Tahoma"/>
                <a:cs typeface="Tahoma"/>
              </a:rPr>
              <a:t>найбільшу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5" b="1">
                <a:solidFill>
                  <a:srgbClr val="FFFFFF"/>
                </a:solidFill>
                <a:latin typeface="Tahoma"/>
                <a:cs typeface="Tahoma"/>
              </a:rPr>
              <a:t>швидкість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80" b="1">
                <a:solidFill>
                  <a:srgbClr val="FFFFFF"/>
                </a:solidFill>
                <a:latin typeface="Tahoma"/>
                <a:cs typeface="Tahoma"/>
              </a:rPr>
              <a:t>одиночного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5" b="1">
                <a:solidFill>
                  <a:srgbClr val="FFFFFF"/>
                </a:solidFill>
                <a:latin typeface="Tahoma"/>
                <a:cs typeface="Tahoma"/>
              </a:rPr>
              <a:t>руху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b="1">
                <a:solidFill>
                  <a:srgbClr val="FFFFFF"/>
                </a:solidFill>
                <a:latin typeface="Tahoma"/>
                <a:cs typeface="Tahoma"/>
              </a:rPr>
              <a:t>(рукою,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45" b="1">
                <a:solidFill>
                  <a:srgbClr val="FFFFFF"/>
                </a:solidFill>
                <a:latin typeface="Tahoma"/>
                <a:cs typeface="Tahoma"/>
              </a:rPr>
              <a:t>ногою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-30" b="1">
                <a:solidFill>
                  <a:srgbClr val="FFFFFF"/>
                </a:solidFill>
                <a:latin typeface="Tahoma"/>
                <a:cs typeface="Tahoma"/>
              </a:rPr>
              <a:t>тощо);</a:t>
            </a:r>
            <a:endParaRPr sz="2100">
              <a:latin typeface="Tahoma"/>
              <a:cs typeface="Tahoma"/>
            </a:endParaRPr>
          </a:p>
          <a:p>
            <a:pPr marL="12700" marR="1441450">
              <a:lnSpc>
                <a:spcPct val="116100"/>
              </a:lnSpc>
              <a:buAutoNum type="arabicParenR"/>
              <a:tabLst>
                <a:tab pos="341630" algn="l"/>
              </a:tabLst>
            </a:pPr>
            <a:r>
              <a:rPr dirty="0" sz="2100" spc="75" b="1">
                <a:solidFill>
                  <a:srgbClr val="FFFFFF"/>
                </a:solidFill>
                <a:latin typeface="Tahoma"/>
                <a:cs typeface="Tahoma"/>
              </a:rPr>
              <a:t>найбільший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80" b="1">
                <a:solidFill>
                  <a:srgbClr val="FFFFFF"/>
                </a:solidFill>
                <a:latin typeface="Tahoma"/>
                <a:cs typeface="Tahoma"/>
              </a:rPr>
              <a:t>темп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циклічних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45" b="1">
                <a:solidFill>
                  <a:srgbClr val="FFFFFF"/>
                </a:solidFill>
                <a:latin typeface="Tahoma"/>
                <a:cs typeface="Tahoma"/>
              </a:rPr>
              <a:t>рухів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30" b="1">
                <a:solidFill>
                  <a:srgbClr val="FFFFFF"/>
                </a:solidFill>
                <a:latin typeface="Tahoma"/>
                <a:cs typeface="Tahoma"/>
              </a:rPr>
              <a:t>(наприклад,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90" b="1">
                <a:solidFill>
                  <a:srgbClr val="FFFFFF"/>
                </a:solidFill>
                <a:latin typeface="Tahoma"/>
                <a:cs typeface="Tahoma"/>
              </a:rPr>
              <a:t>боксерських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25" b="1">
                <a:solidFill>
                  <a:srgbClr val="FFFFFF"/>
                </a:solidFill>
                <a:latin typeface="Tahoma"/>
                <a:cs typeface="Tahoma"/>
              </a:rPr>
              <a:t>ударів)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або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5" b="1">
                <a:solidFill>
                  <a:srgbClr val="FFFFFF"/>
                </a:solidFill>
                <a:latin typeface="Tahoma"/>
                <a:cs typeface="Tahoma"/>
              </a:rPr>
              <a:t>найбільшу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5" b="1">
                <a:solidFill>
                  <a:srgbClr val="FFFFFF"/>
                </a:solidFill>
                <a:latin typeface="Tahoma"/>
                <a:cs typeface="Tahoma"/>
              </a:rPr>
              <a:t>швидкість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80" b="1">
                <a:solidFill>
                  <a:srgbClr val="FFFFFF"/>
                </a:solidFill>
                <a:latin typeface="Tahoma"/>
                <a:cs typeface="Tahoma"/>
              </a:rPr>
              <a:t>пересування </a:t>
            </a:r>
            <a:r>
              <a:rPr dirty="0" sz="2100" spc="-60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30" b="1">
                <a:solidFill>
                  <a:srgbClr val="FFFFFF"/>
                </a:solidFill>
                <a:latin typeface="Tahoma"/>
                <a:cs typeface="Tahoma"/>
              </a:rPr>
              <a:t>(наприклад,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80" b="1">
                <a:solidFill>
                  <a:srgbClr val="FFFFFF"/>
                </a:solidFill>
                <a:latin typeface="Tahoma"/>
                <a:cs typeface="Tahoma"/>
              </a:rPr>
              <a:t>у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95" b="1">
                <a:solidFill>
                  <a:srgbClr val="FFFFFF"/>
                </a:solidFill>
                <a:latin typeface="Tahoma"/>
                <a:cs typeface="Tahoma"/>
              </a:rPr>
              <a:t>спринтерському</a:t>
            </a:r>
            <a:r>
              <a:rPr dirty="0" sz="21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бігу).</a:t>
            </a:r>
            <a:endParaRPr sz="2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00">
              <a:latin typeface="Tahoma"/>
              <a:cs typeface="Tahoma"/>
            </a:endParaRPr>
          </a:p>
          <a:p>
            <a:pPr marL="12700" marR="5080">
              <a:lnSpc>
                <a:spcPct val="114100"/>
              </a:lnSpc>
            </a:pP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Практична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порада,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що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випливає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зі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сказаного,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полягає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тому,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що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20" b="1">
                <a:solidFill>
                  <a:srgbClr val="FFFFFF"/>
                </a:solidFill>
                <a:latin typeface="Tahoma"/>
                <a:cs typeface="Tahoma"/>
              </a:rPr>
              <a:t>при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тестуванні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швидкісних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якостей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досить </a:t>
            </a:r>
            <a:r>
              <a:rPr dirty="0" sz="2300" spc="-6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виміряти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0" b="1">
                <a:solidFill>
                  <a:srgbClr val="FFFFFF"/>
                </a:solidFill>
                <a:latin typeface="Tahoma"/>
                <a:cs typeface="Tahoma"/>
              </a:rPr>
              <a:t>три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показники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(по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одному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з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кожної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5" b="1">
                <a:solidFill>
                  <a:srgbClr val="FFFFFF"/>
                </a:solidFill>
                <a:latin typeface="Tahoma"/>
                <a:cs typeface="Tahoma"/>
              </a:rPr>
              <a:t>групи).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600">
              <a:latin typeface="Tahoma"/>
              <a:cs typeface="Tahoma"/>
            </a:endParaRPr>
          </a:p>
          <a:p>
            <a:pPr marL="12700" marR="1360805">
              <a:lnSpc>
                <a:spcPct val="114100"/>
              </a:lnSpc>
            </a:pPr>
            <a:r>
              <a:rPr dirty="0" sz="2300" spc="65" b="1">
                <a:solidFill>
                  <a:srgbClr val="BE2D00"/>
                </a:solidFill>
                <a:latin typeface="Tahoma"/>
                <a:cs typeface="Tahoma"/>
              </a:rPr>
              <a:t>Тестування</a:t>
            </a:r>
            <a:r>
              <a:rPr dirty="0" sz="230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BE2D00"/>
                </a:solidFill>
                <a:latin typeface="Tahoma"/>
                <a:cs typeface="Tahoma"/>
              </a:rPr>
              <a:t>швидкісно-силових</a:t>
            </a:r>
            <a:r>
              <a:rPr dirty="0" sz="230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BE2D00"/>
                </a:solidFill>
                <a:latin typeface="Tahoma"/>
                <a:cs typeface="Tahoma"/>
              </a:rPr>
              <a:t>якостей</a:t>
            </a:r>
            <a:r>
              <a:rPr dirty="0" sz="2300" spc="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здійснюється</a:t>
            </a:r>
            <a:r>
              <a:rPr dirty="0" sz="230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у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5" b="1">
                <a:solidFill>
                  <a:srgbClr val="FFFFFF"/>
                </a:solidFill>
                <a:latin typeface="Tahoma"/>
                <a:cs typeface="Tahoma"/>
              </a:rPr>
              <a:t>вправах,</a:t>
            </a:r>
            <a:r>
              <a:rPr dirty="0" sz="230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що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дозволяють</a:t>
            </a:r>
            <a:r>
              <a:rPr dirty="0" sz="230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продемонструвати </a:t>
            </a:r>
            <a:r>
              <a:rPr dirty="0" sz="2300" spc="-6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водночас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силу,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і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швидкість.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Для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цього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використовуються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стрибки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у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висоту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20" b="1">
                <a:solidFill>
                  <a:srgbClr val="FFFFFF"/>
                </a:solidFill>
                <a:latin typeface="Tahoma"/>
                <a:cs typeface="Tahoma"/>
              </a:rPr>
              <a:t>та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довжину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з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місця.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Tahoma"/>
              <a:cs typeface="Tahoma"/>
            </a:endParaRPr>
          </a:p>
          <a:p>
            <a:pPr algn="ctr" marL="15875" marR="782320">
              <a:lnSpc>
                <a:spcPct val="114100"/>
              </a:lnSpc>
            </a:pP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Для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більш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глибокого</a:t>
            </a:r>
            <a:r>
              <a:rPr dirty="0" sz="2300" spc="-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аналізу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швидкісно-силових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якостей</a:t>
            </a:r>
            <a:r>
              <a:rPr dirty="0" sz="2300" spc="-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реєструють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динамограму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(графік</a:t>
            </a:r>
            <a:r>
              <a:rPr dirty="0" sz="2300" spc="-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зміни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у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часі </a:t>
            </a:r>
            <a:r>
              <a:rPr dirty="0" sz="2300" spc="-6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сили,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яка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виявляється)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стрибка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або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іншої 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«вибухової»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вправи </a:t>
            </a:r>
            <a:r>
              <a:rPr dirty="0" sz="2300" spc="130" b="1">
                <a:solidFill>
                  <a:srgbClr val="FFFFFF"/>
                </a:solidFill>
                <a:latin typeface="Tahoma"/>
                <a:cs typeface="Tahoma"/>
              </a:rPr>
              <a:t>й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обчислюють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градієнт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сили </a:t>
            </a:r>
            <a:r>
              <a:rPr dirty="0" sz="2300" spc="15" b="1">
                <a:solidFill>
                  <a:srgbClr val="FFFFFF"/>
                </a:solidFill>
                <a:latin typeface="Tahoma"/>
                <a:cs typeface="Tahoma"/>
              </a:rPr>
              <a:t>(тобто </a:t>
            </a:r>
            <a:r>
              <a:rPr dirty="0" sz="2300" spc="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відношення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збільшення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сили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0" b="1">
                <a:solidFill>
                  <a:srgbClr val="FFFFFF"/>
                </a:solidFill>
                <a:latin typeface="Tahoma"/>
                <a:cs typeface="Tahoma"/>
              </a:rPr>
              <a:t>до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інтервалу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часу,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за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який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це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збільшення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20" b="1">
                <a:solidFill>
                  <a:srgbClr val="FFFFFF"/>
                </a:solidFill>
                <a:latin typeface="Tahoma"/>
                <a:cs typeface="Tahoma"/>
              </a:rPr>
              <a:t>відбулося).</a:t>
            </a:r>
            <a:endParaRPr sz="2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88" y="2276805"/>
                </a:moveTo>
                <a:lnTo>
                  <a:pt x="5509653" y="2276805"/>
                </a:lnTo>
                <a:lnTo>
                  <a:pt x="5509653" y="0"/>
                </a:lnTo>
                <a:lnTo>
                  <a:pt x="5500128" y="0"/>
                </a:lnTo>
                <a:lnTo>
                  <a:pt x="5500128" y="2276805"/>
                </a:lnTo>
                <a:lnTo>
                  <a:pt x="0" y="2276805"/>
                </a:lnTo>
                <a:lnTo>
                  <a:pt x="0" y="2286330"/>
                </a:lnTo>
                <a:lnTo>
                  <a:pt x="5500128" y="2286330"/>
                </a:lnTo>
                <a:lnTo>
                  <a:pt x="5500128" y="10286987"/>
                </a:lnTo>
                <a:lnTo>
                  <a:pt x="5509653" y="10286987"/>
                </a:lnTo>
                <a:lnTo>
                  <a:pt x="5509653" y="2286330"/>
                </a:lnTo>
                <a:lnTo>
                  <a:pt x="18287988" y="2286330"/>
                </a:lnTo>
                <a:lnTo>
                  <a:pt x="18287988" y="227680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99604" y="386732"/>
            <a:ext cx="16864965" cy="825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100"/>
              </a:lnSpc>
              <a:spcBef>
                <a:spcPts val="100"/>
              </a:spcBef>
              <a:tabLst>
                <a:tab pos="8862695" algn="l"/>
              </a:tabLst>
            </a:pPr>
            <a:r>
              <a:rPr dirty="0" sz="2300" spc="75" b="1">
                <a:solidFill>
                  <a:srgbClr val="BE2D00"/>
                </a:solidFill>
                <a:latin typeface="Tahoma"/>
                <a:cs typeface="Tahoma"/>
              </a:rPr>
              <a:t>швидкісно-силовий</a:t>
            </a:r>
            <a:r>
              <a:rPr dirty="0" sz="2300" spc="-1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90" b="1">
                <a:solidFill>
                  <a:srgbClr val="BE2D00"/>
                </a:solidFill>
                <a:latin typeface="Tahoma"/>
                <a:cs typeface="Tahoma"/>
              </a:rPr>
              <a:t>індекс</a:t>
            </a:r>
            <a:r>
              <a:rPr dirty="0" sz="2300" spc="-1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-315" b="1">
                <a:latin typeface="Tahoma"/>
                <a:cs typeface="Tahoma"/>
              </a:rPr>
              <a:t>–</a:t>
            </a:r>
            <a:r>
              <a:rPr dirty="0" sz="2300" spc="-5" b="1">
                <a:latin typeface="Tahoma"/>
                <a:cs typeface="Tahoma"/>
              </a:rPr>
              <a:t> </a:t>
            </a:r>
            <a:r>
              <a:rPr dirty="0" sz="2300" spc="35" b="1">
                <a:latin typeface="Tahoma"/>
                <a:cs typeface="Tahoma"/>
              </a:rPr>
              <a:t>частку,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що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135" b="1">
                <a:latin typeface="Tahoma"/>
                <a:cs typeface="Tahoma"/>
              </a:rPr>
              <a:t>є</a:t>
            </a:r>
            <a:r>
              <a:rPr dirty="0" sz="2300" spc="-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результатом	ділення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різниці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між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максимальним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5" b="1">
                <a:latin typeface="Tahoma"/>
                <a:cs typeface="Tahoma"/>
              </a:rPr>
              <a:t>і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мінімальним </a:t>
            </a:r>
            <a:r>
              <a:rPr dirty="0" sz="2300" spc="-65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значеннями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сили,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що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виявляється,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на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величину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часового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0" b="1">
                <a:latin typeface="Tahoma"/>
                <a:cs typeface="Tahoma"/>
              </a:rPr>
              <a:t>інтервалу,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за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95" b="1">
                <a:latin typeface="Tahoma"/>
                <a:cs typeface="Tahoma"/>
              </a:rPr>
              <a:t>який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ця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зміна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0" b="1">
                <a:latin typeface="Tahoma"/>
                <a:cs typeface="Tahoma"/>
              </a:rPr>
              <a:t>відбулася.</a:t>
            </a:r>
            <a:endParaRPr sz="23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0571" y="2086383"/>
            <a:ext cx="14388465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 spc="50" b="1">
                <a:solidFill>
                  <a:srgbClr val="BE2D00"/>
                </a:solidFill>
                <a:latin typeface="Tahoma"/>
                <a:cs typeface="Tahoma"/>
              </a:rPr>
              <a:t>Коефіцієнт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реактивності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дорівнює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швидкісно-силовому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індексу,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поділеному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на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35" b="1">
                <a:latin typeface="Tahoma"/>
                <a:cs typeface="Tahoma"/>
              </a:rPr>
              <a:t>вагу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-15" b="1">
                <a:latin typeface="Tahoma"/>
                <a:cs typeface="Tahoma"/>
              </a:rPr>
              <a:t>тіла.</a:t>
            </a:r>
            <a:endParaRPr sz="23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1930" y="3332890"/>
            <a:ext cx="17026255" cy="2386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100"/>
              </a:spcBef>
            </a:pPr>
            <a:r>
              <a:rPr dirty="0" sz="2300" spc="65" b="1">
                <a:latin typeface="Tahoma"/>
                <a:cs typeface="Tahoma"/>
              </a:rPr>
              <a:t>Тестування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гнучкості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найчастіше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пов'язане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з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виміром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кутів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між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ланками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-15" b="1">
                <a:latin typeface="Tahoma"/>
                <a:cs typeface="Tahoma"/>
              </a:rPr>
              <a:t>тіла.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50">
              <a:latin typeface="Tahoma"/>
              <a:cs typeface="Tahoma"/>
            </a:endParaRPr>
          </a:p>
          <a:p>
            <a:pPr marL="12700" marR="5080">
              <a:lnSpc>
                <a:spcPct val="114100"/>
              </a:lnSpc>
            </a:pPr>
            <a:r>
              <a:rPr dirty="0" sz="2300" spc="65" b="1">
                <a:latin typeface="Tahoma"/>
                <a:cs typeface="Tahoma"/>
              </a:rPr>
              <a:t>Для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щоденного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оцінки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гнучкості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рекомендуються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нахили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95" b="1">
                <a:latin typeface="Tahoma"/>
                <a:cs typeface="Tahoma"/>
              </a:rPr>
              <a:t>вперед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із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110" b="1">
                <a:latin typeface="Tahoma"/>
                <a:cs typeface="Tahoma"/>
              </a:rPr>
              <a:t>прямими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ногами,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що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виконуються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на </a:t>
            </a:r>
            <a:r>
              <a:rPr dirty="0" sz="2300" spc="-65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сходинці, </a:t>
            </a:r>
            <a:r>
              <a:rPr dirty="0" sz="2300" spc="100" b="1">
                <a:latin typeface="Tahoma"/>
                <a:cs typeface="Tahoma"/>
              </a:rPr>
              <a:t>до </a:t>
            </a:r>
            <a:r>
              <a:rPr dirty="0" sz="2300" spc="50" b="1">
                <a:latin typeface="Tahoma"/>
                <a:cs typeface="Tahoma"/>
              </a:rPr>
              <a:t>якої </a:t>
            </a:r>
            <a:r>
              <a:rPr dirty="0" sz="2300" spc="70" b="1">
                <a:latin typeface="Tahoma"/>
                <a:cs typeface="Tahoma"/>
              </a:rPr>
              <a:t>вертикально приставлена </a:t>
            </a:r>
            <a:r>
              <a:rPr dirty="0" sz="2300" spc="50" b="1">
                <a:latin typeface="Tahoma"/>
                <a:cs typeface="Tahoma"/>
              </a:rPr>
              <a:t>лінійка </a:t>
            </a:r>
            <a:r>
              <a:rPr dirty="0" sz="2300" spc="45" b="1">
                <a:latin typeface="Tahoma"/>
                <a:cs typeface="Tahoma"/>
              </a:rPr>
              <a:t>із </a:t>
            </a:r>
            <a:r>
              <a:rPr dirty="0" sz="2300" spc="90" b="1">
                <a:latin typeface="Tahoma"/>
                <a:cs typeface="Tahoma"/>
              </a:rPr>
              <a:t>сантиметровими </a:t>
            </a:r>
            <a:r>
              <a:rPr dirty="0" sz="2300" spc="50" b="1">
                <a:latin typeface="Tahoma"/>
                <a:cs typeface="Tahoma"/>
              </a:rPr>
              <a:t>поділками. </a:t>
            </a:r>
            <a:r>
              <a:rPr dirty="0" sz="2300" spc="65" b="1">
                <a:latin typeface="Tahoma"/>
                <a:cs typeface="Tahoma"/>
              </a:rPr>
              <a:t>Гнучкість </a:t>
            </a:r>
            <a:r>
              <a:rPr dirty="0" sz="2300" spc="60" b="1">
                <a:latin typeface="Tahoma"/>
                <a:cs typeface="Tahoma"/>
              </a:rPr>
              <a:t>оцінюється </a:t>
            </a:r>
            <a:r>
              <a:rPr dirty="0" sz="2300" spc="65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відстанню</a:t>
            </a:r>
            <a:r>
              <a:rPr dirty="0" sz="2300" spc="-30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від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кінчиків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пальців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110" b="1">
                <a:latin typeface="Tahoma"/>
                <a:cs typeface="Tahoma"/>
              </a:rPr>
              <a:t>руки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100" b="1">
                <a:latin typeface="Tahoma"/>
                <a:cs typeface="Tahoma"/>
              </a:rPr>
              <a:t>до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опори.</a:t>
            </a:r>
            <a:endParaRPr sz="2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8356088"/>
            <a:ext cx="18288000" cy="9525"/>
          </a:xfrm>
          <a:custGeom>
            <a:avLst/>
            <a:gdLst/>
            <a:ahLst/>
            <a:cxnLst/>
            <a:rect l="l" t="t" r="r" b="b"/>
            <a:pathLst>
              <a:path w="18288000" h="9525">
                <a:moveTo>
                  <a:pt x="0" y="0"/>
                </a:moveTo>
                <a:lnTo>
                  <a:pt x="18287999" y="0"/>
                </a:lnTo>
                <a:lnTo>
                  <a:pt x="18287999" y="9524"/>
                </a:lnTo>
                <a:lnTo>
                  <a:pt x="0" y="95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297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17217" y="1981089"/>
            <a:ext cx="16052800" cy="6826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30810">
              <a:lnSpc>
                <a:spcPct val="114100"/>
              </a:lnSpc>
              <a:spcBef>
                <a:spcPts val="100"/>
              </a:spcBef>
            </a:pP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Біомеханічний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контроль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можна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здійснювати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по-різному.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Найпростіше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315" b="1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спостерігати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0" b="1">
                <a:solidFill>
                  <a:srgbClr val="FFFFFF"/>
                </a:solidFill>
                <a:latin typeface="Tahoma"/>
                <a:cs typeface="Tahoma"/>
              </a:rPr>
              <a:t>й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записувати </a:t>
            </a:r>
            <a:r>
              <a:rPr dirty="0" sz="2300" spc="-6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результати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спостережень. </a:t>
            </a:r>
            <a:r>
              <a:rPr dirty="0" sz="2300" spc="130" b="1">
                <a:solidFill>
                  <a:srgbClr val="FFFFFF"/>
                </a:solidFill>
                <a:latin typeface="Tahoma"/>
                <a:cs typeface="Tahoma"/>
              </a:rPr>
              <a:t>Але </a:t>
            </a:r>
            <a:r>
              <a:rPr dirty="0" sz="2300" spc="120" b="1">
                <a:solidFill>
                  <a:srgbClr val="FFFFFF"/>
                </a:solidFill>
                <a:latin typeface="Tahoma"/>
                <a:cs typeface="Tahoma"/>
              </a:rPr>
              <a:t>при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цьому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багато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чого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не </a:t>
            </a:r>
            <a:r>
              <a:rPr dirty="0" sz="2300" spc="100" b="1">
                <a:solidFill>
                  <a:srgbClr val="FFFFFF"/>
                </a:solidFill>
                <a:latin typeface="Tahoma"/>
                <a:cs typeface="Tahoma"/>
              </a:rPr>
              <a:t>буде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враховано, </a:t>
            </a:r>
            <a:r>
              <a:rPr dirty="0" sz="2300" spc="10" b="1">
                <a:solidFill>
                  <a:srgbClr val="FFFFFF"/>
                </a:solidFill>
                <a:latin typeface="Tahoma"/>
                <a:cs typeface="Tahoma"/>
              </a:rPr>
              <a:t>а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отже,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ніхто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не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зможе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поручитися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за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точність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отриманих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результатів.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Більш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плодотворним,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25" b="1">
                <a:solidFill>
                  <a:srgbClr val="FFFFFF"/>
                </a:solidFill>
                <a:latin typeface="Tahoma"/>
                <a:cs typeface="Tahoma"/>
              </a:rPr>
              <a:t>хоч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і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більш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складним,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5" b="1">
                <a:solidFill>
                  <a:srgbClr val="FFFFFF"/>
                </a:solidFill>
                <a:latin typeface="Tahoma"/>
                <a:cs typeface="Tahoma"/>
              </a:rPr>
              <a:t>є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автоматизований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контроль.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ahoma"/>
              <a:cs typeface="Tahoma"/>
            </a:endParaRPr>
          </a:p>
          <a:p>
            <a:pPr marL="12700" marR="5080" indent="82550">
              <a:lnSpc>
                <a:spcPct val="114100"/>
              </a:lnSpc>
            </a:pPr>
            <a:r>
              <a:rPr dirty="0" sz="2300" spc="75" b="1">
                <a:solidFill>
                  <a:srgbClr val="BE2D00"/>
                </a:solidFill>
                <a:latin typeface="Tahoma"/>
                <a:cs typeface="Tahoma"/>
              </a:rPr>
              <a:t>Сьогодні</a:t>
            </a:r>
            <a:r>
              <a:rPr dirty="0" sz="2300" spc="-3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110" b="1">
                <a:solidFill>
                  <a:srgbClr val="BE2D00"/>
                </a:solidFill>
                <a:latin typeface="Tahoma"/>
                <a:cs typeface="Tahoma"/>
              </a:rPr>
              <a:t>процес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10" b="1">
                <a:solidFill>
                  <a:srgbClr val="BE2D00"/>
                </a:solidFill>
                <a:latin typeface="Tahoma"/>
                <a:cs typeface="Tahoma"/>
              </a:rPr>
              <a:t>«живого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25" b="1">
                <a:solidFill>
                  <a:srgbClr val="BE2D00"/>
                </a:solidFill>
                <a:latin typeface="Tahoma"/>
                <a:cs typeface="Tahoma"/>
              </a:rPr>
              <a:t>споглядання»,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BE2D00"/>
                </a:solidFill>
                <a:latin typeface="Tahoma"/>
                <a:cs typeface="Tahoma"/>
              </a:rPr>
              <a:t>спостереження</a:t>
            </a:r>
            <a:r>
              <a:rPr dirty="0" sz="2300" spc="-3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BE2D00"/>
                </a:solidFill>
                <a:latin typeface="Tahoma"/>
                <a:cs typeface="Tahoma"/>
              </a:rPr>
              <a:t>за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BE2D00"/>
                </a:solidFill>
                <a:latin typeface="Tahoma"/>
                <a:cs typeface="Tahoma"/>
              </a:rPr>
              <a:t>об'єктом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BE2D00"/>
                </a:solidFill>
                <a:latin typeface="Tahoma"/>
                <a:cs typeface="Tahoma"/>
              </a:rPr>
              <a:t>дослідження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114" b="1">
                <a:solidFill>
                  <a:srgbClr val="BE2D00"/>
                </a:solidFill>
                <a:latin typeface="Tahoma"/>
                <a:cs typeface="Tahoma"/>
              </a:rPr>
              <a:t>немислимий</a:t>
            </a:r>
            <a:r>
              <a:rPr dirty="0" sz="2300" spc="-3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BE2D00"/>
                </a:solidFill>
                <a:latin typeface="Tahoma"/>
                <a:cs typeface="Tahoma"/>
              </a:rPr>
              <a:t>без </a:t>
            </a:r>
            <a:r>
              <a:rPr dirty="0" sz="2300" spc="-65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BE2D00"/>
                </a:solidFill>
                <a:latin typeface="Tahoma"/>
                <a:cs typeface="Tahoma"/>
              </a:rPr>
              <a:t>використання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BE2D00"/>
                </a:solidFill>
                <a:latin typeface="Tahoma"/>
                <a:cs typeface="Tahoma"/>
              </a:rPr>
              <a:t>вимірювальної</a:t>
            </a:r>
            <a:r>
              <a:rPr dirty="0" sz="2300" spc="-3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BE2D00"/>
                </a:solidFill>
                <a:latin typeface="Tahoma"/>
                <a:cs typeface="Tahoma"/>
              </a:rPr>
              <a:t>апаратури.</a:t>
            </a:r>
            <a:endParaRPr sz="2300">
              <a:latin typeface="Tahoma"/>
              <a:cs typeface="Tahoma"/>
            </a:endParaRPr>
          </a:p>
          <a:p>
            <a:pPr marL="12700" marR="889635">
              <a:lnSpc>
                <a:spcPct val="114100"/>
              </a:lnSpc>
            </a:pP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Усі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вимірювальні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14" b="1">
                <a:solidFill>
                  <a:srgbClr val="FFFFFF"/>
                </a:solidFill>
                <a:latin typeface="Tahoma"/>
                <a:cs typeface="Tahoma"/>
              </a:rPr>
              <a:t>системи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біомеханіці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містять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у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собі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датчики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біомеханічних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характеристик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з </a:t>
            </a:r>
            <a:r>
              <a:rPr dirty="0" sz="2300" spc="-6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підсилювачами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0" b="1">
                <a:solidFill>
                  <a:srgbClr val="FFFFFF"/>
                </a:solidFill>
                <a:latin typeface="Tahoma"/>
                <a:cs typeface="Tahoma"/>
              </a:rPr>
              <a:t>й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перетворювачами,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канал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зв'язку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0" b="1">
                <a:solidFill>
                  <a:srgbClr val="FFFFFF"/>
                </a:solidFill>
                <a:latin typeface="Tahoma"/>
                <a:cs typeface="Tahoma"/>
              </a:rPr>
              <a:t>й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обладнання,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що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реєструє.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600">
              <a:latin typeface="Tahoma"/>
              <a:cs typeface="Tahoma"/>
            </a:endParaRPr>
          </a:p>
          <a:p>
            <a:pPr marL="12700" marR="168275" indent="82550">
              <a:lnSpc>
                <a:spcPct val="114100"/>
              </a:lnSpc>
            </a:pP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Останніми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роками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все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частіше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використовують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запам'ятовувальне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0" b="1">
                <a:solidFill>
                  <a:srgbClr val="FFFFFF"/>
                </a:solidFill>
                <a:latin typeface="Tahoma"/>
                <a:cs typeface="Tahoma"/>
              </a:rPr>
              <a:t>й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обчислювальне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обладнання, </a:t>
            </a:r>
            <a:r>
              <a:rPr dirty="0" sz="2300" spc="-6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що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суттєво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розширює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можливості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педагога.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ahoma"/>
              <a:cs typeface="Tahoma"/>
            </a:endParaRPr>
          </a:p>
          <a:p>
            <a:pPr marL="12700" marR="1524000" indent="82550">
              <a:lnSpc>
                <a:spcPct val="114100"/>
              </a:lnSpc>
              <a:spcBef>
                <a:spcPts val="5"/>
              </a:spcBef>
            </a:pP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Для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підвищення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точності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біомеханічного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контролю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залучаються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всі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передові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можливості </a:t>
            </a:r>
            <a:r>
              <a:rPr dirty="0" sz="2300" spc="-6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інженерної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думки: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радіотелеметрія,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лазери,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ультразвук,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інфрачервоне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випромінювання,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телебачення,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відеомагнітофони,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обчислювальна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20" b="1">
                <a:solidFill>
                  <a:srgbClr val="FFFFFF"/>
                </a:solidFill>
                <a:latin typeface="Tahoma"/>
                <a:cs typeface="Tahoma"/>
              </a:rPr>
              <a:t>техніка.</a:t>
            </a:r>
            <a:endParaRPr sz="2300">
              <a:latin typeface="Tahoma"/>
              <a:cs typeface="Tahom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878921" y="1174207"/>
            <a:ext cx="7844790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90">
                <a:solidFill>
                  <a:srgbClr val="E6E6E6"/>
                </a:solidFill>
              </a:rPr>
              <a:t>7.</a:t>
            </a:r>
            <a:r>
              <a:rPr dirty="0" sz="2600" spc="-35">
                <a:solidFill>
                  <a:srgbClr val="E6E6E6"/>
                </a:solidFill>
              </a:rPr>
              <a:t> </a:t>
            </a:r>
            <a:r>
              <a:rPr dirty="0" sz="2600" spc="80">
                <a:solidFill>
                  <a:srgbClr val="E6E6E6"/>
                </a:solidFill>
              </a:rPr>
              <a:t>Автоматизація</a:t>
            </a:r>
            <a:r>
              <a:rPr dirty="0" sz="2600" spc="-35">
                <a:solidFill>
                  <a:srgbClr val="E6E6E6"/>
                </a:solidFill>
              </a:rPr>
              <a:t> </a:t>
            </a:r>
            <a:r>
              <a:rPr dirty="0" sz="2600" spc="65">
                <a:solidFill>
                  <a:srgbClr val="E6E6E6"/>
                </a:solidFill>
              </a:rPr>
              <a:t>біомеханічного</a:t>
            </a:r>
            <a:r>
              <a:rPr dirty="0" sz="2600" spc="-35">
                <a:solidFill>
                  <a:srgbClr val="E6E6E6"/>
                </a:solidFill>
              </a:rPr>
              <a:t> </a:t>
            </a:r>
            <a:r>
              <a:rPr dirty="0" sz="2600" spc="65">
                <a:solidFill>
                  <a:srgbClr val="E6E6E6"/>
                </a:solidFill>
              </a:rPr>
              <a:t>контролю</a:t>
            </a:r>
            <a:endParaRPr sz="2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"/>
            <a:ext cx="18288000" cy="10287000"/>
            <a:chOff x="0" y="1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15310882" y="1028700"/>
              <a:ext cx="1948814" cy="155575"/>
            </a:xfrm>
            <a:custGeom>
              <a:avLst/>
              <a:gdLst/>
              <a:ahLst/>
              <a:cxnLst/>
              <a:rect l="l" t="t" r="r" b="b"/>
              <a:pathLst>
                <a:path w="1948815" h="155575">
                  <a:moveTo>
                    <a:pt x="0" y="0"/>
                  </a:moveTo>
                  <a:lnTo>
                    <a:pt x="1948417" y="0"/>
                  </a:lnTo>
                  <a:lnTo>
                    <a:pt x="1948417" y="155149"/>
                  </a:lnTo>
                  <a:lnTo>
                    <a:pt x="0" y="155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2D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0" y="11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7962" y="9258275"/>
                  </a:moveTo>
                  <a:lnTo>
                    <a:pt x="16092678" y="9258275"/>
                  </a:lnTo>
                  <a:lnTo>
                    <a:pt x="16092678" y="0"/>
                  </a:lnTo>
                  <a:lnTo>
                    <a:pt x="16083153" y="0"/>
                  </a:lnTo>
                  <a:lnTo>
                    <a:pt x="16083153" y="9258275"/>
                  </a:lnTo>
                  <a:lnTo>
                    <a:pt x="0" y="9258275"/>
                  </a:lnTo>
                  <a:lnTo>
                    <a:pt x="0" y="9267800"/>
                  </a:lnTo>
                  <a:lnTo>
                    <a:pt x="16083153" y="9267800"/>
                  </a:lnTo>
                  <a:lnTo>
                    <a:pt x="16083153" y="10287000"/>
                  </a:lnTo>
                  <a:lnTo>
                    <a:pt x="16092678" y="10287000"/>
                  </a:lnTo>
                  <a:lnTo>
                    <a:pt x="16092678" y="9267800"/>
                  </a:lnTo>
                  <a:lnTo>
                    <a:pt x="18287962" y="9267800"/>
                  </a:lnTo>
                  <a:lnTo>
                    <a:pt x="18287962" y="92582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-4620" y="493675"/>
            <a:ext cx="17865725" cy="8597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1320">
              <a:lnSpc>
                <a:spcPct val="100000"/>
              </a:lnSpc>
              <a:spcBef>
                <a:spcPts val="100"/>
              </a:spcBef>
            </a:pPr>
            <a:r>
              <a:rPr dirty="0" sz="2500" spc="15" b="1">
                <a:latin typeface="Tahoma"/>
                <a:cs typeface="Tahoma"/>
              </a:rPr>
              <a:t>1.Енергетичні</a:t>
            </a:r>
            <a:r>
              <a:rPr dirty="0" sz="2500" spc="-20" b="1">
                <a:latin typeface="Tahoma"/>
                <a:cs typeface="Tahoma"/>
              </a:rPr>
              <a:t> </a:t>
            </a:r>
            <a:r>
              <a:rPr dirty="0" sz="2500" spc="85" b="1">
                <a:latin typeface="Tahoma"/>
                <a:cs typeface="Tahoma"/>
              </a:rPr>
              <a:t>характеристики</a:t>
            </a:r>
            <a:r>
              <a:rPr dirty="0" sz="2500" spc="-15" b="1">
                <a:latin typeface="Tahoma"/>
                <a:cs typeface="Tahoma"/>
              </a:rPr>
              <a:t> </a:t>
            </a:r>
            <a:r>
              <a:rPr dirty="0" sz="2500" spc="55" b="1">
                <a:latin typeface="Tahoma"/>
                <a:cs typeface="Tahoma"/>
              </a:rPr>
              <a:t>рухової</a:t>
            </a:r>
            <a:r>
              <a:rPr dirty="0" sz="2500" spc="-20" b="1">
                <a:latin typeface="Tahoma"/>
                <a:cs typeface="Tahoma"/>
              </a:rPr>
              <a:t> </a:t>
            </a:r>
            <a:r>
              <a:rPr dirty="0" sz="2500" spc="65" b="1">
                <a:latin typeface="Tahoma"/>
                <a:cs typeface="Tahoma"/>
              </a:rPr>
              <a:t>діяльності</a:t>
            </a:r>
            <a:r>
              <a:rPr dirty="0" sz="2500" spc="-15" b="1">
                <a:latin typeface="Tahoma"/>
                <a:cs typeface="Tahoma"/>
              </a:rPr>
              <a:t> </a:t>
            </a:r>
            <a:r>
              <a:rPr dirty="0" sz="2500" spc="50" b="1">
                <a:latin typeface="Tahoma"/>
                <a:cs typeface="Tahoma"/>
              </a:rPr>
              <a:t>людини.</a:t>
            </a:r>
            <a:endParaRPr sz="2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400">
              <a:latin typeface="Tahoma"/>
              <a:cs typeface="Tahoma"/>
            </a:endParaRPr>
          </a:p>
          <a:p>
            <a:pPr algn="ctr" marL="566420" marR="463550" indent="-635">
              <a:lnSpc>
                <a:spcPct val="114100"/>
              </a:lnSpc>
            </a:pPr>
            <a:r>
              <a:rPr dirty="0" sz="2300" spc="75" b="1">
                <a:latin typeface="Tahoma"/>
                <a:cs typeface="Tahoma"/>
              </a:rPr>
              <a:t>Під </a:t>
            </a:r>
            <a:r>
              <a:rPr dirty="0" sz="2300" spc="60" b="1">
                <a:latin typeface="Tahoma"/>
                <a:cs typeface="Tahoma"/>
              </a:rPr>
              <a:t>час </a:t>
            </a:r>
            <a:r>
              <a:rPr dirty="0" sz="2300" spc="45" b="1">
                <a:latin typeface="Tahoma"/>
                <a:cs typeface="Tahoma"/>
              </a:rPr>
              <a:t>рухів </a:t>
            </a:r>
            <a:r>
              <a:rPr dirty="0" sz="2300" spc="75" b="1">
                <a:latin typeface="Tahoma"/>
                <a:cs typeface="Tahoma"/>
              </a:rPr>
              <a:t>людини </a:t>
            </a:r>
            <a:r>
              <a:rPr dirty="0" sz="2300" spc="60" b="1">
                <a:latin typeface="Tahoma"/>
                <a:cs typeface="Tahoma"/>
              </a:rPr>
              <a:t>сили, </a:t>
            </a:r>
            <a:r>
              <a:rPr dirty="0" sz="2300" spc="40" b="1">
                <a:latin typeface="Tahoma"/>
                <a:cs typeface="Tahoma"/>
              </a:rPr>
              <a:t>які </a:t>
            </a:r>
            <a:r>
              <a:rPr dirty="0" sz="2300" spc="55" b="1">
                <a:latin typeface="Tahoma"/>
                <a:cs typeface="Tahoma"/>
              </a:rPr>
              <a:t>докладаються </a:t>
            </a:r>
            <a:r>
              <a:rPr dirty="0" sz="2300" spc="100" b="1">
                <a:latin typeface="Tahoma"/>
                <a:cs typeface="Tahoma"/>
              </a:rPr>
              <a:t>до </a:t>
            </a:r>
            <a:r>
              <a:rPr dirty="0" sz="2300" spc="-5" b="1">
                <a:latin typeface="Tahoma"/>
                <a:cs typeface="Tahoma"/>
              </a:rPr>
              <a:t>її </a:t>
            </a:r>
            <a:r>
              <a:rPr dirty="0" sz="2300" spc="15" b="1">
                <a:latin typeface="Tahoma"/>
                <a:cs typeface="Tahoma"/>
              </a:rPr>
              <a:t>тіла </a:t>
            </a:r>
            <a:r>
              <a:rPr dirty="0" sz="2300" spc="60" b="1">
                <a:latin typeface="Tahoma"/>
                <a:cs typeface="Tahoma"/>
              </a:rPr>
              <a:t>виконують </a:t>
            </a:r>
            <a:r>
              <a:rPr dirty="0" sz="2300" spc="85" b="1">
                <a:latin typeface="Tahoma"/>
                <a:cs typeface="Tahoma"/>
              </a:rPr>
              <a:t>роботу </a:t>
            </a:r>
            <a:r>
              <a:rPr dirty="0" sz="2300" spc="130" b="1">
                <a:latin typeface="Tahoma"/>
                <a:cs typeface="Tahoma"/>
              </a:rPr>
              <a:t>й </a:t>
            </a:r>
            <a:r>
              <a:rPr dirty="0" sz="2300" spc="35" b="1">
                <a:latin typeface="Tahoma"/>
                <a:cs typeface="Tahoma"/>
              </a:rPr>
              <a:t>змінюють </a:t>
            </a:r>
            <a:r>
              <a:rPr dirty="0" sz="2300" spc="70" b="1">
                <a:latin typeface="Tahoma"/>
                <a:cs typeface="Tahoma"/>
              </a:rPr>
              <a:t>положення </a:t>
            </a:r>
            <a:r>
              <a:rPr dirty="0" sz="2300" spc="5" b="1">
                <a:latin typeface="Tahoma"/>
                <a:cs typeface="Tahoma"/>
              </a:rPr>
              <a:t>і </a:t>
            </a:r>
            <a:r>
              <a:rPr dirty="0" sz="2300" spc="10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швидкість </a:t>
            </a:r>
            <a:r>
              <a:rPr dirty="0" sz="2300" spc="55" b="1">
                <a:latin typeface="Tahoma"/>
                <a:cs typeface="Tahoma"/>
              </a:rPr>
              <a:t>ланок </a:t>
            </a:r>
            <a:r>
              <a:rPr dirty="0" sz="2300" spc="-15" b="1">
                <a:latin typeface="Tahoma"/>
                <a:cs typeface="Tahoma"/>
              </a:rPr>
              <a:t>тіла, </a:t>
            </a:r>
            <a:r>
              <a:rPr dirty="0" sz="2300" spc="80" b="1">
                <a:latin typeface="Tahoma"/>
                <a:cs typeface="Tahoma"/>
              </a:rPr>
              <a:t>що </a:t>
            </a:r>
            <a:r>
              <a:rPr dirty="0" sz="2300" spc="65" b="1">
                <a:latin typeface="Tahoma"/>
                <a:cs typeface="Tahoma"/>
              </a:rPr>
              <a:t>змінює </a:t>
            </a:r>
            <a:r>
              <a:rPr dirty="0" sz="2300" spc="80" b="1">
                <a:latin typeface="Tahoma"/>
                <a:cs typeface="Tahoma"/>
              </a:rPr>
              <a:t>його </a:t>
            </a:r>
            <a:r>
              <a:rPr dirty="0" sz="2300" spc="40" b="1">
                <a:latin typeface="Tahoma"/>
                <a:cs typeface="Tahoma"/>
              </a:rPr>
              <a:t>енергію. </a:t>
            </a:r>
            <a:r>
              <a:rPr dirty="0" sz="2300" spc="70" b="1">
                <a:latin typeface="Tahoma"/>
                <a:cs typeface="Tahoma"/>
              </a:rPr>
              <a:t>Робота </a:t>
            </a:r>
            <a:r>
              <a:rPr dirty="0" sz="2300" spc="75" b="1">
                <a:latin typeface="Tahoma"/>
                <a:cs typeface="Tahoma"/>
              </a:rPr>
              <a:t>характеризує процес, </a:t>
            </a:r>
            <a:r>
              <a:rPr dirty="0" sz="2300" spc="120" b="1">
                <a:latin typeface="Tahoma"/>
                <a:cs typeface="Tahoma"/>
              </a:rPr>
              <a:t>при </a:t>
            </a:r>
            <a:r>
              <a:rPr dirty="0" sz="2300" spc="80" b="1">
                <a:latin typeface="Tahoma"/>
                <a:cs typeface="Tahoma"/>
              </a:rPr>
              <a:t>якому </a:t>
            </a:r>
            <a:r>
              <a:rPr dirty="0" sz="2300" spc="65" b="1">
                <a:latin typeface="Tahoma"/>
                <a:cs typeface="Tahoma"/>
              </a:rPr>
              <a:t>змінюється </a:t>
            </a:r>
            <a:r>
              <a:rPr dirty="0" sz="2300" spc="70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енергія </a:t>
            </a:r>
            <a:r>
              <a:rPr dirty="0" sz="2300" spc="85" b="1">
                <a:latin typeface="Tahoma"/>
                <a:cs typeface="Tahoma"/>
              </a:rPr>
              <a:t>системи. </a:t>
            </a:r>
            <a:r>
              <a:rPr dirty="0" sz="2300" spc="75" b="1">
                <a:latin typeface="Tahoma"/>
                <a:cs typeface="Tahoma"/>
              </a:rPr>
              <a:t>Енергія </a:t>
            </a:r>
            <a:r>
              <a:rPr dirty="0" sz="2300" spc="60" b="1">
                <a:latin typeface="Tahoma"/>
                <a:cs typeface="Tahoma"/>
              </a:rPr>
              <a:t>ж </a:t>
            </a:r>
            <a:r>
              <a:rPr dirty="0" sz="2300" spc="75" b="1">
                <a:latin typeface="Tahoma"/>
                <a:cs typeface="Tahoma"/>
              </a:rPr>
              <a:t>характеризує </a:t>
            </a:r>
            <a:r>
              <a:rPr dirty="0" sz="2300" spc="70" b="1">
                <a:latin typeface="Tahoma"/>
                <a:cs typeface="Tahoma"/>
              </a:rPr>
              <a:t>стан </a:t>
            </a:r>
            <a:r>
              <a:rPr dirty="0" sz="2300" spc="85" b="1">
                <a:latin typeface="Tahoma"/>
                <a:cs typeface="Tahoma"/>
              </a:rPr>
              <a:t>системи, </a:t>
            </a:r>
            <a:r>
              <a:rPr dirty="0" sz="2300" spc="95" b="1">
                <a:latin typeface="Tahoma"/>
                <a:cs typeface="Tahoma"/>
              </a:rPr>
              <a:t>який </a:t>
            </a:r>
            <a:r>
              <a:rPr dirty="0" sz="2300" spc="65" b="1">
                <a:latin typeface="Tahoma"/>
                <a:cs typeface="Tahoma"/>
              </a:rPr>
              <a:t>змінюється </a:t>
            </a:r>
            <a:r>
              <a:rPr dirty="0" sz="2300" spc="95" b="1">
                <a:latin typeface="Tahoma"/>
                <a:cs typeface="Tahoma"/>
              </a:rPr>
              <a:t>через </a:t>
            </a:r>
            <a:r>
              <a:rPr dirty="0" sz="2300" spc="55" b="1">
                <a:latin typeface="Tahoma"/>
                <a:cs typeface="Tahoma"/>
              </a:rPr>
              <a:t>роботу. </a:t>
            </a:r>
            <a:r>
              <a:rPr dirty="0" sz="2300" spc="80" b="1">
                <a:latin typeface="Tahoma"/>
                <a:cs typeface="Tahoma"/>
              </a:rPr>
              <a:t>Енергетичні </a:t>
            </a:r>
            <a:r>
              <a:rPr dirty="0" sz="2300" spc="8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характеристики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30" b="1">
                <a:latin typeface="Tahoma"/>
                <a:cs typeface="Tahoma"/>
              </a:rPr>
              <a:t>показують,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як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змінюються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100" b="1">
                <a:latin typeface="Tahoma"/>
                <a:cs typeface="Tahoma"/>
              </a:rPr>
              <a:t>види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енергії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під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час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рухів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" b="1">
                <a:latin typeface="Tahoma"/>
                <a:cs typeface="Tahoma"/>
              </a:rPr>
              <a:t>і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відбувається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власне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110" b="1">
                <a:latin typeface="Tahoma"/>
                <a:cs typeface="Tahoma"/>
              </a:rPr>
              <a:t>процес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зміни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енергії.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200">
              <a:latin typeface="Tahoma"/>
              <a:cs typeface="Tahoma"/>
            </a:endParaRPr>
          </a:p>
          <a:p>
            <a:pPr algn="ctr" marL="762000" marR="659130">
              <a:lnSpc>
                <a:spcPct val="114599"/>
              </a:lnSpc>
              <a:spcBef>
                <a:spcPts val="5"/>
              </a:spcBef>
              <a:tabLst>
                <a:tab pos="6403975" algn="l"/>
                <a:tab pos="8259445" algn="l"/>
              </a:tabLst>
            </a:pPr>
            <a:r>
              <a:rPr dirty="0" sz="2400" spc="114" b="1">
                <a:latin typeface="Tahoma"/>
                <a:cs typeface="Tahoma"/>
              </a:rPr>
              <a:t>До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85" b="1">
                <a:solidFill>
                  <a:srgbClr val="BE2D00"/>
                </a:solidFill>
                <a:latin typeface="Tahoma"/>
                <a:cs typeface="Tahoma"/>
              </a:rPr>
              <a:t>енергетичних</a:t>
            </a:r>
            <a:r>
              <a:rPr dirty="0" sz="24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400" spc="80" b="1">
                <a:solidFill>
                  <a:srgbClr val="BE2D00"/>
                </a:solidFill>
                <a:latin typeface="Tahoma"/>
                <a:cs typeface="Tahoma"/>
              </a:rPr>
              <a:t>характеристик	</a:t>
            </a:r>
            <a:r>
              <a:rPr dirty="0" sz="2400" spc="15" b="1">
                <a:latin typeface="Tahoma"/>
                <a:cs typeface="Tahoma"/>
              </a:rPr>
              <a:t>належать:	</a:t>
            </a:r>
            <a:r>
              <a:rPr dirty="0" sz="2400" spc="75" b="1">
                <a:latin typeface="Tahoma"/>
                <a:cs typeface="Tahoma"/>
              </a:rPr>
              <a:t>робота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60" b="1">
                <a:latin typeface="Tahoma"/>
                <a:cs typeface="Tahoma"/>
              </a:rPr>
              <a:t>сили,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70" b="1">
                <a:latin typeface="Tahoma"/>
                <a:cs typeface="Tahoma"/>
              </a:rPr>
              <a:t>потужність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60" b="1">
                <a:latin typeface="Tahoma"/>
                <a:cs typeface="Tahoma"/>
              </a:rPr>
              <a:t>сили,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50" b="1">
                <a:latin typeface="Tahoma"/>
                <a:cs typeface="Tahoma"/>
              </a:rPr>
              <a:t>механічна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75" b="1">
                <a:latin typeface="Tahoma"/>
                <a:cs typeface="Tahoma"/>
              </a:rPr>
              <a:t>енергія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15" b="1">
                <a:latin typeface="Tahoma"/>
                <a:cs typeface="Tahoma"/>
              </a:rPr>
              <a:t>тіла </a:t>
            </a:r>
            <a:r>
              <a:rPr dirty="0" sz="2400" spc="-690" b="1">
                <a:latin typeface="Tahoma"/>
                <a:cs typeface="Tahoma"/>
              </a:rPr>
              <a:t> </a:t>
            </a:r>
            <a:r>
              <a:rPr dirty="0" sz="2400" spc="35" b="1">
                <a:latin typeface="Tahoma"/>
                <a:cs typeface="Tahoma"/>
              </a:rPr>
              <a:t>(кінетична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135" b="1">
                <a:latin typeface="Tahoma"/>
                <a:cs typeface="Tahoma"/>
              </a:rPr>
              <a:t>й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30" b="1">
                <a:latin typeface="Tahoma"/>
                <a:cs typeface="Tahoma"/>
              </a:rPr>
              <a:t>потенційна).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ahoma"/>
              <a:cs typeface="Tahoma"/>
            </a:endParaRPr>
          </a:p>
          <a:p>
            <a:pPr marL="696595">
              <a:lnSpc>
                <a:spcPct val="100000"/>
              </a:lnSpc>
            </a:pPr>
            <a:r>
              <a:rPr dirty="0" sz="2400" spc="60" b="1">
                <a:latin typeface="Tahoma"/>
                <a:cs typeface="Tahoma"/>
              </a:rPr>
              <a:t>Більшість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90" b="1">
                <a:latin typeface="Tahoma"/>
                <a:cs typeface="Tahoma"/>
              </a:rPr>
              <a:t>з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85" b="1">
                <a:latin typeface="Tahoma"/>
                <a:cs typeface="Tahoma"/>
              </a:rPr>
              <a:t>енергетичних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80" b="1">
                <a:latin typeface="Tahoma"/>
                <a:cs typeface="Tahoma"/>
              </a:rPr>
              <a:t>характеристик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75" b="1">
                <a:latin typeface="Tahoma"/>
                <a:cs typeface="Tahoma"/>
              </a:rPr>
              <a:t>обчислюється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90" b="1">
                <a:latin typeface="Tahoma"/>
                <a:cs typeface="Tahoma"/>
              </a:rPr>
              <a:t>з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70" b="1">
                <a:latin typeface="Tahoma"/>
                <a:cs typeface="Tahoma"/>
              </a:rPr>
              <a:t>кінематичних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5" b="1">
                <a:latin typeface="Tahoma"/>
                <a:cs typeface="Tahoma"/>
              </a:rPr>
              <a:t>і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75" b="1">
                <a:latin typeface="Tahoma"/>
                <a:cs typeface="Tahoma"/>
              </a:rPr>
              <a:t>динамічних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65" b="1">
                <a:latin typeface="Tahoma"/>
                <a:cs typeface="Tahoma"/>
              </a:rPr>
              <a:t>характеристик.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4200">
              <a:latin typeface="Tahoma"/>
              <a:cs typeface="Tahoma"/>
            </a:endParaRPr>
          </a:p>
          <a:p>
            <a:pPr marL="696595">
              <a:lnSpc>
                <a:spcPct val="100000"/>
              </a:lnSpc>
            </a:pPr>
            <a:r>
              <a:rPr dirty="0" sz="2400" spc="55" b="1">
                <a:solidFill>
                  <a:srgbClr val="BE2D00"/>
                </a:solidFill>
                <a:latin typeface="Tahoma"/>
                <a:cs typeface="Tahoma"/>
              </a:rPr>
              <a:t>Механічна</a:t>
            </a:r>
            <a:r>
              <a:rPr dirty="0" sz="2400" spc="-3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400" spc="75" b="1">
                <a:solidFill>
                  <a:srgbClr val="BE2D00"/>
                </a:solidFill>
                <a:latin typeface="Tahoma"/>
                <a:cs typeface="Tahoma"/>
              </a:rPr>
              <a:t>робота</a:t>
            </a:r>
            <a:r>
              <a:rPr dirty="0" sz="2400" spc="-3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400" spc="55" b="1">
                <a:latin typeface="Tahoma"/>
                <a:cs typeface="Tahoma"/>
              </a:rPr>
              <a:t>являє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70" b="1">
                <a:latin typeface="Tahoma"/>
                <a:cs typeface="Tahoma"/>
              </a:rPr>
              <a:t>собою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85" b="1">
                <a:latin typeface="Tahoma"/>
                <a:cs typeface="Tahoma"/>
              </a:rPr>
              <a:t>добуток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110" b="1">
                <a:latin typeface="Tahoma"/>
                <a:cs typeface="Tahoma"/>
              </a:rPr>
              <a:t>сили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55" b="1">
                <a:latin typeface="Tahoma"/>
                <a:cs typeface="Tahoma"/>
              </a:rPr>
              <a:t>на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75" b="1">
                <a:latin typeface="Tahoma"/>
                <a:cs typeface="Tahoma"/>
              </a:rPr>
              <a:t>переміщення.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2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dirty="0" sz="2400" spc="70" b="1">
                <a:solidFill>
                  <a:srgbClr val="BE2D00"/>
                </a:solidFill>
                <a:latin typeface="Tahoma"/>
                <a:cs typeface="Tahoma"/>
              </a:rPr>
              <a:t>Потужність</a:t>
            </a:r>
            <a:r>
              <a:rPr dirty="0" sz="24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400" spc="70" b="1">
                <a:latin typeface="Tahoma"/>
                <a:cs typeface="Tahoma"/>
              </a:rPr>
              <a:t>визначається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65" b="1">
                <a:latin typeface="Tahoma"/>
                <a:cs typeface="Tahoma"/>
              </a:rPr>
              <a:t>як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50" b="1">
                <a:latin typeface="Tahoma"/>
                <a:cs typeface="Tahoma"/>
              </a:rPr>
              <a:t>частка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50" b="1">
                <a:latin typeface="Tahoma"/>
                <a:cs typeface="Tahoma"/>
              </a:rPr>
              <a:t>від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70" b="1">
                <a:latin typeface="Tahoma"/>
                <a:cs typeface="Tahoma"/>
              </a:rPr>
              <a:t>ділення</a:t>
            </a:r>
            <a:r>
              <a:rPr dirty="0" sz="2400" spc="-10" b="1">
                <a:latin typeface="Tahoma"/>
                <a:cs typeface="Tahoma"/>
              </a:rPr>
              <a:t> </a:t>
            </a:r>
            <a:r>
              <a:rPr dirty="0" sz="2400" spc="85" b="1">
                <a:latin typeface="Tahoma"/>
                <a:cs typeface="Tahoma"/>
              </a:rPr>
              <a:t>величини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50" b="1">
                <a:latin typeface="Tahoma"/>
                <a:cs typeface="Tahoma"/>
              </a:rPr>
              <a:t>механічної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95" b="1">
                <a:latin typeface="Tahoma"/>
                <a:cs typeface="Tahoma"/>
              </a:rPr>
              <a:t>роботи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55" b="1">
                <a:latin typeface="Tahoma"/>
                <a:cs typeface="Tahoma"/>
              </a:rPr>
              <a:t>на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65" b="1">
                <a:latin typeface="Tahoma"/>
                <a:cs typeface="Tahoma"/>
              </a:rPr>
              <a:t>час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75" b="1">
                <a:latin typeface="Tahoma"/>
                <a:cs typeface="Tahoma"/>
              </a:rPr>
              <a:t>виконання</a:t>
            </a:r>
            <a:r>
              <a:rPr dirty="0" sz="2400" spc="-10" b="1">
                <a:latin typeface="Tahoma"/>
                <a:cs typeface="Tahoma"/>
              </a:rPr>
              <a:t> </a:t>
            </a:r>
            <a:r>
              <a:rPr dirty="0" sz="2400" spc="60" b="1">
                <a:latin typeface="Tahoma"/>
                <a:cs typeface="Tahoma"/>
              </a:rPr>
              <a:t>цієї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65" b="1">
                <a:latin typeface="Tahoma"/>
                <a:cs typeface="Tahoma"/>
              </a:rPr>
              <a:t>роботи.</a:t>
            </a:r>
            <a:endParaRPr sz="2400">
              <a:latin typeface="Tahoma"/>
              <a:cs typeface="Tahoma"/>
            </a:endParaRPr>
          </a:p>
          <a:p>
            <a:pPr algn="ctr" marL="243204" marR="235585">
              <a:lnSpc>
                <a:spcPct val="114599"/>
              </a:lnSpc>
              <a:spcBef>
                <a:spcPts val="2445"/>
              </a:spcBef>
            </a:pPr>
            <a:r>
              <a:rPr dirty="0" sz="2400" spc="55" b="1">
                <a:latin typeface="Tahoma"/>
                <a:cs typeface="Tahoma"/>
              </a:rPr>
              <a:t>Механічна </a:t>
            </a:r>
            <a:r>
              <a:rPr dirty="0" sz="2400" spc="45" b="1">
                <a:latin typeface="Tahoma"/>
                <a:cs typeface="Tahoma"/>
              </a:rPr>
              <a:t>робота, яка </a:t>
            </a:r>
            <a:r>
              <a:rPr dirty="0" sz="2400" spc="85" b="1">
                <a:latin typeface="Tahoma"/>
                <a:cs typeface="Tahoma"/>
              </a:rPr>
              <a:t>виконується </a:t>
            </a:r>
            <a:r>
              <a:rPr dirty="0" sz="2400" spc="30" b="1">
                <a:latin typeface="Tahoma"/>
                <a:cs typeface="Tahoma"/>
              </a:rPr>
              <a:t>людиною, </a:t>
            </a:r>
            <a:r>
              <a:rPr dirty="0" sz="2400" spc="65" b="1">
                <a:latin typeface="Tahoma"/>
                <a:cs typeface="Tahoma"/>
              </a:rPr>
              <a:t>витрачається </a:t>
            </a:r>
            <a:r>
              <a:rPr dirty="0" sz="2400" spc="55" b="1">
                <a:latin typeface="Tahoma"/>
                <a:cs typeface="Tahoma"/>
              </a:rPr>
              <a:t>на </a:t>
            </a:r>
            <a:r>
              <a:rPr dirty="0" sz="2400" spc="75" b="1">
                <a:latin typeface="Tahoma"/>
                <a:cs typeface="Tahoma"/>
              </a:rPr>
              <a:t>збільшення </a:t>
            </a:r>
            <a:r>
              <a:rPr dirty="0" sz="2400" spc="75" b="1">
                <a:solidFill>
                  <a:srgbClr val="BE2D00"/>
                </a:solidFill>
                <a:latin typeface="Tahoma"/>
                <a:cs typeface="Tahoma"/>
              </a:rPr>
              <a:t>потенційної </a:t>
            </a:r>
            <a:r>
              <a:rPr dirty="0" sz="2400" spc="40" b="1">
                <a:latin typeface="Tahoma"/>
                <a:cs typeface="Tahoma"/>
              </a:rPr>
              <a:t>(енергія </a:t>
            </a:r>
            <a:r>
              <a:rPr dirty="0" sz="2400" spc="45" b="1">
                <a:latin typeface="Tahoma"/>
                <a:cs typeface="Tahoma"/>
              </a:rPr>
              <a:t> </a:t>
            </a:r>
            <a:r>
              <a:rPr dirty="0" sz="2400" spc="75" b="1">
                <a:latin typeface="Tahoma"/>
                <a:cs typeface="Tahoma"/>
              </a:rPr>
              <a:t>положення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-35" b="1">
                <a:latin typeface="Tahoma"/>
                <a:cs typeface="Tahoma"/>
              </a:rPr>
              <a:t>тіла)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5" b="1">
                <a:latin typeface="Tahoma"/>
                <a:cs typeface="Tahoma"/>
              </a:rPr>
              <a:t>і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65" b="1">
                <a:solidFill>
                  <a:srgbClr val="BE2D00"/>
                </a:solidFill>
                <a:latin typeface="Tahoma"/>
                <a:cs typeface="Tahoma"/>
              </a:rPr>
              <a:t>кінетичної</a:t>
            </a:r>
            <a:r>
              <a:rPr dirty="0" sz="24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400" spc="40" b="1">
                <a:latin typeface="Tahoma"/>
                <a:cs typeface="Tahoma"/>
              </a:rPr>
              <a:t>(енергія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60" b="1">
                <a:latin typeface="Tahoma"/>
                <a:cs typeface="Tahoma"/>
              </a:rPr>
              <a:t>механічного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70" b="1">
                <a:latin typeface="Tahoma"/>
                <a:cs typeface="Tahoma"/>
              </a:rPr>
              <a:t>руху</a:t>
            </a:r>
            <a:r>
              <a:rPr dirty="0" sz="2400" spc="-15" b="1">
                <a:latin typeface="Tahoma"/>
                <a:cs typeface="Tahoma"/>
              </a:rPr>
              <a:t> тіла, </a:t>
            </a:r>
            <a:r>
              <a:rPr dirty="0" sz="2400" spc="45" b="1">
                <a:latin typeface="Tahoma"/>
                <a:cs typeface="Tahoma"/>
              </a:rPr>
              <a:t>яка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65" b="1">
                <a:latin typeface="Tahoma"/>
                <a:cs typeface="Tahoma"/>
              </a:rPr>
              <a:t>визначає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70" b="1">
                <a:latin typeface="Tahoma"/>
                <a:cs typeface="Tahoma"/>
              </a:rPr>
              <a:t>можливість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75" b="1">
                <a:latin typeface="Tahoma"/>
                <a:cs typeface="Tahoma"/>
              </a:rPr>
              <a:t>виконати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40" b="1">
                <a:latin typeface="Tahoma"/>
                <a:cs typeface="Tahoma"/>
              </a:rPr>
              <a:t>роботу) </a:t>
            </a:r>
            <a:r>
              <a:rPr dirty="0" sz="2400" spc="-690" b="1">
                <a:latin typeface="Tahoma"/>
                <a:cs typeface="Tahoma"/>
              </a:rPr>
              <a:t> </a:t>
            </a:r>
            <a:r>
              <a:rPr dirty="0" sz="2400" spc="70" b="1">
                <a:latin typeface="Tahoma"/>
                <a:cs typeface="Tahoma"/>
              </a:rPr>
              <a:t>енергії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65" b="1">
                <a:latin typeface="Tahoma"/>
                <a:cs typeface="Tahoma"/>
              </a:rPr>
              <a:t>людського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-15" b="1">
                <a:latin typeface="Tahoma"/>
                <a:cs typeface="Tahoma"/>
              </a:rPr>
              <a:t>тіла,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85" b="1">
                <a:latin typeface="Tahoma"/>
                <a:cs typeface="Tahoma"/>
              </a:rPr>
              <a:t>спортивних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75" b="1">
                <a:latin typeface="Tahoma"/>
                <a:cs typeface="Tahoma"/>
              </a:rPr>
              <a:t>снарядів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20" b="1">
                <a:latin typeface="Tahoma"/>
                <a:cs typeface="Tahoma"/>
              </a:rPr>
              <a:t>та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60" b="1">
                <a:latin typeface="Tahoma"/>
                <a:cs typeface="Tahoma"/>
              </a:rPr>
              <a:t>інших</a:t>
            </a:r>
            <a:r>
              <a:rPr dirty="0" sz="2400" spc="-25" b="1">
                <a:latin typeface="Tahoma"/>
                <a:cs typeface="Tahoma"/>
              </a:rPr>
              <a:t> </a:t>
            </a:r>
            <a:r>
              <a:rPr dirty="0" sz="2400" spc="65" b="1">
                <a:latin typeface="Tahoma"/>
                <a:cs typeface="Tahoma"/>
              </a:rPr>
              <a:t>предметів.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562179" y="1371524"/>
            <a:ext cx="1153160" cy="92075"/>
          </a:xfrm>
          <a:custGeom>
            <a:avLst/>
            <a:gdLst/>
            <a:ahLst/>
            <a:cxnLst/>
            <a:rect l="l" t="t" r="r" b="b"/>
            <a:pathLst>
              <a:path w="1153159" h="92075">
                <a:moveTo>
                  <a:pt x="1152537" y="91592"/>
                </a:moveTo>
                <a:lnTo>
                  <a:pt x="0" y="91592"/>
                </a:lnTo>
                <a:lnTo>
                  <a:pt x="0" y="0"/>
                </a:lnTo>
                <a:lnTo>
                  <a:pt x="1152537" y="0"/>
                </a:lnTo>
                <a:lnTo>
                  <a:pt x="1152537" y="91592"/>
                </a:lnTo>
                <a:close/>
              </a:path>
            </a:pathLst>
          </a:custGeom>
          <a:solidFill>
            <a:srgbClr val="BE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562179" y="9212503"/>
            <a:ext cx="1153160" cy="92075"/>
          </a:xfrm>
          <a:custGeom>
            <a:avLst/>
            <a:gdLst/>
            <a:ahLst/>
            <a:cxnLst/>
            <a:rect l="l" t="t" r="r" b="b"/>
            <a:pathLst>
              <a:path w="1153159" h="92075">
                <a:moveTo>
                  <a:pt x="1152537" y="91592"/>
                </a:moveTo>
                <a:lnTo>
                  <a:pt x="0" y="91592"/>
                </a:lnTo>
                <a:lnTo>
                  <a:pt x="0" y="0"/>
                </a:lnTo>
                <a:lnTo>
                  <a:pt x="1152537" y="0"/>
                </a:lnTo>
                <a:lnTo>
                  <a:pt x="1152537" y="91592"/>
                </a:lnTo>
                <a:close/>
              </a:path>
            </a:pathLst>
          </a:custGeom>
          <a:solidFill>
            <a:srgbClr val="BE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191122" y="4966973"/>
            <a:ext cx="3686175" cy="0"/>
          </a:xfrm>
          <a:custGeom>
            <a:avLst/>
            <a:gdLst/>
            <a:ahLst/>
            <a:cxnLst/>
            <a:rect l="l" t="t" r="r" b="b"/>
            <a:pathLst>
              <a:path w="3686175" h="0">
                <a:moveTo>
                  <a:pt x="0" y="0"/>
                </a:moveTo>
                <a:lnTo>
                  <a:pt x="3686175" y="0"/>
                </a:lnTo>
              </a:path>
            </a:pathLst>
          </a:custGeom>
          <a:ln w="3809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156344" y="596996"/>
            <a:ext cx="1585341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39530" algn="l"/>
              </a:tabLst>
            </a:pPr>
            <a:r>
              <a:rPr dirty="0" sz="2400" spc="65">
                <a:solidFill>
                  <a:srgbClr val="BE2D00"/>
                </a:solidFill>
              </a:rPr>
              <a:t>Повна</a:t>
            </a:r>
            <a:r>
              <a:rPr dirty="0" sz="2400" spc="-15">
                <a:solidFill>
                  <a:srgbClr val="BE2D00"/>
                </a:solidFill>
              </a:rPr>
              <a:t> </a:t>
            </a:r>
            <a:r>
              <a:rPr dirty="0" sz="2400" spc="75">
                <a:solidFill>
                  <a:srgbClr val="BE2D00"/>
                </a:solidFill>
              </a:rPr>
              <a:t>енергія</a:t>
            </a:r>
            <a:r>
              <a:rPr dirty="0" sz="2400" spc="-10">
                <a:solidFill>
                  <a:srgbClr val="BE2D00"/>
                </a:solidFill>
              </a:rPr>
              <a:t> </a:t>
            </a:r>
            <a:r>
              <a:rPr dirty="0" sz="2400" spc="-15">
                <a:solidFill>
                  <a:srgbClr val="BE2D00"/>
                </a:solidFill>
              </a:rPr>
              <a:t>тіла, </a:t>
            </a:r>
            <a:r>
              <a:rPr dirty="0" sz="2400" spc="85">
                <a:solidFill>
                  <a:srgbClr val="FFFFFF"/>
                </a:solidFill>
              </a:rPr>
              <a:t>що</a:t>
            </a:r>
            <a:r>
              <a:rPr dirty="0" sz="2400" spc="-15">
                <a:solidFill>
                  <a:srgbClr val="FFFFFF"/>
                </a:solidFill>
              </a:rPr>
              <a:t> </a:t>
            </a:r>
            <a:r>
              <a:rPr dirty="0" sz="2400" spc="50">
                <a:solidFill>
                  <a:srgbClr val="FFFFFF"/>
                </a:solidFill>
              </a:rPr>
              <a:t>рухається,</a:t>
            </a:r>
            <a:r>
              <a:rPr dirty="0" sz="2400" spc="-10">
                <a:solidFill>
                  <a:srgbClr val="FFFFFF"/>
                </a:solidFill>
              </a:rPr>
              <a:t> </a:t>
            </a:r>
            <a:r>
              <a:rPr dirty="0" sz="2400" spc="70">
                <a:solidFill>
                  <a:srgbClr val="FFFFFF"/>
                </a:solidFill>
              </a:rPr>
              <a:t>згідно</a:t>
            </a:r>
            <a:r>
              <a:rPr dirty="0" sz="2400" spc="-10">
                <a:solidFill>
                  <a:srgbClr val="FFFFFF"/>
                </a:solidFill>
              </a:rPr>
              <a:t> </a:t>
            </a:r>
            <a:r>
              <a:rPr dirty="0" sz="2400" spc="90">
                <a:solidFill>
                  <a:srgbClr val="FFFFFF"/>
                </a:solidFill>
              </a:rPr>
              <a:t>з</a:t>
            </a:r>
            <a:r>
              <a:rPr dirty="0" sz="2400" spc="-15">
                <a:solidFill>
                  <a:srgbClr val="FFFFFF"/>
                </a:solidFill>
              </a:rPr>
              <a:t> </a:t>
            </a:r>
            <a:r>
              <a:rPr dirty="0" sz="2400" spc="80">
                <a:solidFill>
                  <a:srgbClr val="FFFFFF"/>
                </a:solidFill>
              </a:rPr>
              <a:t>теоремою	</a:t>
            </a:r>
            <a:r>
              <a:rPr dirty="0" sz="2400" spc="55">
                <a:solidFill>
                  <a:srgbClr val="FFFFFF"/>
                </a:solidFill>
              </a:rPr>
              <a:t>Кеніга</a:t>
            </a:r>
            <a:r>
              <a:rPr dirty="0" sz="2400" spc="-25">
                <a:solidFill>
                  <a:srgbClr val="FFFFFF"/>
                </a:solidFill>
              </a:rPr>
              <a:t> </a:t>
            </a:r>
            <a:r>
              <a:rPr dirty="0" sz="2400" spc="70">
                <a:solidFill>
                  <a:srgbClr val="FFFFFF"/>
                </a:solidFill>
              </a:rPr>
              <a:t>дорівнює</a:t>
            </a:r>
            <a:r>
              <a:rPr dirty="0" sz="2400" spc="-25">
                <a:solidFill>
                  <a:srgbClr val="FFFFFF"/>
                </a:solidFill>
              </a:rPr>
              <a:t> </a:t>
            </a:r>
            <a:r>
              <a:rPr dirty="0" sz="2400" spc="90">
                <a:solidFill>
                  <a:srgbClr val="FFFFFF"/>
                </a:solidFill>
              </a:rPr>
              <a:t>сумі</a:t>
            </a:r>
            <a:r>
              <a:rPr dirty="0" sz="2400" spc="-25">
                <a:solidFill>
                  <a:srgbClr val="FFFFFF"/>
                </a:solidFill>
              </a:rPr>
              <a:t> </a:t>
            </a:r>
            <a:r>
              <a:rPr dirty="0" sz="2400" spc="80">
                <a:solidFill>
                  <a:srgbClr val="FFFFFF"/>
                </a:solidFill>
              </a:rPr>
              <a:t>його</a:t>
            </a:r>
            <a:r>
              <a:rPr dirty="0" sz="2400" spc="-25">
                <a:solidFill>
                  <a:srgbClr val="FFFFFF"/>
                </a:solidFill>
              </a:rPr>
              <a:t> </a:t>
            </a:r>
            <a:r>
              <a:rPr dirty="0" sz="2400" spc="75">
                <a:solidFill>
                  <a:srgbClr val="FFFFFF"/>
                </a:solidFill>
              </a:rPr>
              <a:t>потенційної</a:t>
            </a:r>
            <a:r>
              <a:rPr dirty="0" sz="2400" spc="-25">
                <a:solidFill>
                  <a:srgbClr val="FFFFFF"/>
                </a:solidFill>
              </a:rPr>
              <a:t> </a:t>
            </a:r>
            <a:r>
              <a:rPr dirty="0" sz="2400" spc="20">
                <a:solidFill>
                  <a:srgbClr val="FFFFFF"/>
                </a:solidFill>
              </a:rPr>
              <a:t>та</a:t>
            </a:r>
            <a:endParaRPr sz="2400"/>
          </a:p>
        </p:txBody>
      </p:sp>
      <p:sp>
        <p:nvSpPr>
          <p:cNvPr id="6" name="object 6"/>
          <p:cNvSpPr txBox="1"/>
          <p:nvPr/>
        </p:nvSpPr>
        <p:spPr>
          <a:xfrm>
            <a:off x="1117947" y="1016096"/>
            <a:ext cx="16350615" cy="2322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12115">
              <a:lnSpc>
                <a:spcPct val="100000"/>
              </a:lnSpc>
              <a:spcBef>
                <a:spcPts val="100"/>
              </a:spcBef>
            </a:pPr>
            <a:r>
              <a:rPr dirty="0" sz="2400" spc="65" b="1">
                <a:solidFill>
                  <a:srgbClr val="FFFFFF"/>
                </a:solidFill>
                <a:latin typeface="Tahoma"/>
                <a:cs typeface="Tahoma"/>
              </a:rPr>
              <a:t>кінетичної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70" b="1">
                <a:solidFill>
                  <a:srgbClr val="FFFFFF"/>
                </a:solidFill>
                <a:latin typeface="Tahoma"/>
                <a:cs typeface="Tahoma"/>
              </a:rPr>
              <a:t>енергії</a:t>
            </a:r>
            <a:r>
              <a:rPr dirty="0" sz="24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30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75" b="1">
                <a:solidFill>
                  <a:srgbClr val="FFFFFF"/>
                </a:solidFill>
                <a:latin typeface="Tahoma"/>
                <a:cs typeface="Tahoma"/>
              </a:rPr>
              <a:t>поступальному</a:t>
            </a:r>
            <a:r>
              <a:rPr dirty="0" sz="24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135" b="1">
                <a:solidFill>
                  <a:srgbClr val="FFFFFF"/>
                </a:solidFill>
                <a:latin typeface="Tahoma"/>
                <a:cs typeface="Tahoma"/>
              </a:rPr>
              <a:t>й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80" b="1">
                <a:solidFill>
                  <a:srgbClr val="FFFFFF"/>
                </a:solidFill>
                <a:latin typeface="Tahoma"/>
                <a:cs typeface="Tahoma"/>
              </a:rPr>
              <a:t>обертальному</a:t>
            </a:r>
            <a:r>
              <a:rPr dirty="0" sz="24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5" b="1">
                <a:solidFill>
                  <a:srgbClr val="FFFFFF"/>
                </a:solidFill>
                <a:latin typeface="Tahoma"/>
                <a:cs typeface="Tahoma"/>
              </a:rPr>
              <a:t>рухах.</a:t>
            </a:r>
            <a:endParaRPr sz="2400">
              <a:latin typeface="Tahoma"/>
              <a:cs typeface="Tahoma"/>
            </a:endParaRPr>
          </a:p>
          <a:p>
            <a:pPr algn="ctr" marL="12700" marR="5080" indent="-635">
              <a:lnSpc>
                <a:spcPct val="114599"/>
              </a:lnSpc>
              <a:spcBef>
                <a:spcPts val="2000"/>
              </a:spcBef>
            </a:pPr>
            <a:r>
              <a:rPr dirty="0" sz="2400" spc="114" b="1">
                <a:solidFill>
                  <a:srgbClr val="FFFFFF"/>
                </a:solidFill>
                <a:latin typeface="Tahoma"/>
                <a:cs typeface="Tahoma"/>
              </a:rPr>
              <a:t>До </a:t>
            </a:r>
            <a:r>
              <a:rPr dirty="0" sz="2400" spc="85" b="1">
                <a:solidFill>
                  <a:srgbClr val="FFFFFF"/>
                </a:solidFill>
                <a:latin typeface="Tahoma"/>
                <a:cs typeface="Tahoma"/>
              </a:rPr>
              <a:t>енергетичних </a:t>
            </a:r>
            <a:r>
              <a:rPr dirty="0" sz="2400" spc="80" b="1">
                <a:solidFill>
                  <a:srgbClr val="FFFFFF"/>
                </a:solidFill>
                <a:latin typeface="Tahoma"/>
                <a:cs typeface="Tahoma"/>
              </a:rPr>
              <a:t>характеристик </a:t>
            </a:r>
            <a:r>
              <a:rPr dirty="0" sz="2400" spc="55" b="1">
                <a:solidFill>
                  <a:srgbClr val="FFFFFF"/>
                </a:solidFill>
                <a:latin typeface="Tahoma"/>
                <a:cs typeface="Tahoma"/>
              </a:rPr>
              <a:t>також </a:t>
            </a:r>
            <a:r>
              <a:rPr dirty="0" sz="2400" spc="30" b="1">
                <a:solidFill>
                  <a:srgbClr val="FFFFFF"/>
                </a:solidFill>
                <a:latin typeface="Tahoma"/>
                <a:cs typeface="Tahoma"/>
              </a:rPr>
              <a:t>належить: </a:t>
            </a:r>
            <a:r>
              <a:rPr dirty="0" sz="2400" spc="-415" b="1">
                <a:solidFill>
                  <a:srgbClr val="FFFFFF"/>
                </a:solidFill>
                <a:latin typeface="Tahoma"/>
                <a:cs typeface="Tahoma"/>
              </a:rPr>
              <a:t>1)</a:t>
            </a:r>
            <a:r>
              <a:rPr dirty="0" sz="2400" spc="-409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85" b="1">
                <a:solidFill>
                  <a:srgbClr val="BE2D00"/>
                </a:solidFill>
                <a:latin typeface="Tahoma"/>
                <a:cs typeface="Tahoma"/>
              </a:rPr>
              <a:t>енергетична </a:t>
            </a:r>
            <a:r>
              <a:rPr dirty="0" sz="2400" spc="55" b="1">
                <a:solidFill>
                  <a:srgbClr val="BE2D00"/>
                </a:solidFill>
                <a:latin typeface="Tahoma"/>
                <a:cs typeface="Tahoma"/>
              </a:rPr>
              <a:t>вартість </a:t>
            </a:r>
            <a:r>
              <a:rPr dirty="0" sz="2400" spc="85" b="1">
                <a:solidFill>
                  <a:srgbClr val="BE2D00"/>
                </a:solidFill>
                <a:latin typeface="Tahoma"/>
                <a:cs typeface="Tahoma"/>
              </a:rPr>
              <a:t>метра </a:t>
            </a:r>
            <a:r>
              <a:rPr dirty="0" sz="2400" spc="15" b="1">
                <a:solidFill>
                  <a:srgbClr val="BE2D00"/>
                </a:solidFill>
                <a:latin typeface="Tahoma"/>
                <a:cs typeface="Tahoma"/>
              </a:rPr>
              <a:t>шляху</a:t>
            </a:r>
            <a:r>
              <a:rPr dirty="0" sz="2400" spc="15" b="1">
                <a:solidFill>
                  <a:srgbClr val="FFFFFF"/>
                </a:solidFill>
                <a:latin typeface="Tahoma"/>
                <a:cs typeface="Tahoma"/>
              </a:rPr>
              <a:t>, </a:t>
            </a:r>
            <a:r>
              <a:rPr dirty="0" sz="2400" spc="65" b="1">
                <a:solidFill>
                  <a:srgbClr val="FFFFFF"/>
                </a:solidFill>
                <a:latin typeface="Tahoma"/>
                <a:cs typeface="Tahoma"/>
              </a:rPr>
              <a:t>або </a:t>
            </a:r>
            <a:r>
              <a:rPr dirty="0" sz="2400" spc="7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95" b="1">
                <a:solidFill>
                  <a:srgbClr val="BE2D00"/>
                </a:solidFill>
                <a:latin typeface="Tahoma"/>
                <a:cs typeface="Tahoma"/>
              </a:rPr>
              <a:t>одиниці</a:t>
            </a:r>
            <a:r>
              <a:rPr dirty="0" sz="24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400" spc="95" b="1">
                <a:solidFill>
                  <a:srgbClr val="BE2D00"/>
                </a:solidFill>
                <a:latin typeface="Tahoma"/>
                <a:cs typeface="Tahoma"/>
              </a:rPr>
              <a:t>корисної</a:t>
            </a:r>
            <a:r>
              <a:rPr dirty="0" sz="24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400" spc="65" b="1">
                <a:solidFill>
                  <a:srgbClr val="BE2D00"/>
                </a:solidFill>
                <a:latin typeface="Tahoma"/>
                <a:cs typeface="Tahoma"/>
              </a:rPr>
              <a:t>роботи</a:t>
            </a:r>
            <a:r>
              <a:rPr dirty="0" sz="2400" spc="65" b="1">
                <a:solidFill>
                  <a:srgbClr val="FFFFFF"/>
                </a:solidFill>
                <a:latin typeface="Tahoma"/>
                <a:cs typeface="Tahoma"/>
              </a:rPr>
              <a:t>.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70" b="1">
                <a:solidFill>
                  <a:srgbClr val="FFFFFF"/>
                </a:solidFill>
                <a:latin typeface="Tahoma"/>
                <a:cs typeface="Tahoma"/>
              </a:rPr>
              <a:t>Для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55" b="1">
                <a:solidFill>
                  <a:srgbClr val="FFFFFF"/>
                </a:solidFill>
                <a:latin typeface="Tahoma"/>
                <a:cs typeface="Tahoma"/>
              </a:rPr>
              <a:t>того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90" b="1">
                <a:solidFill>
                  <a:srgbClr val="FFFFFF"/>
                </a:solidFill>
                <a:latin typeface="Tahoma"/>
                <a:cs typeface="Tahoma"/>
              </a:rPr>
              <a:t>щоб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75" b="1">
                <a:solidFill>
                  <a:srgbClr val="FFFFFF"/>
                </a:solidFill>
                <a:latin typeface="Tahoma"/>
                <a:cs typeface="Tahoma"/>
              </a:rPr>
              <a:t>визначити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90" b="1">
                <a:solidFill>
                  <a:srgbClr val="FFFFFF"/>
                </a:solidFill>
                <a:latin typeface="Tahoma"/>
                <a:cs typeface="Tahoma"/>
              </a:rPr>
              <a:t>енергетичну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55" b="1">
                <a:solidFill>
                  <a:srgbClr val="FFFFFF"/>
                </a:solidFill>
                <a:latin typeface="Tahoma"/>
                <a:cs typeface="Tahoma"/>
              </a:rPr>
              <a:t>вартість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20" b="1">
                <a:solidFill>
                  <a:srgbClr val="FFFFFF"/>
                </a:solidFill>
                <a:latin typeface="Tahoma"/>
                <a:cs typeface="Tahoma"/>
              </a:rPr>
              <a:t>бігу,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80" b="1">
                <a:solidFill>
                  <a:srgbClr val="FFFFFF"/>
                </a:solidFill>
                <a:latin typeface="Tahoma"/>
                <a:cs typeface="Tahoma"/>
              </a:rPr>
              <a:t>потрібно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85" b="1">
                <a:solidFill>
                  <a:srgbClr val="FFFFFF"/>
                </a:solidFill>
                <a:latin typeface="Tahoma"/>
                <a:cs typeface="Tahoma"/>
              </a:rPr>
              <a:t>розділити </a:t>
            </a:r>
            <a:r>
              <a:rPr dirty="0" sz="2400" spc="-69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80" b="1">
                <a:solidFill>
                  <a:srgbClr val="FFFFFF"/>
                </a:solidFill>
                <a:latin typeface="Tahoma"/>
                <a:cs typeface="Tahoma"/>
              </a:rPr>
              <a:t>швидкість </a:t>
            </a:r>
            <a:r>
              <a:rPr dirty="0" sz="2400" spc="50" b="1">
                <a:solidFill>
                  <a:srgbClr val="FFFFFF"/>
                </a:solidFill>
                <a:latin typeface="Tahoma"/>
                <a:cs typeface="Tahoma"/>
              </a:rPr>
              <a:t>затрат </a:t>
            </a:r>
            <a:r>
              <a:rPr dirty="0" sz="2400" spc="60" b="1">
                <a:solidFill>
                  <a:srgbClr val="FFFFFF"/>
                </a:solidFill>
                <a:latin typeface="Tahoma"/>
                <a:cs typeface="Tahoma"/>
              </a:rPr>
              <a:t>метаболічної </a:t>
            </a:r>
            <a:r>
              <a:rPr dirty="0" sz="2400" spc="70" b="1">
                <a:solidFill>
                  <a:srgbClr val="FFFFFF"/>
                </a:solidFill>
                <a:latin typeface="Tahoma"/>
                <a:cs typeface="Tahoma"/>
              </a:rPr>
              <a:t>енергії </a:t>
            </a:r>
            <a:r>
              <a:rPr dirty="0" sz="2400" spc="55" b="1">
                <a:solidFill>
                  <a:srgbClr val="FFFFFF"/>
                </a:solidFill>
                <a:latin typeface="Tahoma"/>
                <a:cs typeface="Tahoma"/>
              </a:rPr>
              <a:t>на </a:t>
            </a:r>
            <a:r>
              <a:rPr dirty="0" sz="2400" spc="80" b="1">
                <a:solidFill>
                  <a:srgbClr val="FFFFFF"/>
                </a:solidFill>
                <a:latin typeface="Tahoma"/>
                <a:cs typeface="Tahoma"/>
              </a:rPr>
              <a:t>швидкість </a:t>
            </a:r>
            <a:r>
              <a:rPr dirty="0" sz="2400" spc="-5" b="1">
                <a:solidFill>
                  <a:srgbClr val="FFFFFF"/>
                </a:solidFill>
                <a:latin typeface="Tahoma"/>
                <a:cs typeface="Tahoma"/>
              </a:rPr>
              <a:t>бігу; </a:t>
            </a:r>
            <a:r>
              <a:rPr dirty="0" sz="2400" spc="-175" b="1">
                <a:solidFill>
                  <a:srgbClr val="FFFFFF"/>
                </a:solidFill>
                <a:latin typeface="Tahoma"/>
                <a:cs typeface="Tahoma"/>
              </a:rPr>
              <a:t>2) </a:t>
            </a:r>
            <a:r>
              <a:rPr dirty="0" sz="2400" spc="65" b="1">
                <a:solidFill>
                  <a:srgbClr val="BE2D00"/>
                </a:solidFill>
                <a:latin typeface="Tahoma"/>
                <a:cs typeface="Tahoma"/>
              </a:rPr>
              <a:t>пульсова </a:t>
            </a:r>
            <a:r>
              <a:rPr dirty="0" sz="2400" spc="55" b="1">
                <a:solidFill>
                  <a:srgbClr val="BE2D00"/>
                </a:solidFill>
                <a:latin typeface="Tahoma"/>
                <a:cs typeface="Tahoma"/>
              </a:rPr>
              <a:t>вартість </a:t>
            </a:r>
            <a:r>
              <a:rPr dirty="0" sz="2400" spc="85" b="1">
                <a:solidFill>
                  <a:srgbClr val="BE2D00"/>
                </a:solidFill>
                <a:latin typeface="Tahoma"/>
                <a:cs typeface="Tahoma"/>
              </a:rPr>
              <a:t>метра </a:t>
            </a:r>
            <a:r>
              <a:rPr dirty="0" sz="2400" spc="15" b="1">
                <a:solidFill>
                  <a:srgbClr val="BE2D00"/>
                </a:solidFill>
                <a:latin typeface="Tahoma"/>
                <a:cs typeface="Tahoma"/>
              </a:rPr>
              <a:t>шляху</a:t>
            </a:r>
            <a:r>
              <a:rPr dirty="0" sz="2400" spc="15" b="1">
                <a:solidFill>
                  <a:srgbClr val="FFFFFF"/>
                </a:solidFill>
                <a:latin typeface="Tahoma"/>
                <a:cs typeface="Tahoma"/>
              </a:rPr>
              <a:t>, </a:t>
            </a:r>
            <a:r>
              <a:rPr dirty="0" sz="2400" spc="65" b="1">
                <a:solidFill>
                  <a:srgbClr val="FFFFFF"/>
                </a:solidFill>
                <a:latin typeface="Tahoma"/>
                <a:cs typeface="Tahoma"/>
              </a:rPr>
              <a:t>або </a:t>
            </a:r>
            <a:r>
              <a:rPr dirty="0" sz="2400" spc="7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95" b="1">
                <a:solidFill>
                  <a:srgbClr val="FFFFFF"/>
                </a:solidFill>
                <a:latin typeface="Tahoma"/>
                <a:cs typeface="Tahoma"/>
              </a:rPr>
              <a:t>одиниці</a:t>
            </a:r>
            <a:r>
              <a:rPr dirty="0" sz="24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95" b="1">
                <a:solidFill>
                  <a:srgbClr val="FFFFFF"/>
                </a:solidFill>
                <a:latin typeface="Tahoma"/>
                <a:cs typeface="Tahoma"/>
              </a:rPr>
              <a:t>корисної</a:t>
            </a:r>
            <a:r>
              <a:rPr dirty="0" sz="24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65" b="1">
                <a:solidFill>
                  <a:srgbClr val="FFFFFF"/>
                </a:solidFill>
                <a:latin typeface="Tahoma"/>
                <a:cs typeface="Tahoma"/>
              </a:rPr>
              <a:t>роботи.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25502" y="4413884"/>
            <a:ext cx="1621155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90" b="1">
                <a:solidFill>
                  <a:srgbClr val="FFFFFF"/>
                </a:solidFill>
                <a:latin typeface="Tahoma"/>
                <a:cs typeface="Tahoma"/>
              </a:rPr>
              <a:t>ЧСС</a:t>
            </a:r>
            <a:r>
              <a:rPr dirty="0" sz="2100" spc="-120" b="1">
                <a:solidFill>
                  <a:srgbClr val="FFFFFF"/>
                </a:solidFill>
                <a:latin typeface="Tahoma"/>
                <a:cs typeface="Tahoma"/>
              </a:rPr>
              <a:t> (уд/хв)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087975" y="4790442"/>
            <a:ext cx="600710" cy="0"/>
          </a:xfrm>
          <a:custGeom>
            <a:avLst/>
            <a:gdLst/>
            <a:ahLst/>
            <a:cxnLst/>
            <a:rect l="l" t="t" r="r" b="b"/>
            <a:pathLst>
              <a:path w="600710" h="0">
                <a:moveTo>
                  <a:pt x="0" y="0"/>
                </a:moveTo>
                <a:lnTo>
                  <a:pt x="600178" y="0"/>
                </a:lnTo>
              </a:path>
            </a:pathLst>
          </a:custGeom>
          <a:ln w="3809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087975" y="5005073"/>
            <a:ext cx="600710" cy="0"/>
          </a:xfrm>
          <a:custGeom>
            <a:avLst/>
            <a:gdLst/>
            <a:ahLst/>
            <a:cxnLst/>
            <a:rect l="l" t="t" r="r" b="b"/>
            <a:pathLst>
              <a:path w="600710" h="0">
                <a:moveTo>
                  <a:pt x="0" y="0"/>
                </a:moveTo>
                <a:lnTo>
                  <a:pt x="600178" y="0"/>
                </a:lnTo>
              </a:path>
            </a:pathLst>
          </a:custGeom>
          <a:ln w="3809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3815">
              <a:lnSpc>
                <a:spcPts val="3075"/>
              </a:lnSpc>
              <a:spcBef>
                <a:spcPts val="100"/>
              </a:spcBef>
            </a:pPr>
            <a:r>
              <a:rPr dirty="0" spc="75"/>
              <a:t>Пульсова</a:t>
            </a:r>
            <a:r>
              <a:rPr dirty="0" spc="-55"/>
              <a:t> </a:t>
            </a:r>
            <a:r>
              <a:rPr dirty="0" spc="60"/>
              <a:t>вартість</a:t>
            </a:r>
          </a:p>
          <a:p>
            <a:pPr marL="4911090">
              <a:lnSpc>
                <a:spcPts val="2475"/>
              </a:lnSpc>
            </a:pPr>
            <a:r>
              <a:rPr dirty="0" sz="2100" spc="25"/>
              <a:t>60</a:t>
            </a:r>
            <a:r>
              <a:rPr dirty="0" sz="2100" spc="-55"/>
              <a:t> </a:t>
            </a:r>
            <a:r>
              <a:rPr dirty="0" sz="2100" spc="-85"/>
              <a:t>х</a:t>
            </a:r>
            <a:r>
              <a:rPr dirty="0" sz="2100" spc="-55"/>
              <a:t> </a:t>
            </a:r>
            <a:r>
              <a:rPr dirty="0" sz="2100" spc="45"/>
              <a:t>швидкість</a:t>
            </a:r>
            <a:r>
              <a:rPr dirty="0" sz="2100" spc="-55"/>
              <a:t> </a:t>
            </a:r>
            <a:r>
              <a:rPr dirty="0" sz="2100" spc="25"/>
              <a:t>бігу</a:t>
            </a:r>
            <a:r>
              <a:rPr dirty="0" sz="2100" spc="-55"/>
              <a:t> </a:t>
            </a:r>
            <a:r>
              <a:rPr dirty="0" sz="2100" spc="-95"/>
              <a:t>(мм/с)</a:t>
            </a:r>
            <a:endParaRPr sz="2100"/>
          </a:p>
          <a:p>
            <a:pPr>
              <a:lnSpc>
                <a:spcPct val="100000"/>
              </a:lnSpc>
            </a:pPr>
            <a:endParaRPr sz="2500"/>
          </a:p>
          <a:p>
            <a:pPr algn="ctr" marL="368935" marR="361315">
              <a:lnSpc>
                <a:spcPct val="114100"/>
              </a:lnSpc>
              <a:spcBef>
                <a:spcPts val="2205"/>
              </a:spcBef>
            </a:pPr>
            <a:r>
              <a:rPr dirty="0" sz="2300" spc="75"/>
              <a:t>Пульсову</a:t>
            </a:r>
            <a:r>
              <a:rPr dirty="0" sz="2300" spc="-25"/>
              <a:t> </a:t>
            </a:r>
            <a:r>
              <a:rPr dirty="0" sz="2300" spc="55"/>
              <a:t>вартість</a:t>
            </a:r>
            <a:r>
              <a:rPr dirty="0" sz="2300" spc="-20"/>
              <a:t> </a:t>
            </a:r>
            <a:r>
              <a:rPr dirty="0" sz="2300" spc="85"/>
              <a:t>простіше</a:t>
            </a:r>
            <a:r>
              <a:rPr dirty="0" sz="2300" spc="-20"/>
              <a:t> </a:t>
            </a:r>
            <a:r>
              <a:rPr dirty="0" sz="2300" spc="55"/>
              <a:t>виміряти,</a:t>
            </a:r>
            <a:r>
              <a:rPr dirty="0" sz="2300" spc="-20"/>
              <a:t> </a:t>
            </a:r>
            <a:r>
              <a:rPr dirty="0" sz="2300" spc="50"/>
              <a:t>ніж</a:t>
            </a:r>
            <a:r>
              <a:rPr dirty="0" sz="2300" spc="-20"/>
              <a:t> </a:t>
            </a:r>
            <a:r>
              <a:rPr dirty="0" sz="2300" spc="70"/>
              <a:t>енергетичну.</a:t>
            </a:r>
            <a:r>
              <a:rPr dirty="0" sz="2300" spc="-20"/>
              <a:t> </a:t>
            </a:r>
            <a:r>
              <a:rPr dirty="0" sz="2300" spc="-345"/>
              <a:t>І</a:t>
            </a:r>
            <a:r>
              <a:rPr dirty="0" sz="2300" spc="-25"/>
              <a:t> </a:t>
            </a:r>
            <a:r>
              <a:rPr dirty="0" sz="2300" spc="90"/>
              <a:t>крім</a:t>
            </a:r>
            <a:r>
              <a:rPr dirty="0" sz="2300" spc="-20"/>
              <a:t> </a:t>
            </a:r>
            <a:r>
              <a:rPr dirty="0" sz="2300" spc="20"/>
              <a:t>того,</a:t>
            </a:r>
            <a:r>
              <a:rPr dirty="0" sz="2300" spc="-20"/>
              <a:t> </a:t>
            </a:r>
            <a:r>
              <a:rPr dirty="0" sz="2300" spc="85"/>
              <a:t>у</a:t>
            </a:r>
            <a:r>
              <a:rPr dirty="0" sz="2300" spc="-20"/>
              <a:t> </a:t>
            </a:r>
            <a:r>
              <a:rPr dirty="0" sz="2300" spc="75"/>
              <a:t>деяких</a:t>
            </a:r>
            <a:r>
              <a:rPr dirty="0" sz="2300" spc="-20"/>
              <a:t> </a:t>
            </a:r>
            <a:r>
              <a:rPr dirty="0" sz="2300" spc="55"/>
              <a:t>ситуаціях</a:t>
            </a:r>
            <a:r>
              <a:rPr dirty="0" sz="2300" spc="-20"/>
              <a:t> </a:t>
            </a:r>
            <a:r>
              <a:rPr dirty="0" sz="2300" spc="60"/>
              <a:t>пульсова </a:t>
            </a:r>
            <a:r>
              <a:rPr dirty="0" sz="2300" spc="-660"/>
              <a:t> </a:t>
            </a:r>
            <a:r>
              <a:rPr dirty="0" sz="2300" spc="55"/>
              <a:t>вартість </a:t>
            </a:r>
            <a:r>
              <a:rPr dirty="0" sz="2300" spc="50"/>
              <a:t>інформативніша </a:t>
            </a:r>
            <a:r>
              <a:rPr dirty="0" sz="2300" spc="45"/>
              <a:t>за </a:t>
            </a:r>
            <a:r>
              <a:rPr dirty="0" sz="2300" spc="85"/>
              <a:t>енергетичну </a:t>
            </a:r>
            <a:r>
              <a:rPr dirty="0" sz="2300" spc="30"/>
              <a:t>(наприклад, </a:t>
            </a:r>
            <a:r>
              <a:rPr dirty="0" sz="2300" spc="120"/>
              <a:t>при </a:t>
            </a:r>
            <a:r>
              <a:rPr dirty="0" sz="2300" spc="65"/>
              <a:t>біомеханічному контролі </a:t>
            </a:r>
            <a:r>
              <a:rPr dirty="0" sz="2300" spc="45"/>
              <a:t>за руховою </a:t>
            </a:r>
            <a:r>
              <a:rPr dirty="0" sz="2300" spc="-660"/>
              <a:t> </a:t>
            </a:r>
            <a:r>
              <a:rPr dirty="0" sz="2300" spc="45"/>
              <a:t>діяльністю</a:t>
            </a:r>
            <a:r>
              <a:rPr dirty="0" sz="2300" spc="-30"/>
              <a:t> </a:t>
            </a:r>
            <a:r>
              <a:rPr dirty="0" sz="2300" spc="30"/>
              <a:t>в</a:t>
            </a:r>
            <a:r>
              <a:rPr dirty="0" sz="2300" spc="-25"/>
              <a:t> </a:t>
            </a:r>
            <a:r>
              <a:rPr dirty="0" sz="2300" spc="45"/>
              <a:t>умовах</a:t>
            </a:r>
            <a:r>
              <a:rPr dirty="0" sz="2300" spc="-25"/>
              <a:t> </a:t>
            </a:r>
            <a:r>
              <a:rPr dirty="0" sz="2300" spc="25"/>
              <a:t>спеки).</a:t>
            </a:r>
            <a:endParaRPr sz="2300"/>
          </a:p>
          <a:p>
            <a:pPr algn="ctr" marL="12700" marR="5080" indent="-635">
              <a:lnSpc>
                <a:spcPct val="114100"/>
              </a:lnSpc>
            </a:pPr>
            <a:r>
              <a:rPr dirty="0" sz="2300" spc="50">
                <a:solidFill>
                  <a:srgbClr val="BE2D00"/>
                </a:solidFill>
              </a:rPr>
              <a:t>Біомеханічні </a:t>
            </a:r>
            <a:r>
              <a:rPr dirty="0" sz="2300" spc="80">
                <a:solidFill>
                  <a:srgbClr val="BE2D00"/>
                </a:solidFill>
              </a:rPr>
              <a:t>характеристики </a:t>
            </a:r>
            <a:r>
              <a:rPr dirty="0" sz="2300" spc="-315"/>
              <a:t>– </a:t>
            </a:r>
            <a:r>
              <a:rPr dirty="0" sz="2300" spc="100"/>
              <a:t>одне </a:t>
            </a:r>
            <a:r>
              <a:rPr dirty="0" sz="2300" spc="85"/>
              <a:t>з </a:t>
            </a:r>
            <a:r>
              <a:rPr dirty="0" sz="2300" spc="65"/>
              <a:t>хрестоматійних питань </a:t>
            </a:r>
            <a:r>
              <a:rPr dirty="0" sz="2300" spc="45"/>
              <a:t>біомеханіки. </a:t>
            </a:r>
            <a:r>
              <a:rPr dirty="0" sz="2300" spc="100"/>
              <a:t>Без </a:t>
            </a:r>
            <a:r>
              <a:rPr dirty="0" sz="2300" spc="50"/>
              <a:t>вільного </a:t>
            </a:r>
            <a:r>
              <a:rPr dirty="0" sz="2300" spc="60"/>
              <a:t>володіння </a:t>
            </a:r>
            <a:r>
              <a:rPr dirty="0" sz="2300" spc="65"/>
              <a:t> </a:t>
            </a:r>
            <a:r>
              <a:rPr dirty="0" sz="2300" spc="85"/>
              <a:t>знаннями</a:t>
            </a:r>
            <a:r>
              <a:rPr dirty="0" sz="2300" spc="-25"/>
              <a:t> </a:t>
            </a:r>
            <a:r>
              <a:rPr dirty="0" sz="2300" spc="100"/>
              <a:t>про</a:t>
            </a:r>
            <a:r>
              <a:rPr dirty="0" sz="2300" spc="-20"/>
              <a:t> </a:t>
            </a:r>
            <a:r>
              <a:rPr dirty="0" sz="2300" spc="50"/>
              <a:t>біомеханічні</a:t>
            </a:r>
            <a:r>
              <a:rPr dirty="0" sz="2300" spc="-25"/>
              <a:t> </a:t>
            </a:r>
            <a:r>
              <a:rPr dirty="0" sz="2300" spc="80"/>
              <a:t>характеристики</a:t>
            </a:r>
            <a:r>
              <a:rPr dirty="0" sz="2300" spc="-20"/>
              <a:t> </a:t>
            </a:r>
            <a:r>
              <a:rPr dirty="0" sz="2300" spc="40"/>
              <a:t>так</a:t>
            </a:r>
            <a:r>
              <a:rPr dirty="0" sz="2300" spc="-25"/>
              <a:t> </a:t>
            </a:r>
            <a:r>
              <a:rPr dirty="0" sz="2300" spc="90"/>
              <a:t>само</a:t>
            </a:r>
            <a:r>
              <a:rPr dirty="0" sz="2300" spc="-20"/>
              <a:t> </a:t>
            </a:r>
            <a:r>
              <a:rPr dirty="0" sz="2300" spc="105"/>
              <a:t>не</a:t>
            </a:r>
            <a:r>
              <a:rPr dirty="0" sz="2300" spc="-25"/>
              <a:t> </a:t>
            </a:r>
            <a:r>
              <a:rPr dirty="0" sz="2300" spc="75"/>
              <a:t>можна</a:t>
            </a:r>
            <a:r>
              <a:rPr dirty="0" sz="2300" spc="-20"/>
              <a:t> </a:t>
            </a:r>
            <a:r>
              <a:rPr dirty="0" sz="2300" spc="60"/>
              <a:t>розраховувати</a:t>
            </a:r>
            <a:r>
              <a:rPr dirty="0" sz="2300" spc="-25"/>
              <a:t> </a:t>
            </a:r>
            <a:r>
              <a:rPr dirty="0" sz="2300" spc="55"/>
              <a:t>на</a:t>
            </a:r>
            <a:r>
              <a:rPr dirty="0" sz="2300" spc="-20"/>
              <a:t> </a:t>
            </a:r>
            <a:r>
              <a:rPr dirty="0" sz="2300" spc="55"/>
              <a:t>успіх</a:t>
            </a:r>
            <a:r>
              <a:rPr dirty="0" sz="2300" spc="-25"/>
              <a:t> </a:t>
            </a:r>
            <a:r>
              <a:rPr dirty="0" sz="2300" spc="85"/>
              <a:t>у</a:t>
            </a:r>
            <a:r>
              <a:rPr dirty="0" sz="2300" spc="-20"/>
              <a:t> </a:t>
            </a:r>
            <a:r>
              <a:rPr dirty="0" sz="2300" spc="65"/>
              <a:t>вивченні</a:t>
            </a:r>
            <a:r>
              <a:rPr dirty="0" sz="2300" spc="-25"/>
              <a:t> </a:t>
            </a:r>
            <a:r>
              <a:rPr dirty="0" sz="2300" spc="20"/>
              <a:t>та </a:t>
            </a:r>
            <a:r>
              <a:rPr dirty="0" sz="2300" spc="-660"/>
              <a:t> </a:t>
            </a:r>
            <a:r>
              <a:rPr dirty="0" sz="2300" spc="80"/>
              <a:t>практичному</a:t>
            </a:r>
            <a:r>
              <a:rPr dirty="0" sz="2300" spc="-25"/>
              <a:t> </a:t>
            </a:r>
            <a:r>
              <a:rPr dirty="0" sz="2300" spc="65"/>
              <a:t>застосуванні</a:t>
            </a:r>
            <a:r>
              <a:rPr dirty="0" sz="2300" spc="-25"/>
              <a:t> </a:t>
            </a:r>
            <a:r>
              <a:rPr dirty="0" sz="2300" spc="45"/>
              <a:t>біомеханіки,</a:t>
            </a:r>
            <a:r>
              <a:rPr dirty="0" sz="2300" spc="-20"/>
              <a:t> </a:t>
            </a:r>
            <a:r>
              <a:rPr dirty="0" sz="2300" spc="60"/>
              <a:t>як</a:t>
            </a:r>
            <a:r>
              <a:rPr dirty="0" sz="2300" spc="-25"/>
              <a:t> </a:t>
            </a:r>
            <a:r>
              <a:rPr dirty="0" sz="2300" spc="80"/>
              <a:t>неможливо</a:t>
            </a:r>
            <a:r>
              <a:rPr dirty="0" sz="2300" spc="-25"/>
              <a:t> </a:t>
            </a:r>
            <a:r>
              <a:rPr dirty="0" sz="2300" spc="60"/>
              <a:t>читати</a:t>
            </a:r>
            <a:r>
              <a:rPr dirty="0" sz="2300" spc="-20"/>
              <a:t> </a:t>
            </a:r>
            <a:r>
              <a:rPr dirty="0" sz="2300" spc="50"/>
              <a:t>книгу,</a:t>
            </a:r>
            <a:r>
              <a:rPr dirty="0" sz="2300" spc="-25"/>
              <a:t> </a:t>
            </a:r>
            <a:r>
              <a:rPr dirty="0" sz="2300" spc="105"/>
              <a:t>не</a:t>
            </a:r>
            <a:r>
              <a:rPr dirty="0" sz="2300" spc="-20"/>
              <a:t> </a:t>
            </a:r>
            <a:r>
              <a:rPr dirty="0" sz="2300" spc="50"/>
              <a:t>знаючи</a:t>
            </a:r>
            <a:r>
              <a:rPr dirty="0" sz="2300" spc="-25"/>
              <a:t> </a:t>
            </a:r>
            <a:r>
              <a:rPr dirty="0" sz="2300" spc="-5"/>
              <a:t>алфавіту.</a:t>
            </a:r>
            <a:endParaRPr sz="23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465824" y="1696667"/>
            <a:ext cx="1153160" cy="92075"/>
          </a:xfrm>
          <a:custGeom>
            <a:avLst/>
            <a:gdLst/>
            <a:ahLst/>
            <a:cxnLst/>
            <a:rect l="l" t="t" r="r" b="b"/>
            <a:pathLst>
              <a:path w="1153159" h="92075">
                <a:moveTo>
                  <a:pt x="1152537" y="91592"/>
                </a:moveTo>
                <a:lnTo>
                  <a:pt x="0" y="91592"/>
                </a:lnTo>
                <a:lnTo>
                  <a:pt x="0" y="0"/>
                </a:lnTo>
                <a:lnTo>
                  <a:pt x="1152537" y="0"/>
                </a:lnTo>
                <a:lnTo>
                  <a:pt x="1152537" y="91592"/>
                </a:lnTo>
                <a:close/>
              </a:path>
            </a:pathLst>
          </a:custGeom>
          <a:solidFill>
            <a:srgbClr val="BE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844" y="11"/>
            <a:ext cx="18285460" cy="10287000"/>
          </a:xfrm>
          <a:custGeom>
            <a:avLst/>
            <a:gdLst/>
            <a:ahLst/>
            <a:cxnLst/>
            <a:rect l="l" t="t" r="r" b="b"/>
            <a:pathLst>
              <a:path w="18285460" h="10287000">
                <a:moveTo>
                  <a:pt x="18285143" y="2276779"/>
                </a:moveTo>
                <a:lnTo>
                  <a:pt x="9141142" y="2276779"/>
                </a:lnTo>
                <a:lnTo>
                  <a:pt x="9141142" y="0"/>
                </a:lnTo>
                <a:lnTo>
                  <a:pt x="9131617" y="0"/>
                </a:lnTo>
                <a:lnTo>
                  <a:pt x="9131617" y="2276779"/>
                </a:lnTo>
                <a:lnTo>
                  <a:pt x="0" y="2276779"/>
                </a:lnTo>
                <a:lnTo>
                  <a:pt x="0" y="2286304"/>
                </a:lnTo>
                <a:lnTo>
                  <a:pt x="9131617" y="2286304"/>
                </a:lnTo>
                <a:lnTo>
                  <a:pt x="9131617" y="10287000"/>
                </a:lnTo>
                <a:lnTo>
                  <a:pt x="9141142" y="10287000"/>
                </a:lnTo>
                <a:lnTo>
                  <a:pt x="9141142" y="2286304"/>
                </a:lnTo>
                <a:lnTo>
                  <a:pt x="18285143" y="2286304"/>
                </a:lnTo>
                <a:lnTo>
                  <a:pt x="18285143" y="2276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349115" marR="5080" indent="-4337050">
              <a:lnSpc>
                <a:spcPct val="116399"/>
              </a:lnSpc>
              <a:spcBef>
                <a:spcPts val="100"/>
              </a:spcBef>
            </a:pPr>
            <a:r>
              <a:rPr dirty="0" spc="-145"/>
              <a:t>2.</a:t>
            </a:r>
            <a:r>
              <a:rPr dirty="0" spc="-25"/>
              <a:t> </a:t>
            </a:r>
            <a:r>
              <a:rPr dirty="0" spc="105"/>
              <a:t>Особливості</a:t>
            </a:r>
            <a:r>
              <a:rPr dirty="0" spc="-25"/>
              <a:t> </a:t>
            </a:r>
            <a:r>
              <a:rPr dirty="0" spc="70"/>
              <a:t>біомеханічних</a:t>
            </a:r>
            <a:r>
              <a:rPr dirty="0" spc="-25"/>
              <a:t> </a:t>
            </a:r>
            <a:r>
              <a:rPr dirty="0" spc="95"/>
              <a:t>характеристик</a:t>
            </a:r>
            <a:r>
              <a:rPr dirty="0" spc="-25"/>
              <a:t> </a:t>
            </a:r>
            <a:r>
              <a:rPr dirty="0" spc="85"/>
              <a:t>поступального</a:t>
            </a:r>
            <a:r>
              <a:rPr dirty="0" spc="-25"/>
              <a:t> </a:t>
            </a:r>
            <a:r>
              <a:rPr dirty="0" spc="25"/>
              <a:t>та </a:t>
            </a:r>
            <a:r>
              <a:rPr dirty="0" spc="-835"/>
              <a:t> </a:t>
            </a:r>
            <a:r>
              <a:rPr dirty="0" spc="90"/>
              <a:t>обертального</a:t>
            </a:r>
            <a:r>
              <a:rPr dirty="0" spc="-35"/>
              <a:t> </a:t>
            </a:r>
            <a:r>
              <a:rPr dirty="0" spc="20"/>
              <a:t>рухів.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04041" y="3146110"/>
            <a:ext cx="15524480" cy="2674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274310" marR="5080" indent="-5178425">
              <a:lnSpc>
                <a:spcPct val="115700"/>
              </a:lnSpc>
              <a:spcBef>
                <a:spcPts val="100"/>
              </a:spcBef>
            </a:pPr>
            <a:r>
              <a:rPr dirty="0" sz="2700" spc="95" b="1">
                <a:solidFill>
                  <a:srgbClr val="BE2D00"/>
                </a:solidFill>
                <a:latin typeface="Tahoma"/>
                <a:cs typeface="Tahoma"/>
              </a:rPr>
              <a:t>Поступальним</a:t>
            </a:r>
            <a:r>
              <a:rPr dirty="0" sz="2700" spc="-3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700" spc="80" b="1">
                <a:latin typeface="Tahoma"/>
                <a:cs typeface="Tahoma"/>
              </a:rPr>
              <a:t>називається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90" b="1">
                <a:latin typeface="Tahoma"/>
                <a:cs typeface="Tahoma"/>
              </a:rPr>
              <a:t>такий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20" b="1">
                <a:latin typeface="Tahoma"/>
                <a:cs typeface="Tahoma"/>
              </a:rPr>
              <a:t>рух,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140" b="1">
                <a:latin typeface="Tahoma"/>
                <a:cs typeface="Tahoma"/>
              </a:rPr>
              <a:t>при</a:t>
            </a:r>
            <a:r>
              <a:rPr dirty="0" sz="2700" spc="-30" b="1">
                <a:latin typeface="Tahoma"/>
                <a:cs typeface="Tahoma"/>
              </a:rPr>
              <a:t> </a:t>
            </a:r>
            <a:r>
              <a:rPr dirty="0" sz="2700" spc="95" b="1">
                <a:latin typeface="Tahoma"/>
                <a:cs typeface="Tahoma"/>
              </a:rPr>
              <a:t>якому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70" b="1">
                <a:latin typeface="Tahoma"/>
                <a:cs typeface="Tahoma"/>
              </a:rPr>
              <a:t>всі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85" b="1">
                <a:latin typeface="Tahoma"/>
                <a:cs typeface="Tahoma"/>
              </a:rPr>
              <a:t>точки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20" b="1">
                <a:latin typeface="Tahoma"/>
                <a:cs typeface="Tahoma"/>
              </a:rPr>
              <a:t>тіла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85" b="1">
                <a:latin typeface="Tahoma"/>
                <a:cs typeface="Tahoma"/>
              </a:rPr>
              <a:t>переміщуються</a:t>
            </a:r>
            <a:r>
              <a:rPr dirty="0" sz="2700" spc="-30" b="1">
                <a:latin typeface="Tahoma"/>
                <a:cs typeface="Tahoma"/>
              </a:rPr>
              <a:t> </a:t>
            </a:r>
            <a:r>
              <a:rPr dirty="0" sz="2700" spc="55" b="1">
                <a:latin typeface="Tahoma"/>
                <a:cs typeface="Tahoma"/>
              </a:rPr>
              <a:t>за </a:t>
            </a:r>
            <a:r>
              <a:rPr dirty="0" sz="2700" spc="-775" b="1">
                <a:latin typeface="Tahoma"/>
                <a:cs typeface="Tahoma"/>
              </a:rPr>
              <a:t> </a:t>
            </a:r>
            <a:r>
              <a:rPr dirty="0" sz="2700" spc="100" b="1">
                <a:latin typeface="Tahoma"/>
                <a:cs typeface="Tahoma"/>
              </a:rPr>
              <a:t>однаковими</a:t>
            </a:r>
            <a:r>
              <a:rPr dirty="0" sz="2700" spc="-35" b="1">
                <a:latin typeface="Tahoma"/>
                <a:cs typeface="Tahoma"/>
              </a:rPr>
              <a:t> </a:t>
            </a:r>
            <a:r>
              <a:rPr dirty="0" sz="2700" spc="75" b="1">
                <a:latin typeface="Tahoma"/>
                <a:cs typeface="Tahoma"/>
              </a:rPr>
              <a:t>траєкторіями.</a:t>
            </a:r>
            <a:endParaRPr sz="27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850">
              <a:latin typeface="Tahoma"/>
              <a:cs typeface="Tahoma"/>
            </a:endParaRPr>
          </a:p>
          <a:p>
            <a:pPr marL="1383665" marR="753745" indent="-1371600">
              <a:lnSpc>
                <a:spcPct val="115700"/>
              </a:lnSpc>
            </a:pPr>
            <a:r>
              <a:rPr dirty="0" sz="2700" spc="150" b="1">
                <a:latin typeface="Tahoma"/>
                <a:cs typeface="Tahoma"/>
              </a:rPr>
              <a:t>При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90" b="1">
                <a:solidFill>
                  <a:srgbClr val="BE2D00"/>
                </a:solidFill>
                <a:latin typeface="Tahoma"/>
                <a:cs typeface="Tahoma"/>
              </a:rPr>
              <a:t>обертальному</a:t>
            </a:r>
            <a:r>
              <a:rPr dirty="0" sz="27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700" spc="110" b="1">
                <a:latin typeface="Tahoma"/>
                <a:cs typeface="Tahoma"/>
              </a:rPr>
              <a:t>русі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20" b="1">
                <a:latin typeface="Tahoma"/>
                <a:cs typeface="Tahoma"/>
              </a:rPr>
              <a:t>тіла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45" b="1">
                <a:latin typeface="Tahoma"/>
                <a:cs typeface="Tahoma"/>
              </a:rPr>
              <a:t>точки,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95" b="1">
                <a:latin typeface="Tahoma"/>
                <a:cs typeface="Tahoma"/>
              </a:rPr>
              <a:t>що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35" b="1">
                <a:latin typeface="Tahoma"/>
                <a:cs typeface="Tahoma"/>
              </a:rPr>
              <a:t>рухаються,</a:t>
            </a:r>
            <a:r>
              <a:rPr dirty="0" sz="2700" spc="-20" b="1">
                <a:latin typeface="Tahoma"/>
                <a:cs typeface="Tahoma"/>
              </a:rPr>
              <a:t> </a:t>
            </a:r>
            <a:r>
              <a:rPr dirty="0" sz="2700" spc="85" b="1">
                <a:latin typeface="Tahoma"/>
                <a:cs typeface="Tahoma"/>
              </a:rPr>
              <a:t>переміщуються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95" b="1">
                <a:latin typeface="Tahoma"/>
                <a:cs typeface="Tahoma"/>
              </a:rPr>
              <a:t>по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80" b="1">
                <a:latin typeface="Tahoma"/>
                <a:cs typeface="Tahoma"/>
              </a:rPr>
              <a:t>кругових </a:t>
            </a:r>
            <a:r>
              <a:rPr dirty="0" sz="2700" spc="-775" b="1">
                <a:latin typeface="Tahoma"/>
                <a:cs typeface="Tahoma"/>
              </a:rPr>
              <a:t> </a:t>
            </a:r>
            <a:r>
              <a:rPr dirty="0" sz="2700" spc="50" b="1">
                <a:latin typeface="Tahoma"/>
                <a:cs typeface="Tahoma"/>
              </a:rPr>
              <a:t>траєкторіях,</a:t>
            </a:r>
            <a:r>
              <a:rPr dirty="0" sz="2700" spc="-30" b="1">
                <a:latin typeface="Tahoma"/>
                <a:cs typeface="Tahoma"/>
              </a:rPr>
              <a:t> </a:t>
            </a:r>
            <a:r>
              <a:rPr dirty="0" sz="2700" spc="120" b="1">
                <a:latin typeface="Tahoma"/>
                <a:cs typeface="Tahoma"/>
              </a:rPr>
              <a:t>центри</a:t>
            </a:r>
            <a:r>
              <a:rPr dirty="0" sz="2700" spc="-30" b="1">
                <a:latin typeface="Tahoma"/>
                <a:cs typeface="Tahoma"/>
              </a:rPr>
              <a:t> </a:t>
            </a:r>
            <a:r>
              <a:rPr dirty="0" sz="2700" spc="65" b="1">
                <a:latin typeface="Tahoma"/>
                <a:cs typeface="Tahoma"/>
              </a:rPr>
              <a:t>яких</a:t>
            </a:r>
            <a:r>
              <a:rPr dirty="0" sz="2700" spc="-30" b="1">
                <a:latin typeface="Tahoma"/>
                <a:cs typeface="Tahoma"/>
              </a:rPr>
              <a:t> </a:t>
            </a:r>
            <a:r>
              <a:rPr dirty="0" sz="2700" spc="55" b="1">
                <a:latin typeface="Tahoma"/>
                <a:cs typeface="Tahoma"/>
              </a:rPr>
              <a:t>лежать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60" b="1">
                <a:latin typeface="Tahoma"/>
                <a:cs typeface="Tahoma"/>
              </a:rPr>
              <a:t>на</a:t>
            </a:r>
            <a:r>
              <a:rPr dirty="0" sz="2700" spc="-30" b="1">
                <a:latin typeface="Tahoma"/>
                <a:cs typeface="Tahoma"/>
              </a:rPr>
              <a:t> </a:t>
            </a:r>
            <a:r>
              <a:rPr dirty="0" sz="2700" spc="90" b="1">
                <a:latin typeface="Tahoma"/>
                <a:cs typeface="Tahoma"/>
              </a:rPr>
              <a:t>осі</a:t>
            </a:r>
            <a:r>
              <a:rPr dirty="0" sz="2700" spc="-30" b="1">
                <a:latin typeface="Tahoma"/>
                <a:cs typeface="Tahoma"/>
              </a:rPr>
              <a:t> </a:t>
            </a:r>
            <a:r>
              <a:rPr dirty="0" sz="2700" spc="90" b="1">
                <a:latin typeface="Tahoma"/>
                <a:cs typeface="Tahoma"/>
              </a:rPr>
              <a:t>обертання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b="1">
                <a:latin typeface="Tahoma"/>
                <a:cs typeface="Tahoma"/>
              </a:rPr>
              <a:t>(осі</a:t>
            </a:r>
            <a:r>
              <a:rPr dirty="0" sz="2700" spc="-30" b="1">
                <a:latin typeface="Tahoma"/>
                <a:cs typeface="Tahoma"/>
              </a:rPr>
              <a:t> </a:t>
            </a:r>
            <a:r>
              <a:rPr dirty="0" sz="2700" spc="15" b="1">
                <a:latin typeface="Tahoma"/>
                <a:cs typeface="Tahoma"/>
              </a:rPr>
              <a:t>суглоба).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6261" y="6949659"/>
            <a:ext cx="16043910" cy="1930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15700"/>
              </a:lnSpc>
              <a:spcBef>
                <a:spcPts val="100"/>
              </a:spcBef>
            </a:pPr>
            <a:r>
              <a:rPr dirty="0" sz="2700" spc="155" b="1">
                <a:latin typeface="Tahoma"/>
                <a:cs typeface="Tahoma"/>
              </a:rPr>
              <a:t>Але </a:t>
            </a:r>
            <a:r>
              <a:rPr dirty="0" sz="2700" spc="35" b="1">
                <a:latin typeface="Tahoma"/>
                <a:cs typeface="Tahoma"/>
              </a:rPr>
              <a:t>в </a:t>
            </a:r>
            <a:r>
              <a:rPr dirty="0" sz="2700" spc="70" b="1">
                <a:latin typeface="Tahoma"/>
                <a:cs typeface="Tahoma"/>
              </a:rPr>
              <a:t>більшості </a:t>
            </a:r>
            <a:r>
              <a:rPr dirty="0" sz="2700" spc="50" b="1">
                <a:latin typeface="Tahoma"/>
                <a:cs typeface="Tahoma"/>
              </a:rPr>
              <a:t>рухів </a:t>
            </a:r>
            <a:r>
              <a:rPr dirty="0" sz="2700" spc="85" b="1">
                <a:latin typeface="Tahoma"/>
                <a:cs typeface="Tahoma"/>
              </a:rPr>
              <a:t>людини </a:t>
            </a:r>
            <a:r>
              <a:rPr dirty="0" sz="2700" spc="90" b="1">
                <a:latin typeface="Tahoma"/>
                <a:cs typeface="Tahoma"/>
              </a:rPr>
              <a:t>поступальний </a:t>
            </a:r>
            <a:r>
              <a:rPr dirty="0" sz="2700" spc="5" b="1">
                <a:latin typeface="Tahoma"/>
                <a:cs typeface="Tahoma"/>
              </a:rPr>
              <a:t>і </a:t>
            </a:r>
            <a:r>
              <a:rPr dirty="0" sz="2700" spc="95" b="1">
                <a:latin typeface="Tahoma"/>
                <a:cs typeface="Tahoma"/>
              </a:rPr>
              <a:t>обертальний </a:t>
            </a:r>
            <a:r>
              <a:rPr dirty="0" sz="2700" spc="105" b="1">
                <a:latin typeface="Tahoma"/>
                <a:cs typeface="Tahoma"/>
              </a:rPr>
              <a:t>компоненти </a:t>
            </a:r>
            <a:r>
              <a:rPr dirty="0" sz="2700" spc="60" b="1">
                <a:latin typeface="Tahoma"/>
                <a:cs typeface="Tahoma"/>
              </a:rPr>
              <a:t>існують </a:t>
            </a:r>
            <a:r>
              <a:rPr dirty="0" sz="2700" spc="65" b="1">
                <a:latin typeface="Tahoma"/>
                <a:cs typeface="Tahoma"/>
              </a:rPr>
              <a:t> </a:t>
            </a:r>
            <a:r>
              <a:rPr dirty="0" sz="2700" spc="70" b="1">
                <a:latin typeface="Tahoma"/>
                <a:cs typeface="Tahoma"/>
              </a:rPr>
              <a:t>одночасно, </a:t>
            </a:r>
            <a:r>
              <a:rPr dirty="0" sz="2700" spc="35" b="1">
                <a:latin typeface="Tahoma"/>
                <a:cs typeface="Tahoma"/>
              </a:rPr>
              <a:t>такі </a:t>
            </a:r>
            <a:r>
              <a:rPr dirty="0" sz="2700" spc="95" b="1">
                <a:latin typeface="Tahoma"/>
                <a:cs typeface="Tahoma"/>
              </a:rPr>
              <a:t>рухи </a:t>
            </a:r>
            <a:r>
              <a:rPr dirty="0" sz="2700" spc="60" b="1">
                <a:latin typeface="Tahoma"/>
                <a:cs typeface="Tahoma"/>
              </a:rPr>
              <a:t>називаються </a:t>
            </a:r>
            <a:r>
              <a:rPr dirty="0" sz="2700" spc="85" b="1">
                <a:solidFill>
                  <a:srgbClr val="BE2D00"/>
                </a:solidFill>
                <a:latin typeface="Tahoma"/>
                <a:cs typeface="Tahoma"/>
              </a:rPr>
              <a:t>складними</a:t>
            </a:r>
            <a:r>
              <a:rPr dirty="0" sz="2700" spc="85" b="1">
                <a:latin typeface="Tahoma"/>
                <a:cs typeface="Tahoma"/>
              </a:rPr>
              <a:t>. </a:t>
            </a:r>
            <a:r>
              <a:rPr dirty="0" sz="2700" spc="120" b="1">
                <a:latin typeface="Tahoma"/>
                <a:cs typeface="Tahoma"/>
              </a:rPr>
              <a:t>Причому </a:t>
            </a:r>
            <a:r>
              <a:rPr dirty="0" sz="2700" spc="95" b="1">
                <a:latin typeface="Tahoma"/>
                <a:cs typeface="Tahoma"/>
              </a:rPr>
              <a:t>руховий </a:t>
            </a:r>
            <a:r>
              <a:rPr dirty="0" sz="2700" spc="55" b="1">
                <a:latin typeface="Tahoma"/>
                <a:cs typeface="Tahoma"/>
              </a:rPr>
              <a:t>апарат </a:t>
            </a:r>
            <a:r>
              <a:rPr dirty="0" sz="2700" spc="85" b="1">
                <a:latin typeface="Tahoma"/>
                <a:cs typeface="Tahoma"/>
              </a:rPr>
              <a:t>людини </a:t>
            </a:r>
            <a:r>
              <a:rPr dirty="0" sz="2700" spc="90" b="1">
                <a:latin typeface="Tahoma"/>
                <a:cs typeface="Tahoma"/>
              </a:rPr>
              <a:t> </a:t>
            </a:r>
            <a:r>
              <a:rPr dirty="0" sz="2700" spc="75" b="1">
                <a:latin typeface="Tahoma"/>
                <a:cs typeface="Tahoma"/>
              </a:rPr>
              <a:t>улаштований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b="1">
                <a:latin typeface="Tahoma"/>
                <a:cs typeface="Tahoma"/>
              </a:rPr>
              <a:t>так,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95" b="1">
                <a:latin typeface="Tahoma"/>
                <a:cs typeface="Tahoma"/>
              </a:rPr>
              <a:t>що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70" b="1">
                <a:latin typeface="Tahoma"/>
                <a:cs typeface="Tahoma"/>
              </a:rPr>
              <a:t>всі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95" b="1">
                <a:latin typeface="Tahoma"/>
                <a:cs typeface="Tahoma"/>
              </a:rPr>
              <a:t>рухи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-85" b="1">
                <a:latin typeface="Tahoma"/>
                <a:cs typeface="Tahoma"/>
              </a:rPr>
              <a:t>(у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95" b="1">
                <a:latin typeface="Tahoma"/>
                <a:cs typeface="Tahoma"/>
              </a:rPr>
              <a:t>тому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80" b="1">
                <a:latin typeface="Tahoma"/>
                <a:cs typeface="Tahoma"/>
              </a:rPr>
              <a:t>числі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155" b="1">
                <a:latin typeface="Tahoma"/>
                <a:cs typeface="Tahoma"/>
              </a:rPr>
              <a:t>й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45" b="1">
                <a:latin typeface="Tahoma"/>
                <a:cs typeface="Tahoma"/>
              </a:rPr>
              <a:t>поступальні)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55" b="1">
                <a:latin typeface="Tahoma"/>
                <a:cs typeface="Tahoma"/>
              </a:rPr>
              <a:t>утворюються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100" b="1">
                <a:latin typeface="Tahoma"/>
                <a:cs typeface="Tahoma"/>
              </a:rPr>
              <a:t>з</a:t>
            </a:r>
            <a:r>
              <a:rPr dirty="0" sz="2700" spc="-25" b="1">
                <a:latin typeface="Tahoma"/>
                <a:cs typeface="Tahoma"/>
              </a:rPr>
              <a:t> </a:t>
            </a:r>
            <a:r>
              <a:rPr dirty="0" sz="2700" spc="85" b="1">
                <a:latin typeface="Tahoma"/>
                <a:cs typeface="Tahoma"/>
              </a:rPr>
              <a:t>комбінацій </a:t>
            </a:r>
            <a:r>
              <a:rPr dirty="0" sz="2700" spc="-775" b="1">
                <a:latin typeface="Tahoma"/>
                <a:cs typeface="Tahoma"/>
              </a:rPr>
              <a:t> </a:t>
            </a:r>
            <a:r>
              <a:rPr dirty="0" sz="2700" spc="80" b="1">
                <a:latin typeface="Tahoma"/>
                <a:cs typeface="Tahoma"/>
              </a:rPr>
              <a:t>обертальних</a:t>
            </a:r>
            <a:r>
              <a:rPr dirty="0" sz="2700" spc="-35" b="1">
                <a:latin typeface="Tahoma"/>
                <a:cs typeface="Tahoma"/>
              </a:rPr>
              <a:t> </a:t>
            </a:r>
            <a:r>
              <a:rPr dirty="0" sz="2700" spc="50" b="1">
                <a:latin typeface="Tahoma"/>
                <a:cs typeface="Tahoma"/>
              </a:rPr>
              <a:t>рухів</a:t>
            </a:r>
            <a:r>
              <a:rPr dirty="0" sz="2700" spc="-30" b="1">
                <a:latin typeface="Tahoma"/>
                <a:cs typeface="Tahoma"/>
              </a:rPr>
              <a:t> </a:t>
            </a:r>
            <a:r>
              <a:rPr dirty="0" sz="2700" spc="100" b="1">
                <a:latin typeface="Tahoma"/>
                <a:cs typeface="Tahoma"/>
              </a:rPr>
              <a:t>у</a:t>
            </a:r>
            <a:r>
              <a:rPr dirty="0" sz="2700" spc="-30" b="1">
                <a:latin typeface="Tahoma"/>
                <a:cs typeface="Tahoma"/>
              </a:rPr>
              <a:t> </a:t>
            </a:r>
            <a:r>
              <a:rPr dirty="0" sz="2700" spc="40" b="1">
                <a:latin typeface="Tahoma"/>
                <a:cs typeface="Tahoma"/>
              </a:rPr>
              <a:t>суглобах.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6465824" y="9258300"/>
            <a:ext cx="1153160" cy="92075"/>
          </a:xfrm>
          <a:custGeom>
            <a:avLst/>
            <a:gdLst/>
            <a:ahLst/>
            <a:cxnLst/>
            <a:rect l="l" t="t" r="r" b="b"/>
            <a:pathLst>
              <a:path w="1153159" h="92075">
                <a:moveTo>
                  <a:pt x="1152537" y="91592"/>
                </a:moveTo>
                <a:lnTo>
                  <a:pt x="0" y="91592"/>
                </a:lnTo>
                <a:lnTo>
                  <a:pt x="0" y="0"/>
                </a:lnTo>
                <a:lnTo>
                  <a:pt x="1152537" y="0"/>
                </a:lnTo>
                <a:lnTo>
                  <a:pt x="1152537" y="91592"/>
                </a:lnTo>
                <a:close/>
              </a:path>
            </a:pathLst>
          </a:custGeom>
          <a:solidFill>
            <a:srgbClr val="BE2D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268251"/>
            <a:ext cx="18288000" cy="92075"/>
            <a:chOff x="0" y="1268251"/>
            <a:chExt cx="18288000" cy="92075"/>
          </a:xfrm>
        </p:grpSpPr>
        <p:sp>
          <p:nvSpPr>
            <p:cNvPr id="3" name="object 3"/>
            <p:cNvSpPr/>
            <p:nvPr/>
          </p:nvSpPr>
          <p:spPr>
            <a:xfrm>
              <a:off x="16684175" y="1268310"/>
              <a:ext cx="1153160" cy="92075"/>
            </a:xfrm>
            <a:custGeom>
              <a:avLst/>
              <a:gdLst/>
              <a:ahLst/>
              <a:cxnLst/>
              <a:rect l="l" t="t" r="r" b="b"/>
              <a:pathLst>
                <a:path w="1153159" h="92075">
                  <a:moveTo>
                    <a:pt x="1152537" y="91592"/>
                  </a:moveTo>
                  <a:lnTo>
                    <a:pt x="0" y="91592"/>
                  </a:lnTo>
                  <a:lnTo>
                    <a:pt x="0" y="0"/>
                  </a:lnTo>
                  <a:lnTo>
                    <a:pt x="1152537" y="0"/>
                  </a:lnTo>
                  <a:lnTo>
                    <a:pt x="1152537" y="91592"/>
                  </a:lnTo>
                  <a:close/>
                </a:path>
              </a:pathLst>
            </a:custGeom>
            <a:solidFill>
              <a:srgbClr val="BE2D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0" y="1268251"/>
              <a:ext cx="18288000" cy="9525"/>
            </a:xfrm>
            <a:custGeom>
              <a:avLst/>
              <a:gdLst/>
              <a:ahLst/>
              <a:cxnLst/>
              <a:rect l="l" t="t" r="r" b="b"/>
              <a:pathLst>
                <a:path w="18288000" h="9525">
                  <a:moveTo>
                    <a:pt x="0" y="0"/>
                  </a:moveTo>
                  <a:lnTo>
                    <a:pt x="18287999" y="0"/>
                  </a:lnTo>
                  <a:lnTo>
                    <a:pt x="18287999" y="9524"/>
                  </a:lnTo>
                  <a:lnTo>
                    <a:pt x="0" y="95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297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0225" y="284622"/>
            <a:ext cx="4387215" cy="5283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00" spc="-160">
                <a:solidFill>
                  <a:srgbClr val="FFFFFF"/>
                </a:solidFill>
              </a:rPr>
              <a:t>3.</a:t>
            </a:r>
            <a:r>
              <a:rPr dirty="0" sz="3300" spc="-55">
                <a:solidFill>
                  <a:srgbClr val="FFFFFF"/>
                </a:solidFill>
              </a:rPr>
              <a:t> </a:t>
            </a:r>
            <a:r>
              <a:rPr dirty="0" sz="3300" spc="90">
                <a:solidFill>
                  <a:srgbClr val="FFFFFF"/>
                </a:solidFill>
              </a:rPr>
              <a:t>Точність</a:t>
            </a:r>
            <a:r>
              <a:rPr dirty="0" sz="3300" spc="-55">
                <a:solidFill>
                  <a:srgbClr val="FFFFFF"/>
                </a:solidFill>
              </a:rPr>
              <a:t> </a:t>
            </a:r>
            <a:r>
              <a:rPr dirty="0" sz="3300" spc="60">
                <a:solidFill>
                  <a:srgbClr val="FFFFFF"/>
                </a:solidFill>
              </a:rPr>
              <a:t>вимірів.</a:t>
            </a:r>
            <a:endParaRPr sz="3300"/>
          </a:p>
        </p:txBody>
      </p:sp>
      <p:sp>
        <p:nvSpPr>
          <p:cNvPr id="6" name="object 6"/>
          <p:cNvSpPr txBox="1"/>
          <p:nvPr/>
        </p:nvSpPr>
        <p:spPr>
          <a:xfrm>
            <a:off x="457079" y="1637230"/>
            <a:ext cx="17312640" cy="6533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860" marR="5080">
              <a:lnSpc>
                <a:spcPct val="114100"/>
              </a:lnSpc>
              <a:spcBef>
                <a:spcPts val="100"/>
              </a:spcBef>
            </a:pP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Результат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вимірів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завжди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містить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похибку,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величина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якої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тим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менша,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чим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точніший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метод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вимірювань 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і </a:t>
            </a:r>
            <a:r>
              <a:rPr dirty="0" sz="2300" spc="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вимірювальний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прилад.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Завданням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біомеханічних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вимірів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5" b="1">
                <a:solidFill>
                  <a:srgbClr val="FFFFFF"/>
                </a:solidFill>
                <a:latin typeface="Tahoma"/>
                <a:cs typeface="Tahoma"/>
              </a:rPr>
              <a:t>є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не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тільки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знаходження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вимірюваної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величини, </a:t>
            </a:r>
            <a:r>
              <a:rPr dirty="0" sz="2300" spc="-6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але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0" b="1">
                <a:solidFill>
                  <a:srgbClr val="FFFFFF"/>
                </a:solidFill>
                <a:latin typeface="Tahoma"/>
                <a:cs typeface="Tahoma"/>
              </a:rPr>
              <a:t>й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оцінка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допущеної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похибки.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700">
              <a:latin typeface="Tahoma"/>
              <a:cs typeface="Tahoma"/>
            </a:endParaRPr>
          </a:p>
          <a:p>
            <a:pPr algn="ctr" marL="281305" marR="185420">
              <a:lnSpc>
                <a:spcPct val="114100"/>
              </a:lnSpc>
            </a:pP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Абсолютною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BE2D00"/>
                </a:solidFill>
                <a:latin typeface="Tahoma"/>
                <a:cs typeface="Tahoma"/>
              </a:rPr>
              <a:t>похибкою</a:t>
            </a:r>
            <a:r>
              <a:rPr dirty="0" sz="2300" spc="-1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називається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величина,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що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дорівнює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різниці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між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результатом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вимірювання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65" b="1">
                <a:solidFill>
                  <a:srgbClr val="FFFFFF"/>
                </a:solidFill>
                <a:latin typeface="Tahoma"/>
                <a:cs typeface="Tahoma"/>
              </a:rPr>
              <a:t>(А)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20" b="1">
                <a:solidFill>
                  <a:srgbClr val="FFFFFF"/>
                </a:solidFill>
                <a:latin typeface="Tahoma"/>
                <a:cs typeface="Tahoma"/>
              </a:rPr>
              <a:t>та </a:t>
            </a:r>
            <a:r>
              <a:rPr dirty="0" sz="2300" spc="-6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істинним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значенням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вимірюваної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величини 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(А0) </a:t>
            </a:r>
            <a:r>
              <a:rPr dirty="0" sz="2300" spc="-315" b="1">
                <a:solidFill>
                  <a:srgbClr val="FFFFFF"/>
                </a:solidFill>
                <a:latin typeface="Tahoma"/>
                <a:cs typeface="Tahoma"/>
              </a:rPr>
              <a:t>– 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∆А=А–А0.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Абсолютна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похибка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виміряється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в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тих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же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одиницях,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що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і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сама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вимірювана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величина.</a:t>
            </a:r>
            <a:endParaRPr sz="2300">
              <a:latin typeface="Tahoma"/>
              <a:cs typeface="Tahoma"/>
            </a:endParaRPr>
          </a:p>
          <a:p>
            <a:pPr marL="22860" marR="132080">
              <a:lnSpc>
                <a:spcPct val="114599"/>
              </a:lnSpc>
              <a:spcBef>
                <a:spcPts val="2175"/>
              </a:spcBef>
            </a:pPr>
            <a:r>
              <a:rPr dirty="0" sz="2400" spc="25" b="1">
                <a:solidFill>
                  <a:srgbClr val="FFFFFF"/>
                </a:solidFill>
                <a:latin typeface="Tahoma"/>
                <a:cs typeface="Tahoma"/>
              </a:rPr>
              <a:t>За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90" b="1">
                <a:solidFill>
                  <a:srgbClr val="FFFFFF"/>
                </a:solidFill>
                <a:latin typeface="Tahoma"/>
                <a:cs typeface="Tahoma"/>
              </a:rPr>
              <a:t>істинне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70" b="1">
                <a:solidFill>
                  <a:srgbClr val="FFFFFF"/>
                </a:solidFill>
                <a:latin typeface="Tahoma"/>
                <a:cs typeface="Tahoma"/>
              </a:rPr>
              <a:t>значення</a:t>
            </a:r>
            <a:r>
              <a:rPr dirty="0" sz="24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55" b="1">
                <a:solidFill>
                  <a:srgbClr val="FFFFFF"/>
                </a:solidFill>
                <a:latin typeface="Tahoma"/>
                <a:cs typeface="Tahoma"/>
              </a:rPr>
              <a:t>вимірюваної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85" b="1">
                <a:solidFill>
                  <a:srgbClr val="FFFFFF"/>
                </a:solidFill>
                <a:latin typeface="Tahoma"/>
                <a:cs typeface="Tahoma"/>
              </a:rPr>
              <a:t>величини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75" b="1">
                <a:solidFill>
                  <a:srgbClr val="FFFFFF"/>
                </a:solidFill>
                <a:latin typeface="Tahoma"/>
                <a:cs typeface="Tahoma"/>
              </a:rPr>
              <a:t>звичайно</a:t>
            </a:r>
            <a:r>
              <a:rPr dirty="0" sz="24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75" b="1">
                <a:solidFill>
                  <a:srgbClr val="FFFFFF"/>
                </a:solidFill>
                <a:latin typeface="Tahoma"/>
                <a:cs typeface="Tahoma"/>
              </a:rPr>
              <a:t>приймають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45" b="1">
                <a:solidFill>
                  <a:srgbClr val="FFFFFF"/>
                </a:solidFill>
                <a:latin typeface="Tahoma"/>
                <a:cs typeface="Tahoma"/>
              </a:rPr>
              <a:t>результат,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100" b="1">
                <a:solidFill>
                  <a:srgbClr val="FFFFFF"/>
                </a:solidFill>
                <a:latin typeface="Tahoma"/>
                <a:cs typeface="Tahoma"/>
              </a:rPr>
              <a:t>отриманий</a:t>
            </a:r>
            <a:r>
              <a:rPr dirty="0" sz="24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60" b="1">
                <a:solidFill>
                  <a:srgbClr val="FFFFFF"/>
                </a:solidFill>
                <a:latin typeface="Tahoma"/>
                <a:cs typeface="Tahoma"/>
              </a:rPr>
              <a:t>більш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85" b="1">
                <a:solidFill>
                  <a:srgbClr val="FFFFFF"/>
                </a:solidFill>
                <a:latin typeface="Tahoma"/>
                <a:cs typeface="Tahoma"/>
              </a:rPr>
              <a:t>точним </a:t>
            </a:r>
            <a:r>
              <a:rPr dirty="0" sz="2400" spc="-69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70" b="1">
                <a:solidFill>
                  <a:srgbClr val="FFFFFF"/>
                </a:solidFill>
                <a:latin typeface="Tahoma"/>
                <a:cs typeface="Tahoma"/>
              </a:rPr>
              <a:t>методом.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tabLst>
                <a:tab pos="7164705" algn="l"/>
                <a:tab pos="8194040" algn="l"/>
              </a:tabLst>
            </a:pPr>
            <a:r>
              <a:rPr dirty="0" sz="2300" spc="130" b="1">
                <a:solidFill>
                  <a:srgbClr val="BE2D00"/>
                </a:solidFill>
                <a:latin typeface="Tahoma"/>
                <a:cs typeface="Tahoma"/>
              </a:rPr>
              <a:t>В</a:t>
            </a:r>
            <a:r>
              <a:rPr dirty="0" sz="2300" b="1">
                <a:solidFill>
                  <a:srgbClr val="BE2D00"/>
                </a:solidFill>
                <a:latin typeface="Tahoma"/>
                <a:cs typeface="Tahoma"/>
              </a:rPr>
              <a:t>і</a:t>
            </a:r>
            <a:r>
              <a:rPr dirty="0" sz="2300" spc="114" b="1">
                <a:solidFill>
                  <a:srgbClr val="BE2D00"/>
                </a:solidFill>
                <a:latin typeface="Tahoma"/>
                <a:cs typeface="Tahoma"/>
              </a:rPr>
              <a:t>д</a:t>
            </a:r>
            <a:r>
              <a:rPr dirty="0" sz="2300" spc="95" b="1">
                <a:solidFill>
                  <a:srgbClr val="BE2D00"/>
                </a:solidFill>
                <a:latin typeface="Tahoma"/>
                <a:cs typeface="Tahoma"/>
              </a:rPr>
              <a:t>н</a:t>
            </a:r>
            <a:r>
              <a:rPr dirty="0" sz="2300" spc="75" b="1">
                <a:solidFill>
                  <a:srgbClr val="BE2D00"/>
                </a:solidFill>
                <a:latin typeface="Tahoma"/>
                <a:cs typeface="Tahoma"/>
              </a:rPr>
              <a:t>о</a:t>
            </a:r>
            <a:r>
              <a:rPr dirty="0" sz="2300" spc="140" b="1">
                <a:solidFill>
                  <a:srgbClr val="BE2D00"/>
                </a:solidFill>
                <a:latin typeface="Tahoma"/>
                <a:cs typeface="Tahoma"/>
              </a:rPr>
              <a:t>с</a:t>
            </a:r>
            <a:r>
              <a:rPr dirty="0" sz="2300" spc="95" b="1">
                <a:solidFill>
                  <a:srgbClr val="BE2D00"/>
                </a:solidFill>
                <a:latin typeface="Tahoma"/>
                <a:cs typeface="Tahoma"/>
              </a:rPr>
              <a:t>н</a:t>
            </a:r>
            <a:r>
              <a:rPr dirty="0" sz="2300" spc="10" b="1">
                <a:solidFill>
                  <a:srgbClr val="BE2D00"/>
                </a:solidFill>
                <a:latin typeface="Tahoma"/>
                <a:cs typeface="Tahoma"/>
              </a:rPr>
              <a:t>а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BE2D00"/>
                </a:solidFill>
                <a:latin typeface="Tahoma"/>
                <a:cs typeface="Tahoma"/>
              </a:rPr>
              <a:t>по</a:t>
            </a:r>
            <a:r>
              <a:rPr dirty="0" sz="2300" spc="-35" b="1">
                <a:solidFill>
                  <a:srgbClr val="BE2D00"/>
                </a:solidFill>
                <a:latin typeface="Tahoma"/>
                <a:cs typeface="Tahoma"/>
              </a:rPr>
              <a:t>х</a:t>
            </a:r>
            <a:r>
              <a:rPr dirty="0" sz="2300" spc="125" b="1">
                <a:solidFill>
                  <a:srgbClr val="BE2D00"/>
                </a:solidFill>
                <a:latin typeface="Tahoma"/>
                <a:cs typeface="Tahoma"/>
              </a:rPr>
              <a:t>и</a:t>
            </a:r>
            <a:r>
              <a:rPr dirty="0" sz="2300" spc="95" b="1">
                <a:solidFill>
                  <a:srgbClr val="BE2D00"/>
                </a:solidFill>
                <a:latin typeface="Tahoma"/>
                <a:cs typeface="Tahoma"/>
              </a:rPr>
              <a:t>б</a:t>
            </a:r>
            <a:r>
              <a:rPr dirty="0" sz="2300" spc="80" b="1">
                <a:solidFill>
                  <a:srgbClr val="BE2D00"/>
                </a:solidFill>
                <a:latin typeface="Tahoma"/>
                <a:cs typeface="Tahoma"/>
              </a:rPr>
              <a:t>к</a:t>
            </a:r>
            <a:r>
              <a:rPr dirty="0" sz="2300" spc="10" b="1">
                <a:solidFill>
                  <a:srgbClr val="BE2D00"/>
                </a:solidFill>
                <a:latin typeface="Tahoma"/>
                <a:cs typeface="Tahoma"/>
              </a:rPr>
              <a:t>а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25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300" spc="125" b="1">
                <a:solidFill>
                  <a:srgbClr val="FFFFFF"/>
                </a:solidFill>
                <a:latin typeface="Tahoma"/>
                <a:cs typeface="Tahoma"/>
              </a:rPr>
              <a:t>и</a:t>
            </a:r>
            <a:r>
              <a:rPr dirty="0" sz="2300" spc="125" b="1">
                <a:solidFill>
                  <a:srgbClr val="FFFFFF"/>
                </a:solidFill>
                <a:latin typeface="Tahoma"/>
                <a:cs typeface="Tahoma"/>
              </a:rPr>
              <a:t>м</a:t>
            </a:r>
            <a:r>
              <a:rPr dirty="0" sz="2300" b="1">
                <a:solidFill>
                  <a:srgbClr val="FFFFFF"/>
                </a:solidFill>
                <a:latin typeface="Tahoma"/>
                <a:cs typeface="Tahoma"/>
              </a:rPr>
              <a:t>і</a:t>
            </a:r>
            <a:r>
              <a:rPr dirty="0" sz="2300" spc="140" b="1">
                <a:solidFill>
                  <a:srgbClr val="FFFFFF"/>
                </a:solidFill>
                <a:latin typeface="Tahoma"/>
                <a:cs typeface="Tahoma"/>
              </a:rPr>
              <a:t>р</a:t>
            </a:r>
            <a:r>
              <a:rPr dirty="0" sz="2300" spc="-55" b="1">
                <a:solidFill>
                  <a:srgbClr val="FFFFFF"/>
                </a:solidFill>
                <a:latin typeface="Tahoma"/>
                <a:cs typeface="Tahoma"/>
              </a:rPr>
              <a:t>ю</a:t>
            </a:r>
            <a:r>
              <a:rPr dirty="0" sz="2300" spc="25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а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нн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я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б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у</a:t>
            </a:r>
            <a:r>
              <a:rPr dirty="0" sz="2300" spc="25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а</a:t>
            </a:r>
            <a:r>
              <a:rPr dirty="0" sz="2300" spc="135" b="1">
                <a:solidFill>
                  <a:srgbClr val="FFFFFF"/>
                </a:solidFill>
                <a:latin typeface="Tahoma"/>
                <a:cs typeface="Tahoma"/>
              </a:rPr>
              <a:t>є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14" b="1">
                <a:solidFill>
                  <a:srgbClr val="FFFFFF"/>
                </a:solidFill>
                <a:latin typeface="Tahoma"/>
                <a:cs typeface="Tahoma"/>
              </a:rPr>
              <a:t>д</a:t>
            </a:r>
            <a:r>
              <a:rPr dirty="0" sz="2300" spc="25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о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х</a:t>
            </a:r>
            <a:r>
              <a:rPr dirty="0" sz="2300" b="1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300" spc="25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300" spc="125" b="1">
                <a:solidFill>
                  <a:srgbClr val="FFFFFF"/>
                </a:solidFill>
                <a:latin typeface="Tahoma"/>
                <a:cs typeface="Tahoma"/>
              </a:rPr>
              <a:t>и</a:t>
            </a:r>
            <a:r>
              <a:rPr dirty="0" sz="2300" spc="114" b="1">
                <a:solidFill>
                  <a:srgbClr val="FFFFFF"/>
                </a:solidFill>
                <a:latin typeface="Tahoma"/>
                <a:cs typeface="Tahoma"/>
              </a:rPr>
              <a:t>д</a:t>
            </a:r>
            <a:r>
              <a:rPr dirty="0" sz="2300" b="1">
                <a:solidFill>
                  <a:srgbClr val="FFFFFF"/>
                </a:solidFill>
                <a:latin typeface="Tahoma"/>
                <a:cs typeface="Tahoma"/>
              </a:rPr>
              <a:t>і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300" b="1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300" spc="-315" b="1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14" b="1">
                <a:solidFill>
                  <a:srgbClr val="BE2D00"/>
                </a:solidFill>
                <a:latin typeface="Tahoma"/>
                <a:cs typeface="Tahoma"/>
              </a:rPr>
              <a:t>д</a:t>
            </a:r>
            <a:r>
              <a:rPr dirty="0" sz="2300" b="1">
                <a:solidFill>
                  <a:srgbClr val="BE2D00"/>
                </a:solidFill>
                <a:latin typeface="Tahoma"/>
                <a:cs typeface="Tahoma"/>
              </a:rPr>
              <a:t>і</a:t>
            </a:r>
            <a:r>
              <a:rPr dirty="0" sz="2300" spc="125" b="1">
                <a:solidFill>
                  <a:srgbClr val="BE2D00"/>
                </a:solidFill>
                <a:latin typeface="Tahoma"/>
                <a:cs typeface="Tahoma"/>
              </a:rPr>
              <a:t>й</a:t>
            </a:r>
            <a:r>
              <a:rPr dirty="0" sz="2300" spc="140" b="1">
                <a:solidFill>
                  <a:srgbClr val="BE2D00"/>
                </a:solidFill>
                <a:latin typeface="Tahoma"/>
                <a:cs typeface="Tahoma"/>
              </a:rPr>
              <a:t>с</a:t>
            </a:r>
            <a:r>
              <a:rPr dirty="0" sz="2300" spc="95" b="1">
                <a:solidFill>
                  <a:srgbClr val="BE2D00"/>
                </a:solidFill>
                <a:latin typeface="Tahoma"/>
                <a:cs typeface="Tahoma"/>
              </a:rPr>
              <a:t>н</a:t>
            </a:r>
            <a:r>
              <a:rPr dirty="0" sz="2300" spc="10" b="1">
                <a:solidFill>
                  <a:srgbClr val="BE2D00"/>
                </a:solidFill>
                <a:latin typeface="Tahoma"/>
                <a:cs typeface="Tahoma"/>
              </a:rPr>
              <a:t>а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25" b="1">
                <a:solidFill>
                  <a:srgbClr val="E6E6E6"/>
                </a:solidFill>
                <a:latin typeface="Tahoma"/>
                <a:cs typeface="Tahoma"/>
              </a:rPr>
              <a:t>т</a:t>
            </a:r>
            <a:r>
              <a:rPr dirty="0" sz="2300" spc="10" b="1">
                <a:solidFill>
                  <a:srgbClr val="E6E6E6"/>
                </a:solidFill>
                <a:latin typeface="Tahoma"/>
                <a:cs typeface="Tahoma"/>
              </a:rPr>
              <a:t>а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BE2D00"/>
                </a:solidFill>
                <a:latin typeface="Tahoma"/>
                <a:cs typeface="Tahoma"/>
              </a:rPr>
              <a:t>з</a:t>
            </a:r>
            <a:r>
              <a:rPr dirty="0" sz="2300" spc="25" b="1">
                <a:solidFill>
                  <a:srgbClr val="BE2D00"/>
                </a:solidFill>
                <a:latin typeface="Tahoma"/>
                <a:cs typeface="Tahoma"/>
              </a:rPr>
              <a:t>в</a:t>
            </a:r>
            <a:r>
              <a:rPr dirty="0" sz="2300" spc="105" b="1">
                <a:solidFill>
                  <a:srgbClr val="BE2D00"/>
                </a:solidFill>
                <a:latin typeface="Tahoma"/>
                <a:cs typeface="Tahoma"/>
              </a:rPr>
              <a:t>е</a:t>
            </a:r>
            <a:r>
              <a:rPr dirty="0" sz="2300" spc="114" b="1">
                <a:solidFill>
                  <a:srgbClr val="BE2D00"/>
                </a:solidFill>
                <a:latin typeface="Tahoma"/>
                <a:cs typeface="Tahoma"/>
              </a:rPr>
              <a:t>д</a:t>
            </a:r>
            <a:r>
              <a:rPr dirty="0" sz="2300" spc="105" b="1">
                <a:solidFill>
                  <a:srgbClr val="BE2D00"/>
                </a:solidFill>
                <a:latin typeface="Tahoma"/>
                <a:cs typeface="Tahoma"/>
              </a:rPr>
              <a:t>е</a:t>
            </a:r>
            <a:r>
              <a:rPr dirty="0" sz="2300" spc="95" b="1">
                <a:solidFill>
                  <a:srgbClr val="BE2D00"/>
                </a:solidFill>
                <a:latin typeface="Tahoma"/>
                <a:cs typeface="Tahoma"/>
              </a:rPr>
              <a:t>н</a:t>
            </a:r>
            <a:r>
              <a:rPr dirty="0" sz="2300" spc="5" b="1">
                <a:solidFill>
                  <a:srgbClr val="BE2D00"/>
                </a:solidFill>
                <a:latin typeface="Tahoma"/>
                <a:cs typeface="Tahoma"/>
              </a:rPr>
              <a:t>а</a:t>
            </a:r>
            <a:r>
              <a:rPr dirty="0" sz="2300" spc="-120" b="1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550">
              <a:latin typeface="Tahoma"/>
              <a:cs typeface="Tahoma"/>
            </a:endParaRPr>
          </a:p>
          <a:p>
            <a:pPr marL="4572635" marR="2864485" indent="-4525010">
              <a:lnSpc>
                <a:spcPct val="114100"/>
              </a:lnSpc>
              <a:spcBef>
                <a:spcPts val="5"/>
              </a:spcBef>
            </a:pPr>
            <a:r>
              <a:rPr dirty="0" sz="2300" spc="75" b="1">
                <a:solidFill>
                  <a:srgbClr val="BE2D00"/>
                </a:solidFill>
                <a:latin typeface="Tahoma"/>
                <a:cs typeface="Tahoma"/>
              </a:rPr>
              <a:t>Дійсною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BE2D00"/>
                </a:solidFill>
                <a:latin typeface="Tahoma"/>
                <a:cs typeface="Tahoma"/>
              </a:rPr>
              <a:t>відносною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BE2D00"/>
                </a:solidFill>
                <a:latin typeface="Tahoma"/>
                <a:cs typeface="Tahoma"/>
              </a:rPr>
              <a:t>похибкою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називається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відношення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BE2D00"/>
                </a:solidFill>
                <a:latin typeface="Tahoma"/>
                <a:cs typeface="Tahoma"/>
              </a:rPr>
              <a:t>абсолютної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похибки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0" b="1">
                <a:solidFill>
                  <a:srgbClr val="FFFFFF"/>
                </a:solidFill>
                <a:latin typeface="Tahoma"/>
                <a:cs typeface="Tahoma"/>
              </a:rPr>
              <a:t>до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BE2D00"/>
                </a:solidFill>
                <a:latin typeface="Tahoma"/>
                <a:cs typeface="Tahoma"/>
              </a:rPr>
              <a:t>істинного </a:t>
            </a:r>
            <a:r>
              <a:rPr dirty="0" sz="2300" spc="-66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значення</a:t>
            </a:r>
            <a:r>
              <a:rPr dirty="0" sz="2300" spc="-3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вимірюваної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величини:</a:t>
            </a:r>
            <a:endParaRPr sz="23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6684175" y="8725974"/>
            <a:ext cx="1153160" cy="92075"/>
          </a:xfrm>
          <a:custGeom>
            <a:avLst/>
            <a:gdLst/>
            <a:ahLst/>
            <a:cxnLst/>
            <a:rect l="l" t="t" r="r" b="b"/>
            <a:pathLst>
              <a:path w="1153159" h="92075">
                <a:moveTo>
                  <a:pt x="1152537" y="91592"/>
                </a:moveTo>
                <a:lnTo>
                  <a:pt x="0" y="91592"/>
                </a:lnTo>
                <a:lnTo>
                  <a:pt x="0" y="0"/>
                </a:lnTo>
                <a:lnTo>
                  <a:pt x="1152537" y="0"/>
                </a:lnTo>
                <a:lnTo>
                  <a:pt x="1152537" y="91592"/>
                </a:lnTo>
                <a:close/>
              </a:path>
            </a:pathLst>
          </a:custGeom>
          <a:solidFill>
            <a:srgbClr val="BE2D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8001665" y="8380651"/>
              <a:ext cx="1948814" cy="155575"/>
            </a:xfrm>
            <a:custGeom>
              <a:avLst/>
              <a:gdLst/>
              <a:ahLst/>
              <a:cxnLst/>
              <a:rect l="l" t="t" r="r" b="b"/>
              <a:pathLst>
                <a:path w="1948815" h="155575">
                  <a:moveTo>
                    <a:pt x="0" y="0"/>
                  </a:moveTo>
                  <a:lnTo>
                    <a:pt x="1948417" y="0"/>
                  </a:lnTo>
                  <a:lnTo>
                    <a:pt x="1948417" y="155149"/>
                  </a:lnTo>
                  <a:lnTo>
                    <a:pt x="0" y="155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2D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7962" y="9364434"/>
                  </a:moveTo>
                  <a:lnTo>
                    <a:pt x="8778862" y="9364434"/>
                  </a:lnTo>
                  <a:lnTo>
                    <a:pt x="8778862" y="0"/>
                  </a:lnTo>
                  <a:lnTo>
                    <a:pt x="8769337" y="0"/>
                  </a:lnTo>
                  <a:lnTo>
                    <a:pt x="8769337" y="9364434"/>
                  </a:lnTo>
                  <a:lnTo>
                    <a:pt x="0" y="9364434"/>
                  </a:lnTo>
                  <a:lnTo>
                    <a:pt x="0" y="9373959"/>
                  </a:lnTo>
                  <a:lnTo>
                    <a:pt x="8769337" y="9373959"/>
                  </a:lnTo>
                  <a:lnTo>
                    <a:pt x="8769337" y="10287000"/>
                  </a:lnTo>
                  <a:lnTo>
                    <a:pt x="8778862" y="10287000"/>
                  </a:lnTo>
                  <a:lnTo>
                    <a:pt x="8778862" y="9373959"/>
                  </a:lnTo>
                  <a:lnTo>
                    <a:pt x="18287962" y="9373959"/>
                  </a:lnTo>
                  <a:lnTo>
                    <a:pt x="18287962" y="93644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76539" y="3331490"/>
              <a:ext cx="2152649" cy="838199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016000" y="1766177"/>
            <a:ext cx="12739370" cy="1282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2400" spc="70" b="1">
                <a:latin typeface="Tahoma"/>
                <a:cs typeface="Tahoma"/>
              </a:rPr>
              <a:t>Якщо </a:t>
            </a:r>
            <a:r>
              <a:rPr dirty="0" sz="2400" spc="75" b="1">
                <a:latin typeface="Tahoma"/>
                <a:cs typeface="Tahoma"/>
              </a:rPr>
              <a:t>відомо </a:t>
            </a:r>
            <a:r>
              <a:rPr dirty="0" sz="2400" spc="60" b="1">
                <a:latin typeface="Tahoma"/>
                <a:cs typeface="Tahoma"/>
              </a:rPr>
              <a:t>граничне, </a:t>
            </a:r>
            <a:r>
              <a:rPr dirty="0" sz="2400" spc="65" b="1">
                <a:latin typeface="Tahoma"/>
                <a:cs typeface="Tahoma"/>
              </a:rPr>
              <a:t>або </a:t>
            </a:r>
            <a:r>
              <a:rPr dirty="0" sz="2400" spc="85" b="1">
                <a:latin typeface="Tahoma"/>
                <a:cs typeface="Tahoma"/>
              </a:rPr>
              <a:t>максимально </a:t>
            </a:r>
            <a:r>
              <a:rPr dirty="0" sz="2400" spc="55" b="1">
                <a:latin typeface="Tahoma"/>
                <a:cs typeface="Tahoma"/>
              </a:rPr>
              <a:t>можливе, </a:t>
            </a:r>
            <a:r>
              <a:rPr dirty="0" sz="2400" spc="70" b="1">
                <a:latin typeface="Tahoma"/>
                <a:cs typeface="Tahoma"/>
              </a:rPr>
              <a:t>значення </a:t>
            </a:r>
            <a:r>
              <a:rPr dirty="0" sz="2400" spc="55" b="1">
                <a:latin typeface="Tahoma"/>
                <a:cs typeface="Tahoma"/>
              </a:rPr>
              <a:t>вимірюваної </a:t>
            </a:r>
            <a:r>
              <a:rPr dirty="0" sz="2400" spc="60" b="1">
                <a:latin typeface="Tahoma"/>
                <a:cs typeface="Tahoma"/>
              </a:rPr>
              <a:t> </a:t>
            </a:r>
            <a:r>
              <a:rPr dirty="0" sz="2400" spc="85" b="1">
                <a:latin typeface="Tahoma"/>
                <a:cs typeface="Tahoma"/>
              </a:rPr>
              <a:t>величини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-40" b="1">
                <a:latin typeface="Tahoma"/>
                <a:cs typeface="Tahoma"/>
              </a:rPr>
              <a:t>(Ам),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55" b="1">
                <a:latin typeface="Tahoma"/>
                <a:cs typeface="Tahoma"/>
              </a:rPr>
              <a:t>то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95" b="1">
                <a:latin typeface="Tahoma"/>
                <a:cs typeface="Tahoma"/>
              </a:rPr>
              <a:t>поряд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90" b="1">
                <a:latin typeface="Tahoma"/>
                <a:cs typeface="Tahoma"/>
              </a:rPr>
              <a:t>з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75" b="1">
                <a:latin typeface="Tahoma"/>
                <a:cs typeface="Tahoma"/>
              </a:rPr>
              <a:t>дійсною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95" b="1">
                <a:latin typeface="Tahoma"/>
                <a:cs typeface="Tahoma"/>
              </a:rPr>
              <a:t>може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85" b="1">
                <a:latin typeface="Tahoma"/>
                <a:cs typeface="Tahoma"/>
              </a:rPr>
              <a:t>бути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65" b="1">
                <a:latin typeface="Tahoma"/>
                <a:cs typeface="Tahoma"/>
              </a:rPr>
              <a:t>визначена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5" b="1">
                <a:latin typeface="Tahoma"/>
                <a:cs typeface="Tahoma"/>
              </a:rPr>
              <a:t>і</a:t>
            </a:r>
            <a:r>
              <a:rPr dirty="0" sz="2400" spc="-15" b="1">
                <a:latin typeface="Tahoma"/>
                <a:cs typeface="Tahoma"/>
              </a:rPr>
              <a:t> </a:t>
            </a:r>
            <a:r>
              <a:rPr dirty="0" sz="2400" spc="80" b="1">
                <a:solidFill>
                  <a:srgbClr val="BE2D00"/>
                </a:solidFill>
                <a:latin typeface="Tahoma"/>
                <a:cs typeface="Tahoma"/>
              </a:rPr>
              <a:t>зведена</a:t>
            </a:r>
            <a:r>
              <a:rPr dirty="0" sz="24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400" spc="75" b="1">
                <a:solidFill>
                  <a:srgbClr val="BE2D00"/>
                </a:solidFill>
                <a:latin typeface="Tahoma"/>
                <a:cs typeface="Tahoma"/>
              </a:rPr>
              <a:t>відносна </a:t>
            </a:r>
            <a:r>
              <a:rPr dirty="0" sz="2400" spc="-68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400" spc="25" b="1">
                <a:solidFill>
                  <a:srgbClr val="BE2D00"/>
                </a:solidFill>
                <a:latin typeface="Tahoma"/>
                <a:cs typeface="Tahoma"/>
              </a:rPr>
              <a:t>похибка</a:t>
            </a:r>
            <a:r>
              <a:rPr dirty="0" sz="2400" spc="25" b="1">
                <a:latin typeface="Tahoma"/>
                <a:cs typeface="Tahoma"/>
              </a:rPr>
              <a:t>: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76539" y="780221"/>
            <a:ext cx="2152649" cy="83819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016000" y="4269720"/>
            <a:ext cx="15226030" cy="3287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13715">
              <a:lnSpc>
                <a:spcPct val="114599"/>
              </a:lnSpc>
              <a:spcBef>
                <a:spcPts val="100"/>
              </a:spcBef>
            </a:pPr>
            <a:r>
              <a:rPr dirty="0" sz="2400" spc="80" b="1">
                <a:solidFill>
                  <a:srgbClr val="BE2D00"/>
                </a:solidFill>
                <a:latin typeface="Tahoma"/>
                <a:cs typeface="Tahoma"/>
              </a:rPr>
              <a:t>Систематичною</a:t>
            </a:r>
            <a:r>
              <a:rPr dirty="0" sz="24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400" spc="70" b="1">
                <a:latin typeface="Tahoma"/>
                <a:cs typeface="Tahoma"/>
              </a:rPr>
              <a:t>називається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40" b="1">
                <a:latin typeface="Tahoma"/>
                <a:cs typeface="Tahoma"/>
              </a:rPr>
              <a:t>похибка,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70" b="1">
                <a:latin typeface="Tahoma"/>
                <a:cs typeface="Tahoma"/>
              </a:rPr>
              <a:t>величина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50" b="1">
                <a:latin typeface="Tahoma"/>
                <a:cs typeface="Tahoma"/>
              </a:rPr>
              <a:t>якої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110" b="1">
                <a:latin typeface="Tahoma"/>
                <a:cs typeface="Tahoma"/>
              </a:rPr>
              <a:t>не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70" b="1">
                <a:latin typeface="Tahoma"/>
                <a:cs typeface="Tahoma"/>
              </a:rPr>
              <a:t>змінюється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50" b="1">
                <a:latin typeface="Tahoma"/>
                <a:cs typeface="Tahoma"/>
              </a:rPr>
              <a:t>від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60" b="1">
                <a:latin typeface="Tahoma"/>
                <a:cs typeface="Tahoma"/>
              </a:rPr>
              <a:t>вимірювання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105" b="1">
                <a:latin typeface="Tahoma"/>
                <a:cs typeface="Tahoma"/>
              </a:rPr>
              <a:t>до </a:t>
            </a:r>
            <a:r>
              <a:rPr dirty="0" sz="2400" spc="-685" b="1">
                <a:latin typeface="Tahoma"/>
                <a:cs typeface="Tahoma"/>
              </a:rPr>
              <a:t> </a:t>
            </a:r>
            <a:r>
              <a:rPr dirty="0" sz="2400" spc="45" b="1">
                <a:latin typeface="Tahoma"/>
                <a:cs typeface="Tahoma"/>
              </a:rPr>
              <a:t>вимірювання.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00">
              <a:latin typeface="Tahoma"/>
              <a:cs typeface="Tahoma"/>
            </a:endParaRPr>
          </a:p>
          <a:p>
            <a:pPr marL="12700" marR="5080">
              <a:lnSpc>
                <a:spcPct val="114100"/>
              </a:lnSpc>
              <a:spcBef>
                <a:spcPts val="5"/>
              </a:spcBef>
            </a:pPr>
            <a:r>
              <a:rPr dirty="0" sz="2300" spc="65" b="1">
                <a:solidFill>
                  <a:srgbClr val="BE2D00"/>
                </a:solidFill>
                <a:latin typeface="Tahoma"/>
                <a:cs typeface="Tahoma"/>
              </a:rPr>
              <a:t>Таруванням</a:t>
            </a:r>
            <a:r>
              <a:rPr dirty="0" sz="2300" spc="-1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називається</a:t>
            </a:r>
            <a:r>
              <a:rPr dirty="0" sz="2300" spc="-5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нанесення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шкали</a:t>
            </a:r>
            <a:r>
              <a:rPr dirty="0" sz="2300" spc="-5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у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всьому</a:t>
            </a:r>
            <a:r>
              <a:rPr dirty="0" sz="2300" spc="-5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діапазоні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можливих</a:t>
            </a:r>
            <a:r>
              <a:rPr dirty="0" sz="2300" spc="-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значень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вимірюваної </a:t>
            </a:r>
            <a:r>
              <a:rPr dirty="0" sz="2300" spc="-65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величини.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250">
              <a:latin typeface="Tahoma"/>
              <a:cs typeface="Tahoma"/>
            </a:endParaRPr>
          </a:p>
          <a:p>
            <a:pPr marL="12700" marR="498475">
              <a:lnSpc>
                <a:spcPct val="114100"/>
              </a:lnSpc>
            </a:pP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Випадкові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BE2D00"/>
                </a:solidFill>
                <a:latin typeface="Tahoma"/>
                <a:cs typeface="Tahoma"/>
              </a:rPr>
              <a:t>похибки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35" b="1">
                <a:latin typeface="Tahoma"/>
                <a:cs typeface="Tahoma"/>
              </a:rPr>
              <a:t>мають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95" b="1">
                <a:latin typeface="Tahoma"/>
                <a:cs typeface="Tahoma"/>
              </a:rPr>
              <a:t>місце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30" b="1">
                <a:latin typeface="Tahoma"/>
                <a:cs typeface="Tahoma"/>
              </a:rPr>
              <a:t>в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95" b="1">
                <a:latin typeface="Tahoma"/>
                <a:cs typeface="Tahoma"/>
              </a:rPr>
              <a:t>силу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різноманітних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причин,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що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неможливо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90" b="1">
                <a:latin typeface="Tahoma"/>
                <a:cs typeface="Tahoma"/>
              </a:rPr>
              <a:t>передбачити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заздалегідь</a:t>
            </a:r>
            <a:r>
              <a:rPr dirty="0" sz="2300" spc="-30" b="1">
                <a:latin typeface="Tahoma"/>
                <a:cs typeface="Tahoma"/>
              </a:rPr>
              <a:t> </a:t>
            </a:r>
            <a:r>
              <a:rPr dirty="0" sz="2300" spc="5" b="1">
                <a:latin typeface="Tahoma"/>
                <a:cs typeface="Tahoma"/>
              </a:rPr>
              <a:t>і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точно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30" b="1">
                <a:latin typeface="Tahoma"/>
                <a:cs typeface="Tahoma"/>
              </a:rPr>
              <a:t>врахувати.</a:t>
            </a:r>
            <a:endParaRPr sz="2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05627" y="1260426"/>
            <a:ext cx="10982325" cy="9525"/>
          </a:xfrm>
          <a:custGeom>
            <a:avLst/>
            <a:gdLst/>
            <a:ahLst/>
            <a:cxnLst/>
            <a:rect l="l" t="t" r="r" b="b"/>
            <a:pathLst>
              <a:path w="10982325" h="9525">
                <a:moveTo>
                  <a:pt x="0" y="9524"/>
                </a:moveTo>
                <a:lnTo>
                  <a:pt x="0" y="0"/>
                </a:lnTo>
                <a:lnTo>
                  <a:pt x="10982324" y="0"/>
                </a:lnTo>
                <a:lnTo>
                  <a:pt x="10982324" y="9524"/>
                </a:lnTo>
                <a:lnTo>
                  <a:pt x="0" y="9524"/>
                </a:lnTo>
                <a:close/>
              </a:path>
            </a:pathLst>
          </a:custGeom>
          <a:solidFill>
            <a:srgbClr val="FFFFFF">
              <a:alpha val="297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7250" y="551243"/>
            <a:ext cx="10419715" cy="467359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FFFF"/>
                </a:solidFill>
              </a:rPr>
              <a:t>4.</a:t>
            </a:r>
            <a:r>
              <a:rPr dirty="0" spc="-40">
                <a:solidFill>
                  <a:srgbClr val="FFFFFF"/>
                </a:solidFill>
              </a:rPr>
              <a:t> </a:t>
            </a:r>
            <a:r>
              <a:rPr dirty="0" spc="70">
                <a:solidFill>
                  <a:srgbClr val="FFFFFF"/>
                </a:solidFill>
              </a:rPr>
              <a:t>Кількісна</a:t>
            </a:r>
            <a:r>
              <a:rPr dirty="0" spc="-35">
                <a:solidFill>
                  <a:srgbClr val="FFFFFF"/>
                </a:solidFill>
              </a:rPr>
              <a:t> </a:t>
            </a:r>
            <a:r>
              <a:rPr dirty="0" spc="80">
                <a:solidFill>
                  <a:srgbClr val="FFFFFF"/>
                </a:solidFill>
              </a:rPr>
              <a:t>оцінка</a:t>
            </a:r>
            <a:r>
              <a:rPr dirty="0" spc="-40">
                <a:solidFill>
                  <a:srgbClr val="FFFFFF"/>
                </a:solidFill>
              </a:rPr>
              <a:t> </a:t>
            </a:r>
            <a:r>
              <a:rPr dirty="0" spc="55">
                <a:solidFill>
                  <a:srgbClr val="FFFFFF"/>
                </a:solidFill>
              </a:rPr>
              <a:t>техніко-тактичної</a:t>
            </a:r>
            <a:r>
              <a:rPr dirty="0" spc="-35">
                <a:solidFill>
                  <a:srgbClr val="FFFFFF"/>
                </a:solidFill>
              </a:rPr>
              <a:t> </a:t>
            </a:r>
            <a:r>
              <a:rPr dirty="0" spc="90">
                <a:solidFill>
                  <a:srgbClr val="FFFFFF"/>
                </a:solidFill>
              </a:rPr>
              <a:t>майстерності.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4254" y="1419845"/>
            <a:ext cx="17734280" cy="842645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794385">
              <a:lnSpc>
                <a:spcPct val="100000"/>
              </a:lnSpc>
              <a:spcBef>
                <a:spcPts val="490"/>
              </a:spcBef>
            </a:pPr>
            <a:r>
              <a:rPr dirty="0" sz="2300" spc="45" b="1">
                <a:solidFill>
                  <a:srgbClr val="BE2D00"/>
                </a:solidFill>
                <a:latin typeface="Tahoma"/>
                <a:cs typeface="Tahoma"/>
              </a:rPr>
              <a:t>Техніко-тактичну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майстерність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або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рухову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культуру,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людини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40" b="1">
                <a:solidFill>
                  <a:srgbClr val="FFFFFF"/>
                </a:solidFill>
                <a:latin typeface="Tahoma"/>
                <a:cs typeface="Tahoma"/>
              </a:rPr>
              <a:t>обумовлюють:1)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обсяг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техніки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0" b="1">
                <a:solidFill>
                  <a:srgbClr val="FFFFFF"/>
                </a:solidFill>
                <a:latin typeface="Tahoma"/>
                <a:cs typeface="Tahoma"/>
              </a:rPr>
              <a:t>й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тактики;</a:t>
            </a:r>
            <a:endParaRPr sz="2300">
              <a:latin typeface="Tahoma"/>
              <a:cs typeface="Tahoma"/>
            </a:endParaRPr>
          </a:p>
          <a:p>
            <a:pPr marL="6307455" marR="1147445" indent="-4806950">
              <a:lnSpc>
                <a:spcPct val="114100"/>
              </a:lnSpc>
            </a:pPr>
            <a:r>
              <a:rPr dirty="0" sz="2300" spc="-170" b="1">
                <a:solidFill>
                  <a:srgbClr val="FFFFFF"/>
                </a:solidFill>
                <a:latin typeface="Tahoma"/>
                <a:cs typeface="Tahoma"/>
              </a:rPr>
              <a:t>2)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різнобічність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техніки 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і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тактики; </a:t>
            </a:r>
            <a:r>
              <a:rPr dirty="0" sz="2300" spc="-165" b="1">
                <a:solidFill>
                  <a:srgbClr val="FFFFFF"/>
                </a:solidFill>
                <a:latin typeface="Tahoma"/>
                <a:cs typeface="Tahoma"/>
              </a:rPr>
              <a:t>3)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ефективність 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і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раціональність техніки </a:t>
            </a:r>
            <a:r>
              <a:rPr dirty="0" sz="2300" spc="130" b="1">
                <a:solidFill>
                  <a:srgbClr val="FFFFFF"/>
                </a:solidFill>
                <a:latin typeface="Tahoma"/>
                <a:cs typeface="Tahoma"/>
              </a:rPr>
              <a:t>й </a:t>
            </a:r>
            <a:r>
              <a:rPr dirty="0" sz="2300" spc="10" b="1">
                <a:solidFill>
                  <a:srgbClr val="FFFFFF"/>
                </a:solidFill>
                <a:latin typeface="Tahoma"/>
                <a:cs typeface="Tahoma"/>
              </a:rPr>
              <a:t>тактики;4)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рівень </a:t>
            </a:r>
            <a:r>
              <a:rPr dirty="0" sz="2300" spc="-66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оволодіння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технікою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20" b="1">
                <a:solidFill>
                  <a:srgbClr val="FFFFFF"/>
                </a:solidFill>
                <a:latin typeface="Tahoma"/>
                <a:cs typeface="Tahoma"/>
              </a:rPr>
              <a:t>та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тактикою.</a:t>
            </a:r>
            <a:endParaRPr sz="2300">
              <a:latin typeface="Tahoma"/>
              <a:cs typeface="Tahoma"/>
            </a:endParaRPr>
          </a:p>
          <a:p>
            <a:pPr marL="1971675">
              <a:lnSpc>
                <a:spcPct val="100000"/>
              </a:lnSpc>
              <a:spcBef>
                <a:spcPts val="1730"/>
              </a:spcBef>
            </a:pPr>
            <a:r>
              <a:rPr dirty="0" sz="2300" spc="95" b="1">
                <a:solidFill>
                  <a:srgbClr val="BE2D00"/>
                </a:solidFill>
                <a:latin typeface="Tahoma"/>
                <a:cs typeface="Tahoma"/>
              </a:rPr>
              <a:t>Обсягом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BE2D00"/>
                </a:solidFill>
                <a:latin typeface="Tahoma"/>
                <a:cs typeface="Tahoma"/>
              </a:rPr>
              <a:t>техніки</a:t>
            </a:r>
            <a:r>
              <a:rPr dirty="0" sz="2300" spc="-1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називається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сукупність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технічних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прийомів,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0" b="1">
                <a:solidFill>
                  <a:srgbClr val="FFFFFF"/>
                </a:solidFill>
                <a:latin typeface="Tahoma"/>
                <a:cs typeface="Tahoma"/>
              </a:rPr>
              <a:t>якими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володіє</a:t>
            </a:r>
            <a:r>
              <a:rPr dirty="0" sz="23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25" b="1">
                <a:solidFill>
                  <a:srgbClr val="FFFFFF"/>
                </a:solidFill>
                <a:latin typeface="Tahoma"/>
                <a:cs typeface="Tahoma"/>
              </a:rPr>
              <a:t>людина.</a:t>
            </a:r>
            <a:endParaRPr sz="2300">
              <a:latin typeface="Tahoma"/>
              <a:cs typeface="Tahoma"/>
            </a:endParaRPr>
          </a:p>
          <a:p>
            <a:pPr marL="1980564">
              <a:lnSpc>
                <a:spcPct val="100000"/>
              </a:lnSpc>
              <a:spcBef>
                <a:spcPts val="390"/>
              </a:spcBef>
            </a:pPr>
            <a:r>
              <a:rPr dirty="0" sz="2300" spc="95" b="1">
                <a:solidFill>
                  <a:srgbClr val="BE2D00"/>
                </a:solidFill>
                <a:latin typeface="Tahoma"/>
                <a:cs typeface="Tahoma"/>
              </a:rPr>
              <a:t>Обсяг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тактики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-315" b="1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сукупність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тактичних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20" b="1">
                <a:solidFill>
                  <a:srgbClr val="FFFFFF"/>
                </a:solidFill>
                <a:latin typeface="Tahoma"/>
                <a:cs typeface="Tahoma"/>
              </a:rPr>
              <a:t>варіантів,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0" b="1">
                <a:solidFill>
                  <a:srgbClr val="FFFFFF"/>
                </a:solidFill>
                <a:latin typeface="Tahoma"/>
                <a:cs typeface="Tahoma"/>
              </a:rPr>
              <a:t>якими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володіє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спортсмен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або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спортивний</a:t>
            </a:r>
            <a:endParaRPr sz="2300">
              <a:latin typeface="Tahoma"/>
              <a:cs typeface="Tahoma"/>
            </a:endParaRPr>
          </a:p>
          <a:p>
            <a:pPr marL="8064500">
              <a:lnSpc>
                <a:spcPct val="100000"/>
              </a:lnSpc>
              <a:spcBef>
                <a:spcPts val="390"/>
              </a:spcBef>
            </a:pP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колектив.</a:t>
            </a:r>
            <a:endParaRPr sz="2300">
              <a:latin typeface="Tahoma"/>
              <a:cs typeface="Tahoma"/>
            </a:endParaRPr>
          </a:p>
          <a:p>
            <a:pPr marL="765810" marR="838835">
              <a:lnSpc>
                <a:spcPct val="114599"/>
              </a:lnSpc>
              <a:spcBef>
                <a:spcPts val="1200"/>
              </a:spcBef>
              <a:tabLst>
                <a:tab pos="4203065" algn="l"/>
              </a:tabLst>
            </a:pPr>
            <a:r>
              <a:rPr dirty="0" sz="2400" spc="45" b="1">
                <a:solidFill>
                  <a:srgbClr val="BE2D00"/>
                </a:solidFill>
                <a:latin typeface="Tahoma"/>
                <a:cs typeface="Tahoma"/>
              </a:rPr>
              <a:t>Техніка</a:t>
            </a:r>
            <a:r>
              <a:rPr dirty="0" sz="24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400" spc="55" b="1">
                <a:solidFill>
                  <a:srgbClr val="FFFFFF"/>
                </a:solidFill>
                <a:latin typeface="Tahoma"/>
                <a:cs typeface="Tahoma"/>
              </a:rPr>
              <a:t>вважається	</a:t>
            </a:r>
            <a:r>
              <a:rPr dirty="0" sz="2400" spc="45" b="1">
                <a:solidFill>
                  <a:srgbClr val="BE2D00"/>
                </a:solidFill>
                <a:latin typeface="Tahoma"/>
                <a:cs typeface="Tahoma"/>
              </a:rPr>
              <a:t>різнобічною</a:t>
            </a:r>
            <a:r>
              <a:rPr dirty="0" sz="2400" spc="45" b="1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24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75" b="1">
                <a:solidFill>
                  <a:srgbClr val="FFFFFF"/>
                </a:solidFill>
                <a:latin typeface="Tahoma"/>
                <a:cs typeface="Tahoma"/>
              </a:rPr>
              <a:t>якщо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30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4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80" b="1">
                <a:solidFill>
                  <a:srgbClr val="FFFFFF"/>
                </a:solidFill>
                <a:latin typeface="Tahoma"/>
                <a:cs typeface="Tahoma"/>
              </a:rPr>
              <a:t>ній</a:t>
            </a:r>
            <a:r>
              <a:rPr dirty="0" sz="24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60" b="1">
                <a:solidFill>
                  <a:srgbClr val="FFFFFF"/>
                </a:solidFill>
                <a:latin typeface="Tahoma"/>
                <a:cs typeface="Tahoma"/>
              </a:rPr>
              <a:t>однаковою</a:t>
            </a:r>
            <a:r>
              <a:rPr dirty="0" sz="24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60" b="1">
                <a:solidFill>
                  <a:srgbClr val="FFFFFF"/>
                </a:solidFill>
                <a:latin typeface="Tahoma"/>
                <a:cs typeface="Tahoma"/>
              </a:rPr>
              <a:t>мірою</a:t>
            </a:r>
            <a:r>
              <a:rPr dirty="0" sz="24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75" b="1">
                <a:solidFill>
                  <a:srgbClr val="FFFFFF"/>
                </a:solidFill>
                <a:latin typeface="Tahoma"/>
                <a:cs typeface="Tahoma"/>
              </a:rPr>
              <a:t>представлені</a:t>
            </a:r>
            <a:r>
              <a:rPr dirty="0" sz="24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45" b="1">
                <a:solidFill>
                  <a:srgbClr val="FFFFFF"/>
                </a:solidFill>
                <a:latin typeface="Tahoma"/>
                <a:cs typeface="Tahoma"/>
              </a:rPr>
              <a:t>технічні</a:t>
            </a:r>
            <a:r>
              <a:rPr dirty="0" sz="24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120" b="1">
                <a:solidFill>
                  <a:srgbClr val="FFFFFF"/>
                </a:solidFill>
                <a:latin typeface="Tahoma"/>
                <a:cs typeface="Tahoma"/>
              </a:rPr>
              <a:t>прийоми</a:t>
            </a:r>
            <a:r>
              <a:rPr dirty="0" sz="24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90" b="1">
                <a:solidFill>
                  <a:srgbClr val="FFFFFF"/>
                </a:solidFill>
                <a:latin typeface="Tahoma"/>
                <a:cs typeface="Tahoma"/>
              </a:rPr>
              <a:t>з </a:t>
            </a:r>
            <a:r>
              <a:rPr dirty="0" sz="2400" spc="-69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70" b="1">
                <a:solidFill>
                  <a:srgbClr val="FFFFFF"/>
                </a:solidFill>
                <a:latin typeface="Tahoma"/>
                <a:cs typeface="Tahoma"/>
              </a:rPr>
              <a:t>різних</a:t>
            </a:r>
            <a:r>
              <a:rPr dirty="0" sz="24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400" spc="45" b="1">
                <a:solidFill>
                  <a:srgbClr val="FFFFFF"/>
                </a:solidFill>
                <a:latin typeface="Tahoma"/>
                <a:cs typeface="Tahoma"/>
              </a:rPr>
              <a:t>груп.</a:t>
            </a:r>
            <a:endParaRPr sz="2400">
              <a:latin typeface="Tahoma"/>
              <a:cs typeface="Tahoma"/>
            </a:endParaRPr>
          </a:p>
          <a:p>
            <a:pPr marL="12700" marR="5080" indent="787400">
              <a:lnSpc>
                <a:spcPct val="162700"/>
              </a:lnSpc>
              <a:spcBef>
                <a:spcPts val="2240"/>
              </a:spcBef>
            </a:pPr>
            <a:r>
              <a:rPr dirty="0" sz="2300" spc="55" b="1">
                <a:solidFill>
                  <a:srgbClr val="BE2D00"/>
                </a:solidFill>
                <a:latin typeface="Tahoma"/>
                <a:cs typeface="Tahoma"/>
              </a:rPr>
              <a:t>Тактика </a:t>
            </a:r>
            <a:r>
              <a:rPr dirty="0" sz="2300" spc="135" b="1">
                <a:solidFill>
                  <a:srgbClr val="BE2D00"/>
                </a:solidFill>
                <a:latin typeface="Tahoma"/>
                <a:cs typeface="Tahoma"/>
              </a:rPr>
              <a:t>є </a:t>
            </a:r>
            <a:r>
              <a:rPr dirty="0" sz="2300" spc="60" b="1">
                <a:solidFill>
                  <a:srgbClr val="BE2D00"/>
                </a:solidFill>
                <a:latin typeface="Tahoma"/>
                <a:cs typeface="Tahoma"/>
              </a:rPr>
              <a:t>різнобічною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тільки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в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тому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випадку,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коли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вона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включає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в </a:t>
            </a:r>
            <a:r>
              <a:rPr dirty="0" sz="2300" spc="114" b="1">
                <a:solidFill>
                  <a:srgbClr val="FFFFFF"/>
                </a:solidFill>
                <a:latin typeface="Tahoma"/>
                <a:cs typeface="Tahoma"/>
              </a:rPr>
              <a:t>себе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тактичні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варіанти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з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різних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груп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BE2D00"/>
                </a:solidFill>
                <a:latin typeface="Tahoma"/>
                <a:cs typeface="Tahoma"/>
              </a:rPr>
              <a:t>Ефективність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техніки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рухових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дій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" b="1">
                <a:solidFill>
                  <a:srgbClr val="FFFFFF"/>
                </a:solidFill>
                <a:latin typeface="Tahoma"/>
                <a:cs typeface="Tahoma"/>
              </a:rPr>
              <a:t>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ефективність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тактики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рухової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діяльності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315" b="1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це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ступінь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відповідності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техніки</a:t>
            </a:r>
            <a:endParaRPr sz="2300">
              <a:latin typeface="Tahoma"/>
              <a:cs typeface="Tahoma"/>
            </a:endParaRPr>
          </a:p>
          <a:p>
            <a:pPr marL="3409950" marR="456565" indent="-2946400">
              <a:lnSpc>
                <a:spcPct val="114100"/>
              </a:lnSpc>
              <a:spcBef>
                <a:spcPts val="5"/>
              </a:spcBef>
            </a:pPr>
            <a:r>
              <a:rPr dirty="0" sz="2300" spc="130" b="1">
                <a:solidFill>
                  <a:srgbClr val="FFFFFF"/>
                </a:solidFill>
                <a:latin typeface="Tahoma"/>
                <a:cs typeface="Tahoma"/>
              </a:rPr>
              <a:t>й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тактики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конкретної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людини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обраному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критерію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оптимальності.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" b="1">
                <a:solidFill>
                  <a:srgbClr val="FFFFFF"/>
                </a:solidFill>
                <a:latin typeface="Tahoma"/>
                <a:cs typeface="Tahoma"/>
              </a:rPr>
              <a:t>Інакше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кажучи,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найбільш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ефективний </a:t>
            </a:r>
            <a:r>
              <a:rPr dirty="0" sz="2300" spc="-6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варіант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техніки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114" b="1">
                <a:solidFill>
                  <a:srgbClr val="FFFFFF"/>
                </a:solidFill>
                <a:latin typeface="Tahoma"/>
                <a:cs typeface="Tahoma"/>
              </a:rPr>
              <a:t>(і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тактики)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315" b="1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5" b="1">
                <a:solidFill>
                  <a:srgbClr val="BE2D00"/>
                </a:solidFill>
                <a:latin typeface="Tahoma"/>
                <a:cs typeface="Tahoma"/>
              </a:rPr>
              <a:t>це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BE2D00"/>
                </a:solidFill>
                <a:latin typeface="Tahoma"/>
                <a:cs typeface="Tahoma"/>
              </a:rPr>
              <a:t>індивідуально-оптимальний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20" b="1">
                <a:solidFill>
                  <a:srgbClr val="BE2D00"/>
                </a:solidFill>
                <a:latin typeface="Tahoma"/>
                <a:cs typeface="Tahoma"/>
              </a:rPr>
              <a:t>варіант.</a:t>
            </a:r>
            <a:endParaRPr sz="2300">
              <a:latin typeface="Tahoma"/>
              <a:cs typeface="Tahoma"/>
            </a:endParaRPr>
          </a:p>
          <a:p>
            <a:pPr marL="5594350" marR="466090" indent="-4774565">
              <a:lnSpc>
                <a:spcPct val="114100"/>
              </a:lnSpc>
              <a:spcBef>
                <a:spcPts val="1340"/>
              </a:spcBef>
            </a:pPr>
            <a:r>
              <a:rPr dirty="0" sz="2300" spc="70" b="1">
                <a:solidFill>
                  <a:srgbClr val="BE2D00"/>
                </a:solidFill>
                <a:latin typeface="Tahoma"/>
                <a:cs typeface="Tahoma"/>
              </a:rPr>
              <a:t>Раціональним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називається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той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варіант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техніки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чи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тактики,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що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5" b="1">
                <a:solidFill>
                  <a:srgbClr val="FFFFFF"/>
                </a:solidFill>
                <a:latin typeface="Tahoma"/>
                <a:cs typeface="Tahoma"/>
              </a:rPr>
              <a:t>є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найкращим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для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більшості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людей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FFFFFF"/>
                </a:solidFill>
                <a:latin typeface="Tahoma"/>
                <a:cs typeface="Tahoma"/>
              </a:rPr>
              <a:t>у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тій </a:t>
            </a:r>
            <a:r>
              <a:rPr dirty="0" sz="2300" spc="-6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або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іншій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віковій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або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кваліфікаційній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групі</a:t>
            </a:r>
            <a:endParaRPr sz="2300">
              <a:latin typeface="Tahoma"/>
              <a:cs typeface="Tahoma"/>
            </a:endParaRPr>
          </a:p>
          <a:p>
            <a:pPr algn="ctr" marR="26670">
              <a:lnSpc>
                <a:spcPct val="100000"/>
              </a:lnSpc>
              <a:spcBef>
                <a:spcPts val="1650"/>
              </a:spcBef>
            </a:pPr>
            <a:r>
              <a:rPr dirty="0" sz="2100" spc="80" b="1">
                <a:solidFill>
                  <a:srgbClr val="FFFFFF"/>
                </a:solidFill>
                <a:latin typeface="Tahoma"/>
                <a:cs typeface="Tahoma"/>
              </a:rPr>
              <a:t>Ще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105" b="1">
                <a:solidFill>
                  <a:srgbClr val="FFFFFF"/>
                </a:solidFill>
                <a:latin typeface="Tahoma"/>
                <a:cs typeface="Tahoma"/>
              </a:rPr>
              <a:t>одним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5" b="1">
                <a:solidFill>
                  <a:srgbClr val="FFFFFF"/>
                </a:solidFill>
                <a:latin typeface="Tahoma"/>
                <a:cs typeface="Tahoma"/>
              </a:rPr>
              <a:t>показником,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5" b="1">
                <a:solidFill>
                  <a:srgbClr val="FFFFFF"/>
                </a:solidFill>
                <a:latin typeface="Tahoma"/>
                <a:cs typeface="Tahoma"/>
              </a:rPr>
              <a:t>що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0" b="1">
                <a:solidFill>
                  <a:srgbClr val="FFFFFF"/>
                </a:solidFill>
                <a:latin typeface="Tahoma"/>
                <a:cs typeface="Tahoma"/>
              </a:rPr>
              <a:t>характеризує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рухову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80" b="1">
                <a:solidFill>
                  <a:srgbClr val="FFFFFF"/>
                </a:solidFill>
                <a:latin typeface="Tahoma"/>
                <a:cs typeface="Tahoma"/>
              </a:rPr>
              <a:t>майстерність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45" b="1">
                <a:solidFill>
                  <a:srgbClr val="FFFFFF"/>
                </a:solidFill>
                <a:latin typeface="Tahoma"/>
                <a:cs typeface="Tahoma"/>
              </a:rPr>
              <a:t>людини,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125" b="1">
                <a:solidFill>
                  <a:srgbClr val="FFFFFF"/>
                </a:solidFill>
                <a:latin typeface="Tahoma"/>
                <a:cs typeface="Tahoma"/>
              </a:rPr>
              <a:t>є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BE2D00"/>
                </a:solidFill>
                <a:latin typeface="Tahoma"/>
                <a:cs typeface="Tahoma"/>
              </a:rPr>
              <a:t>оволодіння</a:t>
            </a:r>
            <a:r>
              <a:rPr dirty="0" sz="21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100" spc="40" b="1">
                <a:solidFill>
                  <a:srgbClr val="FFFFFF"/>
                </a:solidFill>
                <a:latin typeface="Tahoma"/>
                <a:cs typeface="Tahoma"/>
              </a:rPr>
              <a:t>технікою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120" b="1">
                <a:solidFill>
                  <a:srgbClr val="FFFFFF"/>
                </a:solidFill>
                <a:latin typeface="Tahoma"/>
                <a:cs typeface="Tahoma"/>
              </a:rPr>
              <a:t>й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30" b="1">
                <a:solidFill>
                  <a:srgbClr val="FFFFFF"/>
                </a:solidFill>
                <a:latin typeface="Tahoma"/>
                <a:cs typeface="Tahoma"/>
              </a:rPr>
              <a:t>тактикою.</a:t>
            </a:r>
            <a:endParaRPr sz="2100">
              <a:latin typeface="Tahoma"/>
              <a:cs typeface="Tahoma"/>
            </a:endParaRPr>
          </a:p>
          <a:p>
            <a:pPr algn="ctr" marR="26670">
              <a:lnSpc>
                <a:spcPct val="100000"/>
              </a:lnSpc>
              <a:spcBef>
                <a:spcPts val="405"/>
              </a:spcBef>
            </a:pPr>
            <a:r>
              <a:rPr dirty="0" sz="2100" spc="70" b="1">
                <a:solidFill>
                  <a:srgbClr val="FFFFFF"/>
                </a:solidFill>
                <a:latin typeface="Tahoma"/>
                <a:cs typeface="Tahoma"/>
              </a:rPr>
              <a:t>Оволодіння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40" b="1">
                <a:solidFill>
                  <a:srgbClr val="FFFFFF"/>
                </a:solidFill>
                <a:latin typeface="Tahoma"/>
                <a:cs typeface="Tahoma"/>
              </a:rPr>
              <a:t>технікою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120" b="1">
                <a:solidFill>
                  <a:srgbClr val="FFFFFF"/>
                </a:solidFill>
                <a:latin typeface="Tahoma"/>
                <a:cs typeface="Tahoma"/>
              </a:rPr>
              <a:t>й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45" b="1">
                <a:solidFill>
                  <a:srgbClr val="FFFFFF"/>
                </a:solidFill>
                <a:latin typeface="Tahoma"/>
                <a:cs typeface="Tahoma"/>
              </a:rPr>
              <a:t>тактикою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означає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їх </a:t>
            </a:r>
            <a:r>
              <a:rPr dirty="0" sz="2100" spc="55" b="1">
                <a:solidFill>
                  <a:srgbClr val="FFFFFF"/>
                </a:solidFill>
                <a:latin typeface="Tahoma"/>
                <a:cs typeface="Tahoma"/>
              </a:rPr>
              <a:t>стабільність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80" b="1">
                <a:solidFill>
                  <a:srgbClr val="FFFFFF"/>
                </a:solidFill>
                <a:latin typeface="Tahoma"/>
                <a:cs typeface="Tahoma"/>
              </a:rPr>
              <a:t>у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5" b="1">
                <a:solidFill>
                  <a:srgbClr val="FFFFFF"/>
                </a:solidFill>
                <a:latin typeface="Tahoma"/>
                <a:cs typeface="Tahoma"/>
              </a:rPr>
              <a:t>стандартних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45" b="1">
                <a:solidFill>
                  <a:srgbClr val="FFFFFF"/>
                </a:solidFill>
                <a:latin typeface="Tahoma"/>
                <a:cs typeface="Tahoma"/>
              </a:rPr>
              <a:t>умовах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5" b="1">
                <a:solidFill>
                  <a:srgbClr val="FFFFFF"/>
                </a:solidFill>
                <a:latin typeface="Tahoma"/>
                <a:cs typeface="Tahoma"/>
              </a:rPr>
              <a:t>і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5" b="1">
                <a:solidFill>
                  <a:srgbClr val="FFFFFF"/>
                </a:solidFill>
                <a:latin typeface="Tahoma"/>
                <a:cs typeface="Tahoma"/>
              </a:rPr>
              <a:t>стійкість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25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5" b="1">
                <a:solidFill>
                  <a:srgbClr val="FFFFFF"/>
                </a:solidFill>
                <a:latin typeface="Tahoma"/>
                <a:cs typeface="Tahoma"/>
              </a:rPr>
              <a:t>ускладнених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25" b="1">
                <a:solidFill>
                  <a:srgbClr val="FFFFFF"/>
                </a:solidFill>
                <a:latin typeface="Tahoma"/>
                <a:cs typeface="Tahoma"/>
              </a:rPr>
              <a:t>умовах.</a:t>
            </a:r>
            <a:endParaRPr sz="2100">
              <a:latin typeface="Tahoma"/>
              <a:cs typeface="Tahoma"/>
            </a:endParaRPr>
          </a:p>
          <a:p>
            <a:pPr algn="ctr" marL="384810" marR="411480">
              <a:lnSpc>
                <a:spcPct val="116100"/>
              </a:lnSpc>
            </a:pPr>
            <a:r>
              <a:rPr dirty="0" sz="2100" spc="70" b="1">
                <a:solidFill>
                  <a:srgbClr val="FFFFFF"/>
                </a:solidFill>
                <a:latin typeface="Tahoma"/>
                <a:cs typeface="Tahoma"/>
              </a:rPr>
              <a:t>Оволодіння</a:t>
            </a:r>
            <a:r>
              <a:rPr dirty="0" sz="21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кількісно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оцінюється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45" b="1">
                <a:solidFill>
                  <a:srgbClr val="FFFFFF"/>
                </a:solidFill>
                <a:latin typeface="Tahoma"/>
                <a:cs typeface="Tahoma"/>
              </a:rPr>
              <a:t>за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85" b="1">
                <a:solidFill>
                  <a:srgbClr val="FFFFFF"/>
                </a:solidFill>
                <a:latin typeface="Tahoma"/>
                <a:cs typeface="Tahoma"/>
              </a:rPr>
              <a:t>зниженням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0" b="1">
                <a:solidFill>
                  <a:srgbClr val="FFFFFF"/>
                </a:solidFill>
                <a:latin typeface="Tahoma"/>
                <a:cs typeface="Tahoma"/>
              </a:rPr>
              <a:t>ефективності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55" b="1">
                <a:solidFill>
                  <a:srgbClr val="FFFFFF"/>
                </a:solidFill>
                <a:latin typeface="Tahoma"/>
                <a:cs typeface="Tahoma"/>
              </a:rPr>
              <a:t>техніки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120" b="1">
                <a:solidFill>
                  <a:srgbClr val="FFFFFF"/>
                </a:solidFill>
                <a:latin typeface="Tahoma"/>
                <a:cs typeface="Tahoma"/>
              </a:rPr>
              <a:t>й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5" b="1">
                <a:solidFill>
                  <a:srgbClr val="FFFFFF"/>
                </a:solidFill>
                <a:latin typeface="Tahoma"/>
                <a:cs typeface="Tahoma"/>
              </a:rPr>
              <a:t>тактики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25" b="1">
                <a:solidFill>
                  <a:srgbClr val="FFFFFF"/>
                </a:solidFill>
                <a:latin typeface="Tahoma"/>
                <a:cs typeface="Tahoma"/>
              </a:rPr>
              <a:t>в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5" b="1">
                <a:solidFill>
                  <a:srgbClr val="FFFFFF"/>
                </a:solidFill>
                <a:latin typeface="Tahoma"/>
                <a:cs typeface="Tahoma"/>
              </a:rPr>
              <a:t>ускладнених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45" b="1">
                <a:solidFill>
                  <a:srgbClr val="FFFFFF"/>
                </a:solidFill>
                <a:latin typeface="Tahoma"/>
                <a:cs typeface="Tahoma"/>
              </a:rPr>
              <a:t>умовах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70" b="1">
                <a:solidFill>
                  <a:srgbClr val="FFFFFF"/>
                </a:solidFill>
                <a:latin typeface="Tahoma"/>
                <a:cs typeface="Tahoma"/>
              </a:rPr>
              <a:t>порівняно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80" b="1">
                <a:solidFill>
                  <a:srgbClr val="FFFFFF"/>
                </a:solidFill>
                <a:latin typeface="Tahoma"/>
                <a:cs typeface="Tahoma"/>
              </a:rPr>
              <a:t>з </a:t>
            </a:r>
            <a:r>
              <a:rPr dirty="0" sz="2100" spc="-60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65" b="1">
                <a:solidFill>
                  <a:srgbClr val="FFFFFF"/>
                </a:solidFill>
                <a:latin typeface="Tahoma"/>
                <a:cs typeface="Tahoma"/>
              </a:rPr>
              <a:t>комфортними.</a:t>
            </a:r>
            <a:endParaRPr sz="21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844" y="11"/>
            <a:ext cx="18285460" cy="10287000"/>
          </a:xfrm>
          <a:custGeom>
            <a:avLst/>
            <a:gdLst/>
            <a:ahLst/>
            <a:cxnLst/>
            <a:rect l="l" t="t" r="r" b="b"/>
            <a:pathLst>
              <a:path w="18285460" h="10287000">
                <a:moveTo>
                  <a:pt x="18285143" y="2276779"/>
                </a:moveTo>
                <a:lnTo>
                  <a:pt x="7199909" y="2276779"/>
                </a:lnTo>
                <a:lnTo>
                  <a:pt x="7199909" y="0"/>
                </a:lnTo>
                <a:lnTo>
                  <a:pt x="7190384" y="0"/>
                </a:lnTo>
                <a:lnTo>
                  <a:pt x="7190384" y="2276779"/>
                </a:lnTo>
                <a:lnTo>
                  <a:pt x="0" y="2276779"/>
                </a:lnTo>
                <a:lnTo>
                  <a:pt x="0" y="2286304"/>
                </a:lnTo>
                <a:lnTo>
                  <a:pt x="7190384" y="2286304"/>
                </a:lnTo>
                <a:lnTo>
                  <a:pt x="7190384" y="10286987"/>
                </a:lnTo>
                <a:lnTo>
                  <a:pt x="7199909" y="10286987"/>
                </a:lnTo>
                <a:lnTo>
                  <a:pt x="7199909" y="2286304"/>
                </a:lnTo>
                <a:lnTo>
                  <a:pt x="18285143" y="2286304"/>
                </a:lnTo>
                <a:lnTo>
                  <a:pt x="18285143" y="2276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20872" y="615984"/>
            <a:ext cx="9621520" cy="406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120"/>
              <a:t>5.</a:t>
            </a:r>
            <a:r>
              <a:rPr dirty="0" sz="2500" spc="-40"/>
              <a:t> </a:t>
            </a:r>
            <a:r>
              <a:rPr dirty="0" sz="2500" spc="75"/>
              <a:t>Тестування</a:t>
            </a:r>
            <a:r>
              <a:rPr dirty="0" sz="2500" spc="-40"/>
              <a:t> </a:t>
            </a:r>
            <a:r>
              <a:rPr dirty="0" sz="2500" spc="20"/>
              <a:t>та</a:t>
            </a:r>
            <a:r>
              <a:rPr dirty="0" sz="2500" spc="-40"/>
              <a:t> </a:t>
            </a:r>
            <a:r>
              <a:rPr dirty="0" sz="2500" spc="70"/>
              <a:t>педагогічне</a:t>
            </a:r>
            <a:r>
              <a:rPr dirty="0" sz="2500" spc="-40"/>
              <a:t> </a:t>
            </a:r>
            <a:r>
              <a:rPr dirty="0" sz="2500" spc="55"/>
              <a:t>оцінювання</a:t>
            </a:r>
            <a:r>
              <a:rPr dirty="0" sz="2500" spc="-40"/>
              <a:t> </a:t>
            </a:r>
            <a:r>
              <a:rPr dirty="0" sz="2500" spc="35"/>
              <a:t>в</a:t>
            </a:r>
            <a:r>
              <a:rPr dirty="0" sz="2500" spc="-40"/>
              <a:t> </a:t>
            </a:r>
            <a:r>
              <a:rPr dirty="0" sz="2500" spc="45"/>
              <a:t>біомеханіці.</a:t>
            </a:r>
            <a:endParaRPr sz="2500"/>
          </a:p>
        </p:txBody>
      </p:sp>
      <p:sp>
        <p:nvSpPr>
          <p:cNvPr id="5" name="object 5"/>
          <p:cNvSpPr/>
          <p:nvPr/>
        </p:nvSpPr>
        <p:spPr>
          <a:xfrm>
            <a:off x="16641559" y="1206740"/>
            <a:ext cx="1153160" cy="5228590"/>
          </a:xfrm>
          <a:custGeom>
            <a:avLst/>
            <a:gdLst/>
            <a:ahLst/>
            <a:cxnLst/>
            <a:rect l="l" t="t" r="r" b="b"/>
            <a:pathLst>
              <a:path w="1153159" h="5228590">
                <a:moveTo>
                  <a:pt x="1152537" y="5136858"/>
                </a:moveTo>
                <a:lnTo>
                  <a:pt x="0" y="5136858"/>
                </a:lnTo>
                <a:lnTo>
                  <a:pt x="0" y="5228450"/>
                </a:lnTo>
                <a:lnTo>
                  <a:pt x="1152537" y="5228450"/>
                </a:lnTo>
                <a:lnTo>
                  <a:pt x="1152537" y="5136858"/>
                </a:lnTo>
                <a:close/>
              </a:path>
              <a:path w="1153159" h="5228590">
                <a:moveTo>
                  <a:pt x="1152537" y="0"/>
                </a:moveTo>
                <a:lnTo>
                  <a:pt x="0" y="0"/>
                </a:lnTo>
                <a:lnTo>
                  <a:pt x="0" y="91592"/>
                </a:lnTo>
                <a:lnTo>
                  <a:pt x="1152537" y="91592"/>
                </a:lnTo>
                <a:lnTo>
                  <a:pt x="1152537" y="0"/>
                </a:lnTo>
                <a:close/>
              </a:path>
            </a:pathLst>
          </a:custGeom>
          <a:solidFill>
            <a:srgbClr val="BE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848691" y="1600574"/>
            <a:ext cx="17103725" cy="710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100"/>
              </a:lnSpc>
              <a:spcBef>
                <a:spcPts val="100"/>
              </a:spcBef>
            </a:pPr>
            <a:r>
              <a:rPr dirty="0" sz="2300" spc="125" b="1">
                <a:latin typeface="Tahoma"/>
                <a:cs typeface="Tahoma"/>
              </a:rPr>
              <a:t>У </a:t>
            </a:r>
            <a:r>
              <a:rPr dirty="0" sz="2300" spc="75" b="1">
                <a:latin typeface="Tahoma"/>
                <a:cs typeface="Tahoma"/>
              </a:rPr>
              <a:t>перекладі </a:t>
            </a:r>
            <a:r>
              <a:rPr dirty="0" sz="2300" spc="85" b="1">
                <a:latin typeface="Tahoma"/>
                <a:cs typeface="Tahoma"/>
              </a:rPr>
              <a:t>з </a:t>
            </a:r>
            <a:r>
              <a:rPr dirty="0" sz="2300" spc="60" b="1">
                <a:latin typeface="Tahoma"/>
                <a:cs typeface="Tahoma"/>
              </a:rPr>
              <a:t>англійської </a:t>
            </a:r>
            <a:r>
              <a:rPr dirty="0" sz="2300" spc="45" b="1">
                <a:solidFill>
                  <a:srgbClr val="BE2D00"/>
                </a:solidFill>
                <a:latin typeface="Tahoma"/>
                <a:cs typeface="Tahoma"/>
              </a:rPr>
              <a:t>test </a:t>
            </a:r>
            <a:r>
              <a:rPr dirty="0" sz="2300" spc="60" b="1">
                <a:latin typeface="Tahoma"/>
                <a:cs typeface="Tahoma"/>
              </a:rPr>
              <a:t>означає </a:t>
            </a:r>
            <a:r>
              <a:rPr dirty="0" sz="2300" spc="-25" b="1">
                <a:latin typeface="Tahoma"/>
                <a:cs typeface="Tahoma"/>
              </a:rPr>
              <a:t>«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спроба</a:t>
            </a:r>
            <a:r>
              <a:rPr dirty="0" sz="2300" spc="-25" b="1">
                <a:latin typeface="Tahoma"/>
                <a:cs typeface="Tahoma"/>
              </a:rPr>
              <a:t>», </a:t>
            </a:r>
            <a:r>
              <a:rPr dirty="0" sz="2300" spc="-50" b="1">
                <a:latin typeface="Tahoma"/>
                <a:cs typeface="Tahoma"/>
              </a:rPr>
              <a:t>«іспит». </a:t>
            </a:r>
            <a:r>
              <a:rPr dirty="0" sz="2300" spc="125" b="1">
                <a:latin typeface="Tahoma"/>
                <a:cs typeface="Tahoma"/>
              </a:rPr>
              <a:t>У </a:t>
            </a:r>
            <a:r>
              <a:rPr dirty="0" sz="2300" spc="55" b="1">
                <a:latin typeface="Tahoma"/>
                <a:cs typeface="Tahoma"/>
              </a:rPr>
              <a:t>біомеханіці </a:t>
            </a:r>
            <a:r>
              <a:rPr dirty="0" sz="2300" spc="70" b="1">
                <a:latin typeface="Tahoma"/>
                <a:cs typeface="Tahoma"/>
              </a:rPr>
              <a:t>тестуванням </a:t>
            </a:r>
            <a:r>
              <a:rPr dirty="0" sz="2300" spc="65" b="1">
                <a:latin typeface="Tahoma"/>
                <a:cs typeface="Tahoma"/>
              </a:rPr>
              <a:t>називається </a:t>
            </a:r>
            <a:r>
              <a:rPr dirty="0" sz="2300" spc="70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контрольне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випробування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людини,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здійснюване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для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визначення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-5" b="1">
                <a:latin typeface="Tahoma"/>
                <a:cs typeface="Tahoma"/>
              </a:rPr>
              <a:t>її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технічної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20" b="1">
                <a:latin typeface="Tahoma"/>
                <a:cs typeface="Tahoma"/>
              </a:rPr>
              <a:t>та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тактичної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підготовленості.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Можна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сказати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" b="1">
                <a:latin typeface="Tahoma"/>
                <a:cs typeface="Tahoma"/>
              </a:rPr>
              <a:t>і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-30" b="1">
                <a:latin typeface="Tahoma"/>
                <a:cs typeface="Tahoma"/>
              </a:rPr>
              <a:t>так: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BE2D00"/>
                </a:solidFill>
                <a:latin typeface="Tahoma"/>
                <a:cs typeface="Tahoma"/>
              </a:rPr>
              <a:t>тестування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-315" b="1">
                <a:solidFill>
                  <a:srgbClr val="BE2D00"/>
                </a:solidFill>
                <a:latin typeface="Tahoma"/>
                <a:cs typeface="Tahoma"/>
              </a:rPr>
              <a:t>–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105" b="1">
                <a:solidFill>
                  <a:srgbClr val="BE2D00"/>
                </a:solidFill>
                <a:latin typeface="Tahoma"/>
                <a:cs typeface="Tahoma"/>
              </a:rPr>
              <a:t>це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100" b="1">
                <a:solidFill>
                  <a:srgbClr val="BE2D00"/>
                </a:solidFill>
                <a:latin typeface="Tahoma"/>
                <a:cs typeface="Tahoma"/>
              </a:rPr>
              <a:t>непряме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BE2D00"/>
                </a:solidFill>
                <a:latin typeface="Tahoma"/>
                <a:cs typeface="Tahoma"/>
              </a:rPr>
              <a:t>вимірювання</a:t>
            </a:r>
            <a:r>
              <a:rPr dirty="0" sz="2300" spc="40" b="1">
                <a:latin typeface="Tahoma"/>
                <a:cs typeface="Tahoma"/>
              </a:rPr>
              <a:t>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00">
              <a:latin typeface="Tahoma"/>
              <a:cs typeface="Tahoma"/>
            </a:endParaRPr>
          </a:p>
          <a:p>
            <a:pPr algn="ctr" marL="647700" marR="1467485">
              <a:lnSpc>
                <a:spcPct val="114100"/>
              </a:lnSpc>
            </a:pPr>
            <a:r>
              <a:rPr dirty="0" sz="2300" spc="65" b="1">
                <a:latin typeface="Tahoma"/>
                <a:cs typeface="Tahoma"/>
              </a:rPr>
              <a:t>Вимірювання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заміняють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тестуванням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у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двох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20" b="1">
                <a:latin typeface="Tahoma"/>
                <a:cs typeface="Tahoma"/>
              </a:rPr>
              <a:t>випадках:</a:t>
            </a:r>
            <a:r>
              <a:rPr dirty="0" sz="2300" spc="-10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по-перше,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коли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досліджуваний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об'єкт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100" b="1">
                <a:latin typeface="Tahoma"/>
                <a:cs typeface="Tahoma"/>
              </a:rPr>
              <a:t>недоступний </a:t>
            </a:r>
            <a:r>
              <a:rPr dirty="0" sz="2300" spc="60" b="1">
                <a:latin typeface="Tahoma"/>
                <a:cs typeface="Tahoma"/>
              </a:rPr>
              <a:t>для </a:t>
            </a:r>
            <a:r>
              <a:rPr dirty="0" sz="2300" spc="80" b="1">
                <a:latin typeface="Tahoma"/>
                <a:cs typeface="Tahoma"/>
              </a:rPr>
              <a:t>прямого </a:t>
            </a:r>
            <a:r>
              <a:rPr dirty="0" sz="2300" spc="30" b="1">
                <a:latin typeface="Tahoma"/>
                <a:cs typeface="Tahoma"/>
              </a:rPr>
              <a:t>вимірювання; </a:t>
            </a:r>
            <a:r>
              <a:rPr dirty="0" sz="2300" spc="45" b="1">
                <a:latin typeface="Tahoma"/>
                <a:cs typeface="Tahoma"/>
              </a:rPr>
              <a:t>по-друге, </a:t>
            </a:r>
            <a:r>
              <a:rPr dirty="0" sz="2300" spc="80" b="1">
                <a:latin typeface="Tahoma"/>
                <a:cs typeface="Tahoma"/>
              </a:rPr>
              <a:t>коли </a:t>
            </a:r>
            <a:r>
              <a:rPr dirty="0" sz="2300" spc="70" b="1">
                <a:latin typeface="Tahoma"/>
                <a:cs typeface="Tahoma"/>
              </a:rPr>
              <a:t>досліджуване </a:t>
            </a:r>
            <a:r>
              <a:rPr dirty="0" sz="2300" spc="75" b="1">
                <a:latin typeface="Tahoma"/>
                <a:cs typeface="Tahoma"/>
              </a:rPr>
              <a:t>явище </a:t>
            </a:r>
            <a:r>
              <a:rPr dirty="0" sz="2300" spc="105" b="1">
                <a:latin typeface="Tahoma"/>
                <a:cs typeface="Tahoma"/>
              </a:rPr>
              <a:t>не </a:t>
            </a:r>
            <a:r>
              <a:rPr dirty="0" sz="2300" spc="75" b="1">
                <a:latin typeface="Tahoma"/>
                <a:cs typeface="Tahoma"/>
              </a:rPr>
              <a:t>зовсім </a:t>
            </a:r>
            <a:r>
              <a:rPr dirty="0" sz="2300" spc="8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конкретне.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Tahoma"/>
              <a:cs typeface="Tahoma"/>
            </a:endParaRPr>
          </a:p>
          <a:p>
            <a:pPr algn="ctr" marL="31750" marR="852169">
              <a:lnSpc>
                <a:spcPct val="114100"/>
              </a:lnSpc>
            </a:pPr>
            <a:r>
              <a:rPr dirty="0" sz="2300" spc="80" b="1">
                <a:latin typeface="Tahoma"/>
                <a:cs typeface="Tahoma"/>
              </a:rPr>
              <a:t>Щоб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педагог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зміг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використовувати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результати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тестування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85" b="1">
                <a:latin typeface="Tahoma"/>
                <a:cs typeface="Tahoma"/>
              </a:rPr>
              <a:t>у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75" b="1">
                <a:latin typeface="Tahoma"/>
                <a:cs typeface="Tahoma"/>
              </a:rPr>
              <a:t>своїй</a:t>
            </a:r>
            <a:r>
              <a:rPr dirty="0" sz="2300" spc="-20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практичній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0" b="1">
                <a:latin typeface="Tahoma"/>
                <a:cs typeface="Tahoma"/>
              </a:rPr>
              <a:t>діяльності,</a:t>
            </a:r>
            <a:r>
              <a:rPr dirty="0" sz="2300" spc="-20" b="1">
                <a:latin typeface="Tahoma"/>
                <a:cs typeface="Tahoma"/>
              </a:rPr>
              <a:t> їх</a:t>
            </a:r>
            <a:r>
              <a:rPr dirty="0" sz="2300" spc="-1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піддають </a:t>
            </a:r>
            <a:r>
              <a:rPr dirty="0" sz="2300" spc="-660" b="1">
                <a:latin typeface="Tahoma"/>
                <a:cs typeface="Tahoma"/>
              </a:rPr>
              <a:t> </a:t>
            </a:r>
            <a:r>
              <a:rPr dirty="0" sz="2300" spc="65" b="1">
                <a:latin typeface="Tahoma"/>
                <a:cs typeface="Tahoma"/>
              </a:rPr>
              <a:t>педагогічному </a:t>
            </a:r>
            <a:r>
              <a:rPr dirty="0" sz="2300" spc="25" b="1">
                <a:latin typeface="Tahoma"/>
                <a:cs typeface="Tahoma"/>
              </a:rPr>
              <a:t>оцінюванню, </a:t>
            </a:r>
            <a:r>
              <a:rPr dirty="0" sz="2300" spc="60" b="1">
                <a:latin typeface="Tahoma"/>
                <a:cs typeface="Tahoma"/>
              </a:rPr>
              <a:t>тобто </a:t>
            </a:r>
            <a:r>
              <a:rPr dirty="0" sz="2300" spc="45" b="1">
                <a:latin typeface="Tahoma"/>
                <a:cs typeface="Tahoma"/>
              </a:rPr>
              <a:t>ставлять оцінку, </a:t>
            </a:r>
            <a:r>
              <a:rPr dirty="0" sz="2300" spc="50" b="1">
                <a:latin typeface="Tahoma"/>
                <a:cs typeface="Tahoma"/>
              </a:rPr>
              <a:t>виражаючи </a:t>
            </a:r>
            <a:r>
              <a:rPr dirty="0" sz="2300" spc="-5" b="1">
                <a:latin typeface="Tahoma"/>
                <a:cs typeface="Tahoma"/>
              </a:rPr>
              <a:t>її </a:t>
            </a:r>
            <a:r>
              <a:rPr dirty="0" sz="2300" spc="30" b="1">
                <a:latin typeface="Tahoma"/>
                <a:cs typeface="Tahoma"/>
              </a:rPr>
              <a:t>в </a:t>
            </a:r>
            <a:r>
              <a:rPr dirty="0" sz="2300" spc="35" b="1">
                <a:latin typeface="Tahoma"/>
                <a:cs typeface="Tahoma"/>
              </a:rPr>
              <a:t>очках </a:t>
            </a:r>
            <a:r>
              <a:rPr dirty="0" sz="2300" spc="60" b="1">
                <a:latin typeface="Tahoma"/>
                <a:cs typeface="Tahoma"/>
              </a:rPr>
              <a:t>або </a:t>
            </a:r>
            <a:r>
              <a:rPr dirty="0" sz="2300" spc="-5" b="1">
                <a:latin typeface="Tahoma"/>
                <a:cs typeface="Tahoma"/>
              </a:rPr>
              <a:t>балах. </a:t>
            </a:r>
            <a:r>
              <a:rPr dirty="0" sz="2300" spc="65" b="1">
                <a:latin typeface="Tahoma"/>
                <a:cs typeface="Tahoma"/>
              </a:rPr>
              <a:t>Для </a:t>
            </a:r>
            <a:r>
              <a:rPr dirty="0" sz="2300" spc="70" b="1">
                <a:latin typeface="Tahoma"/>
                <a:cs typeface="Tahoma"/>
              </a:rPr>
              <a:t>цього </a:t>
            </a:r>
            <a:r>
              <a:rPr dirty="0" sz="2300" spc="75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існують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60" b="1">
                <a:latin typeface="Tahoma"/>
                <a:cs typeface="Tahoma"/>
              </a:rPr>
              <a:t>спеціальні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таблиці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20" b="1">
                <a:latin typeface="Tahoma"/>
                <a:cs typeface="Tahoma"/>
              </a:rPr>
              <a:t>та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70" b="1">
                <a:latin typeface="Tahoma"/>
                <a:cs typeface="Tahoma"/>
              </a:rPr>
              <a:t>шкали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педагогічних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оцінок.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1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600" spc="-114" b="1">
                <a:latin typeface="Tahoma"/>
                <a:cs typeface="Tahoma"/>
              </a:rPr>
              <a:t>5</a:t>
            </a:r>
            <a:r>
              <a:rPr dirty="0" sz="2600" spc="-140" b="1">
                <a:latin typeface="Tahoma"/>
                <a:cs typeface="Tahoma"/>
              </a:rPr>
              <a:t>.</a:t>
            </a:r>
            <a:r>
              <a:rPr dirty="0" sz="2600" spc="-645" b="1">
                <a:latin typeface="Tahoma"/>
                <a:cs typeface="Tahoma"/>
              </a:rPr>
              <a:t>1</a:t>
            </a:r>
            <a:r>
              <a:rPr dirty="0" sz="2600" spc="-135" b="1">
                <a:latin typeface="Tahoma"/>
                <a:cs typeface="Tahoma"/>
              </a:rPr>
              <a:t>.</a:t>
            </a:r>
            <a:r>
              <a:rPr dirty="0" sz="2600" spc="-30" b="1">
                <a:latin typeface="Tahoma"/>
                <a:cs typeface="Tahoma"/>
              </a:rPr>
              <a:t> </a:t>
            </a:r>
            <a:r>
              <a:rPr dirty="0" sz="2600" spc="40" b="1">
                <a:latin typeface="Tahoma"/>
                <a:cs typeface="Tahoma"/>
              </a:rPr>
              <a:t>Я</a:t>
            </a:r>
            <a:r>
              <a:rPr dirty="0" sz="2600" spc="95" b="1">
                <a:latin typeface="Tahoma"/>
                <a:cs typeface="Tahoma"/>
              </a:rPr>
              <a:t>к</a:t>
            </a:r>
            <a:r>
              <a:rPr dirty="0" sz="2600" b="1">
                <a:latin typeface="Tahoma"/>
                <a:cs typeface="Tahoma"/>
              </a:rPr>
              <a:t>і</a:t>
            </a:r>
            <a:r>
              <a:rPr dirty="0" sz="2600" spc="160" b="1">
                <a:latin typeface="Tahoma"/>
                <a:cs typeface="Tahoma"/>
              </a:rPr>
              <a:t>с</a:t>
            </a:r>
            <a:r>
              <a:rPr dirty="0" sz="2600" spc="30" b="1">
                <a:latin typeface="Tahoma"/>
                <a:cs typeface="Tahoma"/>
              </a:rPr>
              <a:t>т</a:t>
            </a:r>
            <a:r>
              <a:rPr dirty="0" sz="2600" spc="75" b="1">
                <a:latin typeface="Tahoma"/>
                <a:cs typeface="Tahoma"/>
              </a:rPr>
              <a:t>ь</a:t>
            </a:r>
            <a:r>
              <a:rPr dirty="0" sz="2600" spc="-30" b="1">
                <a:latin typeface="Tahoma"/>
                <a:cs typeface="Tahoma"/>
              </a:rPr>
              <a:t> </a:t>
            </a:r>
            <a:r>
              <a:rPr dirty="0" sz="2600" spc="30" b="1">
                <a:latin typeface="Tahoma"/>
                <a:cs typeface="Tahoma"/>
              </a:rPr>
              <a:t>т</a:t>
            </a:r>
            <a:r>
              <a:rPr dirty="0" sz="2600" spc="120" b="1">
                <a:latin typeface="Tahoma"/>
                <a:cs typeface="Tahoma"/>
              </a:rPr>
              <a:t>е</a:t>
            </a:r>
            <a:r>
              <a:rPr dirty="0" sz="2600" spc="160" b="1">
                <a:latin typeface="Tahoma"/>
                <a:cs typeface="Tahoma"/>
              </a:rPr>
              <a:t>с</a:t>
            </a:r>
            <a:r>
              <a:rPr dirty="0" sz="2600" spc="30" b="1">
                <a:latin typeface="Tahoma"/>
                <a:cs typeface="Tahoma"/>
              </a:rPr>
              <a:t>т</a:t>
            </a:r>
            <a:r>
              <a:rPr dirty="0" sz="2600" spc="90" b="1">
                <a:latin typeface="Tahoma"/>
                <a:cs typeface="Tahoma"/>
              </a:rPr>
              <a:t>у</a:t>
            </a:r>
            <a:r>
              <a:rPr dirty="0" sz="2600" spc="-135" b="1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450">
              <a:latin typeface="Tahoma"/>
              <a:cs typeface="Tahoma"/>
            </a:endParaRPr>
          </a:p>
          <a:p>
            <a:pPr marL="12700" marR="99695">
              <a:lnSpc>
                <a:spcPct val="114100"/>
              </a:lnSpc>
              <a:tabLst>
                <a:tab pos="10998200" algn="l"/>
              </a:tabLst>
            </a:pPr>
            <a:r>
              <a:rPr dirty="0" sz="2300" spc="125" b="1">
                <a:latin typeface="Tahoma"/>
                <a:cs typeface="Tahoma"/>
              </a:rPr>
              <a:t>При </a:t>
            </a:r>
            <a:r>
              <a:rPr dirty="0" sz="2300" spc="60" b="1">
                <a:latin typeface="Tahoma"/>
                <a:cs typeface="Tahoma"/>
              </a:rPr>
              <a:t>тестуванні </a:t>
            </a:r>
            <a:r>
              <a:rPr dirty="0" sz="2300" spc="65" b="1">
                <a:latin typeface="Tahoma"/>
                <a:cs typeface="Tahoma"/>
              </a:rPr>
              <a:t>можливість </a:t>
            </a:r>
            <a:r>
              <a:rPr dirty="0" sz="2300" spc="70" b="1">
                <a:latin typeface="Tahoma"/>
                <a:cs typeface="Tahoma"/>
              </a:rPr>
              <a:t>порівняння </a:t>
            </a:r>
            <a:r>
              <a:rPr dirty="0" sz="2300" spc="75" b="1">
                <a:latin typeface="Tahoma"/>
                <a:cs typeface="Tahoma"/>
              </a:rPr>
              <a:t>отриманих </a:t>
            </a:r>
            <a:r>
              <a:rPr dirty="0" sz="2300" spc="55" b="1">
                <a:latin typeface="Tahoma"/>
                <a:cs typeface="Tahoma"/>
              </a:rPr>
              <a:t>результатів </a:t>
            </a:r>
            <a:r>
              <a:rPr dirty="0" sz="2300" spc="85" b="1">
                <a:latin typeface="Tahoma"/>
                <a:cs typeface="Tahoma"/>
              </a:rPr>
              <a:t>з </a:t>
            </a:r>
            <a:r>
              <a:rPr dirty="0" sz="2300" spc="55" b="1">
                <a:latin typeface="Tahoma"/>
                <a:cs typeface="Tahoma"/>
              </a:rPr>
              <a:t>більш </a:t>
            </a:r>
            <a:r>
              <a:rPr dirty="0" sz="2300" spc="90" b="1">
                <a:latin typeface="Tahoma"/>
                <a:cs typeface="Tahoma"/>
              </a:rPr>
              <a:t>точними </a:t>
            </a:r>
            <a:r>
              <a:rPr dirty="0" sz="2300" spc="65" b="1">
                <a:latin typeface="Tahoma"/>
                <a:cs typeface="Tahoma"/>
              </a:rPr>
              <a:t>найчастіше </a:t>
            </a:r>
            <a:r>
              <a:rPr dirty="0" sz="2300" spc="45" b="1">
                <a:latin typeface="Tahoma"/>
                <a:cs typeface="Tahoma"/>
              </a:rPr>
              <a:t>відсутня. </a:t>
            </a:r>
            <a:r>
              <a:rPr dirty="0" sz="2300" spc="50" b="1">
                <a:latin typeface="Tahoma"/>
                <a:cs typeface="Tahoma"/>
              </a:rPr>
              <a:t> </a:t>
            </a:r>
            <a:r>
              <a:rPr dirty="0" sz="2300" spc="50" b="1">
                <a:latin typeface="Tahoma"/>
                <a:cs typeface="Tahoma"/>
              </a:rPr>
              <a:t>Т</a:t>
            </a:r>
            <a:r>
              <a:rPr dirty="0" sz="2300" spc="75" b="1">
                <a:latin typeface="Tahoma"/>
                <a:cs typeface="Tahoma"/>
              </a:rPr>
              <a:t>о</a:t>
            </a:r>
            <a:r>
              <a:rPr dirty="0" sz="2300" spc="125" b="1">
                <a:latin typeface="Tahoma"/>
                <a:cs typeface="Tahoma"/>
              </a:rPr>
              <a:t>м</a:t>
            </a:r>
            <a:r>
              <a:rPr dirty="0" sz="2300" spc="85" b="1">
                <a:latin typeface="Tahoma"/>
                <a:cs typeface="Tahoma"/>
              </a:rPr>
              <a:t>у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по</a:t>
            </a:r>
            <a:r>
              <a:rPr dirty="0" sz="2300" spc="25" b="1">
                <a:latin typeface="Tahoma"/>
                <a:cs typeface="Tahoma"/>
              </a:rPr>
              <a:t>т</a:t>
            </a:r>
            <a:r>
              <a:rPr dirty="0" sz="2300" spc="140" b="1">
                <a:latin typeface="Tahoma"/>
                <a:cs typeface="Tahoma"/>
              </a:rPr>
              <a:t>р</a:t>
            </a:r>
            <a:r>
              <a:rPr dirty="0" sz="2300" b="1">
                <a:latin typeface="Tahoma"/>
                <a:cs typeface="Tahoma"/>
              </a:rPr>
              <a:t>і</a:t>
            </a:r>
            <a:r>
              <a:rPr dirty="0" sz="2300" spc="95" b="1">
                <a:latin typeface="Tahoma"/>
                <a:cs typeface="Tahoma"/>
              </a:rPr>
              <a:t>б</a:t>
            </a:r>
            <a:r>
              <a:rPr dirty="0" sz="2300" spc="95" b="1">
                <a:latin typeface="Tahoma"/>
                <a:cs typeface="Tahoma"/>
              </a:rPr>
              <a:t>н</a:t>
            </a:r>
            <a:r>
              <a:rPr dirty="0" sz="2300" spc="80" b="1">
                <a:latin typeface="Tahoma"/>
                <a:cs typeface="Tahoma"/>
              </a:rPr>
              <a:t>о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п</a:t>
            </a:r>
            <a:r>
              <a:rPr dirty="0" sz="2300" spc="105" b="1">
                <a:latin typeface="Tahoma"/>
                <a:cs typeface="Tahoma"/>
              </a:rPr>
              <a:t>е</a:t>
            </a:r>
            <a:r>
              <a:rPr dirty="0" sz="2300" spc="140" b="1">
                <a:latin typeface="Tahoma"/>
                <a:cs typeface="Tahoma"/>
              </a:rPr>
              <a:t>р</a:t>
            </a:r>
            <a:r>
              <a:rPr dirty="0" sz="2300" spc="105" b="1">
                <a:latin typeface="Tahoma"/>
                <a:cs typeface="Tahoma"/>
              </a:rPr>
              <a:t>е</a:t>
            </a:r>
            <a:r>
              <a:rPr dirty="0" sz="2300" spc="25" b="1">
                <a:latin typeface="Tahoma"/>
                <a:cs typeface="Tahoma"/>
              </a:rPr>
              <a:t>в</a:t>
            </a:r>
            <a:r>
              <a:rPr dirty="0" sz="2300" b="1">
                <a:latin typeface="Tahoma"/>
                <a:cs typeface="Tahoma"/>
              </a:rPr>
              <a:t>і</a:t>
            </a:r>
            <a:r>
              <a:rPr dirty="0" sz="2300" spc="140" b="1">
                <a:latin typeface="Tahoma"/>
                <a:cs typeface="Tahoma"/>
              </a:rPr>
              <a:t>р</a:t>
            </a:r>
            <a:r>
              <a:rPr dirty="0" sz="2300" spc="35" b="1">
                <a:latin typeface="Tahoma"/>
                <a:cs typeface="Tahoma"/>
              </a:rPr>
              <a:t>я</a:t>
            </a:r>
            <a:r>
              <a:rPr dirty="0" sz="2300" spc="25" b="1">
                <a:latin typeface="Tahoma"/>
                <a:cs typeface="Tahoma"/>
              </a:rPr>
              <a:t>т</a:t>
            </a:r>
            <a:r>
              <a:rPr dirty="0" sz="2300" spc="130" b="1">
                <a:latin typeface="Tahoma"/>
                <a:cs typeface="Tahoma"/>
              </a:rPr>
              <a:t>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95" b="1">
                <a:latin typeface="Tahoma"/>
                <a:cs typeface="Tahoma"/>
              </a:rPr>
              <a:t>н</a:t>
            </a:r>
            <a:r>
              <a:rPr dirty="0" sz="2300" spc="110" b="1">
                <a:latin typeface="Tahoma"/>
                <a:cs typeface="Tahoma"/>
              </a:rPr>
              <a:t>е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140" b="1">
                <a:latin typeface="Tahoma"/>
                <a:cs typeface="Tahoma"/>
              </a:rPr>
              <a:t>р</a:t>
            </a:r>
            <a:r>
              <a:rPr dirty="0" sz="2300" spc="105" b="1">
                <a:latin typeface="Tahoma"/>
                <a:cs typeface="Tahoma"/>
              </a:rPr>
              <a:t>е</a:t>
            </a:r>
            <a:r>
              <a:rPr dirty="0" sz="2300" spc="80" b="1">
                <a:latin typeface="Tahoma"/>
                <a:cs typeface="Tahoma"/>
              </a:rPr>
              <a:t>з</a:t>
            </a:r>
            <a:r>
              <a:rPr dirty="0" sz="2300" spc="80" b="1">
                <a:latin typeface="Tahoma"/>
                <a:cs typeface="Tahoma"/>
              </a:rPr>
              <a:t>у</a:t>
            </a:r>
            <a:r>
              <a:rPr dirty="0" sz="2300" spc="20" b="1">
                <a:latin typeface="Tahoma"/>
                <a:cs typeface="Tahoma"/>
              </a:rPr>
              <a:t>л</a:t>
            </a:r>
            <a:r>
              <a:rPr dirty="0" sz="2300" spc="60" b="1">
                <a:latin typeface="Tahoma"/>
                <a:cs typeface="Tahoma"/>
              </a:rPr>
              <a:t>ь</a:t>
            </a:r>
            <a:r>
              <a:rPr dirty="0" sz="2300" spc="25" b="1">
                <a:latin typeface="Tahoma"/>
                <a:cs typeface="Tahoma"/>
              </a:rPr>
              <a:t>т</a:t>
            </a:r>
            <a:r>
              <a:rPr dirty="0" sz="2300" spc="5" b="1">
                <a:latin typeface="Tahoma"/>
                <a:cs typeface="Tahoma"/>
              </a:rPr>
              <a:t>а</a:t>
            </a:r>
            <a:r>
              <a:rPr dirty="0" sz="2300" spc="25" b="1">
                <a:latin typeface="Tahoma"/>
                <a:cs typeface="Tahoma"/>
              </a:rPr>
              <a:t>т</a:t>
            </a:r>
            <a:r>
              <a:rPr dirty="0" sz="2300" spc="130" b="1">
                <a:latin typeface="Tahoma"/>
                <a:cs typeface="Tahoma"/>
              </a:rPr>
              <a:t>и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25" b="1">
                <a:latin typeface="Tahoma"/>
                <a:cs typeface="Tahoma"/>
              </a:rPr>
              <a:t>т</a:t>
            </a:r>
            <a:r>
              <a:rPr dirty="0" sz="2300" spc="105" b="1">
                <a:latin typeface="Tahoma"/>
                <a:cs typeface="Tahoma"/>
              </a:rPr>
              <a:t>е</a:t>
            </a:r>
            <a:r>
              <a:rPr dirty="0" sz="2300" spc="140" b="1">
                <a:latin typeface="Tahoma"/>
                <a:cs typeface="Tahoma"/>
              </a:rPr>
              <a:t>с</a:t>
            </a:r>
            <a:r>
              <a:rPr dirty="0" sz="2300" spc="25" b="1">
                <a:latin typeface="Tahoma"/>
                <a:cs typeface="Tahoma"/>
              </a:rPr>
              <a:t>т</a:t>
            </a:r>
            <a:r>
              <a:rPr dirty="0" sz="2300" spc="80" b="1">
                <a:latin typeface="Tahoma"/>
                <a:cs typeface="Tahoma"/>
              </a:rPr>
              <a:t>у</a:t>
            </a:r>
            <a:r>
              <a:rPr dirty="0" sz="2300" spc="25" b="1">
                <a:latin typeface="Tahoma"/>
                <a:cs typeface="Tahoma"/>
              </a:rPr>
              <a:t>в</a:t>
            </a:r>
            <a:r>
              <a:rPr dirty="0" sz="2300" spc="5" b="1">
                <a:latin typeface="Tahoma"/>
                <a:cs typeface="Tahoma"/>
              </a:rPr>
              <a:t>а</a:t>
            </a:r>
            <a:r>
              <a:rPr dirty="0" sz="2300" spc="95" b="1">
                <a:latin typeface="Tahoma"/>
                <a:cs typeface="Tahoma"/>
              </a:rPr>
              <a:t>нн</a:t>
            </a:r>
            <a:r>
              <a:rPr dirty="0" sz="2300" spc="35" b="1">
                <a:latin typeface="Tahoma"/>
                <a:cs typeface="Tahoma"/>
              </a:rPr>
              <a:t>я</a:t>
            </a:r>
            <a:r>
              <a:rPr dirty="0" sz="2300" spc="-120" b="1">
                <a:latin typeface="Tahoma"/>
                <a:cs typeface="Tahoma"/>
              </a:rPr>
              <a:t>,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10" b="1">
                <a:latin typeface="Tahoma"/>
                <a:cs typeface="Tahoma"/>
              </a:rPr>
              <a:t>а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35" b="1">
                <a:solidFill>
                  <a:srgbClr val="BE2D00"/>
                </a:solidFill>
                <a:latin typeface="Tahoma"/>
                <a:cs typeface="Tahoma"/>
              </a:rPr>
              <a:t>я</a:t>
            </a:r>
            <a:r>
              <a:rPr dirty="0" sz="2300" spc="80" b="1">
                <a:solidFill>
                  <a:srgbClr val="BE2D00"/>
                </a:solidFill>
                <a:latin typeface="Tahoma"/>
                <a:cs typeface="Tahoma"/>
              </a:rPr>
              <a:t>к</a:t>
            </a:r>
            <a:r>
              <a:rPr dirty="0" sz="2300" b="1">
                <a:solidFill>
                  <a:srgbClr val="BE2D00"/>
                </a:solidFill>
                <a:latin typeface="Tahoma"/>
                <a:cs typeface="Tahoma"/>
              </a:rPr>
              <a:t>і</a:t>
            </a:r>
            <a:r>
              <a:rPr dirty="0" sz="2300" spc="140" b="1">
                <a:solidFill>
                  <a:srgbClr val="BE2D00"/>
                </a:solidFill>
                <a:latin typeface="Tahoma"/>
                <a:cs typeface="Tahoma"/>
              </a:rPr>
              <a:t>с</a:t>
            </a:r>
            <a:r>
              <a:rPr dirty="0" sz="2300" spc="25" b="1">
                <a:solidFill>
                  <a:srgbClr val="BE2D00"/>
                </a:solidFill>
                <a:latin typeface="Tahoma"/>
                <a:cs typeface="Tahoma"/>
              </a:rPr>
              <a:t>т</a:t>
            </a:r>
            <a:r>
              <a:rPr dirty="0" sz="2300" spc="65" b="1">
                <a:solidFill>
                  <a:srgbClr val="BE2D00"/>
                </a:solidFill>
                <a:latin typeface="Tahoma"/>
                <a:cs typeface="Tahoma"/>
              </a:rPr>
              <a:t>ь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25" b="1">
                <a:solidFill>
                  <a:srgbClr val="BE2D00"/>
                </a:solidFill>
                <a:latin typeface="Tahoma"/>
                <a:cs typeface="Tahoma"/>
              </a:rPr>
              <a:t>т</a:t>
            </a:r>
            <a:r>
              <a:rPr dirty="0" sz="2300" spc="105" b="1">
                <a:solidFill>
                  <a:srgbClr val="BE2D00"/>
                </a:solidFill>
                <a:latin typeface="Tahoma"/>
                <a:cs typeface="Tahoma"/>
              </a:rPr>
              <a:t>е</a:t>
            </a:r>
            <a:r>
              <a:rPr dirty="0" sz="2300" spc="140" b="1">
                <a:solidFill>
                  <a:srgbClr val="BE2D00"/>
                </a:solidFill>
                <a:latin typeface="Tahoma"/>
                <a:cs typeface="Tahoma"/>
              </a:rPr>
              <a:t>с</a:t>
            </a:r>
            <a:r>
              <a:rPr dirty="0" sz="2300" spc="25" b="1">
                <a:solidFill>
                  <a:srgbClr val="BE2D00"/>
                </a:solidFill>
                <a:latin typeface="Tahoma"/>
                <a:cs typeface="Tahoma"/>
              </a:rPr>
              <a:t>т</a:t>
            </a:r>
            <a:r>
              <a:rPr dirty="0" sz="2300" spc="80" b="1">
                <a:solidFill>
                  <a:srgbClr val="BE2D00"/>
                </a:solidFill>
                <a:latin typeface="Tahoma"/>
                <a:cs typeface="Tahoma"/>
              </a:rPr>
              <a:t>у</a:t>
            </a:r>
            <a:r>
              <a:rPr dirty="0" sz="2300" spc="-120" b="1">
                <a:latin typeface="Tahoma"/>
                <a:cs typeface="Tahoma"/>
              </a:rPr>
              <a:t>.</a:t>
            </a:r>
            <a:r>
              <a:rPr dirty="0" sz="2300" b="1">
                <a:latin typeface="Tahoma"/>
                <a:cs typeface="Tahoma"/>
              </a:rPr>
              <a:t>	</a:t>
            </a:r>
            <a:r>
              <a:rPr dirty="0" sz="2300" spc="-345" b="1">
                <a:latin typeface="Tahoma"/>
                <a:cs typeface="Tahoma"/>
              </a:rPr>
              <a:t>І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п</a:t>
            </a:r>
            <a:r>
              <a:rPr dirty="0" sz="2300" spc="105" b="1">
                <a:latin typeface="Tahoma"/>
                <a:cs typeface="Tahoma"/>
              </a:rPr>
              <a:t>е</a:t>
            </a:r>
            <a:r>
              <a:rPr dirty="0" sz="2300" spc="140" b="1">
                <a:latin typeface="Tahoma"/>
                <a:cs typeface="Tahoma"/>
              </a:rPr>
              <a:t>р</a:t>
            </a:r>
            <a:r>
              <a:rPr dirty="0" sz="2300" spc="105" b="1">
                <a:latin typeface="Tahoma"/>
                <a:cs typeface="Tahoma"/>
              </a:rPr>
              <a:t>е</a:t>
            </a:r>
            <a:r>
              <a:rPr dirty="0" sz="2300" spc="25" b="1">
                <a:latin typeface="Tahoma"/>
                <a:cs typeface="Tahoma"/>
              </a:rPr>
              <a:t>в</a:t>
            </a:r>
            <a:r>
              <a:rPr dirty="0" sz="2300" b="1">
                <a:latin typeface="Tahoma"/>
                <a:cs typeface="Tahoma"/>
              </a:rPr>
              <a:t>і</a:t>
            </a:r>
            <a:r>
              <a:rPr dirty="0" sz="2300" spc="140" b="1">
                <a:latin typeface="Tahoma"/>
                <a:cs typeface="Tahoma"/>
              </a:rPr>
              <a:t>р</a:t>
            </a:r>
            <a:r>
              <a:rPr dirty="0" sz="2300" spc="80" b="1">
                <a:latin typeface="Tahoma"/>
                <a:cs typeface="Tahoma"/>
              </a:rPr>
              <a:t>к</a:t>
            </a:r>
            <a:r>
              <a:rPr dirty="0" sz="2300" spc="85" b="1">
                <a:latin typeface="Tahoma"/>
                <a:cs typeface="Tahoma"/>
              </a:rPr>
              <a:t>у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105" b="1">
                <a:latin typeface="Tahoma"/>
                <a:cs typeface="Tahoma"/>
              </a:rPr>
              <a:t>ц</a:t>
            </a:r>
            <a:r>
              <a:rPr dirty="0" sz="2300" spc="-50" b="1">
                <a:latin typeface="Tahoma"/>
                <a:cs typeface="Tahoma"/>
              </a:rPr>
              <a:t>ю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114" b="1">
                <a:latin typeface="Tahoma"/>
                <a:cs typeface="Tahoma"/>
              </a:rPr>
              <a:t>д</a:t>
            </a:r>
            <a:r>
              <a:rPr dirty="0" sz="2300" spc="75" b="1">
                <a:latin typeface="Tahoma"/>
                <a:cs typeface="Tahoma"/>
              </a:rPr>
              <a:t>о</a:t>
            </a:r>
            <a:r>
              <a:rPr dirty="0" sz="2300" spc="105" b="1">
                <a:latin typeface="Tahoma"/>
                <a:cs typeface="Tahoma"/>
              </a:rPr>
              <a:t>ц</a:t>
            </a:r>
            <a:r>
              <a:rPr dirty="0" sz="2300" b="1">
                <a:latin typeface="Tahoma"/>
                <a:cs typeface="Tahoma"/>
              </a:rPr>
              <a:t>і</a:t>
            </a:r>
            <a:r>
              <a:rPr dirty="0" sz="2300" spc="20" b="1">
                <a:latin typeface="Tahoma"/>
                <a:cs typeface="Tahoma"/>
              </a:rPr>
              <a:t>л</a:t>
            </a:r>
            <a:r>
              <a:rPr dirty="0" sz="2300" spc="60" b="1">
                <a:latin typeface="Tahoma"/>
                <a:cs typeface="Tahoma"/>
              </a:rPr>
              <a:t>ь</a:t>
            </a:r>
            <a:r>
              <a:rPr dirty="0" sz="2300" spc="95" b="1">
                <a:latin typeface="Tahoma"/>
                <a:cs typeface="Tahoma"/>
              </a:rPr>
              <a:t>н</a:t>
            </a:r>
            <a:r>
              <a:rPr dirty="0" sz="2300" spc="80" b="1">
                <a:latin typeface="Tahoma"/>
                <a:cs typeface="Tahoma"/>
              </a:rPr>
              <a:t>о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80" b="1">
                <a:latin typeface="Tahoma"/>
                <a:cs typeface="Tahoma"/>
              </a:rPr>
              <a:t>з</a:t>
            </a:r>
            <a:r>
              <a:rPr dirty="0" sz="2300" spc="114" b="1">
                <a:latin typeface="Tahoma"/>
                <a:cs typeface="Tahoma"/>
              </a:rPr>
              <a:t>д</a:t>
            </a:r>
            <a:r>
              <a:rPr dirty="0" sz="2300" b="1">
                <a:latin typeface="Tahoma"/>
                <a:cs typeface="Tahoma"/>
              </a:rPr>
              <a:t>і</a:t>
            </a:r>
            <a:r>
              <a:rPr dirty="0" sz="2300" spc="125" b="1">
                <a:latin typeface="Tahoma"/>
                <a:cs typeface="Tahoma"/>
              </a:rPr>
              <a:t>й</a:t>
            </a:r>
            <a:r>
              <a:rPr dirty="0" sz="2300" spc="140" b="1">
                <a:latin typeface="Tahoma"/>
                <a:cs typeface="Tahoma"/>
              </a:rPr>
              <a:t>с</a:t>
            </a:r>
            <a:r>
              <a:rPr dirty="0" sz="2300" spc="95" b="1">
                <a:latin typeface="Tahoma"/>
                <a:cs typeface="Tahoma"/>
              </a:rPr>
              <a:t>н</a:t>
            </a:r>
            <a:r>
              <a:rPr dirty="0" sz="2300" spc="-55" b="1">
                <a:latin typeface="Tahoma"/>
                <a:cs typeface="Tahoma"/>
              </a:rPr>
              <a:t>ю</a:t>
            </a:r>
            <a:r>
              <a:rPr dirty="0" sz="2300" spc="25" b="1">
                <a:latin typeface="Tahoma"/>
                <a:cs typeface="Tahoma"/>
              </a:rPr>
              <a:t>в</a:t>
            </a:r>
            <a:r>
              <a:rPr dirty="0" sz="2300" spc="5" b="1">
                <a:latin typeface="Tahoma"/>
                <a:cs typeface="Tahoma"/>
              </a:rPr>
              <a:t>а</a:t>
            </a:r>
            <a:r>
              <a:rPr dirty="0" sz="2300" spc="25" b="1">
                <a:latin typeface="Tahoma"/>
                <a:cs typeface="Tahoma"/>
              </a:rPr>
              <a:t>т</a:t>
            </a:r>
            <a:r>
              <a:rPr dirty="0" sz="2300" spc="80" b="1">
                <a:latin typeface="Tahoma"/>
                <a:cs typeface="Tahoma"/>
              </a:rPr>
              <a:t>и  </a:t>
            </a:r>
            <a:r>
              <a:rPr dirty="0" sz="2300" spc="95" b="1">
                <a:latin typeface="Tahoma"/>
                <a:cs typeface="Tahoma"/>
              </a:rPr>
              <a:t>ще</a:t>
            </a:r>
            <a:r>
              <a:rPr dirty="0" sz="2300" spc="-30" b="1">
                <a:latin typeface="Tahoma"/>
                <a:cs typeface="Tahoma"/>
              </a:rPr>
              <a:t> </a:t>
            </a:r>
            <a:r>
              <a:rPr dirty="0" sz="2300" spc="100" b="1">
                <a:latin typeface="Tahoma"/>
                <a:cs typeface="Tahoma"/>
              </a:rPr>
              <a:t>до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55" b="1">
                <a:latin typeface="Tahoma"/>
                <a:cs typeface="Tahoma"/>
              </a:rPr>
              <a:t>початку</a:t>
            </a:r>
            <a:r>
              <a:rPr dirty="0" sz="2300" spc="-25" b="1">
                <a:latin typeface="Tahoma"/>
                <a:cs typeface="Tahoma"/>
              </a:rPr>
              <a:t> </a:t>
            </a:r>
            <a:r>
              <a:rPr dirty="0" sz="2300" spc="45" b="1">
                <a:latin typeface="Tahoma"/>
                <a:cs typeface="Tahoma"/>
              </a:rPr>
              <a:t>тестування.</a:t>
            </a:r>
            <a:endParaRPr sz="2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818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109050" y="1028700"/>
            <a:ext cx="1153160" cy="92075"/>
          </a:xfrm>
          <a:custGeom>
            <a:avLst/>
            <a:gdLst/>
            <a:ahLst/>
            <a:cxnLst/>
            <a:rect l="l" t="t" r="r" b="b"/>
            <a:pathLst>
              <a:path w="1153159" h="92075">
                <a:moveTo>
                  <a:pt x="1152537" y="91592"/>
                </a:moveTo>
                <a:lnTo>
                  <a:pt x="0" y="91592"/>
                </a:lnTo>
                <a:lnTo>
                  <a:pt x="0" y="0"/>
                </a:lnTo>
                <a:lnTo>
                  <a:pt x="1152537" y="0"/>
                </a:lnTo>
                <a:lnTo>
                  <a:pt x="1152537" y="91592"/>
                </a:lnTo>
                <a:close/>
              </a:path>
            </a:pathLst>
          </a:custGeom>
          <a:solidFill>
            <a:srgbClr val="BE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6109050" y="7998237"/>
            <a:ext cx="1153160" cy="92075"/>
          </a:xfrm>
          <a:custGeom>
            <a:avLst/>
            <a:gdLst/>
            <a:ahLst/>
            <a:cxnLst/>
            <a:rect l="l" t="t" r="r" b="b"/>
            <a:pathLst>
              <a:path w="1153159" h="92075">
                <a:moveTo>
                  <a:pt x="1152537" y="91592"/>
                </a:moveTo>
                <a:lnTo>
                  <a:pt x="0" y="91592"/>
                </a:lnTo>
                <a:lnTo>
                  <a:pt x="0" y="0"/>
                </a:lnTo>
                <a:lnTo>
                  <a:pt x="1152537" y="0"/>
                </a:lnTo>
                <a:lnTo>
                  <a:pt x="1152537" y="91592"/>
                </a:lnTo>
                <a:close/>
              </a:path>
            </a:pathLst>
          </a:custGeom>
          <a:solidFill>
            <a:srgbClr val="BE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4630342" y="9399266"/>
            <a:ext cx="3657600" cy="9525"/>
          </a:xfrm>
          <a:custGeom>
            <a:avLst/>
            <a:gdLst/>
            <a:ahLst/>
            <a:cxnLst/>
            <a:rect l="l" t="t" r="r" b="b"/>
            <a:pathLst>
              <a:path w="3657600" h="9525">
                <a:moveTo>
                  <a:pt x="0" y="9524"/>
                </a:moveTo>
                <a:lnTo>
                  <a:pt x="0" y="0"/>
                </a:lnTo>
                <a:lnTo>
                  <a:pt x="3657599" y="0"/>
                </a:lnTo>
                <a:lnTo>
                  <a:pt x="3657599" y="9524"/>
                </a:lnTo>
                <a:lnTo>
                  <a:pt x="0" y="9524"/>
                </a:lnTo>
                <a:close/>
              </a:path>
            </a:pathLst>
          </a:custGeom>
          <a:solidFill>
            <a:srgbClr val="FFFFFF">
              <a:alpha val="297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759077" y="657922"/>
            <a:ext cx="16414750" cy="7778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 spc="60" b="1">
                <a:solidFill>
                  <a:srgbClr val="E6E6E6"/>
                </a:solidFill>
                <a:latin typeface="Tahoma"/>
                <a:cs typeface="Tahoma"/>
              </a:rPr>
              <a:t>Якість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E6E6E6"/>
                </a:solidFill>
                <a:latin typeface="Tahoma"/>
                <a:cs typeface="Tahoma"/>
              </a:rPr>
              <a:t>тесту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E6E6E6"/>
                </a:solidFill>
                <a:latin typeface="Tahoma"/>
                <a:cs typeface="Tahoma"/>
              </a:rPr>
              <a:t>залежить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E6E6E6"/>
                </a:solidFill>
                <a:latin typeface="Tahoma"/>
                <a:cs typeface="Tahoma"/>
              </a:rPr>
              <a:t>від</a:t>
            </a:r>
            <a:r>
              <a:rPr dirty="0" sz="2300" spc="-20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E6E6E6"/>
                </a:solidFill>
                <a:latin typeface="Tahoma"/>
                <a:cs typeface="Tahoma"/>
              </a:rPr>
              <a:t>його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E6E6E6"/>
                </a:solidFill>
                <a:latin typeface="Tahoma"/>
                <a:cs typeface="Tahoma"/>
              </a:rPr>
              <a:t>інформативності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130" b="1">
                <a:solidFill>
                  <a:srgbClr val="E6E6E6"/>
                </a:solidFill>
                <a:latin typeface="Tahoma"/>
                <a:cs typeface="Tahoma"/>
              </a:rPr>
              <a:t>й</a:t>
            </a:r>
            <a:r>
              <a:rPr dirty="0" sz="2300" spc="-20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E6E6E6"/>
                </a:solidFill>
                <a:latin typeface="Tahoma"/>
                <a:cs typeface="Tahoma"/>
              </a:rPr>
              <a:t>надійності.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250">
              <a:latin typeface="Tahoma"/>
              <a:cs typeface="Tahoma"/>
            </a:endParaRPr>
          </a:p>
          <a:p>
            <a:pPr marL="12700" marR="5080">
              <a:lnSpc>
                <a:spcPct val="114100"/>
              </a:lnSpc>
              <a:spcBef>
                <a:spcPts val="5"/>
              </a:spcBef>
            </a:pPr>
            <a:r>
              <a:rPr dirty="0" sz="2300" spc="35" b="1">
                <a:solidFill>
                  <a:srgbClr val="BE2D00"/>
                </a:solidFill>
                <a:latin typeface="Tahoma"/>
                <a:cs typeface="Tahoma"/>
              </a:rPr>
              <a:t>Інформативність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E6E6E6"/>
                </a:solidFill>
                <a:latin typeface="Tahoma"/>
                <a:cs typeface="Tahoma"/>
              </a:rPr>
              <a:t>показує,</a:t>
            </a:r>
            <a:r>
              <a:rPr dirty="0" sz="2300" spc="-1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E6E6E6"/>
                </a:solidFill>
                <a:latin typeface="Tahoma"/>
                <a:cs typeface="Tahoma"/>
              </a:rPr>
              <a:t>наскільки</a:t>
            </a:r>
            <a:r>
              <a:rPr dirty="0" sz="2300" spc="-1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E6E6E6"/>
                </a:solidFill>
                <a:latin typeface="Tahoma"/>
                <a:cs typeface="Tahoma"/>
              </a:rPr>
              <a:t>тест</a:t>
            </a:r>
            <a:r>
              <a:rPr dirty="0" sz="2300" spc="-1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95" b="1">
                <a:solidFill>
                  <a:srgbClr val="E6E6E6"/>
                </a:solidFill>
                <a:latin typeface="Tahoma"/>
                <a:cs typeface="Tahoma"/>
              </a:rPr>
              <a:t>придатний</a:t>
            </a:r>
            <a:r>
              <a:rPr dirty="0" sz="2300" spc="-1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E6E6E6"/>
                </a:solidFill>
                <a:latin typeface="Tahoma"/>
                <a:cs typeface="Tahoma"/>
              </a:rPr>
              <a:t>для</a:t>
            </a:r>
            <a:r>
              <a:rPr dirty="0" sz="2300" spc="-1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E6E6E6"/>
                </a:solidFill>
                <a:latin typeface="Tahoma"/>
                <a:cs typeface="Tahoma"/>
              </a:rPr>
              <a:t>оцінки</a:t>
            </a:r>
            <a:r>
              <a:rPr dirty="0" sz="2300" spc="-1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E6E6E6"/>
                </a:solidFill>
                <a:latin typeface="Tahoma"/>
                <a:cs typeface="Tahoma"/>
              </a:rPr>
              <a:t>вимірюваного</a:t>
            </a:r>
            <a:r>
              <a:rPr dirty="0" sz="2300" spc="-20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E6E6E6"/>
                </a:solidFill>
                <a:latin typeface="Tahoma"/>
                <a:cs typeface="Tahoma"/>
              </a:rPr>
              <a:t>показника</a:t>
            </a:r>
            <a:r>
              <a:rPr dirty="0" sz="2300" spc="-1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30" b="1">
                <a:solidFill>
                  <a:srgbClr val="E6E6E6"/>
                </a:solidFill>
                <a:latin typeface="Tahoma"/>
                <a:cs typeface="Tahoma"/>
              </a:rPr>
              <a:t>(наприклад, </a:t>
            </a:r>
            <a:r>
              <a:rPr dirty="0" sz="2300" spc="-65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E6E6E6"/>
                </a:solidFill>
                <a:latin typeface="Tahoma"/>
                <a:cs typeface="Tahoma"/>
              </a:rPr>
              <a:t>рухова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35" b="1">
                <a:solidFill>
                  <a:srgbClr val="E6E6E6"/>
                </a:solidFill>
                <a:latin typeface="Tahoma"/>
                <a:cs typeface="Tahoma"/>
              </a:rPr>
              <a:t>якість,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E6E6E6"/>
                </a:solidFill>
                <a:latin typeface="Tahoma"/>
                <a:cs typeface="Tahoma"/>
              </a:rPr>
              <a:t>рівень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E6E6E6"/>
                </a:solidFill>
                <a:latin typeface="Tahoma"/>
                <a:cs typeface="Tahoma"/>
              </a:rPr>
              <a:t>технічної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E6E6E6"/>
                </a:solidFill>
                <a:latin typeface="Tahoma"/>
                <a:cs typeface="Tahoma"/>
              </a:rPr>
              <a:t>підготовленості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-15" b="1">
                <a:solidFill>
                  <a:srgbClr val="E6E6E6"/>
                </a:solidFill>
                <a:latin typeface="Tahoma"/>
                <a:cs typeface="Tahoma"/>
              </a:rPr>
              <a:t>тощо).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ahoma"/>
              <a:cs typeface="Tahoma"/>
            </a:endParaRPr>
          </a:p>
          <a:p>
            <a:pPr marL="12700" marR="1149350">
              <a:lnSpc>
                <a:spcPct val="114100"/>
              </a:lnSpc>
            </a:pPr>
            <a:r>
              <a:rPr dirty="0" sz="2300" spc="35" b="1">
                <a:solidFill>
                  <a:srgbClr val="E6E6E6"/>
                </a:solidFill>
                <a:latin typeface="Tahoma"/>
                <a:cs typeface="Tahoma"/>
              </a:rPr>
              <a:t>Інформативність </a:t>
            </a:r>
            <a:r>
              <a:rPr dirty="0" sz="2300" spc="60" b="1">
                <a:solidFill>
                  <a:srgbClr val="E6E6E6"/>
                </a:solidFill>
                <a:latin typeface="Tahoma"/>
                <a:cs typeface="Tahoma"/>
              </a:rPr>
              <a:t>іноді </a:t>
            </a:r>
            <a:r>
              <a:rPr dirty="0" sz="2300" spc="40" b="1">
                <a:solidFill>
                  <a:srgbClr val="E6E6E6"/>
                </a:solidFill>
                <a:latin typeface="Tahoma"/>
                <a:cs typeface="Tahoma"/>
              </a:rPr>
              <a:t>називають валідністю </a:t>
            </a:r>
            <a:r>
              <a:rPr dirty="0" sz="2300" spc="-20" b="1">
                <a:solidFill>
                  <a:srgbClr val="E6E6E6"/>
                </a:solidFill>
                <a:latin typeface="Tahoma"/>
                <a:cs typeface="Tahoma"/>
              </a:rPr>
              <a:t>(від </a:t>
            </a:r>
            <a:r>
              <a:rPr dirty="0" sz="2300" spc="60" b="1">
                <a:solidFill>
                  <a:srgbClr val="E6E6E6"/>
                </a:solidFill>
                <a:latin typeface="Tahoma"/>
                <a:cs typeface="Tahoma"/>
              </a:rPr>
              <a:t>англійського </a:t>
            </a:r>
            <a:r>
              <a:rPr dirty="0" sz="2300" spc="40" b="1">
                <a:solidFill>
                  <a:srgbClr val="E6E6E6"/>
                </a:solidFill>
                <a:latin typeface="Tahoma"/>
                <a:cs typeface="Tahoma"/>
              </a:rPr>
              <a:t>valid </a:t>
            </a:r>
            <a:r>
              <a:rPr dirty="0" sz="2300" spc="204" b="1">
                <a:solidFill>
                  <a:srgbClr val="E6E6E6"/>
                </a:solidFill>
                <a:latin typeface="Tahoma"/>
                <a:cs typeface="Tahoma"/>
              </a:rPr>
              <a:t>— </a:t>
            </a:r>
            <a:r>
              <a:rPr dirty="0" sz="2300" spc="35" b="1">
                <a:solidFill>
                  <a:srgbClr val="E6E6E6"/>
                </a:solidFill>
                <a:latin typeface="Tahoma"/>
                <a:cs typeface="Tahoma"/>
              </a:rPr>
              <a:t>діючий, </a:t>
            </a:r>
            <a:r>
              <a:rPr dirty="0" sz="2300" spc="80" b="1">
                <a:solidFill>
                  <a:srgbClr val="E6E6E6"/>
                </a:solidFill>
                <a:latin typeface="Tahoma"/>
                <a:cs typeface="Tahoma"/>
              </a:rPr>
              <a:t>що </a:t>
            </a:r>
            <a:r>
              <a:rPr dirty="0" sz="2300" spc="90" b="1">
                <a:solidFill>
                  <a:srgbClr val="E6E6E6"/>
                </a:solidFill>
                <a:latin typeface="Tahoma"/>
                <a:cs typeface="Tahoma"/>
              </a:rPr>
              <a:t>має </a:t>
            </a:r>
            <a:r>
              <a:rPr dirty="0" sz="2300" spc="5" b="1">
                <a:solidFill>
                  <a:srgbClr val="E6E6E6"/>
                </a:solidFill>
                <a:latin typeface="Tahoma"/>
                <a:cs typeface="Tahoma"/>
              </a:rPr>
              <a:t>силу). </a:t>
            </a:r>
            <a:r>
              <a:rPr dirty="0" sz="2300" spc="10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E6E6E6"/>
                </a:solidFill>
                <a:latin typeface="Tahoma"/>
                <a:cs typeface="Tahoma"/>
              </a:rPr>
              <a:t>Розрізняють</a:t>
            </a:r>
            <a:r>
              <a:rPr dirty="0" sz="2300" spc="-1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E6E6E6"/>
                </a:solidFill>
                <a:latin typeface="Tahoma"/>
                <a:cs typeface="Tahoma"/>
              </a:rPr>
              <a:t>інформативність</a:t>
            </a:r>
            <a:r>
              <a:rPr dirty="0" sz="2300" spc="-10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E6E6E6"/>
                </a:solidFill>
                <a:latin typeface="Tahoma"/>
                <a:cs typeface="Tahoma"/>
              </a:rPr>
              <a:t>змістову</a:t>
            </a:r>
            <a:r>
              <a:rPr dirty="0" sz="2300" spc="-15" b="1">
                <a:solidFill>
                  <a:srgbClr val="E6E6E6"/>
                </a:solidFill>
                <a:latin typeface="Tahoma"/>
                <a:cs typeface="Tahoma"/>
              </a:rPr>
              <a:t> (логічну)</a:t>
            </a:r>
            <a:r>
              <a:rPr dirty="0" sz="2300" spc="-10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130" b="1">
                <a:solidFill>
                  <a:srgbClr val="E6E6E6"/>
                </a:solidFill>
                <a:latin typeface="Tahoma"/>
                <a:cs typeface="Tahoma"/>
              </a:rPr>
              <a:t>й</a:t>
            </a:r>
            <a:r>
              <a:rPr dirty="0" sz="2300" spc="-10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90" b="1">
                <a:solidFill>
                  <a:srgbClr val="E6E6E6"/>
                </a:solidFill>
                <a:latin typeface="Tahoma"/>
                <a:cs typeface="Tahoma"/>
              </a:rPr>
              <a:t>емпіричну</a:t>
            </a:r>
            <a:r>
              <a:rPr dirty="0" sz="2300" spc="-1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E6E6E6"/>
                </a:solidFill>
                <a:latin typeface="Tahoma"/>
                <a:cs typeface="Tahoma"/>
              </a:rPr>
              <a:t>(обумовлену</a:t>
            </a:r>
            <a:r>
              <a:rPr dirty="0" sz="2300" spc="-10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E6E6E6"/>
                </a:solidFill>
                <a:latin typeface="Tahoma"/>
                <a:cs typeface="Tahoma"/>
              </a:rPr>
              <a:t>експериментально). </a:t>
            </a:r>
            <a:r>
              <a:rPr dirty="0" sz="2300" spc="-660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BE2D00"/>
                </a:solidFill>
                <a:latin typeface="Tahoma"/>
                <a:cs typeface="Tahoma"/>
              </a:rPr>
              <a:t>Змістова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BE2D00"/>
                </a:solidFill>
                <a:latin typeface="Tahoma"/>
                <a:cs typeface="Tahoma"/>
              </a:rPr>
              <a:t>інформативність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E6E6E6"/>
                </a:solidFill>
                <a:latin typeface="Tahoma"/>
                <a:cs typeface="Tahoma"/>
              </a:rPr>
              <a:t>визначається</a:t>
            </a:r>
            <a:r>
              <a:rPr dirty="0" sz="2300" spc="-20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-40" b="1">
                <a:solidFill>
                  <a:srgbClr val="E6E6E6"/>
                </a:solidFill>
                <a:latin typeface="Tahoma"/>
                <a:cs typeface="Tahoma"/>
              </a:rPr>
              <a:t>«логічно»,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E6E6E6"/>
                </a:solidFill>
                <a:latin typeface="Tahoma"/>
                <a:cs typeface="Tahoma"/>
              </a:rPr>
              <a:t>із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85" b="1">
                <a:solidFill>
                  <a:srgbClr val="E6E6E6"/>
                </a:solidFill>
                <a:latin typeface="Tahoma"/>
                <a:cs typeface="Tahoma"/>
              </a:rPr>
              <a:t>розумінь</a:t>
            </a:r>
            <a:r>
              <a:rPr dirty="0" sz="2300" spc="-20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E6E6E6"/>
                </a:solidFill>
                <a:latin typeface="Tahoma"/>
                <a:cs typeface="Tahoma"/>
              </a:rPr>
              <a:t>здорового</a:t>
            </a:r>
            <a:r>
              <a:rPr dirty="0" sz="2300" spc="-25" b="1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E6E6E6"/>
                </a:solidFill>
                <a:latin typeface="Tahoma"/>
                <a:cs typeface="Tahoma"/>
              </a:rPr>
              <a:t>глузду.</a:t>
            </a:r>
            <a:endParaRPr sz="2300">
              <a:latin typeface="Tahoma"/>
              <a:cs typeface="Tahoma"/>
            </a:endParaRPr>
          </a:p>
          <a:p>
            <a:pPr marL="12700" marR="1153795">
              <a:lnSpc>
                <a:spcPct val="114100"/>
              </a:lnSpc>
              <a:spcBef>
                <a:spcPts val="2014"/>
              </a:spcBef>
            </a:pP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Для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визначення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емпіричної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інформативності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необхідні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методи,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які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ґрунтуються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на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обчисленні </a:t>
            </a:r>
            <a:r>
              <a:rPr dirty="0" sz="2300" spc="-6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коефіцієнта</a:t>
            </a:r>
            <a:r>
              <a:rPr dirty="0" sz="23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інформативності.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600">
              <a:latin typeface="Tahoma"/>
              <a:cs typeface="Tahoma"/>
            </a:endParaRPr>
          </a:p>
          <a:p>
            <a:pPr marL="12700" marR="2574925">
              <a:lnSpc>
                <a:spcPct val="114100"/>
              </a:lnSpc>
            </a:pPr>
            <a:r>
              <a:rPr dirty="0" sz="2300" spc="50" b="1">
                <a:solidFill>
                  <a:srgbClr val="BE2D00"/>
                </a:solidFill>
                <a:latin typeface="Tahoma"/>
                <a:cs typeface="Tahoma"/>
              </a:rPr>
              <a:t>Коефіцієнт</a:t>
            </a:r>
            <a:r>
              <a:rPr dirty="0" sz="2300" spc="-25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BE2D00"/>
                </a:solidFill>
                <a:latin typeface="Tahoma"/>
                <a:cs typeface="Tahoma"/>
              </a:rPr>
              <a:t>інформативності</a:t>
            </a:r>
            <a:r>
              <a:rPr dirty="0" sz="2300" spc="-20" b="1">
                <a:solidFill>
                  <a:srgbClr val="BE2D00"/>
                </a:solidFill>
                <a:latin typeface="Tahoma"/>
                <a:cs typeface="Tahoma"/>
              </a:rPr>
              <a:t> </a:t>
            </a:r>
            <a:r>
              <a:rPr dirty="0" sz="2300" spc="-315" b="1">
                <a:solidFill>
                  <a:srgbClr val="FFFFFF"/>
                </a:solidFill>
                <a:latin typeface="Tahoma"/>
                <a:cs typeface="Tahoma"/>
              </a:rPr>
              <a:t>–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05" b="1">
                <a:solidFill>
                  <a:srgbClr val="FFFFFF"/>
                </a:solidFill>
                <a:latin typeface="Tahoma"/>
                <a:cs typeface="Tahoma"/>
              </a:rPr>
              <a:t>це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коефіцієнт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кореляції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між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результатами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тестування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30" b="1">
                <a:solidFill>
                  <a:srgbClr val="FFFFFF"/>
                </a:solidFill>
                <a:latin typeface="Tahoma"/>
                <a:cs typeface="Tahoma"/>
              </a:rPr>
              <a:t>й </a:t>
            </a:r>
            <a:r>
              <a:rPr dirty="0" sz="2300" spc="-6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результатами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вимірювання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0" b="1">
                <a:solidFill>
                  <a:srgbClr val="FFFFFF"/>
                </a:solidFill>
                <a:latin typeface="Tahoma"/>
                <a:cs typeface="Tahoma"/>
              </a:rPr>
              <a:t>критерію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інформативності.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ahoma"/>
              <a:cs typeface="Tahoma"/>
            </a:endParaRPr>
          </a:p>
          <a:p>
            <a:pPr algn="ctr" marL="239395" marR="511175">
              <a:lnSpc>
                <a:spcPct val="114100"/>
              </a:lnSpc>
            </a:pPr>
            <a:r>
              <a:rPr dirty="0" sz="2300" spc="95" b="1">
                <a:solidFill>
                  <a:srgbClr val="FFFFFF"/>
                </a:solidFill>
                <a:latin typeface="Tahoma"/>
                <a:cs typeface="Tahoma"/>
              </a:rPr>
              <a:t>Критерієм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інформативності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може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0" b="1">
                <a:solidFill>
                  <a:srgbClr val="FFFFFF"/>
                </a:solidFill>
                <a:latin typeface="Tahoma"/>
                <a:cs typeface="Tahoma"/>
              </a:rPr>
              <a:t>слугувати: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395" b="1">
                <a:solidFill>
                  <a:srgbClr val="FFFFFF"/>
                </a:solidFill>
                <a:latin typeface="Tahoma"/>
                <a:cs typeface="Tahoma"/>
              </a:rPr>
              <a:t>1)</a:t>
            </a:r>
            <a:r>
              <a:rPr dirty="0" sz="2300" spc="-29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результат,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75" b="1">
                <a:solidFill>
                  <a:srgbClr val="FFFFFF"/>
                </a:solidFill>
                <a:latin typeface="Tahoma"/>
                <a:cs typeface="Tahoma"/>
              </a:rPr>
              <a:t>показаний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на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спортивних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20" b="1">
                <a:solidFill>
                  <a:srgbClr val="FFFFFF"/>
                </a:solidFill>
                <a:latin typeface="Tahoma"/>
                <a:cs typeface="Tahoma"/>
              </a:rPr>
              <a:t>змаганнях;</a:t>
            </a:r>
            <a:r>
              <a:rPr dirty="0" sz="23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170" b="1">
                <a:solidFill>
                  <a:srgbClr val="FFFFFF"/>
                </a:solidFill>
                <a:latin typeface="Tahoma"/>
                <a:cs typeface="Tahoma"/>
              </a:rPr>
              <a:t>2) </a:t>
            </a:r>
            <a:r>
              <a:rPr dirty="0" sz="2300" spc="-6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спортивна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b="1">
                <a:solidFill>
                  <a:srgbClr val="FFFFFF"/>
                </a:solidFill>
                <a:latin typeface="Tahoma"/>
                <a:cs typeface="Tahoma"/>
              </a:rPr>
              <a:t>кваліфікація;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-165" b="1">
                <a:solidFill>
                  <a:srgbClr val="FFFFFF"/>
                </a:solidFill>
                <a:latin typeface="Tahoma"/>
                <a:cs typeface="Tahoma"/>
              </a:rPr>
              <a:t>3)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експертна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оцінка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тієї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якості,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0" b="1">
                <a:solidFill>
                  <a:srgbClr val="FFFFFF"/>
                </a:solidFill>
                <a:latin typeface="Tahoma"/>
                <a:cs typeface="Tahoma"/>
              </a:rPr>
              <a:t>яка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0" b="1">
                <a:solidFill>
                  <a:srgbClr val="FFFFFF"/>
                </a:solidFill>
                <a:latin typeface="Tahoma"/>
                <a:cs typeface="Tahoma"/>
              </a:rPr>
              <a:t>тестується.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600">
              <a:latin typeface="Tahoma"/>
              <a:cs typeface="Tahoma"/>
            </a:endParaRPr>
          </a:p>
          <a:p>
            <a:pPr algn="ctr" marL="1336675" marR="1609090">
              <a:lnSpc>
                <a:spcPct val="114100"/>
              </a:lnSpc>
            </a:pPr>
            <a:r>
              <a:rPr dirty="0" sz="2300" spc="125" b="1">
                <a:solidFill>
                  <a:srgbClr val="FFFFFF"/>
                </a:solidFill>
                <a:latin typeface="Tahoma"/>
                <a:cs typeface="Tahoma"/>
              </a:rPr>
              <a:t>При</a:t>
            </a:r>
            <a:r>
              <a:rPr dirty="0" sz="2300" spc="-2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біомеханічному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контролі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варто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65" b="1">
                <a:solidFill>
                  <a:srgbClr val="FFFFFF"/>
                </a:solidFill>
                <a:latin typeface="Tahoma"/>
                <a:cs typeface="Tahoma"/>
              </a:rPr>
              <a:t>застосовувати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5" b="1">
                <a:solidFill>
                  <a:srgbClr val="FFFFFF"/>
                </a:solidFill>
                <a:latin typeface="Tahoma"/>
                <a:cs typeface="Tahoma"/>
              </a:rPr>
              <a:t>тільки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15" b="1">
                <a:solidFill>
                  <a:srgbClr val="FFFFFF"/>
                </a:solidFill>
                <a:latin typeface="Tahoma"/>
                <a:cs typeface="Tahoma"/>
              </a:rPr>
              <a:t>ті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50" b="1">
                <a:solidFill>
                  <a:srgbClr val="FFFFFF"/>
                </a:solidFill>
                <a:latin typeface="Tahoma"/>
                <a:cs typeface="Tahoma"/>
              </a:rPr>
              <a:t>тести,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80" b="1">
                <a:solidFill>
                  <a:srgbClr val="FFFFFF"/>
                </a:solidFill>
                <a:latin typeface="Tahoma"/>
                <a:cs typeface="Tahoma"/>
              </a:rPr>
              <a:t>що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35" b="1">
                <a:solidFill>
                  <a:srgbClr val="FFFFFF"/>
                </a:solidFill>
                <a:latin typeface="Tahoma"/>
                <a:cs typeface="Tahoma"/>
              </a:rPr>
              <a:t>мають</a:t>
            </a:r>
            <a:r>
              <a:rPr dirty="0" sz="2300" spc="-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90" b="1">
                <a:solidFill>
                  <a:srgbClr val="FFFFFF"/>
                </a:solidFill>
                <a:latin typeface="Tahoma"/>
                <a:cs typeface="Tahoma"/>
              </a:rPr>
              <a:t>високу </a:t>
            </a:r>
            <a:r>
              <a:rPr dirty="0" sz="2300" spc="-6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300" spc="45" b="1">
                <a:solidFill>
                  <a:srgbClr val="FFFFFF"/>
                </a:solidFill>
                <a:latin typeface="Tahoma"/>
                <a:cs typeface="Tahoma"/>
              </a:rPr>
              <a:t>інформативність.</a:t>
            </a:r>
            <a:endParaRPr sz="2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Егор Бажиров</dc:creator>
  <cp:keywords>DAFVdyVIQgM,BAD5PRaEKSY</cp:keywords>
  <dc:title>Простой Красный и Черный Образовательный Ключевые моменты Презентация</dc:title>
  <dcterms:created xsi:type="dcterms:W3CDTF">2022-12-22T09:56:19Z</dcterms:created>
  <dcterms:modified xsi:type="dcterms:W3CDTF">2022-12-22T09:56:19Z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2022-12-22T00:00:00Z</vt:filetime>
  </property>
  <property fmtid="{D5CDD505-2E9C-101B-9397-08002B2CF9AE}" pid="3" name="Creator">
    <vt:lpwstr>Canva</vt:lpwstr>
  </property>
  <property fmtid="{D5CDD505-2E9C-101B-9397-08002B2CF9AE}" pid="4" name="LastSaved">
    <vt:filetime>2022-12-22T00:00:00Z</vt:filetime>
  </property>
</Properties>
</file>