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6" r:id="rId2"/>
    <p:sldId id="337" r:id="rId3"/>
    <p:sldId id="387" r:id="rId4"/>
    <p:sldId id="338" r:id="rId5"/>
    <p:sldId id="339" r:id="rId6"/>
    <p:sldId id="340" r:id="rId7"/>
    <p:sldId id="341" r:id="rId8"/>
    <p:sldId id="342" r:id="rId9"/>
    <p:sldId id="343" r:id="rId10"/>
    <p:sldId id="379" r:id="rId11"/>
    <p:sldId id="344" r:id="rId12"/>
    <p:sldId id="345" r:id="rId13"/>
    <p:sldId id="380" r:id="rId14"/>
    <p:sldId id="346" r:id="rId15"/>
    <p:sldId id="381" r:id="rId16"/>
    <p:sldId id="347" r:id="rId17"/>
    <p:sldId id="382" r:id="rId18"/>
    <p:sldId id="348" r:id="rId19"/>
    <p:sldId id="383" r:id="rId20"/>
    <p:sldId id="349" r:id="rId21"/>
    <p:sldId id="384" r:id="rId22"/>
    <p:sldId id="350" r:id="rId23"/>
    <p:sldId id="385" r:id="rId24"/>
    <p:sldId id="351" r:id="rId25"/>
    <p:sldId id="352" r:id="rId26"/>
    <p:sldId id="353" r:id="rId27"/>
    <p:sldId id="354" r:id="rId28"/>
    <p:sldId id="355" r:id="rId29"/>
    <p:sldId id="356" r:id="rId30"/>
    <p:sldId id="357" r:id="rId31"/>
    <p:sldId id="386" r:id="rId32"/>
    <p:sldId id="358" r:id="rId33"/>
    <p:sldId id="359" r:id="rId34"/>
    <p:sldId id="360" r:id="rId35"/>
    <p:sldId id="361" r:id="rId36"/>
    <p:sldId id="362" r:id="rId37"/>
    <p:sldId id="363" r:id="rId38"/>
    <p:sldId id="364" r:id="rId39"/>
    <p:sldId id="365" r:id="rId40"/>
    <p:sldId id="366" r:id="rId41"/>
    <p:sldId id="367" r:id="rId42"/>
    <p:sldId id="368" r:id="rId43"/>
    <p:sldId id="369" r:id="rId44"/>
    <p:sldId id="370" r:id="rId45"/>
    <p:sldId id="371" r:id="rId46"/>
    <p:sldId id="372" r:id="rId47"/>
    <p:sldId id="373" r:id="rId48"/>
    <p:sldId id="374" r:id="rId49"/>
    <p:sldId id="375" r:id="rId50"/>
    <p:sldId id="376" r:id="rId51"/>
    <p:sldId id="377" r:id="rId52"/>
    <p:sldId id="378" r:id="rId53"/>
    <p:sldId id="296" r:id="rId54"/>
  </p:sldIdLst>
  <p:sldSz cx="12192000" cy="6858000"/>
  <p:notesSz cx="6858000" cy="9144000"/>
  <p:defaultTextStyle>
    <a:defPPr>
      <a:defRPr lang="ru-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03" d="100"/>
          <a:sy n="103" d="100"/>
        </p:scale>
        <p:origin x="138" y="2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57C3F-0FB2-4B2E-BA6A-FEEEFF1AF7E3}"/>
              </a:ext>
            </a:extLst>
          </p:cNvPr>
          <p:cNvSpPr>
            <a:spLocks noGrp="1"/>
          </p:cNvSpPr>
          <p:nvPr>
            <p:ph type="ctrTitle"/>
          </p:nvPr>
        </p:nvSpPr>
        <p:spPr>
          <a:xfrm>
            <a:off x="2057400" y="685801"/>
            <a:ext cx="8115300" cy="3046228"/>
          </a:xfrm>
        </p:spPr>
        <p:txBody>
          <a:bodyPr anchor="b">
            <a:normAutofit/>
          </a:bodyPr>
          <a:lstStyle>
            <a:lvl1pPr algn="ctr">
              <a:defRPr sz="3600" cap="all" spc="300" baseline="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08583AE9-1CC1-4572-A6E5-E97F80E47661}"/>
              </a:ext>
            </a:extLst>
          </p:cNvPr>
          <p:cNvSpPr>
            <a:spLocks noGrp="1"/>
          </p:cNvSpPr>
          <p:nvPr>
            <p:ph type="subTitle" idx="1"/>
          </p:nvPr>
        </p:nvSpPr>
        <p:spPr>
          <a:xfrm>
            <a:off x="2057400" y="4114800"/>
            <a:ext cx="8115300" cy="2057400"/>
          </a:xfrm>
        </p:spPr>
        <p:txBody>
          <a:bodyPr/>
          <a:lstStyle>
            <a:lvl1pPr marL="0" indent="0" algn="ctr">
              <a:buNone/>
              <a:defRPr sz="240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9C04DE7C-68AB-403D-B9D8-7398C292C6DA}"/>
              </a:ext>
            </a:extLst>
          </p:cNvPr>
          <p:cNvSpPr>
            <a:spLocks noGrp="1"/>
          </p:cNvSpPr>
          <p:nvPr>
            <p:ph type="dt" sz="half" idx="10"/>
          </p:nvPr>
        </p:nvSpPr>
        <p:spPr/>
        <p:txBody>
          <a:bodyPr/>
          <a:lstStyle/>
          <a:p>
            <a:fld id="{23FEA57E-7C1A-457B-A4CD-5DCEB057B502}" type="datetime1">
              <a:rPr lang="en-US" smtClean="0"/>
              <a:t>1/30/2024</a:t>
            </a:fld>
            <a:endParaRPr lang="en-US" dirty="0"/>
          </a:p>
        </p:txBody>
      </p:sp>
      <p:sp>
        <p:nvSpPr>
          <p:cNvPr id="5" name="Footer Placeholder 4">
            <a:extLst>
              <a:ext uri="{FF2B5EF4-FFF2-40B4-BE49-F238E27FC236}">
                <a16:creationId xmlns:a16="http://schemas.microsoft.com/office/drawing/2014/main" id="{51003E50-6613-4D86-AA22-43B14E7279E9}"/>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03069AB5-A56D-471F-9236-EFA981E2EA03}"/>
              </a:ext>
            </a:extLst>
          </p:cNvPr>
          <p:cNvSpPr>
            <a:spLocks noGrp="1"/>
          </p:cNvSpPr>
          <p:nvPr>
            <p:ph type="sldNum" sz="quarter" idx="12"/>
          </p:nvPr>
        </p:nvSpPr>
        <p:spPr/>
        <p:txBody>
          <a:bodyPr/>
          <a:lstStyle/>
          <a:p>
            <a:fld id="{F8E28480-1C08-4458-AD97-0283E6FFD09D}" type="slidenum">
              <a:rPr lang="en-US" smtClean="0"/>
              <a:t>‹#›</a:t>
            </a:fld>
            <a:endParaRPr lang="en-US" dirty="0"/>
          </a:p>
        </p:txBody>
      </p:sp>
    </p:spTree>
    <p:extLst>
      <p:ext uri="{BB962C8B-B14F-4D97-AF65-F5344CB8AC3E}">
        <p14:creationId xmlns:p14="http://schemas.microsoft.com/office/powerpoint/2010/main" val="40830716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2744C-12E6-455B-B646-2EA92DE0E9A2}"/>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B7D71C4D-C062-4EEE-9A9A-31ADCC5C876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944DC97-C26E-407A-9E29-68C52D547BDA}"/>
              </a:ext>
            </a:extLst>
          </p:cNvPr>
          <p:cNvSpPr>
            <a:spLocks noGrp="1"/>
          </p:cNvSpPr>
          <p:nvPr>
            <p:ph type="dt" sz="half" idx="10"/>
          </p:nvPr>
        </p:nvSpPr>
        <p:spPr/>
        <p:txBody>
          <a:bodyPr/>
          <a:lstStyle/>
          <a:p>
            <a:fld id="{11789749-A4CD-447F-8298-2B7988C91CEA}" type="datetime1">
              <a:rPr lang="en-US" smtClean="0"/>
              <a:t>1/30/2024</a:t>
            </a:fld>
            <a:endParaRPr lang="en-US"/>
          </a:p>
        </p:txBody>
      </p:sp>
      <p:sp>
        <p:nvSpPr>
          <p:cNvPr id="5" name="Footer Placeholder 4">
            <a:extLst>
              <a:ext uri="{FF2B5EF4-FFF2-40B4-BE49-F238E27FC236}">
                <a16:creationId xmlns:a16="http://schemas.microsoft.com/office/drawing/2014/main" id="{E72E9353-B771-47FF-975E-72337414E0ED}"/>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1EA5A858-B8B2-4364-A7D0-B2E8FAE0ADD4}"/>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37591448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2A6BABE-D80C-4F54-A03C-E1F9EBCA832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9285191-EF5B-48BE-AB5D-B7BA4C3D093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FA387A-1231-4FE3-8574-D4331A3432D2}"/>
              </a:ext>
            </a:extLst>
          </p:cNvPr>
          <p:cNvSpPr>
            <a:spLocks noGrp="1"/>
          </p:cNvSpPr>
          <p:nvPr>
            <p:ph type="dt" sz="half" idx="10"/>
          </p:nvPr>
        </p:nvSpPr>
        <p:spPr/>
        <p:txBody>
          <a:bodyPr/>
          <a:lstStyle/>
          <a:p>
            <a:fld id="{BA0444D3-C0BA-4587-A56C-581AB9F841BE}" type="datetime1">
              <a:rPr lang="en-US" smtClean="0"/>
              <a:t>1/30/2024</a:t>
            </a:fld>
            <a:endParaRPr lang="en-US"/>
          </a:p>
        </p:txBody>
      </p:sp>
      <p:sp>
        <p:nvSpPr>
          <p:cNvPr id="5" name="Footer Placeholder 4">
            <a:extLst>
              <a:ext uri="{FF2B5EF4-FFF2-40B4-BE49-F238E27FC236}">
                <a16:creationId xmlns:a16="http://schemas.microsoft.com/office/drawing/2014/main" id="{02F21559-4901-4AD3-ABE7-DF0235457312}"/>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D8F6C18E-B751-4E7B-9CD8-1BF44DAB80F4}"/>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3359013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9B412-EBAB-4569-B3D9-6B346BF837B2}"/>
              </a:ext>
            </a:extLst>
          </p:cNvPr>
          <p:cNvSpPr>
            <a:spLocks noGrp="1"/>
          </p:cNvSpPr>
          <p:nvPr>
            <p:ph type="title"/>
          </p:nvPr>
        </p:nvSpPr>
        <p:spPr>
          <a:xfrm>
            <a:off x="1371600" y="685800"/>
            <a:ext cx="9486900" cy="1371600"/>
          </a:xfrm>
        </p:spPr>
        <p:txBody>
          <a:bodyPr>
            <a:normAutofit/>
          </a:bodyPr>
          <a:lstStyle>
            <a:lvl1pPr algn="l">
              <a:defRPr sz="3200" cap="all" spc="300" baseline="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5E7C8AE-B0F4-404F-BCAD-A14C18E50D9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B8AA9CAD-DAFB-4DE3-9C41-7FD03EA8D8DD}"/>
              </a:ext>
            </a:extLst>
          </p:cNvPr>
          <p:cNvSpPr>
            <a:spLocks noGrp="1"/>
          </p:cNvSpPr>
          <p:nvPr>
            <p:ph type="dt" sz="half" idx="10"/>
          </p:nvPr>
        </p:nvSpPr>
        <p:spPr/>
        <p:txBody>
          <a:bodyPr/>
          <a:lstStyle/>
          <a:p>
            <a:fld id="{201AF2CE-4F37-411C-A3EE-BBBE223265BF}" type="datetime1">
              <a:rPr lang="en-US" smtClean="0"/>
              <a:t>1/30/2024</a:t>
            </a:fld>
            <a:endParaRPr lang="en-US"/>
          </a:p>
        </p:txBody>
      </p:sp>
      <p:sp>
        <p:nvSpPr>
          <p:cNvPr id="5" name="Footer Placeholder 4">
            <a:extLst>
              <a:ext uri="{FF2B5EF4-FFF2-40B4-BE49-F238E27FC236}">
                <a16:creationId xmlns:a16="http://schemas.microsoft.com/office/drawing/2014/main" id="{8FCE3137-8136-46C5-AC2F-49E5F55E4C73}"/>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AF1AB6EF-A0B1-4706-AE44-253A6B182D48}"/>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25044820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02F68-BF19-468D-B422-54B6D189FA58}"/>
              </a:ext>
            </a:extLst>
          </p:cNvPr>
          <p:cNvSpPr>
            <a:spLocks noGrp="1"/>
          </p:cNvSpPr>
          <p:nvPr>
            <p:ph type="title"/>
          </p:nvPr>
        </p:nvSpPr>
        <p:spPr>
          <a:xfrm>
            <a:off x="831850" y="1709738"/>
            <a:ext cx="10515600" cy="2774071"/>
          </a:xfrm>
        </p:spPr>
        <p:txBody>
          <a:bodyPr anchor="b">
            <a:normAutofit/>
          </a:bodyPr>
          <a:lstStyle>
            <a:lvl1pPr algn="ct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BCBF7D7-84D4-4A39-B44E-9B029EEB1FE8}"/>
              </a:ext>
            </a:extLst>
          </p:cNvPr>
          <p:cNvSpPr>
            <a:spLocks noGrp="1"/>
          </p:cNvSpPr>
          <p:nvPr>
            <p:ph type="body" idx="1"/>
          </p:nvPr>
        </p:nvSpPr>
        <p:spPr>
          <a:xfrm>
            <a:off x="831850" y="4641624"/>
            <a:ext cx="10515600" cy="1448026"/>
          </a:xfrm>
        </p:spPr>
        <p:txBody>
          <a:bodyPr/>
          <a:lstStyle>
            <a:lvl1pPr marL="0" indent="0" algn="ctr">
              <a:buNone/>
              <a:defRPr sz="2400" i="1">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9E29709-D243-41E8-89FA-62FA7AEB52E1}"/>
              </a:ext>
            </a:extLst>
          </p:cNvPr>
          <p:cNvSpPr>
            <a:spLocks noGrp="1"/>
          </p:cNvSpPr>
          <p:nvPr>
            <p:ph type="dt" sz="half" idx="10"/>
          </p:nvPr>
        </p:nvSpPr>
        <p:spPr/>
        <p:txBody>
          <a:bodyPr/>
          <a:lstStyle/>
          <a:p>
            <a:fld id="{C96083D4-708C-4BB5-B4FD-30CE9FA12FD5}" type="datetime1">
              <a:rPr lang="en-US" smtClean="0"/>
              <a:t>1/30/2024</a:t>
            </a:fld>
            <a:endParaRPr lang="en-US"/>
          </a:p>
        </p:txBody>
      </p:sp>
      <p:sp>
        <p:nvSpPr>
          <p:cNvPr id="5" name="Footer Placeholder 4">
            <a:extLst>
              <a:ext uri="{FF2B5EF4-FFF2-40B4-BE49-F238E27FC236}">
                <a16:creationId xmlns:a16="http://schemas.microsoft.com/office/drawing/2014/main" id="{5AAB99C0-DC2A-4133-A10D-D43A1E05BB1A}"/>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98122EFD-A17E-47F5-8AC9-EFD6D813DBE7}"/>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18229261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C668D-BFBE-4765-A294-8303931B57C9}"/>
              </a:ext>
            </a:extLst>
          </p:cNvPr>
          <p:cNvSpPr>
            <a:spLocks noGrp="1"/>
          </p:cNvSpPr>
          <p:nvPr>
            <p:ph type="title"/>
          </p:nvPr>
        </p:nvSpPr>
        <p:spPr>
          <a:xfrm>
            <a:off x="1346071" y="566278"/>
            <a:ext cx="9512429" cy="965458"/>
          </a:xfrm>
        </p:spPr>
        <p:txBody>
          <a:bodyPr/>
          <a:lstStyle>
            <a:lvl1pPr algn="ctr">
              <a:defRPr cap="all" spc="300" baseline="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1B3C212-F55F-4D0D-BFA7-F00A33CAA196}"/>
              </a:ext>
            </a:extLst>
          </p:cNvPr>
          <p:cNvSpPr>
            <a:spLocks noGrp="1"/>
          </p:cNvSpPr>
          <p:nvPr>
            <p:ph sz="half" idx="1"/>
          </p:nvPr>
        </p:nvSpPr>
        <p:spPr>
          <a:xfrm>
            <a:off x="909758" y="2057400"/>
            <a:ext cx="5031521" cy="4119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154BDD7-2575-4E82-887D-DCAF9EB15924}"/>
              </a:ext>
            </a:extLst>
          </p:cNvPr>
          <p:cNvSpPr>
            <a:spLocks noGrp="1"/>
          </p:cNvSpPr>
          <p:nvPr>
            <p:ph sz="half" idx="2"/>
          </p:nvPr>
        </p:nvSpPr>
        <p:spPr>
          <a:xfrm>
            <a:off x="6265408" y="2057401"/>
            <a:ext cx="5016834" cy="41195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89CAECC8-3C3A-4A5D-AB7A-1F99E5023D3F}"/>
              </a:ext>
            </a:extLst>
          </p:cNvPr>
          <p:cNvSpPr>
            <a:spLocks noGrp="1"/>
          </p:cNvSpPr>
          <p:nvPr>
            <p:ph type="dt" sz="half" idx="10"/>
          </p:nvPr>
        </p:nvSpPr>
        <p:spPr/>
        <p:txBody>
          <a:bodyPr/>
          <a:lstStyle/>
          <a:p>
            <a:fld id="{D0D239B2-65BC-4C2A-A62B-3EABFE9590E4}" type="datetime1">
              <a:rPr lang="en-US" smtClean="0"/>
              <a:t>1/30/2024</a:t>
            </a:fld>
            <a:endParaRPr lang="en-US"/>
          </a:p>
        </p:txBody>
      </p:sp>
      <p:sp>
        <p:nvSpPr>
          <p:cNvPr id="6" name="Footer Placeholder 5">
            <a:extLst>
              <a:ext uri="{FF2B5EF4-FFF2-40B4-BE49-F238E27FC236}">
                <a16:creationId xmlns:a16="http://schemas.microsoft.com/office/drawing/2014/main" id="{4447609B-ACA4-4323-9340-C7DB166D7A50}"/>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77409EA3-C5C7-4AC6-956A-DB9A3B4F3142}"/>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32638425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0CDE0-7431-4F05-AA47-F10EB46C9608}"/>
              </a:ext>
            </a:extLst>
          </p:cNvPr>
          <p:cNvSpPr>
            <a:spLocks noGrp="1"/>
          </p:cNvSpPr>
          <p:nvPr>
            <p:ph type="title"/>
          </p:nvPr>
        </p:nvSpPr>
        <p:spPr>
          <a:xfrm>
            <a:off x="839788" y="365126"/>
            <a:ext cx="10276552" cy="1149350"/>
          </a:xfrm>
        </p:spPr>
        <p:txBody>
          <a:bodyPr>
            <a:normAutofit/>
          </a:bodyPr>
          <a:lstStyle>
            <a:lvl1pPr algn="ctr">
              <a:defRPr sz="3200" cap="all" spc="300"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6D9FFA7-D3EA-4CB8-A471-94235AD62592}"/>
              </a:ext>
            </a:extLst>
          </p:cNvPr>
          <p:cNvSpPr>
            <a:spLocks noGrp="1"/>
          </p:cNvSpPr>
          <p:nvPr>
            <p:ph type="body" idx="1"/>
          </p:nvPr>
        </p:nvSpPr>
        <p:spPr>
          <a:xfrm>
            <a:off x="839788" y="1681163"/>
            <a:ext cx="5157787" cy="823912"/>
          </a:xfrm>
        </p:spPr>
        <p:txBody>
          <a:bodyPr anchor="b"/>
          <a:lstStyle>
            <a:lvl1pPr marL="0" indent="0">
              <a:buNone/>
              <a:defRPr sz="2400" b="1" i="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05360D2-88E8-43C8-92D1-67AB23BBE26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5C768F6-20A1-47A1-90FE-903135EEFD5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D555EC1-268F-4324-A003-3608AA0D847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C55C8E4-FCB8-4E06-9C43-0ACD949A73D4}"/>
              </a:ext>
            </a:extLst>
          </p:cNvPr>
          <p:cNvSpPr>
            <a:spLocks noGrp="1"/>
          </p:cNvSpPr>
          <p:nvPr>
            <p:ph type="dt" sz="half" idx="10"/>
          </p:nvPr>
        </p:nvSpPr>
        <p:spPr/>
        <p:txBody>
          <a:bodyPr/>
          <a:lstStyle/>
          <a:p>
            <a:fld id="{85E05F5A-E4A3-476F-A89E-C2B73F2431E4}" type="datetime1">
              <a:rPr lang="en-US" smtClean="0"/>
              <a:t>1/30/2024</a:t>
            </a:fld>
            <a:endParaRPr lang="en-US"/>
          </a:p>
        </p:txBody>
      </p:sp>
      <p:sp>
        <p:nvSpPr>
          <p:cNvPr id="8" name="Footer Placeholder 7">
            <a:extLst>
              <a:ext uri="{FF2B5EF4-FFF2-40B4-BE49-F238E27FC236}">
                <a16:creationId xmlns:a16="http://schemas.microsoft.com/office/drawing/2014/main" id="{8B01C005-C973-4D82-942A-334F1D431A04}"/>
              </a:ext>
            </a:extLst>
          </p:cNvPr>
          <p:cNvSpPr>
            <a:spLocks noGrp="1"/>
          </p:cNvSpPr>
          <p:nvPr>
            <p:ph type="ftr" sz="quarter" idx="11"/>
          </p:nvPr>
        </p:nvSpPr>
        <p:spPr/>
        <p:txBody>
          <a:bodyPr/>
          <a:lstStyle/>
          <a:p>
            <a:r>
              <a:rPr lang="en-US"/>
              <a:t>Sample Footer Text</a:t>
            </a:r>
          </a:p>
        </p:txBody>
      </p:sp>
      <p:sp>
        <p:nvSpPr>
          <p:cNvPr id="9" name="Slide Number Placeholder 8">
            <a:extLst>
              <a:ext uri="{FF2B5EF4-FFF2-40B4-BE49-F238E27FC236}">
                <a16:creationId xmlns:a16="http://schemas.microsoft.com/office/drawing/2014/main" id="{AAFB6186-6570-4DE8-8603-70B0A51DFE9C}"/>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9637734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5ADD3-88C8-4B01-8CC6-808C0E416054}"/>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02634E6A-1390-4101-B78E-7592313407D7}"/>
              </a:ext>
            </a:extLst>
          </p:cNvPr>
          <p:cNvSpPr>
            <a:spLocks noGrp="1"/>
          </p:cNvSpPr>
          <p:nvPr>
            <p:ph type="dt" sz="half" idx="10"/>
          </p:nvPr>
        </p:nvSpPr>
        <p:spPr/>
        <p:txBody>
          <a:bodyPr/>
          <a:lstStyle/>
          <a:p>
            <a:fld id="{E3761515-4A26-4F31-9F61-5A10B1FABBFC}" type="datetime1">
              <a:rPr lang="en-US" smtClean="0"/>
              <a:t>1/30/2024</a:t>
            </a:fld>
            <a:endParaRPr lang="en-US"/>
          </a:p>
        </p:txBody>
      </p:sp>
      <p:sp>
        <p:nvSpPr>
          <p:cNvPr id="4" name="Footer Placeholder 3">
            <a:extLst>
              <a:ext uri="{FF2B5EF4-FFF2-40B4-BE49-F238E27FC236}">
                <a16:creationId xmlns:a16="http://schemas.microsoft.com/office/drawing/2014/main" id="{88BC7B90-4C99-4653-872A-3572A02DAE99}"/>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13B03516-4D31-49D2-9488-33C734A7A4F6}"/>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39646486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0D8488-CF25-431B-A87A-AAF141BD0BBB}"/>
              </a:ext>
            </a:extLst>
          </p:cNvPr>
          <p:cNvSpPr>
            <a:spLocks noGrp="1"/>
          </p:cNvSpPr>
          <p:nvPr>
            <p:ph type="dt" sz="half" idx="10"/>
          </p:nvPr>
        </p:nvSpPr>
        <p:spPr/>
        <p:txBody>
          <a:bodyPr/>
          <a:lstStyle/>
          <a:p>
            <a:fld id="{4A75DC65-7D1F-4BAB-9695-F7E734143E14}" type="datetime1">
              <a:rPr lang="en-US" smtClean="0"/>
              <a:t>1/30/2024</a:t>
            </a:fld>
            <a:endParaRPr lang="en-US"/>
          </a:p>
        </p:txBody>
      </p:sp>
      <p:sp>
        <p:nvSpPr>
          <p:cNvPr id="3" name="Footer Placeholder 2">
            <a:extLst>
              <a:ext uri="{FF2B5EF4-FFF2-40B4-BE49-F238E27FC236}">
                <a16:creationId xmlns:a16="http://schemas.microsoft.com/office/drawing/2014/main" id="{8A2F58E5-C92D-4C64-B867-0576B1EADD06}"/>
              </a:ext>
            </a:extLst>
          </p:cNvPr>
          <p:cNvSpPr>
            <a:spLocks noGrp="1"/>
          </p:cNvSpPr>
          <p:nvPr>
            <p:ph type="ftr" sz="quarter" idx="11"/>
          </p:nvPr>
        </p:nvSpPr>
        <p:spPr/>
        <p:txBody>
          <a:bodyPr/>
          <a:lstStyle/>
          <a:p>
            <a:r>
              <a:rPr lang="en-US"/>
              <a:t>Sample Footer Text</a:t>
            </a:r>
          </a:p>
        </p:txBody>
      </p:sp>
      <p:sp>
        <p:nvSpPr>
          <p:cNvPr id="4" name="Slide Number Placeholder 3">
            <a:extLst>
              <a:ext uri="{FF2B5EF4-FFF2-40B4-BE49-F238E27FC236}">
                <a16:creationId xmlns:a16="http://schemas.microsoft.com/office/drawing/2014/main" id="{89216797-ABEC-4FE0-AFDE-36107B96710D}"/>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11054464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8F2B0-990D-418E-9D10-2464E986692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6881131-AFFD-4339-9F30-D408B5105CB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A7C47F4-7968-4698-8BD3-A583099FAA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E12BC6F-3996-4B2B-B8F2-DD3A82CCF76B}"/>
              </a:ext>
            </a:extLst>
          </p:cNvPr>
          <p:cNvSpPr>
            <a:spLocks noGrp="1"/>
          </p:cNvSpPr>
          <p:nvPr>
            <p:ph type="dt" sz="half" idx="10"/>
          </p:nvPr>
        </p:nvSpPr>
        <p:spPr/>
        <p:txBody>
          <a:bodyPr/>
          <a:lstStyle/>
          <a:p>
            <a:fld id="{7E624077-BD55-4036-8E92-6558FDF3B653}" type="datetime1">
              <a:rPr lang="en-US" smtClean="0"/>
              <a:t>1/30/2024</a:t>
            </a:fld>
            <a:endParaRPr lang="en-US"/>
          </a:p>
        </p:txBody>
      </p:sp>
      <p:sp>
        <p:nvSpPr>
          <p:cNvPr id="6" name="Footer Placeholder 5">
            <a:extLst>
              <a:ext uri="{FF2B5EF4-FFF2-40B4-BE49-F238E27FC236}">
                <a16:creationId xmlns:a16="http://schemas.microsoft.com/office/drawing/2014/main" id="{EA832E66-581A-4CF2-A40A-4E24FAAC4AE4}"/>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E83B1C89-C625-4618-81A2-FB34E4DA0712}"/>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24674839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1486F-443A-4F2D-AB1F-8B1F4C4DE7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A21213-E7FB-406A-B8CD-735AAC7AD0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F4F41A03-500E-49F7-8D99-A1EAFE4D34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391523D-69E9-4EAE-A610-B3A237B75842}"/>
              </a:ext>
            </a:extLst>
          </p:cNvPr>
          <p:cNvSpPr>
            <a:spLocks noGrp="1"/>
          </p:cNvSpPr>
          <p:nvPr>
            <p:ph type="dt" sz="half" idx="10"/>
          </p:nvPr>
        </p:nvSpPr>
        <p:spPr/>
        <p:txBody>
          <a:bodyPr/>
          <a:lstStyle/>
          <a:p>
            <a:fld id="{804225F2-7107-4609-BCC2-77C63064A5E8}" type="datetime1">
              <a:rPr lang="en-US" smtClean="0"/>
              <a:t>1/30/2024</a:t>
            </a:fld>
            <a:endParaRPr lang="en-US"/>
          </a:p>
        </p:txBody>
      </p:sp>
      <p:sp>
        <p:nvSpPr>
          <p:cNvPr id="6" name="Footer Placeholder 5">
            <a:extLst>
              <a:ext uri="{FF2B5EF4-FFF2-40B4-BE49-F238E27FC236}">
                <a16:creationId xmlns:a16="http://schemas.microsoft.com/office/drawing/2014/main" id="{4EDB852F-4134-4AB5-BA87-483B1E1ADD21}"/>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5E34C5CB-918E-4A09-8222-D36E37B63C02}"/>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23587009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3AA0686-7BAC-45C0-BA30-0D0CBCE5CE63}"/>
              </a:ext>
            </a:extLst>
          </p:cNvPr>
          <p:cNvSpPr>
            <a:spLocks noGrp="1"/>
          </p:cNvSpPr>
          <p:nvPr>
            <p:ph type="title"/>
          </p:nvPr>
        </p:nvSpPr>
        <p:spPr>
          <a:xfrm>
            <a:off x="1371600" y="685800"/>
            <a:ext cx="9486900" cy="13716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34202DE-82CD-407D-8C68-174B0CBB57F7}"/>
              </a:ext>
            </a:extLst>
          </p:cNvPr>
          <p:cNvSpPr>
            <a:spLocks noGrp="1"/>
          </p:cNvSpPr>
          <p:nvPr>
            <p:ph type="body" idx="1"/>
          </p:nvPr>
        </p:nvSpPr>
        <p:spPr>
          <a:xfrm>
            <a:off x="1371599" y="2254103"/>
            <a:ext cx="9486901" cy="391809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554AC9D-6E1B-46D3-959F-A068A1EDBDBA}"/>
              </a:ext>
            </a:extLst>
          </p:cNvPr>
          <p:cNvSpPr>
            <a:spLocks noGrp="1"/>
          </p:cNvSpPr>
          <p:nvPr>
            <p:ph type="dt" sz="half" idx="2"/>
          </p:nvPr>
        </p:nvSpPr>
        <p:spPr>
          <a:xfrm rot="5400000">
            <a:off x="9800022" y="3223751"/>
            <a:ext cx="4114801" cy="410501"/>
          </a:xfrm>
          <a:prstGeom prst="rect">
            <a:avLst/>
          </a:prstGeom>
        </p:spPr>
        <p:txBody>
          <a:bodyPr vert="horz" lIns="91440" tIns="45720" rIns="91440" bIns="45720" rtlCol="0" anchor="ctr"/>
          <a:lstStyle>
            <a:lvl1pPr algn="ctr">
              <a:defRPr sz="900" cap="all" spc="300" baseline="0">
                <a:solidFill>
                  <a:schemeClr val="tx2">
                    <a:lumMod val="75000"/>
                    <a:lumOff val="25000"/>
                  </a:schemeClr>
                </a:solidFill>
                <a:latin typeface="+mn-lt"/>
              </a:defRPr>
            </a:lvl1pPr>
          </a:lstStyle>
          <a:p>
            <a:fld id="{D3FE42E8-8B57-452D-A122-4DCE9AC771EF}" type="datetime1">
              <a:rPr lang="en-US" smtClean="0"/>
              <a:t>1/30/2024</a:t>
            </a:fld>
            <a:endParaRPr lang="en-US"/>
          </a:p>
        </p:txBody>
      </p:sp>
      <p:sp>
        <p:nvSpPr>
          <p:cNvPr id="5" name="Footer Placeholder 4">
            <a:extLst>
              <a:ext uri="{FF2B5EF4-FFF2-40B4-BE49-F238E27FC236}">
                <a16:creationId xmlns:a16="http://schemas.microsoft.com/office/drawing/2014/main" id="{A5FC0015-9EFB-40F8-BC00-AC2483D60905}"/>
              </a:ext>
            </a:extLst>
          </p:cNvPr>
          <p:cNvSpPr>
            <a:spLocks noGrp="1"/>
          </p:cNvSpPr>
          <p:nvPr>
            <p:ph type="ftr" sz="quarter" idx="3"/>
          </p:nvPr>
        </p:nvSpPr>
        <p:spPr>
          <a:xfrm rot="5400000">
            <a:off x="-1708136" y="3223750"/>
            <a:ext cx="4114800" cy="410501"/>
          </a:xfrm>
          <a:prstGeom prst="rect">
            <a:avLst/>
          </a:prstGeom>
        </p:spPr>
        <p:txBody>
          <a:bodyPr vert="horz" lIns="91440" tIns="45720" rIns="91440" bIns="45720" rtlCol="0" anchor="ctr"/>
          <a:lstStyle>
            <a:lvl1pPr algn="ctr">
              <a:defRPr sz="900" cap="all" spc="300" baseline="0">
                <a:solidFill>
                  <a:schemeClr val="tx2">
                    <a:lumMod val="75000"/>
                    <a:lumOff val="25000"/>
                  </a:schemeClr>
                </a:solidFill>
                <a:latin typeface="+mn-lt"/>
              </a:defRPr>
            </a:lvl1pPr>
          </a:lstStyle>
          <a:p>
            <a:r>
              <a:rPr lang="en-US" dirty="0"/>
              <a:t>Sample Footer Text</a:t>
            </a:r>
          </a:p>
        </p:txBody>
      </p:sp>
      <p:sp>
        <p:nvSpPr>
          <p:cNvPr id="6" name="Slide Number Placeholder 5">
            <a:extLst>
              <a:ext uri="{FF2B5EF4-FFF2-40B4-BE49-F238E27FC236}">
                <a16:creationId xmlns:a16="http://schemas.microsoft.com/office/drawing/2014/main" id="{E572C732-0E3E-49E0-A72E-D4C08CB4455A}"/>
              </a:ext>
            </a:extLst>
          </p:cNvPr>
          <p:cNvSpPr>
            <a:spLocks noGrp="1"/>
          </p:cNvSpPr>
          <p:nvPr>
            <p:ph type="sldNum" sz="quarter" idx="4"/>
          </p:nvPr>
        </p:nvSpPr>
        <p:spPr>
          <a:xfrm>
            <a:off x="11116340" y="6356350"/>
            <a:ext cx="871868" cy="365125"/>
          </a:xfrm>
          <a:prstGeom prst="rect">
            <a:avLst/>
          </a:prstGeom>
        </p:spPr>
        <p:txBody>
          <a:bodyPr vert="horz" lIns="91440" tIns="45720" rIns="91440" bIns="45720" rtlCol="0" anchor="ctr"/>
          <a:lstStyle>
            <a:lvl1pPr algn="r">
              <a:defRPr sz="900" spc="300">
                <a:solidFill>
                  <a:schemeClr val="tx2">
                    <a:lumMod val="75000"/>
                    <a:lumOff val="25000"/>
                  </a:schemeClr>
                </a:solidFill>
                <a:latin typeface="+mn-lt"/>
              </a:defRPr>
            </a:lvl1pPr>
          </a:lstStyle>
          <a:p>
            <a:fld id="{F8E28480-1C08-4458-AD97-0283E6FFD09D}" type="slidenum">
              <a:rPr lang="en-US" smtClean="0"/>
              <a:pPr/>
              <a:t>‹#›</a:t>
            </a:fld>
            <a:endParaRPr lang="en-US"/>
          </a:p>
        </p:txBody>
      </p:sp>
    </p:spTree>
    <p:extLst>
      <p:ext uri="{BB962C8B-B14F-4D97-AF65-F5344CB8AC3E}">
        <p14:creationId xmlns:p14="http://schemas.microsoft.com/office/powerpoint/2010/main" val="3318058504"/>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79" r:id="rId6"/>
    <p:sldLayoutId id="2147483675" r:id="rId7"/>
    <p:sldLayoutId id="2147483676" r:id="rId8"/>
    <p:sldLayoutId id="2147483677" r:id="rId9"/>
    <p:sldLayoutId id="2147483678" r:id="rId10"/>
    <p:sldLayoutId id="2147483680" r:id="rId11"/>
  </p:sldLayoutIdLst>
  <p:hf sldNum="0" hdr="0" ftr="0" dt="0"/>
  <p:txStyles>
    <p:titleStyle>
      <a:lvl1pPr algn="l" defTabSz="914400" rtl="0" eaLnBrk="1" latinLnBrk="0" hangingPunct="1">
        <a:lnSpc>
          <a:spcPct val="90000"/>
        </a:lnSpc>
        <a:spcBef>
          <a:spcPct val="0"/>
        </a:spcBef>
        <a:buNone/>
        <a:defRPr sz="3600"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1000"/>
        </a:spcBef>
        <a:buSzPct val="70000"/>
        <a:buFont typeface="Arial" panose="020B0604020202020204" pitchFamily="34" charset="0"/>
        <a:buChar char="•"/>
        <a:defRPr sz="2400" kern="1200">
          <a:solidFill>
            <a:schemeClr val="tx2"/>
          </a:solidFill>
          <a:latin typeface="+mj-lt"/>
          <a:ea typeface="+mn-ea"/>
          <a:cs typeface="+mn-cs"/>
        </a:defRPr>
      </a:lvl1pPr>
      <a:lvl2pPr marL="685800" indent="-228600" algn="l" defTabSz="914400" rtl="0" eaLnBrk="1" latinLnBrk="0" hangingPunct="1">
        <a:lnSpc>
          <a:spcPct val="100000"/>
        </a:lnSpc>
        <a:spcBef>
          <a:spcPts val="500"/>
        </a:spcBef>
        <a:buSzPct val="70000"/>
        <a:buFont typeface="Arial" panose="020B0604020202020204" pitchFamily="34" charset="0"/>
        <a:buChar char="•"/>
        <a:defRPr sz="2000" kern="1200">
          <a:solidFill>
            <a:schemeClr val="tx2"/>
          </a:solidFill>
          <a:latin typeface="+mj-lt"/>
          <a:ea typeface="+mn-ea"/>
          <a:cs typeface="+mn-cs"/>
        </a:defRPr>
      </a:lvl2pPr>
      <a:lvl3pPr marL="1143000" indent="-228600" algn="l" defTabSz="914400" rtl="0" eaLnBrk="1" latinLnBrk="0" hangingPunct="1">
        <a:lnSpc>
          <a:spcPct val="100000"/>
        </a:lnSpc>
        <a:spcBef>
          <a:spcPts val="500"/>
        </a:spcBef>
        <a:buSzPct val="70000"/>
        <a:buFont typeface="Arial" panose="020B0604020202020204" pitchFamily="34" charset="0"/>
        <a:buChar char="•"/>
        <a:defRPr sz="1800" kern="1200">
          <a:solidFill>
            <a:schemeClr val="tx2"/>
          </a:solidFill>
          <a:latin typeface="+mj-lt"/>
          <a:ea typeface="+mn-ea"/>
          <a:cs typeface="+mn-cs"/>
        </a:defRPr>
      </a:lvl3pPr>
      <a:lvl4pPr marL="1600200" indent="-228600" algn="l" defTabSz="914400" rtl="0" eaLnBrk="1" latinLnBrk="0" hangingPunct="1">
        <a:lnSpc>
          <a:spcPct val="100000"/>
        </a:lnSpc>
        <a:spcBef>
          <a:spcPts val="500"/>
        </a:spcBef>
        <a:buSzPct val="70000"/>
        <a:buFont typeface="Arial" panose="020B0604020202020204" pitchFamily="34" charset="0"/>
        <a:buChar char="•"/>
        <a:defRPr sz="1600" kern="1200">
          <a:solidFill>
            <a:schemeClr val="tx2"/>
          </a:solidFill>
          <a:latin typeface="+mj-lt"/>
          <a:ea typeface="+mn-ea"/>
          <a:cs typeface="+mn-cs"/>
        </a:defRPr>
      </a:lvl4pPr>
      <a:lvl5pPr marL="2057400" indent="-228600" algn="l" defTabSz="914400" rtl="0" eaLnBrk="1" latinLnBrk="0" hangingPunct="1">
        <a:lnSpc>
          <a:spcPct val="100000"/>
        </a:lnSpc>
        <a:spcBef>
          <a:spcPts val="500"/>
        </a:spcBef>
        <a:buSzPct val="70000"/>
        <a:buFont typeface="Arial" panose="020B0604020202020204" pitchFamily="34" charset="0"/>
        <a:buChar char="•"/>
        <a:defRPr sz="1600" kern="1200">
          <a:solidFill>
            <a:schemeClr val="tx2"/>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jpeg"/><Relationship Id="rId4" Type="http://schemas.openxmlformats.org/officeDocument/2006/relationships/image" Target="../media/image20.jpeg"/></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5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5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6.jp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11.jpg"/><Relationship Id="rId5" Type="http://schemas.openxmlformats.org/officeDocument/2006/relationships/image" Target="../media/image10.pn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1F57B0F3-A8E0-41BC-8EE0-80EDA74394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Облачно, нефтяной Paint Art">
            <a:extLst>
              <a:ext uri="{FF2B5EF4-FFF2-40B4-BE49-F238E27FC236}">
                <a16:creationId xmlns:a16="http://schemas.microsoft.com/office/drawing/2014/main" id="{3C74F552-9B88-AA3C-072F-B54938020246}"/>
              </a:ext>
            </a:extLst>
          </p:cNvPr>
          <p:cNvPicPr>
            <a:picLocks noChangeAspect="1"/>
          </p:cNvPicPr>
          <p:nvPr/>
        </p:nvPicPr>
        <p:blipFill rotWithShape="1">
          <a:blip r:embed="rId2"/>
          <a:srcRect t="7865" b="7865"/>
          <a:stretch/>
        </p:blipFill>
        <p:spPr>
          <a:xfrm>
            <a:off x="20" y="10"/>
            <a:ext cx="12191980" cy="6857990"/>
          </a:xfrm>
          <a:prstGeom prst="rect">
            <a:avLst/>
          </a:prstGeom>
        </p:spPr>
      </p:pic>
      <p:sp>
        <p:nvSpPr>
          <p:cNvPr id="20" name="Rectangle 19">
            <a:extLst>
              <a:ext uri="{FF2B5EF4-FFF2-40B4-BE49-F238E27FC236}">
                <a16:creationId xmlns:a16="http://schemas.microsoft.com/office/drawing/2014/main" id="{042BD0CA-AB68-4EF2-9E2A-C4E24BD45B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43200" y="2057400"/>
            <a:ext cx="6781800" cy="274320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354CDDD2-AA22-4828-D52E-A99CF12AFDA1}"/>
              </a:ext>
            </a:extLst>
          </p:cNvPr>
          <p:cNvSpPr>
            <a:spLocks noGrp="1"/>
          </p:cNvSpPr>
          <p:nvPr>
            <p:ph type="ctrTitle"/>
          </p:nvPr>
        </p:nvSpPr>
        <p:spPr>
          <a:xfrm>
            <a:off x="3390900" y="2516094"/>
            <a:ext cx="5448300" cy="1057099"/>
          </a:xfrm>
        </p:spPr>
        <p:txBody>
          <a:bodyPr>
            <a:normAutofit/>
          </a:bodyPr>
          <a:lstStyle/>
          <a:p>
            <a:r>
              <a:rPr lang="uk-UA" sz="3200" dirty="0">
                <a:solidFill>
                  <a:schemeClr val="bg2"/>
                </a:solidFill>
              </a:rPr>
              <a:t>Фізіологія рослин</a:t>
            </a:r>
            <a:endParaRPr lang="ru-UA" sz="3200" dirty="0">
              <a:solidFill>
                <a:schemeClr val="bg2"/>
              </a:solidFill>
            </a:endParaRPr>
          </a:p>
        </p:txBody>
      </p:sp>
      <p:sp>
        <p:nvSpPr>
          <p:cNvPr id="3" name="Подзаголовок 2">
            <a:extLst>
              <a:ext uri="{FF2B5EF4-FFF2-40B4-BE49-F238E27FC236}">
                <a16:creationId xmlns:a16="http://schemas.microsoft.com/office/drawing/2014/main" id="{34CD8D67-D42A-2F9C-84CB-E3E35BF2FFF4}"/>
              </a:ext>
            </a:extLst>
          </p:cNvPr>
          <p:cNvSpPr>
            <a:spLocks noGrp="1"/>
          </p:cNvSpPr>
          <p:nvPr>
            <p:ph type="subTitle" idx="1"/>
          </p:nvPr>
        </p:nvSpPr>
        <p:spPr>
          <a:xfrm>
            <a:off x="3390900" y="3713871"/>
            <a:ext cx="5448300" cy="750554"/>
          </a:xfrm>
        </p:spPr>
        <p:txBody>
          <a:bodyPr>
            <a:normAutofit/>
          </a:bodyPr>
          <a:lstStyle/>
          <a:p>
            <a:r>
              <a:rPr lang="uk-UA" sz="2000" dirty="0">
                <a:solidFill>
                  <a:schemeClr val="bg1"/>
                </a:solidFill>
              </a:rPr>
              <a:t>Лекція 3. Ріст та розвиток. Онтогенез рослин</a:t>
            </a:r>
            <a:endParaRPr lang="ru-UA" sz="2000" dirty="0">
              <a:solidFill>
                <a:schemeClr val="bg1"/>
              </a:solidFill>
            </a:endParaRPr>
          </a:p>
        </p:txBody>
      </p:sp>
      <p:pic>
        <p:nvPicPr>
          <p:cNvPr id="5" name="Объект 5" descr="Изображение выглядит как графическая вставка, рисунок, символ, иллюстрация&#10;&#10;Автоматически созданное описание">
            <a:extLst>
              <a:ext uri="{FF2B5EF4-FFF2-40B4-BE49-F238E27FC236}">
                <a16:creationId xmlns:a16="http://schemas.microsoft.com/office/drawing/2014/main" id="{57242804-30DF-612B-3768-21C2F763F6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89790" y="5984621"/>
            <a:ext cx="1802190" cy="873369"/>
          </a:xfrm>
          <a:prstGeom prst="rect">
            <a:avLst/>
          </a:prstGeom>
        </p:spPr>
      </p:pic>
    </p:spTree>
    <p:extLst>
      <p:ext uri="{BB962C8B-B14F-4D97-AF65-F5344CB8AC3E}">
        <p14:creationId xmlns:p14="http://schemas.microsoft.com/office/powerpoint/2010/main" val="11819083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Объект 5" descr="Изображение выглядит как графическая вставка, рисунок, символ, иллюстрация&#10;&#10;Автоматически созданное описание">
            <a:extLst>
              <a:ext uri="{FF2B5EF4-FFF2-40B4-BE49-F238E27FC236}">
                <a16:creationId xmlns:a16="http://schemas.microsoft.com/office/drawing/2014/main" id="{48B39188-D8F0-600E-F1E0-A2A19D860BAC}"/>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0390188" y="5984875"/>
            <a:ext cx="1801812" cy="873125"/>
          </a:xfrm>
        </p:spPr>
      </p:pic>
      <p:pic>
        <p:nvPicPr>
          <p:cNvPr id="4" name="Picture 3" descr="Облачно, нефтяной Paint Art">
            <a:extLst>
              <a:ext uri="{FF2B5EF4-FFF2-40B4-BE49-F238E27FC236}">
                <a16:creationId xmlns:a16="http://schemas.microsoft.com/office/drawing/2014/main" id="{D2954168-BFB3-1607-069F-11CCE7A0F44F}"/>
              </a:ext>
            </a:extLst>
          </p:cNvPr>
          <p:cNvPicPr>
            <a:picLocks noChangeAspect="1"/>
          </p:cNvPicPr>
          <p:nvPr/>
        </p:nvPicPr>
        <p:blipFill rotWithShape="1">
          <a:blip r:embed="rId3">
            <a:alphaModFix amt="47000"/>
          </a:blip>
          <a:srcRect t="7865" b="7865"/>
          <a:stretch/>
        </p:blipFill>
        <p:spPr>
          <a:xfrm>
            <a:off x="20" y="10"/>
            <a:ext cx="12191980" cy="6857990"/>
          </a:xfrm>
          <a:prstGeom prst="rect">
            <a:avLst/>
          </a:prstGeom>
        </p:spPr>
      </p:pic>
      <p:pic>
        <p:nvPicPr>
          <p:cNvPr id="2" name="Объект 4" descr="Изображение выглядит как текст, растение&#10;&#10;Автоматически созданное описание">
            <a:extLst>
              <a:ext uri="{FF2B5EF4-FFF2-40B4-BE49-F238E27FC236}">
                <a16:creationId xmlns:a16="http://schemas.microsoft.com/office/drawing/2014/main" id="{0F5D17DA-9F0A-57CC-BD45-D398F5996CE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715571" y="550114"/>
            <a:ext cx="10760858" cy="5315699"/>
          </a:xfrm>
          <a:prstGeom prst="rect">
            <a:avLst/>
          </a:prstGeom>
        </p:spPr>
      </p:pic>
    </p:spTree>
    <p:extLst>
      <p:ext uri="{BB962C8B-B14F-4D97-AF65-F5344CB8AC3E}">
        <p14:creationId xmlns:p14="http://schemas.microsoft.com/office/powerpoint/2010/main" val="29664213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Объект 5" descr="Изображение выглядит как графическая вставка, рисунок, символ, иллюстрация&#10;&#10;Автоматически созданное описание">
            <a:extLst>
              <a:ext uri="{FF2B5EF4-FFF2-40B4-BE49-F238E27FC236}">
                <a16:creationId xmlns:a16="http://schemas.microsoft.com/office/drawing/2014/main" id="{48B39188-D8F0-600E-F1E0-A2A19D860BAC}"/>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0390188" y="5984875"/>
            <a:ext cx="1801812" cy="873125"/>
          </a:xfrm>
        </p:spPr>
      </p:pic>
      <p:pic>
        <p:nvPicPr>
          <p:cNvPr id="4" name="Picture 3" descr="Облачно, нефтяной Paint Art">
            <a:extLst>
              <a:ext uri="{FF2B5EF4-FFF2-40B4-BE49-F238E27FC236}">
                <a16:creationId xmlns:a16="http://schemas.microsoft.com/office/drawing/2014/main" id="{D2954168-BFB3-1607-069F-11CCE7A0F44F}"/>
              </a:ext>
            </a:extLst>
          </p:cNvPr>
          <p:cNvPicPr>
            <a:picLocks noChangeAspect="1"/>
          </p:cNvPicPr>
          <p:nvPr/>
        </p:nvPicPr>
        <p:blipFill rotWithShape="1">
          <a:blip r:embed="rId3">
            <a:alphaModFix amt="47000"/>
          </a:blip>
          <a:srcRect t="7865" b="7865"/>
          <a:stretch/>
        </p:blipFill>
        <p:spPr>
          <a:xfrm>
            <a:off x="20" y="10"/>
            <a:ext cx="12191980" cy="6857990"/>
          </a:xfrm>
          <a:prstGeom prst="rect">
            <a:avLst/>
          </a:prstGeom>
        </p:spPr>
      </p:pic>
      <p:sp>
        <p:nvSpPr>
          <p:cNvPr id="3" name="TextBox 2">
            <a:extLst>
              <a:ext uri="{FF2B5EF4-FFF2-40B4-BE49-F238E27FC236}">
                <a16:creationId xmlns:a16="http://schemas.microsoft.com/office/drawing/2014/main" id="{FC939379-40E1-9193-C03A-2493AC41CE1A}"/>
              </a:ext>
            </a:extLst>
          </p:cNvPr>
          <p:cNvSpPr txBox="1"/>
          <p:nvPr/>
        </p:nvSpPr>
        <p:spPr>
          <a:xfrm>
            <a:off x="223935" y="708864"/>
            <a:ext cx="11551298" cy="5633530"/>
          </a:xfrm>
          <a:prstGeom prst="rect">
            <a:avLst/>
          </a:prstGeom>
          <a:noFill/>
        </p:spPr>
        <p:txBody>
          <a:bodyPr wrap="square">
            <a:spAutoFit/>
          </a:bodyPr>
          <a:lstStyle/>
          <a:p>
            <a:pPr marL="147955" indent="457200" algn="just"/>
            <a:r>
              <a:rPr lang="uk-UA" sz="2400" b="1" dirty="0">
                <a:effectLst/>
                <a:latin typeface="Bookman Old Style" panose="02050604050505020204" pitchFamily="18" charset="0"/>
                <a:ea typeface="Times New Roman" panose="02020603050405020304" pitchFamily="18" charset="0"/>
              </a:rPr>
              <a:t>Незалежно від тривалості онтогенез поділяють на кілька етапів. Є численні системи поділу (за </a:t>
            </a:r>
            <a:r>
              <a:rPr lang="uk-UA" sz="2400" b="1" dirty="0" err="1">
                <a:effectLst/>
                <a:latin typeface="Bookman Old Style" panose="02050604050505020204" pitchFamily="18" charset="0"/>
                <a:ea typeface="Times New Roman" panose="02020603050405020304" pitchFamily="18" charset="0"/>
              </a:rPr>
              <a:t>Чайлахяном</a:t>
            </a:r>
            <a:r>
              <a:rPr lang="uk-UA" sz="2400" b="1" dirty="0">
                <a:effectLst/>
                <a:latin typeface="Bookman Old Style" panose="02050604050505020204" pitchFamily="18" charset="0"/>
                <a:ea typeface="Times New Roman" panose="02020603050405020304" pitchFamily="18" charset="0"/>
              </a:rPr>
              <a:t>, </a:t>
            </a:r>
            <a:r>
              <a:rPr lang="uk-UA" sz="2400" b="1" dirty="0" err="1">
                <a:effectLst/>
                <a:latin typeface="Bookman Old Style" panose="02050604050505020204" pitchFamily="18" charset="0"/>
                <a:ea typeface="Times New Roman" panose="02020603050405020304" pitchFamily="18" charset="0"/>
              </a:rPr>
              <a:t>Куперман</a:t>
            </a:r>
            <a:r>
              <a:rPr lang="uk-UA" sz="2400" b="1" dirty="0">
                <a:effectLst/>
                <a:latin typeface="Bookman Old Style" panose="02050604050505020204" pitchFamily="18" charset="0"/>
                <a:ea typeface="Times New Roman" panose="02020603050405020304" pitchFamily="18" charset="0"/>
              </a:rPr>
              <a:t>).</a:t>
            </a:r>
            <a:endParaRPr lang="ru-UA" sz="2400" b="1" dirty="0">
              <a:effectLst/>
              <a:latin typeface="Times New Roman" panose="02020603050405020304" pitchFamily="18" charset="0"/>
              <a:ea typeface="Times New Roman" panose="02020603050405020304" pitchFamily="18" charset="0"/>
            </a:endParaRPr>
          </a:p>
          <a:p>
            <a:pPr marL="147955" indent="457200" algn="just"/>
            <a:r>
              <a:rPr lang="uk-UA" sz="2400" b="1" dirty="0">
                <a:effectLst/>
                <a:latin typeface="Bookman Old Style" panose="02050604050505020204" pitchFamily="18" charset="0"/>
                <a:ea typeface="Times New Roman" panose="02020603050405020304" pitchFamily="18" charset="0"/>
              </a:rPr>
              <a:t>Етапи онтогенезу вищих рослин.</a:t>
            </a:r>
            <a:endParaRPr lang="ru-UA" sz="2400" b="1" dirty="0">
              <a:effectLst/>
              <a:latin typeface="Times New Roman" panose="02020603050405020304" pitchFamily="18" charset="0"/>
              <a:ea typeface="Times New Roman" panose="02020603050405020304" pitchFamily="18" charset="0"/>
            </a:endParaRPr>
          </a:p>
          <a:p>
            <a:pPr indent="457200" algn="just">
              <a:lnSpc>
                <a:spcPct val="107000"/>
              </a:lnSpc>
              <a:spcAft>
                <a:spcPts val="800"/>
              </a:spcAft>
            </a:pP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В ході онтогенезу реалізується спадкова інформація організму – його </a:t>
            </a:r>
            <a:r>
              <a:rPr lang="uk-UA" sz="2400" b="1" i="1" kern="100" dirty="0">
                <a:effectLst/>
                <a:latin typeface="Bookman Old Style" panose="02050604050505020204" pitchFamily="18" charset="0"/>
                <a:ea typeface="Aptos" panose="020B0004020202020204" pitchFamily="34" charset="0"/>
                <a:cs typeface="Times New Roman" panose="02020603050405020304" pitchFamily="18" charset="0"/>
              </a:rPr>
              <a:t>генотип – </a:t>
            </a: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в конкретних умовах навколишнього середовища, внаслідок чого формується</a:t>
            </a:r>
            <a:r>
              <a:rPr lang="uk-UA" sz="2400" b="1" i="1" kern="100" dirty="0">
                <a:effectLst/>
                <a:latin typeface="Bookman Old Style" panose="02050604050505020204" pitchFamily="18" charset="0"/>
                <a:ea typeface="Aptos" panose="020B0004020202020204" pitchFamily="34" charset="0"/>
                <a:cs typeface="Times New Roman" panose="02020603050405020304" pitchFamily="18" charset="0"/>
              </a:rPr>
              <a:t> фенотип</a:t>
            </a: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 тобто сукупність всіх ознак і властивостей даного індивідуального організму. Онтогенез включає всі життєві процеси і продовжується у різних рослин від 10—14 днів до 3—5 тис. років. </a:t>
            </a:r>
            <a:endParaRPr lang="ru-UA" sz="2400" b="1" kern="100" dirty="0">
              <a:effectLst/>
              <a:latin typeface="Aptos" panose="020B0004020202020204" pitchFamily="34" charset="0"/>
              <a:ea typeface="Aptos" panose="020B0004020202020204" pitchFamily="34" charset="0"/>
              <a:cs typeface="Times New Roman" panose="02020603050405020304" pitchFamily="18" charset="0"/>
            </a:endParaRPr>
          </a:p>
          <a:p>
            <a:pPr indent="457200" algn="just">
              <a:lnSpc>
                <a:spcPct val="107000"/>
              </a:lnSpc>
              <a:spcAft>
                <a:spcPts val="800"/>
              </a:spcAft>
            </a:pPr>
            <a:r>
              <a:rPr lang="uk-UA" sz="2400" b="1" kern="100" dirty="0">
                <a:solidFill>
                  <a:srgbClr val="000000"/>
                </a:solidFill>
                <a:effectLst/>
                <a:latin typeface="Bookman Old Style" panose="02050604050505020204" pitchFamily="18" charset="0"/>
                <a:ea typeface="Aptos" panose="020B0004020202020204" pitchFamily="34" charset="0"/>
                <a:cs typeface="Times New Roman" panose="02020603050405020304" pitchFamily="18" charset="0"/>
              </a:rPr>
              <a:t>Онтогенез є </a:t>
            </a:r>
            <a:r>
              <a:rPr lang="uk-UA" sz="2400" b="1" i="1" kern="100" dirty="0">
                <a:solidFill>
                  <a:srgbClr val="000000"/>
                </a:solidFill>
                <a:effectLst/>
                <a:latin typeface="Bookman Old Style" panose="02050604050505020204" pitchFamily="18" charset="0"/>
                <a:ea typeface="Aptos" panose="020B0004020202020204" pitchFamily="34" charset="0"/>
                <a:cs typeface="Times New Roman" panose="02020603050405020304" pitchFamily="18" charset="0"/>
              </a:rPr>
              <a:t>дискретним, </a:t>
            </a:r>
            <a:r>
              <a:rPr lang="uk-UA" sz="2400" b="1" kern="100" dirty="0">
                <a:solidFill>
                  <a:srgbClr val="000000"/>
                </a:solidFill>
                <a:effectLst/>
                <a:latin typeface="Bookman Old Style" panose="02050604050505020204" pitchFamily="18" charset="0"/>
                <a:ea typeface="Aptos" panose="020B0004020202020204" pitchFamily="34" charset="0"/>
                <a:cs typeface="Times New Roman" panose="02020603050405020304" pitchFamily="18" charset="0"/>
              </a:rPr>
              <a:t>тобто його можна розділити на окремі етапи, що проходять послідовно один за іншим. В онтогенезі квіткових рослин виділяють 5 етапів: ембріональний, ювенільний (молодості), зрілості, розмноження (генеративний) і старості (</a:t>
            </a:r>
            <a:r>
              <a:rPr lang="uk-UA" sz="2400" b="1" kern="100" dirty="0" err="1">
                <a:solidFill>
                  <a:srgbClr val="000000"/>
                </a:solidFill>
                <a:effectLst/>
                <a:latin typeface="Bookman Old Style" panose="02050604050505020204" pitchFamily="18" charset="0"/>
                <a:ea typeface="Aptos" panose="020B0004020202020204" pitchFamily="34" charset="0"/>
                <a:cs typeface="Times New Roman" panose="02020603050405020304" pitchFamily="18" charset="0"/>
              </a:rPr>
              <a:t>сенільний</a:t>
            </a:r>
            <a:r>
              <a:rPr lang="uk-UA" sz="2400" b="1" kern="100" dirty="0">
                <a:solidFill>
                  <a:srgbClr val="000000"/>
                </a:solidFill>
                <a:effectLst/>
                <a:latin typeface="Bookman Old Style" panose="02050604050505020204" pitchFamily="18" charset="0"/>
                <a:ea typeface="Aptos" panose="020B0004020202020204" pitchFamily="34" charset="0"/>
                <a:cs typeface="Times New Roman" panose="02020603050405020304" pitchFamily="18" charset="0"/>
              </a:rPr>
              <a:t>). </a:t>
            </a:r>
            <a:endParaRPr lang="ru-UA" sz="2400" b="1"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42717073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Объект 5" descr="Изображение выглядит как графическая вставка, рисунок, символ, иллюстрация&#10;&#10;Автоматически созданное описание">
            <a:extLst>
              <a:ext uri="{FF2B5EF4-FFF2-40B4-BE49-F238E27FC236}">
                <a16:creationId xmlns:a16="http://schemas.microsoft.com/office/drawing/2014/main" id="{48B39188-D8F0-600E-F1E0-A2A19D860BAC}"/>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0390188" y="5984875"/>
            <a:ext cx="1801812" cy="873125"/>
          </a:xfrm>
        </p:spPr>
      </p:pic>
      <p:pic>
        <p:nvPicPr>
          <p:cNvPr id="4" name="Picture 3" descr="Облачно, нефтяной Paint Art">
            <a:extLst>
              <a:ext uri="{FF2B5EF4-FFF2-40B4-BE49-F238E27FC236}">
                <a16:creationId xmlns:a16="http://schemas.microsoft.com/office/drawing/2014/main" id="{D2954168-BFB3-1607-069F-11CCE7A0F44F}"/>
              </a:ext>
            </a:extLst>
          </p:cNvPr>
          <p:cNvPicPr>
            <a:picLocks noChangeAspect="1"/>
          </p:cNvPicPr>
          <p:nvPr/>
        </p:nvPicPr>
        <p:blipFill rotWithShape="1">
          <a:blip r:embed="rId3">
            <a:alphaModFix amt="47000"/>
          </a:blip>
          <a:srcRect t="7865" b="7865"/>
          <a:stretch/>
        </p:blipFill>
        <p:spPr>
          <a:xfrm>
            <a:off x="20" y="10"/>
            <a:ext cx="12191980" cy="6857990"/>
          </a:xfrm>
          <a:prstGeom prst="rect">
            <a:avLst/>
          </a:prstGeom>
        </p:spPr>
      </p:pic>
      <p:sp>
        <p:nvSpPr>
          <p:cNvPr id="3" name="TextBox 2">
            <a:extLst>
              <a:ext uri="{FF2B5EF4-FFF2-40B4-BE49-F238E27FC236}">
                <a16:creationId xmlns:a16="http://schemas.microsoft.com/office/drawing/2014/main" id="{C9855985-83EC-E43C-5032-57071E0365EA}"/>
              </a:ext>
            </a:extLst>
          </p:cNvPr>
          <p:cNvSpPr txBox="1"/>
          <p:nvPr/>
        </p:nvSpPr>
        <p:spPr>
          <a:xfrm>
            <a:off x="167951" y="474345"/>
            <a:ext cx="11784563" cy="5632311"/>
          </a:xfrm>
          <a:prstGeom prst="rect">
            <a:avLst/>
          </a:prstGeom>
          <a:noFill/>
        </p:spPr>
        <p:txBody>
          <a:bodyPr wrap="square">
            <a:spAutoFit/>
          </a:bodyPr>
          <a:lstStyle/>
          <a:p>
            <a:pPr indent="457200" algn="just">
              <a:tabLst>
                <a:tab pos="2969895" algn="ctr"/>
                <a:tab pos="5940425" algn="r"/>
                <a:tab pos="457200" algn="l"/>
                <a:tab pos="2969895" algn="ctr"/>
                <a:tab pos="5940425" algn="r"/>
              </a:tabLst>
            </a:pPr>
            <a:r>
              <a:rPr lang="uk-UA" sz="2400" b="1" u="sng" kern="100" dirty="0">
                <a:effectLst/>
                <a:latin typeface="Bookman Old Style" panose="02050604050505020204" pitchFamily="18" charset="0"/>
                <a:ea typeface="Aptos" panose="020B0004020202020204" pitchFamily="34" charset="0"/>
                <a:cs typeface="Times New Roman" panose="02020603050405020304" pitchFamily="18" charset="0"/>
              </a:rPr>
              <a:t>Ембріональний етап </a:t>
            </a: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 це період утворення зародка і насіння, який починається із злиття яйцеклітини і спермію і утворення </a:t>
            </a:r>
            <a:r>
              <a:rPr lang="uk-UA" sz="2400" b="1" kern="100" dirty="0" err="1">
                <a:effectLst/>
                <a:latin typeface="Bookman Old Style" panose="02050604050505020204" pitchFamily="18" charset="0"/>
                <a:ea typeface="Aptos" panose="020B0004020202020204" pitchFamily="34" charset="0"/>
                <a:cs typeface="Times New Roman" panose="02020603050405020304" pitchFamily="18" charset="0"/>
              </a:rPr>
              <a:t>зіготи</a:t>
            </a: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 на материнській рослині. Зародок складається з </a:t>
            </a:r>
            <a:r>
              <a:rPr lang="uk-UA" sz="2400" b="1" kern="100" dirty="0" err="1">
                <a:effectLst/>
                <a:latin typeface="Bookman Old Style" panose="02050604050505020204" pitchFamily="18" charset="0"/>
                <a:ea typeface="Aptos" panose="020B0004020202020204" pitchFamily="34" charset="0"/>
                <a:cs typeface="Times New Roman" panose="02020603050405020304" pitchFamily="18" charset="0"/>
              </a:rPr>
              <a:t>мерістематичних</a:t>
            </a: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 тканин і живиться гетеротрофно, тобто за рахунок поживних  речовин, що поступають з материнської рослини. У квіткових рослин зигота ділиться поперек, утворюючи материнську клітину </a:t>
            </a:r>
            <a:r>
              <a:rPr lang="uk-UA" sz="2400" b="1" i="1" kern="100" dirty="0" err="1">
                <a:effectLst/>
                <a:latin typeface="Bookman Old Style" panose="02050604050505020204" pitchFamily="18" charset="0"/>
                <a:ea typeface="Aptos" panose="020B0004020202020204" pitchFamily="34" charset="0"/>
                <a:cs typeface="Times New Roman" panose="02020603050405020304" pitchFamily="18" charset="0"/>
              </a:rPr>
              <a:t>суспензора</a:t>
            </a: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 (нижня клітина)  і майбутній </a:t>
            </a:r>
            <a:r>
              <a:rPr lang="uk-UA" sz="2400" b="1" i="1" kern="100" dirty="0" err="1">
                <a:effectLst/>
                <a:latin typeface="Bookman Old Style" panose="02050604050505020204" pitchFamily="18" charset="0"/>
                <a:ea typeface="Aptos" panose="020B0004020202020204" pitchFamily="34" charset="0"/>
                <a:cs typeface="Times New Roman" panose="02020603050405020304" pitchFamily="18" charset="0"/>
              </a:rPr>
              <a:t>проембрі</a:t>
            </a:r>
            <a:r>
              <a:rPr lang="uk-UA" sz="2400" b="1" kern="100" dirty="0" err="1">
                <a:effectLst/>
                <a:latin typeface="Bookman Old Style" panose="02050604050505020204" pitchFamily="18" charset="0"/>
                <a:ea typeface="Aptos" panose="020B0004020202020204" pitchFamily="34" charset="0"/>
                <a:cs typeface="Times New Roman" panose="02020603050405020304" pitchFamily="18" charset="0"/>
              </a:rPr>
              <a:t>о</a:t>
            </a: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 (верхня клітина). В </a:t>
            </a:r>
            <a:r>
              <a:rPr lang="uk-UA" sz="2400" b="1" kern="100" dirty="0" err="1">
                <a:effectLst/>
                <a:latin typeface="Bookman Old Style" panose="02050604050505020204" pitchFamily="18" charset="0"/>
                <a:ea typeface="Aptos" panose="020B0004020202020204" pitchFamily="34" charset="0"/>
                <a:cs typeface="Times New Roman" panose="02020603050405020304" pitchFamily="18" charset="0"/>
              </a:rPr>
              <a:t>суспензорній</a:t>
            </a: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 частині утворюється підвісок, який просуває зародок вглиб ендосперму. На стадії </a:t>
            </a:r>
            <a:r>
              <a:rPr lang="uk-UA" sz="2400" b="1" i="1" kern="100" dirty="0">
                <a:effectLst/>
                <a:latin typeface="Bookman Old Style" panose="02050604050505020204" pitchFamily="18" charset="0"/>
                <a:ea typeface="Aptos" panose="020B0004020202020204" pitchFamily="34" charset="0"/>
                <a:cs typeface="Times New Roman" panose="02020603050405020304" pitchFamily="18" charset="0"/>
              </a:rPr>
              <a:t>глобул</a:t>
            </a: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и зародок</a:t>
            </a:r>
            <a:r>
              <a:rPr lang="uk-UA" sz="2400" b="1" i="1" kern="100" dirty="0">
                <a:effectLst/>
                <a:latin typeface="Bookman Old Style" panose="02050604050505020204" pitchFamily="18" charset="0"/>
                <a:ea typeface="Aptos" panose="020B0004020202020204" pitchFamily="34" charset="0"/>
                <a:cs typeface="Times New Roman" panose="02020603050405020304" pitchFamily="18" charset="0"/>
              </a:rPr>
              <a:t> </a:t>
            </a: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має кулясту форму. Далі у дводольних синхронно ростуть дві сім'ядолі, що призводить до стадії </a:t>
            </a:r>
            <a:r>
              <a:rPr lang="uk-UA" sz="2400" b="1" i="1" kern="100" dirty="0">
                <a:effectLst/>
                <a:latin typeface="Bookman Old Style" panose="02050604050505020204" pitchFamily="18" charset="0"/>
                <a:ea typeface="Aptos" panose="020B0004020202020204" pitchFamily="34" charset="0"/>
                <a:cs typeface="Times New Roman" panose="02020603050405020304" pitchFamily="18" charset="0"/>
              </a:rPr>
              <a:t>сердечка, </a:t>
            </a: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а потім </a:t>
            </a:r>
            <a:r>
              <a:rPr lang="uk-UA" sz="2400" b="1" i="1" kern="100" dirty="0">
                <a:effectLst/>
                <a:latin typeface="Bookman Old Style" panose="02050604050505020204" pitchFamily="18" charset="0"/>
                <a:ea typeface="Aptos" panose="020B0004020202020204" pitchFamily="34" charset="0"/>
                <a:cs typeface="Times New Roman" panose="02020603050405020304" pitchFamily="18" charset="0"/>
              </a:rPr>
              <a:t>торпедо</a:t>
            </a: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 У деяких рослин на ембріональній стадії формуються унікальні органи (наприклад, щиток, колеоптиль або </a:t>
            </a:r>
            <a:r>
              <a:rPr lang="uk-UA" sz="2400" b="1" kern="100" dirty="0" err="1">
                <a:effectLst/>
                <a:latin typeface="Bookman Old Style" panose="02050604050505020204" pitchFamily="18" charset="0"/>
                <a:ea typeface="Aptos" panose="020B0004020202020204" pitchFamily="34" charset="0"/>
                <a:cs typeface="Times New Roman" panose="02020603050405020304" pitchFamily="18" charset="0"/>
              </a:rPr>
              <a:t>гаусторія</a:t>
            </a: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 Ембріональний етап закінчується  повним формуванням  насіння і переходом  його в стан спокою.</a:t>
            </a:r>
            <a:endParaRPr lang="ru-UA" sz="2400" b="1"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4299121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Объект 5" descr="Изображение выглядит как графическая вставка, рисунок, символ, иллюстрация&#10;&#10;Автоматически созданное описание">
            <a:extLst>
              <a:ext uri="{FF2B5EF4-FFF2-40B4-BE49-F238E27FC236}">
                <a16:creationId xmlns:a16="http://schemas.microsoft.com/office/drawing/2014/main" id="{48B39188-D8F0-600E-F1E0-A2A19D860BAC}"/>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0390188" y="5984875"/>
            <a:ext cx="1801812" cy="873125"/>
          </a:xfrm>
        </p:spPr>
      </p:pic>
      <p:pic>
        <p:nvPicPr>
          <p:cNvPr id="4" name="Picture 3" descr="Облачно, нефтяной Paint Art">
            <a:extLst>
              <a:ext uri="{FF2B5EF4-FFF2-40B4-BE49-F238E27FC236}">
                <a16:creationId xmlns:a16="http://schemas.microsoft.com/office/drawing/2014/main" id="{D2954168-BFB3-1607-069F-11CCE7A0F44F}"/>
              </a:ext>
            </a:extLst>
          </p:cNvPr>
          <p:cNvPicPr>
            <a:picLocks noChangeAspect="1"/>
          </p:cNvPicPr>
          <p:nvPr/>
        </p:nvPicPr>
        <p:blipFill rotWithShape="1">
          <a:blip r:embed="rId3">
            <a:alphaModFix amt="47000"/>
          </a:blip>
          <a:srcRect t="7865" b="7865"/>
          <a:stretch/>
        </p:blipFill>
        <p:spPr>
          <a:xfrm>
            <a:off x="20" y="10"/>
            <a:ext cx="12191980" cy="6857990"/>
          </a:xfrm>
          <a:prstGeom prst="rect">
            <a:avLst/>
          </a:prstGeom>
        </p:spPr>
      </p:pic>
      <p:pic>
        <p:nvPicPr>
          <p:cNvPr id="9220" name="Picture 4" descr="Plant Growth Study Guide - Inspirit Learning Inc">
            <a:extLst>
              <a:ext uri="{FF2B5EF4-FFF2-40B4-BE49-F238E27FC236}">
                <a16:creationId xmlns:a16="http://schemas.microsoft.com/office/drawing/2014/main" id="{E037DE2B-4ABE-1E7D-D4D2-C186E56A939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2910" y="515937"/>
            <a:ext cx="4305300" cy="5905500"/>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Jalapeño Plant Stages (w/Pictures) - Seedling to Harvest - Pepper Geek">
            <a:extLst>
              <a:ext uri="{FF2B5EF4-FFF2-40B4-BE49-F238E27FC236}">
                <a16:creationId xmlns:a16="http://schemas.microsoft.com/office/drawing/2014/main" id="{095985FF-1724-85AE-F2D7-D3847878541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51100" y="1062990"/>
            <a:ext cx="6561826" cy="4376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37343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Объект 5" descr="Изображение выглядит как графическая вставка, рисунок, символ, иллюстрация&#10;&#10;Автоматически созданное описание">
            <a:extLst>
              <a:ext uri="{FF2B5EF4-FFF2-40B4-BE49-F238E27FC236}">
                <a16:creationId xmlns:a16="http://schemas.microsoft.com/office/drawing/2014/main" id="{48B39188-D8F0-600E-F1E0-A2A19D860BAC}"/>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0390188" y="5984875"/>
            <a:ext cx="1801812" cy="873125"/>
          </a:xfrm>
        </p:spPr>
      </p:pic>
      <p:pic>
        <p:nvPicPr>
          <p:cNvPr id="4" name="Picture 3" descr="Облачно, нефтяной Paint Art">
            <a:extLst>
              <a:ext uri="{FF2B5EF4-FFF2-40B4-BE49-F238E27FC236}">
                <a16:creationId xmlns:a16="http://schemas.microsoft.com/office/drawing/2014/main" id="{D2954168-BFB3-1607-069F-11CCE7A0F44F}"/>
              </a:ext>
            </a:extLst>
          </p:cNvPr>
          <p:cNvPicPr>
            <a:picLocks noChangeAspect="1"/>
          </p:cNvPicPr>
          <p:nvPr/>
        </p:nvPicPr>
        <p:blipFill rotWithShape="1">
          <a:blip r:embed="rId3">
            <a:alphaModFix amt="47000"/>
          </a:blip>
          <a:srcRect t="7865" b="7865"/>
          <a:stretch/>
        </p:blipFill>
        <p:spPr>
          <a:xfrm>
            <a:off x="20" y="10"/>
            <a:ext cx="12191980" cy="6857990"/>
          </a:xfrm>
          <a:prstGeom prst="rect">
            <a:avLst/>
          </a:prstGeom>
        </p:spPr>
      </p:pic>
      <p:sp>
        <p:nvSpPr>
          <p:cNvPr id="3" name="TextBox 2">
            <a:extLst>
              <a:ext uri="{FF2B5EF4-FFF2-40B4-BE49-F238E27FC236}">
                <a16:creationId xmlns:a16="http://schemas.microsoft.com/office/drawing/2014/main" id="{C57A2CDE-DA0E-B61D-F083-73FDAB431F29}"/>
              </a:ext>
            </a:extLst>
          </p:cNvPr>
          <p:cNvSpPr txBox="1"/>
          <p:nvPr/>
        </p:nvSpPr>
        <p:spPr>
          <a:xfrm>
            <a:off x="261257" y="670136"/>
            <a:ext cx="11728580" cy="5711051"/>
          </a:xfrm>
          <a:prstGeom prst="rect">
            <a:avLst/>
          </a:prstGeom>
          <a:noFill/>
        </p:spPr>
        <p:txBody>
          <a:bodyPr wrap="square">
            <a:spAutoFit/>
          </a:bodyPr>
          <a:lstStyle/>
          <a:p>
            <a:pPr indent="457200" algn="just">
              <a:lnSpc>
                <a:spcPct val="107000"/>
              </a:lnSpc>
              <a:spcAft>
                <a:spcPts val="800"/>
              </a:spcAft>
            </a:pPr>
            <a:r>
              <a:rPr lang="uk-UA" sz="2400" b="1" u="sng" kern="100" dirty="0">
                <a:solidFill>
                  <a:srgbClr val="000000"/>
                </a:solidFill>
                <a:effectLst/>
                <a:latin typeface="Bookman Old Style" panose="02050604050505020204" pitchFamily="18" charset="0"/>
                <a:ea typeface="Aptos" panose="020B0004020202020204" pitchFamily="34" charset="0"/>
                <a:cs typeface="Times New Roman" panose="02020603050405020304" pitchFamily="18" charset="0"/>
              </a:rPr>
              <a:t>Ювенільний етап </a:t>
            </a:r>
            <a:r>
              <a:rPr lang="uk-UA" sz="2400" b="1" kern="100" dirty="0">
                <a:solidFill>
                  <a:srgbClr val="000000"/>
                </a:solidFill>
                <a:effectLst/>
                <a:latin typeface="Bookman Old Style" panose="02050604050505020204" pitchFamily="18" charset="0"/>
                <a:ea typeface="Aptos" panose="020B0004020202020204" pitchFamily="34" charset="0"/>
                <a:cs typeface="Times New Roman" panose="02020603050405020304" pitchFamily="18" charset="0"/>
              </a:rPr>
              <a:t>(або молодість) — це період від проростання насіння до початку закладення перших квіток. Проростання насіння відбувається при настанні сприятливих умов після періоду спокою. Воно є відновленням росту в результаті надходження в насіння води і його набухання. Ферменти, що містяться в насінні, активізуються. Проросток поступово переходить з гетеротрофного на автотрофне живлення.</a:t>
            </a:r>
            <a:endParaRPr lang="ru-UA" sz="2400" b="1" kern="100" dirty="0">
              <a:effectLst/>
              <a:latin typeface="Aptos" panose="020B0004020202020204" pitchFamily="34" charset="0"/>
              <a:ea typeface="Aptos" panose="020B0004020202020204" pitchFamily="34" charset="0"/>
              <a:cs typeface="Times New Roman" panose="02020603050405020304" pitchFamily="18" charset="0"/>
            </a:endParaRPr>
          </a:p>
          <a:p>
            <a:pPr indent="457200" algn="just">
              <a:lnSpc>
                <a:spcPct val="107000"/>
              </a:lnSpc>
              <a:spcAft>
                <a:spcPts val="800"/>
              </a:spcAft>
            </a:pPr>
            <a:r>
              <a:rPr lang="uk-UA" sz="2400" b="1" kern="100" dirty="0">
                <a:solidFill>
                  <a:srgbClr val="000000"/>
                </a:solidFill>
                <a:effectLst/>
                <a:latin typeface="Bookman Old Style" panose="02050604050505020204" pitchFamily="18" charset="0"/>
                <a:ea typeface="Aptos" panose="020B0004020202020204" pitchFamily="34" charset="0"/>
                <a:cs typeface="Times New Roman" panose="02020603050405020304" pitchFamily="18" charset="0"/>
              </a:rPr>
              <a:t>Для ювенільних рослин характерна максимальна активність всіх фізіологічних функцій, тому рослини в цей час мають мінімальну стійкість. У молодих рослин велика здатність до </a:t>
            </a:r>
            <a:r>
              <a:rPr lang="uk-UA" sz="2400" b="1" kern="100" dirty="0" err="1">
                <a:solidFill>
                  <a:srgbClr val="000000"/>
                </a:solidFill>
                <a:effectLst/>
                <a:latin typeface="Bookman Old Style" panose="02050604050505020204" pitchFamily="18" charset="0"/>
                <a:ea typeface="Aptos" panose="020B0004020202020204" pitchFamily="34" charset="0"/>
                <a:cs typeface="Times New Roman" panose="02020603050405020304" pitchFamily="18" charset="0"/>
              </a:rPr>
              <a:t>коренеутворення</a:t>
            </a:r>
            <a:r>
              <a:rPr lang="uk-UA" sz="2400" b="1" kern="100" dirty="0">
                <a:solidFill>
                  <a:srgbClr val="000000"/>
                </a:solidFill>
                <a:effectLst/>
                <a:latin typeface="Bookman Old Style" panose="02050604050505020204" pitchFamily="18" charset="0"/>
                <a:ea typeface="Aptos" panose="020B0004020202020204" pitchFamily="34" charset="0"/>
                <a:cs typeface="Times New Roman" panose="02020603050405020304" pitchFamily="18" charset="0"/>
              </a:rPr>
              <a:t>: живці, що зрізають в цей період онтогенезу, легко укорінюються, що використовується в садівництві і лісівництві. На цьому етапі у рослини утворюються тільки вегетативні органи: листя, стебла, коріння. </a:t>
            </a:r>
            <a:endParaRPr lang="ru-UA" sz="2400" b="1"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9733385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Объект 5" descr="Изображение выглядит как графическая вставка, рисунок, символ, иллюстрация&#10;&#10;Автоматически созданное описание">
            <a:extLst>
              <a:ext uri="{FF2B5EF4-FFF2-40B4-BE49-F238E27FC236}">
                <a16:creationId xmlns:a16="http://schemas.microsoft.com/office/drawing/2014/main" id="{48B39188-D8F0-600E-F1E0-A2A19D860BAC}"/>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0390188" y="5984875"/>
            <a:ext cx="1801812" cy="873125"/>
          </a:xfrm>
        </p:spPr>
      </p:pic>
      <p:pic>
        <p:nvPicPr>
          <p:cNvPr id="4" name="Picture 3" descr="Облачно, нефтяной Paint Art">
            <a:extLst>
              <a:ext uri="{FF2B5EF4-FFF2-40B4-BE49-F238E27FC236}">
                <a16:creationId xmlns:a16="http://schemas.microsoft.com/office/drawing/2014/main" id="{D2954168-BFB3-1607-069F-11CCE7A0F44F}"/>
              </a:ext>
            </a:extLst>
          </p:cNvPr>
          <p:cNvPicPr>
            <a:picLocks noChangeAspect="1"/>
          </p:cNvPicPr>
          <p:nvPr/>
        </p:nvPicPr>
        <p:blipFill rotWithShape="1">
          <a:blip r:embed="rId3">
            <a:alphaModFix amt="47000"/>
          </a:blip>
          <a:srcRect t="7865" b="7865"/>
          <a:stretch/>
        </p:blipFill>
        <p:spPr>
          <a:xfrm>
            <a:off x="20" y="10"/>
            <a:ext cx="12191980" cy="6857990"/>
          </a:xfrm>
          <a:prstGeom prst="rect">
            <a:avLst/>
          </a:prstGeom>
        </p:spPr>
      </p:pic>
      <p:pic>
        <p:nvPicPr>
          <p:cNvPr id="11268" name="Picture 4" descr="Stages of Marijuana Growth - Green Rush Packaging">
            <a:extLst>
              <a:ext uri="{FF2B5EF4-FFF2-40B4-BE49-F238E27FC236}">
                <a16:creationId xmlns:a16="http://schemas.microsoft.com/office/drawing/2014/main" id="{4968BC35-85B7-C474-0EE6-94327939F47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760" y="1176867"/>
            <a:ext cx="10900410" cy="42390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82809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Объект 5" descr="Изображение выглядит как графическая вставка, рисунок, символ, иллюстрация&#10;&#10;Автоматически созданное описание">
            <a:extLst>
              <a:ext uri="{FF2B5EF4-FFF2-40B4-BE49-F238E27FC236}">
                <a16:creationId xmlns:a16="http://schemas.microsoft.com/office/drawing/2014/main" id="{48B39188-D8F0-600E-F1E0-A2A19D860BAC}"/>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0390188" y="5984875"/>
            <a:ext cx="1801812" cy="873125"/>
          </a:xfrm>
        </p:spPr>
      </p:pic>
      <p:pic>
        <p:nvPicPr>
          <p:cNvPr id="4" name="Picture 3" descr="Облачно, нефтяной Paint Art">
            <a:extLst>
              <a:ext uri="{FF2B5EF4-FFF2-40B4-BE49-F238E27FC236}">
                <a16:creationId xmlns:a16="http://schemas.microsoft.com/office/drawing/2014/main" id="{D2954168-BFB3-1607-069F-11CCE7A0F44F}"/>
              </a:ext>
            </a:extLst>
          </p:cNvPr>
          <p:cNvPicPr>
            <a:picLocks noChangeAspect="1"/>
          </p:cNvPicPr>
          <p:nvPr/>
        </p:nvPicPr>
        <p:blipFill rotWithShape="1">
          <a:blip r:embed="rId3">
            <a:alphaModFix amt="47000"/>
          </a:blip>
          <a:srcRect t="7865" b="7865"/>
          <a:stretch/>
        </p:blipFill>
        <p:spPr>
          <a:xfrm>
            <a:off x="20" y="10"/>
            <a:ext cx="12191980" cy="6857990"/>
          </a:xfrm>
          <a:prstGeom prst="rect">
            <a:avLst/>
          </a:prstGeom>
        </p:spPr>
      </p:pic>
      <p:sp>
        <p:nvSpPr>
          <p:cNvPr id="3" name="TextBox 2">
            <a:extLst>
              <a:ext uri="{FF2B5EF4-FFF2-40B4-BE49-F238E27FC236}">
                <a16:creationId xmlns:a16="http://schemas.microsoft.com/office/drawing/2014/main" id="{A2920A77-EA8F-D043-5133-6626779674A0}"/>
              </a:ext>
            </a:extLst>
          </p:cNvPr>
          <p:cNvSpPr txBox="1"/>
          <p:nvPr/>
        </p:nvSpPr>
        <p:spPr>
          <a:xfrm>
            <a:off x="205273" y="322476"/>
            <a:ext cx="11700588" cy="6208816"/>
          </a:xfrm>
          <a:prstGeom prst="rect">
            <a:avLst/>
          </a:prstGeom>
          <a:noFill/>
        </p:spPr>
        <p:txBody>
          <a:bodyPr wrap="square">
            <a:spAutoFit/>
          </a:bodyPr>
          <a:lstStyle/>
          <a:p>
            <a:pPr indent="457200" algn="just">
              <a:lnSpc>
                <a:spcPct val="107000"/>
              </a:lnSpc>
              <a:spcAft>
                <a:spcPts val="800"/>
              </a:spcAft>
            </a:pPr>
            <a:r>
              <a:rPr lang="uk-UA" sz="2400" b="1" u="sng" kern="100" dirty="0">
                <a:effectLst/>
                <a:latin typeface="Bookman Old Style" panose="02050604050505020204" pitchFamily="18" charset="0"/>
                <a:ea typeface="Aptos" panose="020B0004020202020204" pitchFamily="34" charset="0"/>
                <a:cs typeface="Times New Roman" panose="02020603050405020304" pitchFamily="18" charset="0"/>
              </a:rPr>
              <a:t>Зрілість </a:t>
            </a: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 період формування репродуктивних органів рослини від закладання першої квітки до першого запліднення. Закладення квіток гальмує ріст вегетативних органів.</a:t>
            </a:r>
            <a:endParaRPr lang="ru-UA" sz="2400" b="1" kern="100" dirty="0">
              <a:effectLst/>
              <a:latin typeface="Aptos" panose="020B0004020202020204" pitchFamily="34" charset="0"/>
              <a:ea typeface="Aptos" panose="020B0004020202020204" pitchFamily="34" charset="0"/>
              <a:cs typeface="Times New Roman" panose="02020603050405020304" pitchFamily="18" charset="0"/>
            </a:endParaRPr>
          </a:p>
          <a:p>
            <a:pPr indent="457200" algn="just">
              <a:lnSpc>
                <a:spcPct val="107000"/>
              </a:lnSpc>
              <a:spcAft>
                <a:spcPts val="800"/>
              </a:spcAft>
            </a:pP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У певний етап онтогенезу верхівкова меристема пагону починає замість листя та міжвузля формувати квітки або суцвіття. Проте вона повинна бути індукована для переходу до генеративного розвитку. Зовнішніми індукторами цього процесу є температура, світло, тривалість дня і ночі, вода, елементи мінерального живлення.</a:t>
            </a:r>
            <a:endParaRPr lang="ru-UA" sz="2400" b="1" kern="100" dirty="0">
              <a:effectLst/>
              <a:latin typeface="Aptos" panose="020B0004020202020204" pitchFamily="34" charset="0"/>
              <a:ea typeface="Aptos" panose="020B0004020202020204" pitchFamily="34" charset="0"/>
              <a:cs typeface="Times New Roman" panose="02020603050405020304" pitchFamily="18" charset="0"/>
            </a:endParaRPr>
          </a:p>
          <a:p>
            <a:pPr indent="457200" algn="just">
              <a:lnSpc>
                <a:spcPct val="107000"/>
              </a:lnSpc>
              <a:spcAft>
                <a:spcPts val="800"/>
              </a:spcAft>
            </a:pPr>
            <a:r>
              <a:rPr lang="uk-UA" sz="2400" b="1" kern="100" dirty="0">
                <a:solidFill>
                  <a:srgbClr val="000000"/>
                </a:solidFill>
                <a:effectLst/>
                <a:latin typeface="Bookman Old Style" panose="02050604050505020204" pitchFamily="18" charset="0"/>
                <a:ea typeface="Aptos" panose="020B0004020202020204" pitchFamily="34" charset="0"/>
                <a:cs typeface="Times New Roman" panose="02020603050405020304" pitchFamily="18" charset="0"/>
              </a:rPr>
              <a:t>У деяких рослин здатність до закладання квіток, тобто перехід до етапу зрілості, з'являється лише після дії на них знижених температур протягом певного часу. Так, злаки діляться на дворічні і однорічні. Однорічні злаки колосяться в перший рік і називаються </a:t>
            </a:r>
            <a:r>
              <a:rPr lang="uk-UA" sz="2400" b="1" i="1" kern="100" dirty="0">
                <a:solidFill>
                  <a:srgbClr val="000000"/>
                </a:solidFill>
                <a:effectLst/>
                <a:latin typeface="Bookman Old Style" panose="02050604050505020204" pitchFamily="18" charset="0"/>
                <a:ea typeface="Aptos" panose="020B0004020202020204" pitchFamily="34" charset="0"/>
                <a:cs typeface="Times New Roman" panose="02020603050405020304" pitchFamily="18" charset="0"/>
              </a:rPr>
              <a:t>ярими, </a:t>
            </a:r>
            <a:r>
              <a:rPr lang="uk-UA" sz="2400" b="1" kern="100" dirty="0">
                <a:solidFill>
                  <a:srgbClr val="000000"/>
                </a:solidFill>
                <a:effectLst/>
                <a:latin typeface="Bookman Old Style" panose="02050604050505020204" pitchFamily="18" charset="0"/>
                <a:ea typeface="Aptos" panose="020B0004020202020204" pitchFamily="34" charset="0"/>
                <a:cs typeface="Times New Roman" panose="02020603050405020304" pitchFamily="18" charset="0"/>
              </a:rPr>
              <a:t>а дворічні — тільки після зимівлі і називаються </a:t>
            </a:r>
            <a:r>
              <a:rPr lang="uk-UA" sz="2400" b="1" i="1" kern="100" dirty="0">
                <a:solidFill>
                  <a:srgbClr val="000000"/>
                </a:solidFill>
                <a:effectLst/>
                <a:latin typeface="Bookman Old Style" panose="02050604050505020204" pitchFamily="18" charset="0"/>
                <a:ea typeface="Aptos" panose="020B0004020202020204" pitchFamily="34" charset="0"/>
                <a:cs typeface="Times New Roman" panose="02020603050405020304" pitchFamily="18" charset="0"/>
              </a:rPr>
              <a:t>озимими.</a:t>
            </a:r>
            <a:endParaRPr lang="ru-UA" sz="2400" b="1"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0947602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Объект 5" descr="Изображение выглядит как графическая вставка, рисунок, символ, иллюстрация&#10;&#10;Автоматически созданное описание">
            <a:extLst>
              <a:ext uri="{FF2B5EF4-FFF2-40B4-BE49-F238E27FC236}">
                <a16:creationId xmlns:a16="http://schemas.microsoft.com/office/drawing/2014/main" id="{48B39188-D8F0-600E-F1E0-A2A19D860BAC}"/>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0390188" y="5984875"/>
            <a:ext cx="1801812" cy="873125"/>
          </a:xfrm>
        </p:spPr>
      </p:pic>
      <p:pic>
        <p:nvPicPr>
          <p:cNvPr id="4" name="Picture 3" descr="Облачно, нефтяной Paint Art">
            <a:extLst>
              <a:ext uri="{FF2B5EF4-FFF2-40B4-BE49-F238E27FC236}">
                <a16:creationId xmlns:a16="http://schemas.microsoft.com/office/drawing/2014/main" id="{D2954168-BFB3-1607-069F-11CCE7A0F44F}"/>
              </a:ext>
            </a:extLst>
          </p:cNvPr>
          <p:cNvPicPr>
            <a:picLocks noChangeAspect="1"/>
          </p:cNvPicPr>
          <p:nvPr/>
        </p:nvPicPr>
        <p:blipFill rotWithShape="1">
          <a:blip r:embed="rId3">
            <a:alphaModFix amt="47000"/>
          </a:blip>
          <a:srcRect t="7865" b="7865"/>
          <a:stretch/>
        </p:blipFill>
        <p:spPr>
          <a:xfrm>
            <a:off x="20" y="10"/>
            <a:ext cx="12191980" cy="6857990"/>
          </a:xfrm>
          <a:prstGeom prst="rect">
            <a:avLst/>
          </a:prstGeom>
        </p:spPr>
      </p:pic>
      <p:pic>
        <p:nvPicPr>
          <p:cNvPr id="12290" name="Picture 2" descr="Applied Sciences | Free Full-Text | Radish Growth Stage Recognition Based  on GAN and Deep Transfer Learning">
            <a:extLst>
              <a:ext uri="{FF2B5EF4-FFF2-40B4-BE49-F238E27FC236}">
                <a16:creationId xmlns:a16="http://schemas.microsoft.com/office/drawing/2014/main" id="{3387D20D-4223-A220-CDE2-4F30B0C1CB4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758" y="702945"/>
            <a:ext cx="9643420" cy="54521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19916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Объект 5" descr="Изображение выглядит как графическая вставка, рисунок, символ, иллюстрация&#10;&#10;Автоматически созданное описание">
            <a:extLst>
              <a:ext uri="{FF2B5EF4-FFF2-40B4-BE49-F238E27FC236}">
                <a16:creationId xmlns:a16="http://schemas.microsoft.com/office/drawing/2014/main" id="{48B39188-D8F0-600E-F1E0-A2A19D860BAC}"/>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0390188" y="5984875"/>
            <a:ext cx="1801812" cy="873125"/>
          </a:xfrm>
        </p:spPr>
      </p:pic>
      <p:pic>
        <p:nvPicPr>
          <p:cNvPr id="4" name="Picture 3" descr="Облачно, нефтяной Paint Art">
            <a:extLst>
              <a:ext uri="{FF2B5EF4-FFF2-40B4-BE49-F238E27FC236}">
                <a16:creationId xmlns:a16="http://schemas.microsoft.com/office/drawing/2014/main" id="{D2954168-BFB3-1607-069F-11CCE7A0F44F}"/>
              </a:ext>
            </a:extLst>
          </p:cNvPr>
          <p:cNvPicPr>
            <a:picLocks noChangeAspect="1"/>
          </p:cNvPicPr>
          <p:nvPr/>
        </p:nvPicPr>
        <p:blipFill rotWithShape="1">
          <a:blip r:embed="rId3">
            <a:alphaModFix amt="47000"/>
          </a:blip>
          <a:srcRect t="7865" b="7865"/>
          <a:stretch/>
        </p:blipFill>
        <p:spPr>
          <a:xfrm>
            <a:off x="20" y="10"/>
            <a:ext cx="12191980" cy="6857990"/>
          </a:xfrm>
          <a:prstGeom prst="rect">
            <a:avLst/>
          </a:prstGeom>
        </p:spPr>
      </p:pic>
      <p:sp>
        <p:nvSpPr>
          <p:cNvPr id="3" name="TextBox 2">
            <a:extLst>
              <a:ext uri="{FF2B5EF4-FFF2-40B4-BE49-F238E27FC236}">
                <a16:creationId xmlns:a16="http://schemas.microsoft.com/office/drawing/2014/main" id="{3393B127-96CA-C859-56FD-37A6474B4DFC}"/>
              </a:ext>
            </a:extLst>
          </p:cNvPr>
          <p:cNvSpPr txBox="1"/>
          <p:nvPr/>
        </p:nvSpPr>
        <p:spPr>
          <a:xfrm>
            <a:off x="177281" y="178046"/>
            <a:ext cx="11700587" cy="6310958"/>
          </a:xfrm>
          <a:prstGeom prst="rect">
            <a:avLst/>
          </a:prstGeom>
          <a:noFill/>
        </p:spPr>
        <p:txBody>
          <a:bodyPr wrap="square">
            <a:spAutoFit/>
          </a:bodyPr>
          <a:lstStyle/>
          <a:p>
            <a:pPr indent="457200" algn="just">
              <a:lnSpc>
                <a:spcPct val="107000"/>
              </a:lnSpc>
              <a:spcAft>
                <a:spcPts val="800"/>
              </a:spcAft>
            </a:pPr>
            <a:r>
              <a:rPr lang="uk-UA" sz="2400" b="1" kern="100" dirty="0">
                <a:solidFill>
                  <a:srgbClr val="000000"/>
                </a:solidFill>
                <a:effectLst/>
                <a:latin typeface="Bookman Old Style" panose="02050604050505020204" pitchFamily="18" charset="0"/>
                <a:ea typeface="Aptos" panose="020B0004020202020204" pitchFamily="34" charset="0"/>
                <a:cs typeface="Times New Roman" panose="02020603050405020304" pitchFamily="18" charset="0"/>
              </a:rPr>
              <a:t>Властивість озимих однорічних і дворічних рослин прискорювати перехід до закладення квіток після дії на них знижених температур протягом певного часу назвали </a:t>
            </a:r>
            <a:r>
              <a:rPr lang="uk-UA" sz="2400" b="1" i="1" kern="100" dirty="0" err="1">
                <a:solidFill>
                  <a:srgbClr val="000000"/>
                </a:solidFill>
                <a:effectLst/>
                <a:latin typeface="Bookman Old Style" panose="02050604050505020204" pitchFamily="18" charset="0"/>
                <a:ea typeface="Aptos" panose="020B0004020202020204" pitchFamily="34" charset="0"/>
                <a:cs typeface="Times New Roman" panose="02020603050405020304" pitchFamily="18" charset="0"/>
              </a:rPr>
              <a:t>яровізацією</a:t>
            </a:r>
            <a:r>
              <a:rPr lang="uk-UA" sz="2400" b="1" i="1" kern="100" dirty="0">
                <a:solidFill>
                  <a:srgbClr val="000000"/>
                </a:solidFill>
                <a:effectLst/>
                <a:latin typeface="Bookman Old Style" panose="02050604050505020204" pitchFamily="18" charset="0"/>
                <a:ea typeface="Aptos" panose="020B0004020202020204" pitchFamily="34" charset="0"/>
                <a:cs typeface="Times New Roman" panose="02020603050405020304" pitchFamily="18" charset="0"/>
              </a:rPr>
              <a:t>.</a:t>
            </a:r>
            <a:r>
              <a:rPr lang="uk-UA" sz="2400" b="1" kern="100" dirty="0">
                <a:solidFill>
                  <a:srgbClr val="000000"/>
                </a:solidFill>
                <a:effectLst/>
                <a:latin typeface="Bookman Old Style" panose="02050604050505020204" pitchFamily="18" charset="0"/>
                <a:ea typeface="Aptos" panose="020B0004020202020204" pitchFamily="34" charset="0"/>
                <a:cs typeface="Times New Roman" panose="02020603050405020304" pitchFamily="18" charset="0"/>
              </a:rPr>
              <a:t> Тривалість періоду охолоджування і ефективні температури залежать від виду і навіть різновиду рослин. У більшості рослин цей період складає 1—3 місяці, у інших— від декількох днів до двох тижнів. Для селери, хризантеми, </a:t>
            </a:r>
            <a:r>
              <a:rPr lang="uk-UA" sz="2400" b="1" kern="100" dirty="0" err="1">
                <a:solidFill>
                  <a:srgbClr val="000000"/>
                </a:solidFill>
                <a:effectLst/>
                <a:latin typeface="Bookman Old Style" panose="02050604050505020204" pitchFamily="18" charset="0"/>
                <a:ea typeface="Aptos" panose="020B0004020202020204" pitchFamily="34" charset="0"/>
                <a:cs typeface="Times New Roman" panose="02020603050405020304" pitchFamily="18" charset="0"/>
              </a:rPr>
              <a:t>плевелу</a:t>
            </a:r>
            <a:r>
              <a:rPr lang="uk-UA" sz="2400" b="1" kern="100" dirty="0">
                <a:solidFill>
                  <a:srgbClr val="000000"/>
                </a:solidFill>
                <a:effectLst/>
                <a:latin typeface="Bookman Old Style" panose="02050604050505020204" pitchFamily="18" charset="0"/>
                <a:ea typeface="Aptos" panose="020B0004020202020204" pitchFamily="34" charset="0"/>
                <a:cs typeface="Times New Roman" panose="02020603050405020304" pitchFamily="18" charset="0"/>
              </a:rPr>
              <a:t> багаторічного, гравілату і левкою достатньо 1 —2-денного охолоджування.</a:t>
            </a:r>
            <a:endParaRPr lang="ru-UA" sz="2400" b="1" kern="100" dirty="0">
              <a:effectLst/>
              <a:latin typeface="Aptos" panose="020B0004020202020204" pitchFamily="34" charset="0"/>
              <a:ea typeface="Aptos" panose="020B0004020202020204" pitchFamily="34" charset="0"/>
              <a:cs typeface="Times New Roman" panose="02020603050405020304" pitchFamily="18" charset="0"/>
            </a:endParaRPr>
          </a:p>
          <a:p>
            <a:pPr indent="457200" algn="just">
              <a:tabLst>
                <a:tab pos="2969895" algn="ctr"/>
                <a:tab pos="5940425" algn="r"/>
                <a:tab pos="457200" algn="l"/>
                <a:tab pos="2969895" algn="ctr"/>
                <a:tab pos="5940425" algn="r"/>
              </a:tabLst>
            </a:pP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Залежно від реакції на довжину дня, рослини діляться на </a:t>
            </a:r>
            <a:r>
              <a:rPr lang="uk-UA" sz="2400" b="1" kern="100" dirty="0" err="1">
                <a:effectLst/>
                <a:latin typeface="Bookman Old Style" panose="02050604050505020204" pitchFamily="18" charset="0"/>
                <a:ea typeface="Aptos" panose="020B0004020202020204" pitchFamily="34" charset="0"/>
                <a:cs typeface="Times New Roman" panose="02020603050405020304" pitchFamily="18" charset="0"/>
              </a:rPr>
              <a:t>короткоденні</a:t>
            </a: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  що переходять до цвітіння тільки тоді, коли день коротше за ніч (день складає 8—12 год) - рис, кукурудза, просо, соя, цукровий очерет, бавовник, сорго; </a:t>
            </a:r>
            <a:r>
              <a:rPr lang="uk-UA" sz="2400" b="1" kern="100" dirty="0" err="1">
                <a:effectLst/>
                <a:latin typeface="Bookman Old Style" panose="02050604050505020204" pitchFamily="18" charset="0"/>
                <a:ea typeface="Aptos" panose="020B0004020202020204" pitchFamily="34" charset="0"/>
                <a:cs typeface="Times New Roman" panose="02020603050405020304" pitchFamily="18" charset="0"/>
              </a:rPr>
              <a:t>довгоденні</a:t>
            </a: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 (день не менше 16—18 год) - пшениця, ячмінь, овес, гірчиця, буряк, льон, шпинат, конюшина, кріп; рослини, що потребують чергування різних фотоперіодів, а також нейтральні за відношенням до довжини дня (гречка, горох, квасоля, томати). </a:t>
            </a:r>
            <a:endParaRPr lang="ru-UA" sz="2400" b="1"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6108593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Объект 5" descr="Изображение выглядит как графическая вставка, рисунок, символ, иллюстрация&#10;&#10;Автоматически созданное описание">
            <a:extLst>
              <a:ext uri="{FF2B5EF4-FFF2-40B4-BE49-F238E27FC236}">
                <a16:creationId xmlns:a16="http://schemas.microsoft.com/office/drawing/2014/main" id="{48B39188-D8F0-600E-F1E0-A2A19D860BAC}"/>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0390188" y="5984875"/>
            <a:ext cx="1801812" cy="873125"/>
          </a:xfrm>
        </p:spPr>
      </p:pic>
      <p:pic>
        <p:nvPicPr>
          <p:cNvPr id="4" name="Picture 3" descr="Облачно, нефтяной Paint Art">
            <a:extLst>
              <a:ext uri="{FF2B5EF4-FFF2-40B4-BE49-F238E27FC236}">
                <a16:creationId xmlns:a16="http://schemas.microsoft.com/office/drawing/2014/main" id="{D2954168-BFB3-1607-069F-11CCE7A0F44F}"/>
              </a:ext>
            </a:extLst>
          </p:cNvPr>
          <p:cNvPicPr>
            <a:picLocks noChangeAspect="1"/>
          </p:cNvPicPr>
          <p:nvPr/>
        </p:nvPicPr>
        <p:blipFill rotWithShape="1">
          <a:blip r:embed="rId3">
            <a:alphaModFix amt="47000"/>
          </a:blip>
          <a:srcRect t="7865" b="7865"/>
          <a:stretch/>
        </p:blipFill>
        <p:spPr>
          <a:xfrm>
            <a:off x="20" y="10"/>
            <a:ext cx="12191980" cy="6857990"/>
          </a:xfrm>
          <a:prstGeom prst="rect">
            <a:avLst/>
          </a:prstGeom>
        </p:spPr>
      </p:pic>
      <p:pic>
        <p:nvPicPr>
          <p:cNvPr id="14338" name="Picture 2" descr="Short Day, Long Day, Day Neutral Plants – Photoperiodism! | Green Bean  Connection">
            <a:extLst>
              <a:ext uri="{FF2B5EF4-FFF2-40B4-BE49-F238E27FC236}">
                <a16:creationId xmlns:a16="http://schemas.microsoft.com/office/drawing/2014/main" id="{6BDA7316-EB16-1FED-F73E-9E50C0FF0F9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498" y="361706"/>
            <a:ext cx="10092690" cy="59143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66154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Объект 5" descr="Изображение выглядит как графическая вставка, рисунок, символ, иллюстрация&#10;&#10;Автоматически созданное описание">
            <a:extLst>
              <a:ext uri="{FF2B5EF4-FFF2-40B4-BE49-F238E27FC236}">
                <a16:creationId xmlns:a16="http://schemas.microsoft.com/office/drawing/2014/main" id="{48B39188-D8F0-600E-F1E0-A2A19D860BAC}"/>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0390188" y="5984875"/>
            <a:ext cx="1801812" cy="873125"/>
          </a:xfrm>
        </p:spPr>
      </p:pic>
      <p:pic>
        <p:nvPicPr>
          <p:cNvPr id="4" name="Picture 3" descr="Облачно, нефтяной Paint Art">
            <a:extLst>
              <a:ext uri="{FF2B5EF4-FFF2-40B4-BE49-F238E27FC236}">
                <a16:creationId xmlns:a16="http://schemas.microsoft.com/office/drawing/2014/main" id="{D2954168-BFB3-1607-069F-11CCE7A0F44F}"/>
              </a:ext>
            </a:extLst>
          </p:cNvPr>
          <p:cNvPicPr>
            <a:picLocks noChangeAspect="1"/>
          </p:cNvPicPr>
          <p:nvPr/>
        </p:nvPicPr>
        <p:blipFill rotWithShape="1">
          <a:blip r:embed="rId3">
            <a:alphaModFix amt="47000"/>
          </a:blip>
          <a:srcRect t="7865" b="7865"/>
          <a:stretch/>
        </p:blipFill>
        <p:spPr>
          <a:xfrm>
            <a:off x="20" y="10"/>
            <a:ext cx="12191980" cy="6857990"/>
          </a:xfrm>
          <a:prstGeom prst="rect">
            <a:avLst/>
          </a:prstGeom>
        </p:spPr>
      </p:pic>
      <p:sp>
        <p:nvSpPr>
          <p:cNvPr id="12" name="TextBox 11">
            <a:extLst>
              <a:ext uri="{FF2B5EF4-FFF2-40B4-BE49-F238E27FC236}">
                <a16:creationId xmlns:a16="http://schemas.microsoft.com/office/drawing/2014/main" id="{DACA0190-EE4A-4A39-ABB0-4F4274A25A11}"/>
              </a:ext>
            </a:extLst>
          </p:cNvPr>
          <p:cNvSpPr txBox="1"/>
          <p:nvPr/>
        </p:nvSpPr>
        <p:spPr>
          <a:xfrm>
            <a:off x="217714" y="502022"/>
            <a:ext cx="11756571" cy="2308324"/>
          </a:xfrm>
          <a:prstGeom prst="rect">
            <a:avLst/>
          </a:prstGeom>
          <a:noFill/>
        </p:spPr>
        <p:txBody>
          <a:bodyPr wrap="square">
            <a:spAutoFit/>
          </a:bodyPr>
          <a:lstStyle/>
          <a:p>
            <a:pPr marL="147955" indent="457200" algn="just"/>
            <a:r>
              <a:rPr lang="uk-UA" sz="2400" b="1" dirty="0">
                <a:effectLst/>
                <a:latin typeface="Bookman Old Style" panose="02050604050505020204" pitchFamily="18" charset="0"/>
                <a:ea typeface="Times New Roman" panose="02020603050405020304" pitchFamily="18" charset="0"/>
              </a:rPr>
              <a:t>Ріст та розвиток – це </a:t>
            </a:r>
            <a:r>
              <a:rPr lang="uk-UA" sz="2400" b="1" dirty="0" err="1">
                <a:effectLst/>
                <a:latin typeface="Bookman Old Style" panose="02050604050505020204" pitchFamily="18" charset="0"/>
                <a:ea typeface="Times New Roman" panose="02020603050405020304" pitchFamily="18" charset="0"/>
              </a:rPr>
              <a:t>загальнобіологічні</a:t>
            </a:r>
            <a:r>
              <a:rPr lang="uk-UA" sz="2400" b="1" dirty="0">
                <a:effectLst/>
                <a:latin typeface="Bookman Old Style" panose="02050604050505020204" pitchFamily="18" charset="0"/>
                <a:ea typeface="Times New Roman" panose="02020603050405020304" pitchFamily="18" charset="0"/>
              </a:rPr>
              <a:t> поняття, тобто всі живі організми мають здатність до росту.</a:t>
            </a:r>
            <a:endParaRPr lang="ru-UA" sz="2400" b="1" dirty="0">
              <a:effectLst/>
              <a:latin typeface="Times New Roman" panose="02020603050405020304" pitchFamily="18" charset="0"/>
              <a:ea typeface="Times New Roman" panose="02020603050405020304" pitchFamily="18" charset="0"/>
            </a:endParaRPr>
          </a:p>
          <a:p>
            <a:pPr marL="147955" indent="457200" algn="just"/>
            <a:r>
              <a:rPr lang="uk-UA" sz="2400" b="1" dirty="0">
                <a:effectLst/>
                <a:latin typeface="Bookman Old Style" panose="02050604050505020204" pitchFamily="18" charset="0"/>
                <a:ea typeface="Times New Roman" panose="02020603050405020304" pitchFamily="18" charset="0"/>
              </a:rPr>
              <a:t>Ріст та розвиток – терміни, якими користуються для характеристики життєвого циклу рослин. Життєвий цикл (онтогенез) – це цілковитий процес індивідуального розвитку від моменту запліднення і до смерті.</a:t>
            </a:r>
            <a:endParaRPr lang="ru-UA" sz="2400" b="1" dirty="0">
              <a:effectLst/>
              <a:latin typeface="Times New Roman" panose="02020603050405020304" pitchFamily="18" charset="0"/>
              <a:ea typeface="Times New Roman" panose="02020603050405020304" pitchFamily="18" charset="0"/>
            </a:endParaRPr>
          </a:p>
        </p:txBody>
      </p:sp>
      <p:pic>
        <p:nvPicPr>
          <p:cNvPr id="5122" name="Picture 2" descr="Презентація з біології для учнів 6 класу &quot;Ріст і розвиток рослин&quot;">
            <a:extLst>
              <a:ext uri="{FF2B5EF4-FFF2-40B4-BE49-F238E27FC236}">
                <a16:creationId xmlns:a16="http://schemas.microsoft.com/office/drawing/2014/main" id="{21393393-0AC2-2D38-6D17-1065BFEB83A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514" t="37629" r="5486" b="4286"/>
          <a:stretch/>
        </p:blipFill>
        <p:spPr bwMode="auto">
          <a:xfrm>
            <a:off x="1851660" y="2944764"/>
            <a:ext cx="7806690" cy="37788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03384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Объект 5" descr="Изображение выглядит как графическая вставка, рисунок, символ, иллюстрация&#10;&#10;Автоматически созданное описание">
            <a:extLst>
              <a:ext uri="{FF2B5EF4-FFF2-40B4-BE49-F238E27FC236}">
                <a16:creationId xmlns:a16="http://schemas.microsoft.com/office/drawing/2014/main" id="{48B39188-D8F0-600E-F1E0-A2A19D860BAC}"/>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0390188" y="5984875"/>
            <a:ext cx="1801812" cy="873125"/>
          </a:xfrm>
        </p:spPr>
      </p:pic>
      <p:pic>
        <p:nvPicPr>
          <p:cNvPr id="4" name="Picture 3" descr="Облачно, нефтяной Paint Art">
            <a:extLst>
              <a:ext uri="{FF2B5EF4-FFF2-40B4-BE49-F238E27FC236}">
                <a16:creationId xmlns:a16="http://schemas.microsoft.com/office/drawing/2014/main" id="{D2954168-BFB3-1607-069F-11CCE7A0F44F}"/>
              </a:ext>
            </a:extLst>
          </p:cNvPr>
          <p:cNvPicPr>
            <a:picLocks noChangeAspect="1"/>
          </p:cNvPicPr>
          <p:nvPr/>
        </p:nvPicPr>
        <p:blipFill rotWithShape="1">
          <a:blip r:embed="rId3">
            <a:alphaModFix amt="47000"/>
          </a:blip>
          <a:srcRect t="7865" b="7865"/>
          <a:stretch/>
        </p:blipFill>
        <p:spPr>
          <a:xfrm>
            <a:off x="20" y="10"/>
            <a:ext cx="12191980" cy="6857990"/>
          </a:xfrm>
          <a:prstGeom prst="rect">
            <a:avLst/>
          </a:prstGeom>
        </p:spPr>
      </p:pic>
      <p:sp>
        <p:nvSpPr>
          <p:cNvPr id="3" name="TextBox 2">
            <a:extLst>
              <a:ext uri="{FF2B5EF4-FFF2-40B4-BE49-F238E27FC236}">
                <a16:creationId xmlns:a16="http://schemas.microsoft.com/office/drawing/2014/main" id="{5479F63F-BE41-194E-A0F4-3DE1EDAF0D34}"/>
              </a:ext>
            </a:extLst>
          </p:cNvPr>
          <p:cNvSpPr txBox="1"/>
          <p:nvPr/>
        </p:nvSpPr>
        <p:spPr>
          <a:xfrm>
            <a:off x="279918" y="1262862"/>
            <a:ext cx="11756572" cy="4130361"/>
          </a:xfrm>
          <a:prstGeom prst="rect">
            <a:avLst/>
          </a:prstGeom>
          <a:noFill/>
        </p:spPr>
        <p:txBody>
          <a:bodyPr wrap="square">
            <a:spAutoFit/>
          </a:bodyPr>
          <a:lstStyle/>
          <a:p>
            <a:pPr indent="457200" algn="just">
              <a:lnSpc>
                <a:spcPct val="107000"/>
              </a:lnSpc>
              <a:spcAft>
                <a:spcPts val="800"/>
              </a:spcAft>
            </a:pPr>
            <a:r>
              <a:rPr lang="uk-UA" sz="2400" b="1" kern="100" dirty="0">
                <a:solidFill>
                  <a:srgbClr val="000000"/>
                </a:solidFill>
                <a:effectLst/>
                <a:latin typeface="Bookman Old Style" panose="02050604050505020204" pitchFamily="18" charset="0"/>
                <a:ea typeface="Aptos" panose="020B0004020202020204" pitchFamily="34" charset="0"/>
                <a:cs typeface="Times New Roman" panose="02020603050405020304" pitchFamily="18" charset="0"/>
              </a:rPr>
              <a:t>Тривалість дня або ночі (фотоперіод) сприймає листова пластинка</a:t>
            </a:r>
            <a:r>
              <a:rPr lang="uk-UA" sz="2400" b="1" i="1" kern="100" dirty="0">
                <a:solidFill>
                  <a:srgbClr val="000000"/>
                </a:solidFill>
                <a:effectLst/>
                <a:latin typeface="Bookman Old Style" panose="02050604050505020204" pitchFamily="18" charset="0"/>
                <a:ea typeface="Aptos" panose="020B0004020202020204" pitchFamily="34" charset="0"/>
                <a:cs typeface="Times New Roman" panose="02020603050405020304" pitchFamily="18" charset="0"/>
              </a:rPr>
              <a:t>. </a:t>
            </a:r>
            <a:r>
              <a:rPr lang="uk-UA" sz="2400" b="1" kern="100" dirty="0">
                <a:solidFill>
                  <a:srgbClr val="000000"/>
                </a:solidFill>
                <a:effectLst/>
                <a:latin typeface="Bookman Old Style" panose="02050604050505020204" pitchFamily="18" charset="0"/>
                <a:ea typeface="Aptos" panose="020B0004020202020204" pitchFamily="34" charset="0"/>
                <a:cs typeface="Times New Roman" panose="02020603050405020304" pitchFamily="18" charset="0"/>
              </a:rPr>
              <a:t>Основну роль в сприйнятті фотоперіоду грає  фітохром,  а зміни, в результаті яких починається закладення квіток, відбуваються в меристемі - найближчій до листа точці росту.</a:t>
            </a:r>
            <a:endParaRPr lang="ru-UA" sz="2400" b="1" kern="100" dirty="0">
              <a:effectLst/>
              <a:latin typeface="Aptos" panose="020B0004020202020204" pitchFamily="34" charset="0"/>
              <a:ea typeface="Aptos" panose="020B0004020202020204" pitchFamily="34" charset="0"/>
              <a:cs typeface="Times New Roman" panose="02020603050405020304" pitchFamily="18" charset="0"/>
            </a:endParaRPr>
          </a:p>
          <a:p>
            <a:pPr indent="457200" algn="just">
              <a:lnSpc>
                <a:spcPct val="107000"/>
              </a:lnSpc>
              <a:spcAft>
                <a:spcPts val="800"/>
              </a:spcAft>
            </a:pPr>
            <a:r>
              <a:rPr lang="uk-UA" sz="2400" b="1" kern="100" dirty="0">
                <a:solidFill>
                  <a:srgbClr val="000000"/>
                </a:solidFill>
                <a:effectLst/>
                <a:latin typeface="Bookman Old Style" panose="02050604050505020204" pitchFamily="18" charset="0"/>
                <a:ea typeface="Aptos" panose="020B0004020202020204" pitchFamily="34" charset="0"/>
                <a:cs typeface="Times New Roman" panose="02020603050405020304" pitchFamily="18" charset="0"/>
              </a:rPr>
              <a:t>Довго- або </a:t>
            </a:r>
            <a:r>
              <a:rPr lang="uk-UA" sz="2400" b="1" kern="100" dirty="0" err="1">
                <a:solidFill>
                  <a:srgbClr val="000000"/>
                </a:solidFill>
                <a:effectLst/>
                <a:latin typeface="Bookman Old Style" panose="02050604050505020204" pitchFamily="18" charset="0"/>
                <a:ea typeface="Aptos" panose="020B0004020202020204" pitchFamily="34" charset="0"/>
                <a:cs typeface="Times New Roman" panose="02020603050405020304" pitchFamily="18" charset="0"/>
              </a:rPr>
              <a:t>короткоденність</a:t>
            </a:r>
            <a:r>
              <a:rPr lang="uk-UA" sz="2400" b="1" kern="100" dirty="0">
                <a:solidFill>
                  <a:srgbClr val="000000"/>
                </a:solidFill>
                <a:effectLst/>
                <a:latin typeface="Bookman Old Style" panose="02050604050505020204" pitchFamily="18" charset="0"/>
                <a:ea typeface="Aptos" panose="020B0004020202020204" pitchFamily="34" charset="0"/>
                <a:cs typeface="Times New Roman" panose="02020603050405020304" pitchFamily="18" charset="0"/>
              </a:rPr>
              <a:t> рослин залежить від географічного походження виду або сорту. </a:t>
            </a:r>
            <a:r>
              <a:rPr lang="uk-UA" sz="2400" b="1" kern="100" dirty="0" err="1">
                <a:solidFill>
                  <a:srgbClr val="000000"/>
                </a:solidFill>
                <a:effectLst/>
                <a:latin typeface="Bookman Old Style" panose="02050604050505020204" pitchFamily="18" charset="0"/>
                <a:ea typeface="Aptos" panose="020B0004020202020204" pitchFamily="34" charset="0"/>
                <a:cs typeface="Times New Roman" panose="02020603050405020304" pitchFamily="18" charset="0"/>
              </a:rPr>
              <a:t>Довгоденність</a:t>
            </a:r>
            <a:r>
              <a:rPr lang="uk-UA" sz="2400" b="1" kern="100" dirty="0">
                <a:solidFill>
                  <a:srgbClr val="000000"/>
                </a:solidFill>
                <a:effectLst/>
                <a:latin typeface="Bookman Old Style" panose="02050604050505020204" pitchFamily="18" charset="0"/>
                <a:ea typeface="Aptos" panose="020B0004020202020204" pitchFamily="34" charset="0"/>
                <a:cs typeface="Times New Roman" panose="02020603050405020304" pitchFamily="18" charset="0"/>
              </a:rPr>
              <a:t> виробилася у рослин у зв'язку із зимівлею, </a:t>
            </a:r>
            <a:r>
              <a:rPr lang="uk-UA" sz="2400" b="1" kern="100" dirty="0" err="1">
                <a:solidFill>
                  <a:srgbClr val="000000"/>
                </a:solidFill>
                <a:effectLst/>
                <a:latin typeface="Bookman Old Style" panose="02050604050505020204" pitchFamily="18" charset="0"/>
                <a:ea typeface="Aptos" panose="020B0004020202020204" pitchFamily="34" charset="0"/>
                <a:cs typeface="Times New Roman" panose="02020603050405020304" pitchFamily="18" charset="0"/>
              </a:rPr>
              <a:t>короткоденність</a:t>
            </a:r>
            <a:r>
              <a:rPr lang="uk-UA" sz="2400" b="1" kern="100" dirty="0">
                <a:solidFill>
                  <a:srgbClr val="000000"/>
                </a:solidFill>
                <a:effectLst/>
                <a:latin typeface="Bookman Old Style" panose="02050604050505020204" pitchFamily="18" charset="0"/>
                <a:ea typeface="Aptos" panose="020B0004020202020204" pitchFamily="34" charset="0"/>
                <a:cs typeface="Times New Roman" panose="02020603050405020304" pitchFamily="18" charset="0"/>
              </a:rPr>
              <a:t> — у зв'язку з періодичними посухами або тропічними зливами. </a:t>
            </a:r>
            <a:r>
              <a:rPr lang="uk-UA" sz="2400" b="1" kern="100" dirty="0" err="1">
                <a:solidFill>
                  <a:srgbClr val="000000"/>
                </a:solidFill>
                <a:effectLst/>
                <a:latin typeface="Bookman Old Style" panose="02050604050505020204" pitchFamily="18" charset="0"/>
                <a:ea typeface="Aptos" panose="020B0004020202020204" pitchFamily="34" charset="0"/>
                <a:cs typeface="Times New Roman" panose="02020603050405020304" pitchFamily="18" charset="0"/>
              </a:rPr>
              <a:t>Довгоденні</a:t>
            </a:r>
            <a:r>
              <a:rPr lang="uk-UA" sz="2400" b="1" kern="100" dirty="0">
                <a:solidFill>
                  <a:srgbClr val="000000"/>
                </a:solidFill>
                <a:effectLst/>
                <a:latin typeface="Bookman Old Style" panose="02050604050505020204" pitchFamily="18" charset="0"/>
                <a:ea typeface="Aptos" panose="020B0004020202020204" pitchFamily="34" charset="0"/>
                <a:cs typeface="Times New Roman" panose="02020603050405020304" pitchFamily="18" charset="0"/>
              </a:rPr>
              <a:t> рослини поширені, в основному, в помірних і приполярних широтах, </a:t>
            </a:r>
            <a:r>
              <a:rPr lang="uk-UA" sz="2400" b="1" kern="100" dirty="0" err="1">
                <a:solidFill>
                  <a:srgbClr val="000000"/>
                </a:solidFill>
                <a:effectLst/>
                <a:latin typeface="Bookman Old Style" panose="02050604050505020204" pitchFamily="18" charset="0"/>
                <a:ea typeface="Aptos" panose="020B0004020202020204" pitchFamily="34" charset="0"/>
                <a:cs typeface="Times New Roman" panose="02020603050405020304" pitchFamily="18" charset="0"/>
              </a:rPr>
              <a:t>короткоденні</a:t>
            </a:r>
            <a:r>
              <a:rPr lang="uk-UA" sz="2400" b="1" kern="100" dirty="0">
                <a:solidFill>
                  <a:srgbClr val="000000"/>
                </a:solidFill>
                <a:effectLst/>
                <a:latin typeface="Bookman Old Style" panose="02050604050505020204" pitchFamily="18" charset="0"/>
                <a:ea typeface="Aptos" panose="020B0004020202020204" pitchFamily="34" charset="0"/>
                <a:cs typeface="Times New Roman" panose="02020603050405020304" pitchFamily="18" charset="0"/>
              </a:rPr>
              <a:t> – в субтропіках.</a:t>
            </a:r>
            <a:endParaRPr lang="ru-UA" sz="2400" b="1"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4956466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Объект 5" descr="Изображение выглядит как графическая вставка, рисунок, символ, иллюстрация&#10;&#10;Автоматически созданное описание">
            <a:extLst>
              <a:ext uri="{FF2B5EF4-FFF2-40B4-BE49-F238E27FC236}">
                <a16:creationId xmlns:a16="http://schemas.microsoft.com/office/drawing/2014/main" id="{48B39188-D8F0-600E-F1E0-A2A19D860BAC}"/>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0390188" y="5984875"/>
            <a:ext cx="1801812" cy="873125"/>
          </a:xfrm>
        </p:spPr>
      </p:pic>
      <p:pic>
        <p:nvPicPr>
          <p:cNvPr id="4" name="Picture 3" descr="Облачно, нефтяной Paint Art">
            <a:extLst>
              <a:ext uri="{FF2B5EF4-FFF2-40B4-BE49-F238E27FC236}">
                <a16:creationId xmlns:a16="http://schemas.microsoft.com/office/drawing/2014/main" id="{D2954168-BFB3-1607-069F-11CCE7A0F44F}"/>
              </a:ext>
            </a:extLst>
          </p:cNvPr>
          <p:cNvPicPr>
            <a:picLocks noChangeAspect="1"/>
          </p:cNvPicPr>
          <p:nvPr/>
        </p:nvPicPr>
        <p:blipFill rotWithShape="1">
          <a:blip r:embed="rId3">
            <a:alphaModFix amt="47000"/>
          </a:blip>
          <a:srcRect t="7865" b="7865"/>
          <a:stretch/>
        </p:blipFill>
        <p:spPr>
          <a:xfrm>
            <a:off x="20" y="10"/>
            <a:ext cx="12191980" cy="6857990"/>
          </a:xfrm>
          <a:prstGeom prst="rect">
            <a:avLst/>
          </a:prstGeom>
        </p:spPr>
      </p:pic>
      <p:pic>
        <p:nvPicPr>
          <p:cNvPr id="13314" name="Picture 2" descr="Photoperiodism Notes CBSE Class 11">
            <a:extLst>
              <a:ext uri="{FF2B5EF4-FFF2-40B4-BE49-F238E27FC236}">
                <a16:creationId xmlns:a16="http://schemas.microsoft.com/office/drawing/2014/main" id="{FC1384D1-16EE-B594-0E65-A793AADD2D8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140" y="1461859"/>
            <a:ext cx="10439400" cy="43741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79596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Объект 5" descr="Изображение выглядит как графическая вставка, рисунок, символ, иллюстрация&#10;&#10;Автоматически созданное описание">
            <a:extLst>
              <a:ext uri="{FF2B5EF4-FFF2-40B4-BE49-F238E27FC236}">
                <a16:creationId xmlns:a16="http://schemas.microsoft.com/office/drawing/2014/main" id="{48B39188-D8F0-600E-F1E0-A2A19D860BAC}"/>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0390188" y="5984875"/>
            <a:ext cx="1801812" cy="873125"/>
          </a:xfrm>
        </p:spPr>
      </p:pic>
      <p:pic>
        <p:nvPicPr>
          <p:cNvPr id="4" name="Picture 3" descr="Облачно, нефтяной Paint Art">
            <a:extLst>
              <a:ext uri="{FF2B5EF4-FFF2-40B4-BE49-F238E27FC236}">
                <a16:creationId xmlns:a16="http://schemas.microsoft.com/office/drawing/2014/main" id="{D2954168-BFB3-1607-069F-11CCE7A0F44F}"/>
              </a:ext>
            </a:extLst>
          </p:cNvPr>
          <p:cNvPicPr>
            <a:picLocks noChangeAspect="1"/>
          </p:cNvPicPr>
          <p:nvPr/>
        </p:nvPicPr>
        <p:blipFill rotWithShape="1">
          <a:blip r:embed="rId3">
            <a:alphaModFix amt="47000"/>
          </a:blip>
          <a:srcRect t="7865" b="7865"/>
          <a:stretch/>
        </p:blipFill>
        <p:spPr>
          <a:xfrm>
            <a:off x="20" y="10"/>
            <a:ext cx="12191980" cy="6857990"/>
          </a:xfrm>
          <a:prstGeom prst="rect">
            <a:avLst/>
          </a:prstGeom>
        </p:spPr>
      </p:pic>
      <p:sp>
        <p:nvSpPr>
          <p:cNvPr id="3" name="TextBox 2">
            <a:extLst>
              <a:ext uri="{FF2B5EF4-FFF2-40B4-BE49-F238E27FC236}">
                <a16:creationId xmlns:a16="http://schemas.microsoft.com/office/drawing/2014/main" id="{451BAE7B-B046-A3A3-9FD3-6099903839F0}"/>
              </a:ext>
            </a:extLst>
          </p:cNvPr>
          <p:cNvSpPr txBox="1"/>
          <p:nvPr/>
        </p:nvSpPr>
        <p:spPr>
          <a:xfrm>
            <a:off x="351433" y="477351"/>
            <a:ext cx="11840547" cy="5428922"/>
          </a:xfrm>
          <a:prstGeom prst="rect">
            <a:avLst/>
          </a:prstGeom>
          <a:noFill/>
        </p:spPr>
        <p:txBody>
          <a:bodyPr wrap="square">
            <a:spAutoFit/>
          </a:bodyPr>
          <a:lstStyle/>
          <a:p>
            <a:pPr indent="457200" algn="just">
              <a:lnSpc>
                <a:spcPct val="107000"/>
              </a:lnSpc>
              <a:spcAft>
                <a:spcPts val="800"/>
              </a:spcAft>
            </a:pPr>
            <a:r>
              <a:rPr lang="uk-UA" sz="2000" b="1" u="sng" kern="100" dirty="0">
                <a:solidFill>
                  <a:srgbClr val="000000"/>
                </a:solidFill>
                <a:effectLst/>
                <a:latin typeface="Bookman Old Style" panose="02050604050505020204" pitchFamily="18" charset="0"/>
                <a:ea typeface="Aptos" panose="020B0004020202020204" pitchFamily="34" charset="0"/>
                <a:cs typeface="Times New Roman" panose="02020603050405020304" pitchFamily="18" charset="0"/>
              </a:rPr>
              <a:t>Гормональна теорія зацвітання рослин </a:t>
            </a:r>
            <a:r>
              <a:rPr lang="uk-UA" sz="2000" b="1" u="sng" kern="100" dirty="0" err="1">
                <a:solidFill>
                  <a:srgbClr val="000000"/>
                </a:solidFill>
                <a:effectLst/>
                <a:latin typeface="Bookman Old Style" panose="02050604050505020204" pitchFamily="18" charset="0"/>
                <a:ea typeface="Aptos" panose="020B0004020202020204" pitchFamily="34" charset="0"/>
                <a:cs typeface="Times New Roman" panose="02020603050405020304" pitchFamily="18" charset="0"/>
              </a:rPr>
              <a:t>Чайлахяна</a:t>
            </a:r>
            <a:endParaRPr lang="ru-UA" sz="2000" b="1" u="sng" kern="100" dirty="0">
              <a:effectLst/>
              <a:latin typeface="Aptos" panose="020B0004020202020204" pitchFamily="34" charset="0"/>
              <a:ea typeface="Aptos" panose="020B0004020202020204" pitchFamily="34" charset="0"/>
              <a:cs typeface="Times New Roman" panose="02020603050405020304" pitchFamily="18" charset="0"/>
            </a:endParaRPr>
          </a:p>
          <a:p>
            <a:pPr indent="457200" algn="just">
              <a:lnSpc>
                <a:spcPct val="107000"/>
              </a:lnSpc>
              <a:spcAft>
                <a:spcPts val="800"/>
              </a:spcAft>
            </a:pPr>
            <a:r>
              <a:rPr lang="uk-UA" sz="2000" b="1" kern="100" dirty="0">
                <a:solidFill>
                  <a:srgbClr val="000000"/>
                </a:solidFill>
                <a:effectLst/>
                <a:latin typeface="Bookman Old Style" panose="02050604050505020204" pitchFamily="18" charset="0"/>
                <a:ea typeface="Aptos" panose="020B0004020202020204" pitchFamily="34" charset="0"/>
                <a:cs typeface="Times New Roman" panose="02020603050405020304" pitchFamily="18" charset="0"/>
              </a:rPr>
              <a:t>У листі, що отримує необхідний фотоперіод, синтезуються речовини, які поступають у верхівкові меристеми і викликають цвітіння. М.Х. </a:t>
            </a:r>
            <a:r>
              <a:rPr lang="uk-UA" sz="2000" b="1" kern="100" dirty="0" err="1">
                <a:solidFill>
                  <a:srgbClr val="000000"/>
                </a:solidFill>
                <a:effectLst/>
                <a:latin typeface="Bookman Old Style" panose="02050604050505020204" pitchFamily="18" charset="0"/>
                <a:ea typeface="Aptos" panose="020B0004020202020204" pitchFamily="34" charset="0"/>
                <a:cs typeface="Times New Roman" panose="02020603050405020304" pitchFamily="18" charset="0"/>
              </a:rPr>
              <a:t>Чайлахян</a:t>
            </a:r>
            <a:r>
              <a:rPr lang="uk-UA" sz="2000" b="1" kern="100" dirty="0">
                <a:solidFill>
                  <a:srgbClr val="000000"/>
                </a:solidFill>
                <a:effectLst/>
                <a:latin typeface="Bookman Old Style" panose="02050604050505020204" pitchFamily="18" charset="0"/>
                <a:ea typeface="Aptos" panose="020B0004020202020204" pitchFamily="34" charset="0"/>
                <a:cs typeface="Times New Roman" panose="02020603050405020304" pitchFamily="18" charset="0"/>
              </a:rPr>
              <a:t>  висунув гіпотезу, згідно якої цвітіння викликають </a:t>
            </a:r>
            <a:r>
              <a:rPr lang="uk-UA" sz="2000" b="1" i="1" kern="100" dirty="0">
                <a:solidFill>
                  <a:srgbClr val="000000"/>
                </a:solidFill>
                <a:effectLst/>
                <a:latin typeface="Bookman Old Style" panose="02050604050505020204" pitchFamily="18" charset="0"/>
                <a:ea typeface="Aptos" panose="020B0004020202020204" pitchFamily="34" charset="0"/>
                <a:cs typeface="Times New Roman" panose="02020603050405020304" pitchFamily="18" charset="0"/>
              </a:rPr>
              <a:t>два </a:t>
            </a:r>
            <a:r>
              <a:rPr lang="uk-UA" sz="2000" b="1" kern="100" dirty="0">
                <a:solidFill>
                  <a:srgbClr val="000000"/>
                </a:solidFill>
                <a:effectLst/>
                <a:latin typeface="Bookman Old Style" panose="02050604050505020204" pitchFamily="18" charset="0"/>
                <a:ea typeface="Aptos" panose="020B0004020202020204" pitchFamily="34" charset="0"/>
                <a:cs typeface="Times New Roman" panose="02020603050405020304" pitchFamily="18" charset="0"/>
              </a:rPr>
              <a:t>гормони: один з них — </a:t>
            </a:r>
            <a:r>
              <a:rPr lang="uk-UA" sz="2000" b="1" i="1" kern="100" dirty="0">
                <a:solidFill>
                  <a:srgbClr val="000000"/>
                </a:solidFill>
                <a:effectLst/>
                <a:latin typeface="Bookman Old Style" panose="02050604050505020204" pitchFamily="18" charset="0"/>
                <a:ea typeface="Aptos" panose="020B0004020202020204" pitchFamily="34" charset="0"/>
                <a:cs typeface="Times New Roman" panose="02020603050405020304" pitchFamily="18" charset="0"/>
              </a:rPr>
              <a:t>гіберелін, </a:t>
            </a:r>
            <a:r>
              <a:rPr lang="uk-UA" sz="2000" b="1" kern="100" dirty="0">
                <a:solidFill>
                  <a:srgbClr val="000000"/>
                </a:solidFill>
                <a:effectLst/>
                <a:latin typeface="Bookman Old Style" panose="02050604050505020204" pitchFamily="18" charset="0"/>
                <a:ea typeface="Aptos" panose="020B0004020202020204" pitchFamily="34" charset="0"/>
                <a:cs typeface="Times New Roman" panose="02020603050405020304" pitchFamily="18" charset="0"/>
              </a:rPr>
              <a:t>а інший — невідомий гормон, названий </a:t>
            </a:r>
            <a:r>
              <a:rPr lang="uk-UA" sz="2000" b="1" i="1" kern="100" dirty="0" err="1">
                <a:solidFill>
                  <a:srgbClr val="000000"/>
                </a:solidFill>
                <a:effectLst/>
                <a:latin typeface="Bookman Old Style" panose="02050604050505020204" pitchFamily="18" charset="0"/>
                <a:ea typeface="Aptos" panose="020B0004020202020204" pitchFamily="34" charset="0"/>
                <a:cs typeface="Times New Roman" panose="02020603050405020304" pitchFamily="18" charset="0"/>
              </a:rPr>
              <a:t>антезіном</a:t>
            </a:r>
            <a:r>
              <a:rPr lang="uk-UA" sz="2000" b="1" i="1" kern="100" dirty="0">
                <a:solidFill>
                  <a:srgbClr val="000000"/>
                </a:solidFill>
                <a:effectLst/>
                <a:latin typeface="Bookman Old Style" panose="02050604050505020204" pitchFamily="18" charset="0"/>
                <a:ea typeface="Aptos" panose="020B0004020202020204" pitchFamily="34" charset="0"/>
                <a:cs typeface="Times New Roman" panose="02020603050405020304" pitchFamily="18" charset="0"/>
              </a:rPr>
              <a:t>. </a:t>
            </a:r>
            <a:r>
              <a:rPr lang="uk-UA" sz="2000" b="1" kern="100" dirty="0">
                <a:solidFill>
                  <a:srgbClr val="000000"/>
                </a:solidFill>
                <a:effectLst/>
                <a:latin typeface="Bookman Old Style" panose="02050604050505020204" pitchFamily="18" charset="0"/>
                <a:ea typeface="Aptos" panose="020B0004020202020204" pitchFamily="34" charset="0"/>
                <a:cs typeface="Times New Roman" panose="02020603050405020304" pitchFamily="18" charset="0"/>
              </a:rPr>
              <a:t>Процес зацвітання проходить в дві фази: на першій фазі утворюється квіткове стебло (квітконіжка або вісь суцвіття), а на другій — самі квітки.</a:t>
            </a:r>
            <a:endParaRPr lang="ru-UA" sz="2000" b="1" kern="100" dirty="0">
              <a:effectLst/>
              <a:latin typeface="Aptos" panose="020B0004020202020204" pitchFamily="34" charset="0"/>
              <a:ea typeface="Aptos" panose="020B0004020202020204" pitchFamily="34" charset="0"/>
              <a:cs typeface="Times New Roman" panose="02020603050405020304" pitchFamily="18" charset="0"/>
            </a:endParaRPr>
          </a:p>
          <a:p>
            <a:pPr indent="457200" algn="just">
              <a:lnSpc>
                <a:spcPct val="107000"/>
              </a:lnSpc>
              <a:spcAft>
                <a:spcPts val="800"/>
              </a:spcAft>
            </a:pPr>
            <a:r>
              <a:rPr lang="uk-UA" sz="2000" b="1" kern="100" dirty="0">
                <a:solidFill>
                  <a:srgbClr val="000000"/>
                </a:solidFill>
                <a:effectLst/>
                <a:latin typeface="Bookman Old Style" panose="02050604050505020204" pitchFamily="18" charset="0"/>
                <a:ea typeface="Aptos" panose="020B0004020202020204" pitchFamily="34" charset="0"/>
                <a:cs typeface="Times New Roman" panose="02020603050405020304" pitchFamily="18" charset="0"/>
              </a:rPr>
              <a:t>У </a:t>
            </a:r>
            <a:r>
              <a:rPr lang="uk-UA" sz="2000" b="1" kern="100" dirty="0" err="1">
                <a:solidFill>
                  <a:srgbClr val="000000"/>
                </a:solidFill>
                <a:effectLst/>
                <a:latin typeface="Bookman Old Style" panose="02050604050505020204" pitchFamily="18" charset="0"/>
                <a:ea typeface="Aptos" panose="020B0004020202020204" pitchFamily="34" charset="0"/>
                <a:cs typeface="Times New Roman" panose="02020603050405020304" pitchFamily="18" charset="0"/>
              </a:rPr>
              <a:t>довгоденних</a:t>
            </a:r>
            <a:r>
              <a:rPr lang="uk-UA" sz="2000" b="1" kern="100" dirty="0">
                <a:solidFill>
                  <a:srgbClr val="000000"/>
                </a:solidFill>
                <a:effectLst/>
                <a:latin typeface="Bookman Old Style" panose="02050604050505020204" pitchFamily="18" charset="0"/>
                <a:ea typeface="Aptos" panose="020B0004020202020204" pitchFamily="34" charset="0"/>
                <a:cs typeface="Times New Roman" panose="02020603050405020304" pitchFamily="18" charset="0"/>
              </a:rPr>
              <a:t> рослин критичною є перша фаза зацвітання, яка залежить від присутності гібереліну, що синтезується в листі на довгому дні. </a:t>
            </a:r>
            <a:r>
              <a:rPr lang="uk-UA" sz="2000" b="1" kern="100" dirty="0" err="1">
                <a:solidFill>
                  <a:srgbClr val="000000"/>
                </a:solidFill>
                <a:effectLst/>
                <a:latin typeface="Bookman Old Style" panose="02050604050505020204" pitchFamily="18" charset="0"/>
                <a:ea typeface="Aptos" panose="020B0004020202020204" pitchFamily="34" charset="0"/>
                <a:cs typeface="Times New Roman" panose="02020603050405020304" pitchFamily="18" charset="0"/>
              </a:rPr>
              <a:t>Антезін</a:t>
            </a:r>
            <a:r>
              <a:rPr lang="uk-UA" sz="2000" b="1" kern="100" dirty="0">
                <a:solidFill>
                  <a:srgbClr val="000000"/>
                </a:solidFill>
                <a:effectLst/>
                <a:latin typeface="Bookman Old Style" panose="02050604050505020204" pitchFamily="18" charset="0"/>
                <a:ea typeface="Aptos" panose="020B0004020202020204" pitchFamily="34" charset="0"/>
                <a:cs typeface="Times New Roman" panose="02020603050405020304" pitchFamily="18" charset="0"/>
              </a:rPr>
              <a:t> у цих рослин завжди є в достатній кількості.</a:t>
            </a:r>
            <a:endParaRPr lang="ru-UA" sz="2000" b="1" kern="100" dirty="0">
              <a:effectLst/>
              <a:latin typeface="Aptos" panose="020B0004020202020204" pitchFamily="34" charset="0"/>
              <a:ea typeface="Aptos" panose="020B0004020202020204" pitchFamily="34" charset="0"/>
              <a:cs typeface="Times New Roman" panose="02020603050405020304" pitchFamily="18" charset="0"/>
            </a:endParaRPr>
          </a:p>
          <a:p>
            <a:pPr indent="457200" algn="just">
              <a:lnSpc>
                <a:spcPct val="107000"/>
              </a:lnSpc>
              <a:spcAft>
                <a:spcPts val="800"/>
              </a:spcAft>
            </a:pPr>
            <a:r>
              <a:rPr lang="uk-UA" sz="2000" b="1" kern="100" dirty="0" err="1">
                <a:solidFill>
                  <a:srgbClr val="000000"/>
                </a:solidFill>
                <a:effectLst/>
                <a:latin typeface="Bookman Old Style" panose="02050604050505020204" pitchFamily="18" charset="0"/>
                <a:ea typeface="Aptos" panose="020B0004020202020204" pitchFamily="34" charset="0"/>
                <a:cs typeface="Times New Roman" panose="02020603050405020304" pitchFamily="18" charset="0"/>
              </a:rPr>
              <a:t>Короткоденні</a:t>
            </a:r>
            <a:r>
              <a:rPr lang="uk-UA" sz="2000" b="1" kern="100" dirty="0">
                <a:solidFill>
                  <a:srgbClr val="000000"/>
                </a:solidFill>
                <a:effectLst/>
                <a:latin typeface="Bookman Old Style" panose="02050604050505020204" pitchFamily="18" charset="0"/>
                <a:ea typeface="Aptos" panose="020B0004020202020204" pitchFamily="34" charset="0"/>
                <a:cs typeface="Times New Roman" panose="02020603050405020304" pitchFamily="18" charset="0"/>
              </a:rPr>
              <a:t> рослини, навпаки, при будь-якій тривалості дня містять багато гіберелінів, а при сприятливій тривалості дня в листі утворюється гормон </a:t>
            </a:r>
            <a:r>
              <a:rPr lang="uk-UA" sz="2000" b="1" kern="100" dirty="0" err="1">
                <a:solidFill>
                  <a:srgbClr val="000000"/>
                </a:solidFill>
                <a:effectLst/>
                <a:latin typeface="Bookman Old Style" panose="02050604050505020204" pitchFamily="18" charset="0"/>
                <a:ea typeface="Aptos" panose="020B0004020202020204" pitchFamily="34" charset="0"/>
                <a:cs typeface="Times New Roman" panose="02020603050405020304" pitchFamily="18" charset="0"/>
              </a:rPr>
              <a:t>антезін</a:t>
            </a:r>
            <a:r>
              <a:rPr lang="uk-UA" sz="2000" b="1" kern="100" dirty="0">
                <a:solidFill>
                  <a:srgbClr val="000000"/>
                </a:solidFill>
                <a:effectLst/>
                <a:latin typeface="Bookman Old Style" panose="02050604050505020204" pitchFamily="18" charset="0"/>
                <a:ea typeface="Aptos" panose="020B0004020202020204" pitchFamily="34" charset="0"/>
                <a:cs typeface="Times New Roman" panose="02020603050405020304" pitchFamily="18" charset="0"/>
              </a:rPr>
              <a:t>.</a:t>
            </a:r>
            <a:endParaRPr lang="ru-UA" sz="2000" b="1" kern="100" dirty="0">
              <a:effectLst/>
              <a:latin typeface="Aptos" panose="020B0004020202020204" pitchFamily="34" charset="0"/>
              <a:ea typeface="Aptos" panose="020B0004020202020204" pitchFamily="34" charset="0"/>
              <a:cs typeface="Times New Roman" panose="02020603050405020304" pitchFamily="18" charset="0"/>
            </a:endParaRPr>
          </a:p>
          <a:p>
            <a:pPr indent="457200" algn="just">
              <a:lnSpc>
                <a:spcPct val="107000"/>
              </a:lnSpc>
              <a:spcAft>
                <a:spcPts val="800"/>
              </a:spcAft>
            </a:pPr>
            <a:r>
              <a:rPr lang="uk-UA" sz="2000" b="1" kern="100" dirty="0">
                <a:solidFill>
                  <a:srgbClr val="000000"/>
                </a:solidFill>
                <a:effectLst/>
                <a:latin typeface="Bookman Old Style" panose="02050604050505020204" pitchFamily="18" charset="0"/>
                <a:ea typeface="Aptos" panose="020B0004020202020204" pitchFamily="34" charset="0"/>
                <a:cs typeface="Times New Roman" panose="02020603050405020304" pitchFamily="18" charset="0"/>
              </a:rPr>
              <a:t>Нейтральні рослини цвітуть при будь-якій довжині дня, оскільки у них є і гібереліни, і </a:t>
            </a:r>
            <a:r>
              <a:rPr lang="uk-UA" sz="2000" b="1" kern="100" dirty="0" err="1">
                <a:solidFill>
                  <a:srgbClr val="000000"/>
                </a:solidFill>
                <a:effectLst/>
                <a:latin typeface="Bookman Old Style" panose="02050604050505020204" pitchFamily="18" charset="0"/>
                <a:ea typeface="Aptos" panose="020B0004020202020204" pitchFamily="34" charset="0"/>
                <a:cs typeface="Times New Roman" panose="02020603050405020304" pitchFamily="18" charset="0"/>
              </a:rPr>
              <a:t>антезіни</a:t>
            </a:r>
            <a:r>
              <a:rPr lang="uk-UA" sz="2000" b="1" kern="100" dirty="0">
                <a:solidFill>
                  <a:srgbClr val="000000"/>
                </a:solidFill>
                <a:effectLst/>
                <a:latin typeface="Bookman Old Style" panose="02050604050505020204" pitchFamily="18" charset="0"/>
                <a:ea typeface="Aptos" panose="020B0004020202020204" pitchFamily="34" charset="0"/>
                <a:cs typeface="Times New Roman" panose="02020603050405020304" pitchFamily="18" charset="0"/>
              </a:rPr>
              <a:t>; утворення квіток у них залежить тільки від віку рослини.</a:t>
            </a:r>
            <a:endParaRPr lang="ru-UA" sz="2000" b="1"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8868354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Объект 5" descr="Изображение выглядит как графическая вставка, рисунок, символ, иллюстрация&#10;&#10;Автоматически созданное описание">
            <a:extLst>
              <a:ext uri="{FF2B5EF4-FFF2-40B4-BE49-F238E27FC236}">
                <a16:creationId xmlns:a16="http://schemas.microsoft.com/office/drawing/2014/main" id="{48B39188-D8F0-600E-F1E0-A2A19D860BAC}"/>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0390188" y="5984875"/>
            <a:ext cx="1801812" cy="873125"/>
          </a:xfrm>
        </p:spPr>
      </p:pic>
      <p:pic>
        <p:nvPicPr>
          <p:cNvPr id="15362" name="Picture 2" descr="With respect to photoperiodism, the short day plant, the long day plant and  day neutral plant are represented respectively by: 1. A, B and C 2. B, A  and C 3. C,">
            <a:extLst>
              <a:ext uri="{FF2B5EF4-FFF2-40B4-BE49-F238E27FC236}">
                <a16:creationId xmlns:a16="http://schemas.microsoft.com/office/drawing/2014/main" id="{2FB266D2-BBB3-3E34-A908-B9A6AB0881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1968" y="103654"/>
            <a:ext cx="9750742" cy="66506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16855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Объект 5" descr="Изображение выглядит как графическая вставка, рисунок, символ, иллюстрация&#10;&#10;Автоматически созданное описание">
            <a:extLst>
              <a:ext uri="{FF2B5EF4-FFF2-40B4-BE49-F238E27FC236}">
                <a16:creationId xmlns:a16="http://schemas.microsoft.com/office/drawing/2014/main" id="{48B39188-D8F0-600E-F1E0-A2A19D860BAC}"/>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0390188" y="5984875"/>
            <a:ext cx="1801812" cy="873125"/>
          </a:xfrm>
        </p:spPr>
      </p:pic>
      <p:pic>
        <p:nvPicPr>
          <p:cNvPr id="4" name="Picture 3" descr="Облачно, нефтяной Paint Art">
            <a:extLst>
              <a:ext uri="{FF2B5EF4-FFF2-40B4-BE49-F238E27FC236}">
                <a16:creationId xmlns:a16="http://schemas.microsoft.com/office/drawing/2014/main" id="{D2954168-BFB3-1607-069F-11CCE7A0F44F}"/>
              </a:ext>
            </a:extLst>
          </p:cNvPr>
          <p:cNvPicPr>
            <a:picLocks noChangeAspect="1"/>
          </p:cNvPicPr>
          <p:nvPr/>
        </p:nvPicPr>
        <p:blipFill rotWithShape="1">
          <a:blip r:embed="rId3">
            <a:alphaModFix amt="47000"/>
          </a:blip>
          <a:srcRect t="7865" b="7865"/>
          <a:stretch/>
        </p:blipFill>
        <p:spPr>
          <a:xfrm>
            <a:off x="20" y="10"/>
            <a:ext cx="12191980" cy="6857990"/>
          </a:xfrm>
          <a:prstGeom prst="rect">
            <a:avLst/>
          </a:prstGeom>
        </p:spPr>
      </p:pic>
      <p:sp>
        <p:nvSpPr>
          <p:cNvPr id="3" name="TextBox 2">
            <a:extLst>
              <a:ext uri="{FF2B5EF4-FFF2-40B4-BE49-F238E27FC236}">
                <a16:creationId xmlns:a16="http://schemas.microsoft.com/office/drawing/2014/main" id="{20E0C51A-8EB6-709F-ED7B-4DB4C678B3C9}"/>
              </a:ext>
            </a:extLst>
          </p:cNvPr>
          <p:cNvSpPr txBox="1"/>
          <p:nvPr/>
        </p:nvSpPr>
        <p:spPr>
          <a:xfrm>
            <a:off x="363894" y="126016"/>
            <a:ext cx="11271380" cy="6452472"/>
          </a:xfrm>
          <a:prstGeom prst="rect">
            <a:avLst/>
          </a:prstGeom>
          <a:noFill/>
        </p:spPr>
        <p:txBody>
          <a:bodyPr wrap="square">
            <a:spAutoFit/>
          </a:bodyPr>
          <a:lstStyle/>
          <a:p>
            <a:pPr indent="457200" algn="just">
              <a:lnSpc>
                <a:spcPct val="107000"/>
              </a:lnSpc>
              <a:spcAft>
                <a:spcPts val="800"/>
              </a:spcAft>
            </a:pPr>
            <a:r>
              <a:rPr lang="uk-UA" sz="1600" b="1" u="sng" kern="100" dirty="0">
                <a:solidFill>
                  <a:srgbClr val="000000"/>
                </a:solidFill>
                <a:effectLst/>
                <a:latin typeface="Bookman Old Style" panose="02050604050505020204" pitchFamily="18" charset="0"/>
                <a:ea typeface="Aptos" panose="020B0004020202020204" pitchFamily="34" charset="0"/>
                <a:cs typeface="Times New Roman" panose="02020603050405020304" pitchFamily="18" charset="0"/>
              </a:rPr>
              <a:t>Формування чоловічих і жіночих квіток</a:t>
            </a:r>
            <a:endParaRPr lang="ru-UA" sz="1600" b="1" u="sng" kern="100" dirty="0">
              <a:effectLst/>
              <a:latin typeface="Aptos" panose="020B0004020202020204" pitchFamily="34" charset="0"/>
              <a:ea typeface="Aptos" panose="020B0004020202020204" pitchFamily="34" charset="0"/>
              <a:cs typeface="Times New Roman" panose="02020603050405020304" pitchFamily="18" charset="0"/>
            </a:endParaRPr>
          </a:p>
          <a:p>
            <a:pPr indent="457200" algn="just">
              <a:lnSpc>
                <a:spcPct val="107000"/>
              </a:lnSpc>
              <a:spcAft>
                <a:spcPts val="800"/>
              </a:spcAft>
            </a:pPr>
            <a:r>
              <a:rPr lang="uk-UA" sz="1600" b="1" kern="100" dirty="0">
                <a:solidFill>
                  <a:srgbClr val="000000"/>
                </a:solidFill>
                <a:effectLst/>
                <a:latin typeface="Bookman Old Style" panose="02050604050505020204" pitchFamily="18" charset="0"/>
                <a:ea typeface="Aptos" panose="020B0004020202020204" pitchFamily="34" charset="0"/>
                <a:cs typeface="Times New Roman" panose="02020603050405020304" pitchFamily="18" charset="0"/>
              </a:rPr>
              <a:t>У рослин частіше утворюються двостатеві квітки (гермафродитні), рідше одностатеві — чоловічі або жіночі. </a:t>
            </a:r>
            <a:endParaRPr lang="ru-UA" sz="1600" b="1" kern="100" dirty="0">
              <a:effectLst/>
              <a:latin typeface="Aptos" panose="020B0004020202020204" pitchFamily="34" charset="0"/>
              <a:ea typeface="Aptos" panose="020B0004020202020204" pitchFamily="34" charset="0"/>
              <a:cs typeface="Times New Roman" panose="02020603050405020304" pitchFamily="18" charset="0"/>
            </a:endParaRPr>
          </a:p>
          <a:p>
            <a:pPr indent="457200" algn="just">
              <a:lnSpc>
                <a:spcPct val="107000"/>
              </a:lnSpc>
              <a:spcAft>
                <a:spcPts val="800"/>
              </a:spcAft>
            </a:pPr>
            <a:r>
              <a:rPr lang="uk-UA" sz="1600" b="1" i="1" kern="100" dirty="0">
                <a:solidFill>
                  <a:srgbClr val="000000"/>
                </a:solidFill>
                <a:effectLst/>
                <a:latin typeface="Bookman Old Style" panose="02050604050505020204" pitchFamily="18" charset="0"/>
                <a:ea typeface="Aptos" panose="020B0004020202020204" pitchFamily="34" charset="0"/>
                <a:cs typeface="Times New Roman" panose="02020603050405020304" pitchFamily="18" charset="0"/>
              </a:rPr>
              <a:t>Короткий день </a:t>
            </a:r>
            <a:r>
              <a:rPr lang="uk-UA" sz="1600" b="1" kern="100" dirty="0">
                <a:solidFill>
                  <a:srgbClr val="000000"/>
                </a:solidFill>
                <a:effectLst/>
                <a:latin typeface="Bookman Old Style" panose="02050604050505020204" pitchFamily="18" charset="0"/>
                <a:ea typeface="Aptos" panose="020B0004020202020204" pitchFamily="34" charset="0"/>
                <a:cs typeface="Times New Roman" panose="02020603050405020304" pitchFamily="18" charset="0"/>
              </a:rPr>
              <a:t>або зменшення інтенсивності світла викликає масову появу на чоловічих рослинах двостатевих або навіть жіночих квіток. </a:t>
            </a:r>
            <a:r>
              <a:rPr lang="uk-UA" sz="1600" b="1" i="1" kern="100" dirty="0">
                <a:solidFill>
                  <a:srgbClr val="000000"/>
                </a:solidFill>
                <a:effectLst/>
                <a:latin typeface="Bookman Old Style" panose="02050604050505020204" pitchFamily="18" charset="0"/>
                <a:ea typeface="Aptos" panose="020B0004020202020204" pitchFamily="34" charset="0"/>
                <a:cs typeface="Times New Roman" panose="02020603050405020304" pitchFamily="18" charset="0"/>
              </a:rPr>
              <a:t>Довгий день </a:t>
            </a:r>
            <a:r>
              <a:rPr lang="uk-UA" sz="1600" b="1" kern="100" dirty="0">
                <a:solidFill>
                  <a:srgbClr val="000000"/>
                </a:solidFill>
                <a:effectLst/>
                <a:latin typeface="Bookman Old Style" panose="02050604050505020204" pitchFamily="18" charset="0"/>
                <a:ea typeface="Aptos" panose="020B0004020202020204" pitchFamily="34" charset="0"/>
                <a:cs typeface="Times New Roman" panose="02020603050405020304" pitchFamily="18" charset="0"/>
              </a:rPr>
              <a:t>діє в протилежному напрямі. Синє світло підсилює жіночу </a:t>
            </a:r>
            <a:r>
              <a:rPr lang="uk-UA" sz="1600" b="1" kern="100" dirty="0" err="1">
                <a:solidFill>
                  <a:srgbClr val="000000"/>
                </a:solidFill>
                <a:effectLst/>
                <a:latin typeface="Bookman Old Style" panose="02050604050505020204" pitchFamily="18" charset="0"/>
                <a:ea typeface="Aptos" panose="020B0004020202020204" pitchFamily="34" charset="0"/>
                <a:cs typeface="Times New Roman" panose="02020603050405020304" pitchFamily="18" charset="0"/>
              </a:rPr>
              <a:t>сексуалізацію</a:t>
            </a:r>
            <a:r>
              <a:rPr lang="uk-UA" sz="1600" b="1" kern="100" dirty="0">
                <a:solidFill>
                  <a:srgbClr val="000000"/>
                </a:solidFill>
                <a:effectLst/>
                <a:latin typeface="Bookman Old Style" panose="02050604050505020204" pitchFamily="18" charset="0"/>
                <a:ea typeface="Aptos" panose="020B0004020202020204" pitchFamily="34" charset="0"/>
                <a:cs typeface="Times New Roman" panose="02020603050405020304" pitchFamily="18" charset="0"/>
              </a:rPr>
              <a:t>, а червоне — чоловічу.</a:t>
            </a:r>
            <a:endParaRPr lang="ru-UA" sz="1600" b="1" kern="100" dirty="0">
              <a:effectLst/>
              <a:latin typeface="Aptos" panose="020B0004020202020204" pitchFamily="34" charset="0"/>
              <a:ea typeface="Aptos" panose="020B0004020202020204" pitchFamily="34" charset="0"/>
              <a:cs typeface="Times New Roman" panose="02020603050405020304" pitchFamily="18" charset="0"/>
            </a:endParaRPr>
          </a:p>
          <a:p>
            <a:pPr indent="457200" algn="just">
              <a:lnSpc>
                <a:spcPct val="107000"/>
              </a:lnSpc>
              <a:spcAft>
                <a:spcPts val="800"/>
              </a:spcAft>
            </a:pPr>
            <a:r>
              <a:rPr lang="uk-UA" sz="1600" b="1" kern="100" dirty="0">
                <a:solidFill>
                  <a:srgbClr val="000000"/>
                </a:solidFill>
                <a:effectLst/>
                <a:latin typeface="Bookman Old Style" panose="02050604050505020204" pitchFamily="18" charset="0"/>
                <a:ea typeface="Aptos" panose="020B0004020202020204" pitchFamily="34" charset="0"/>
                <a:cs typeface="Times New Roman" panose="02020603050405020304" pitchFamily="18" charset="0"/>
              </a:rPr>
              <a:t>Взагалі в системі, що </a:t>
            </a:r>
            <a:r>
              <a:rPr lang="uk-UA" sz="1600" b="1" kern="100" dirty="0" err="1">
                <a:solidFill>
                  <a:srgbClr val="000000"/>
                </a:solidFill>
                <a:effectLst/>
                <a:latin typeface="Bookman Old Style" panose="02050604050505020204" pitchFamily="18" charset="0"/>
                <a:ea typeface="Aptos" panose="020B0004020202020204" pitchFamily="34" charset="0"/>
                <a:cs typeface="Times New Roman" panose="02020603050405020304" pitchFamily="18" charset="0"/>
              </a:rPr>
              <a:t>регулюює</a:t>
            </a:r>
            <a:r>
              <a:rPr lang="uk-UA" sz="1600" b="1" kern="100" dirty="0">
                <a:solidFill>
                  <a:srgbClr val="000000"/>
                </a:solidFill>
                <a:effectLst/>
                <a:latin typeface="Bookman Old Style" panose="02050604050505020204" pitchFamily="18" charset="0"/>
                <a:ea typeface="Aptos" panose="020B0004020202020204" pitchFamily="34" charset="0"/>
                <a:cs typeface="Times New Roman" panose="02020603050405020304" pitchFamily="18" charset="0"/>
              </a:rPr>
              <a:t> </a:t>
            </a:r>
            <a:r>
              <a:rPr lang="uk-UA" sz="1600" b="1" kern="100" dirty="0" err="1">
                <a:solidFill>
                  <a:srgbClr val="000000"/>
                </a:solidFill>
                <a:effectLst/>
                <a:latin typeface="Bookman Old Style" panose="02050604050505020204" pitchFamily="18" charset="0"/>
                <a:ea typeface="Aptos" panose="020B0004020202020204" pitchFamily="34" charset="0"/>
                <a:cs typeface="Times New Roman" panose="02020603050405020304" pitchFamily="18" charset="0"/>
              </a:rPr>
              <a:t>сексуалізацію</a:t>
            </a:r>
            <a:r>
              <a:rPr lang="uk-UA" sz="1600" b="1" kern="100" dirty="0">
                <a:solidFill>
                  <a:srgbClr val="000000"/>
                </a:solidFill>
                <a:effectLst/>
                <a:latin typeface="Bookman Old Style" panose="02050604050505020204" pitchFamily="18" charset="0"/>
                <a:ea typeface="Aptos" panose="020B0004020202020204" pitchFamily="34" charset="0"/>
                <a:cs typeface="Times New Roman" panose="02020603050405020304" pitchFamily="18" charset="0"/>
              </a:rPr>
              <a:t> квіток, є головні чинники - гормони: </a:t>
            </a:r>
            <a:r>
              <a:rPr lang="uk-UA" sz="1600" b="1" i="1" kern="100" dirty="0" err="1">
                <a:solidFill>
                  <a:srgbClr val="000000"/>
                </a:solidFill>
                <a:effectLst/>
                <a:latin typeface="Bookman Old Style" panose="02050604050505020204" pitchFamily="18" charset="0"/>
                <a:ea typeface="Aptos" panose="020B0004020202020204" pitchFamily="34" charset="0"/>
                <a:cs typeface="Times New Roman" panose="02020603050405020304" pitchFamily="18" charset="0"/>
              </a:rPr>
              <a:t>цитокініни</a:t>
            </a:r>
            <a:r>
              <a:rPr lang="uk-UA" sz="1600" b="1" i="1" kern="100" dirty="0">
                <a:solidFill>
                  <a:srgbClr val="000000"/>
                </a:solidFill>
                <a:effectLst/>
                <a:latin typeface="Bookman Old Style" panose="02050604050505020204" pitchFamily="18" charset="0"/>
                <a:ea typeface="Aptos" panose="020B0004020202020204" pitchFamily="34" charset="0"/>
                <a:cs typeface="Times New Roman" panose="02020603050405020304" pitchFamily="18" charset="0"/>
              </a:rPr>
              <a:t> </a:t>
            </a:r>
            <a:r>
              <a:rPr lang="uk-UA" sz="1600" b="1" kern="100" dirty="0">
                <a:solidFill>
                  <a:srgbClr val="000000"/>
                </a:solidFill>
                <a:effectLst/>
                <a:latin typeface="Bookman Old Style" panose="02050604050505020204" pitchFamily="18" charset="0"/>
                <a:ea typeface="Aptos" panose="020B0004020202020204" pitchFamily="34" charset="0"/>
                <a:cs typeface="Times New Roman" panose="02020603050405020304" pitchFamily="18" charset="0"/>
              </a:rPr>
              <a:t>і </a:t>
            </a:r>
            <a:r>
              <a:rPr lang="uk-UA" sz="1600" b="1" i="1" kern="100" dirty="0">
                <a:solidFill>
                  <a:srgbClr val="000000"/>
                </a:solidFill>
                <a:effectLst/>
                <a:latin typeface="Bookman Old Style" panose="02050604050505020204" pitchFamily="18" charset="0"/>
                <a:ea typeface="Aptos" panose="020B0004020202020204" pitchFamily="34" charset="0"/>
                <a:cs typeface="Times New Roman" panose="02020603050405020304" pitchFamily="18" charset="0"/>
              </a:rPr>
              <a:t>гібереліни. </a:t>
            </a:r>
            <a:r>
              <a:rPr lang="uk-UA" sz="1600" b="1" kern="100" dirty="0">
                <a:solidFill>
                  <a:srgbClr val="000000"/>
                </a:solidFill>
                <a:effectLst/>
                <a:latin typeface="Bookman Old Style" panose="02050604050505020204" pitchFamily="18" charset="0"/>
                <a:ea typeface="Aptos" panose="020B0004020202020204" pitchFamily="34" charset="0"/>
                <a:cs typeface="Times New Roman" panose="02020603050405020304" pitchFamily="18" charset="0"/>
              </a:rPr>
              <a:t>В жіночих квітках </a:t>
            </a:r>
            <a:r>
              <a:rPr lang="uk-UA" sz="1600" b="1" kern="100" dirty="0" err="1">
                <a:solidFill>
                  <a:srgbClr val="000000"/>
                </a:solidFill>
                <a:effectLst/>
                <a:latin typeface="Bookman Old Style" panose="02050604050505020204" pitchFamily="18" charset="0"/>
                <a:ea typeface="Aptos" panose="020B0004020202020204" pitchFamily="34" charset="0"/>
                <a:cs typeface="Times New Roman" panose="02020603050405020304" pitchFamily="18" charset="0"/>
              </a:rPr>
              <a:t>цитокінінів</a:t>
            </a:r>
            <a:r>
              <a:rPr lang="uk-UA" sz="1600" b="1" kern="100" dirty="0">
                <a:solidFill>
                  <a:srgbClr val="000000"/>
                </a:solidFill>
                <a:effectLst/>
                <a:latin typeface="Bookman Old Style" panose="02050604050505020204" pitchFamily="18" charset="0"/>
                <a:ea typeface="Aptos" panose="020B0004020202020204" pitchFamily="34" charset="0"/>
                <a:cs typeface="Times New Roman" panose="02020603050405020304" pitchFamily="18" charset="0"/>
              </a:rPr>
              <a:t> міститься значно більше, чим в чоловічих. </a:t>
            </a:r>
            <a:r>
              <a:rPr lang="uk-UA" sz="1600" b="1" kern="100" dirty="0" err="1">
                <a:solidFill>
                  <a:srgbClr val="000000"/>
                </a:solidFill>
                <a:effectLst/>
                <a:latin typeface="Bookman Old Style" panose="02050604050505020204" pitchFamily="18" charset="0"/>
                <a:ea typeface="Aptos" panose="020B0004020202020204" pitchFamily="34" charset="0"/>
                <a:cs typeface="Times New Roman" panose="02020603050405020304" pitchFamily="18" charset="0"/>
              </a:rPr>
              <a:t>Цитокініни</a:t>
            </a:r>
            <a:r>
              <a:rPr lang="uk-UA" sz="1600" b="1" kern="100" dirty="0">
                <a:solidFill>
                  <a:srgbClr val="000000"/>
                </a:solidFill>
                <a:effectLst/>
                <a:latin typeface="Bookman Old Style" panose="02050604050505020204" pitchFamily="18" charset="0"/>
                <a:ea typeface="Aptos" panose="020B0004020202020204" pitchFamily="34" charset="0"/>
                <a:cs typeface="Times New Roman" panose="02020603050405020304" pitchFamily="18" charset="0"/>
              </a:rPr>
              <a:t>, що утворюються в корінні, транспортуються у верхівки стебел і індукують утворення в меристемі жіночих (маточкових) квіток. </a:t>
            </a:r>
            <a:r>
              <a:rPr lang="uk-UA" sz="1600" b="1" kern="100" dirty="0" err="1">
                <a:solidFill>
                  <a:srgbClr val="000000"/>
                </a:solidFill>
                <a:effectLst/>
                <a:latin typeface="Bookman Old Style" panose="02050604050505020204" pitchFamily="18" charset="0"/>
                <a:ea typeface="Aptos" panose="020B0004020202020204" pitchFamily="34" charset="0"/>
                <a:cs typeface="Times New Roman" panose="02020603050405020304" pitchFamily="18" charset="0"/>
              </a:rPr>
              <a:t>Гибереліни</a:t>
            </a:r>
            <a:r>
              <a:rPr lang="uk-UA" sz="1600" b="1" kern="100" dirty="0">
                <a:solidFill>
                  <a:srgbClr val="000000"/>
                </a:solidFill>
                <a:effectLst/>
                <a:latin typeface="Bookman Old Style" panose="02050604050505020204" pitchFamily="18" charset="0"/>
                <a:ea typeface="Aptos" panose="020B0004020202020204" pitchFamily="34" charset="0"/>
                <a:cs typeface="Times New Roman" panose="02020603050405020304" pitchFamily="18" charset="0"/>
              </a:rPr>
              <a:t>, що синтезуються в листі, транспортуючись у верхівкові меристеми, викликають утворення чоловічих (тичинкових) квіток.</a:t>
            </a:r>
            <a:endParaRPr lang="ru-UA" sz="1600" b="1" kern="100" dirty="0">
              <a:effectLst/>
              <a:latin typeface="Aptos" panose="020B0004020202020204" pitchFamily="34" charset="0"/>
              <a:ea typeface="Aptos" panose="020B0004020202020204" pitchFamily="34" charset="0"/>
              <a:cs typeface="Times New Roman" panose="02020603050405020304" pitchFamily="18" charset="0"/>
            </a:endParaRPr>
          </a:p>
          <a:p>
            <a:pPr indent="457200" algn="just">
              <a:lnSpc>
                <a:spcPct val="107000"/>
              </a:lnSpc>
              <a:spcAft>
                <a:spcPts val="800"/>
              </a:spcAft>
            </a:pPr>
            <a:r>
              <a:rPr lang="uk-UA" sz="1600" b="1" kern="100" dirty="0">
                <a:solidFill>
                  <a:srgbClr val="000000"/>
                </a:solidFill>
                <a:effectLst/>
                <a:latin typeface="Bookman Old Style" panose="02050604050505020204" pitchFamily="18" charset="0"/>
                <a:ea typeface="Aptos" panose="020B0004020202020204" pitchFamily="34" charset="0"/>
                <a:cs typeface="Times New Roman" panose="02020603050405020304" pitchFamily="18" charset="0"/>
              </a:rPr>
              <a:t>На закладення чоловічих або жіночих квіток впливають умови </a:t>
            </a:r>
            <a:r>
              <a:rPr lang="uk-UA" sz="1600" b="1" i="1" kern="100" dirty="0">
                <a:solidFill>
                  <a:srgbClr val="000000"/>
                </a:solidFill>
                <a:effectLst/>
                <a:latin typeface="Bookman Old Style" panose="02050604050505020204" pitchFamily="18" charset="0"/>
                <a:ea typeface="Aptos" panose="020B0004020202020204" pitchFamily="34" charset="0"/>
                <a:cs typeface="Times New Roman" panose="02020603050405020304" pitchFamily="18" charset="0"/>
              </a:rPr>
              <a:t>мінерального живлення. </a:t>
            </a:r>
            <a:r>
              <a:rPr lang="uk-UA" sz="1600" b="1" kern="100" dirty="0">
                <a:solidFill>
                  <a:srgbClr val="000000"/>
                </a:solidFill>
                <a:effectLst/>
                <a:latin typeface="Bookman Old Style" panose="02050604050505020204" pitchFamily="18" charset="0"/>
                <a:ea typeface="Aptos" panose="020B0004020202020204" pitchFamily="34" charset="0"/>
                <a:cs typeface="Times New Roman" panose="02020603050405020304" pitchFamily="18" charset="0"/>
              </a:rPr>
              <a:t>Встановлено, що надлишок солей </a:t>
            </a:r>
            <a:r>
              <a:rPr lang="uk-UA" sz="1600" b="1" i="1" kern="100" dirty="0">
                <a:solidFill>
                  <a:srgbClr val="000000"/>
                </a:solidFill>
                <a:effectLst/>
                <a:latin typeface="Bookman Old Style" panose="02050604050505020204" pitchFamily="18" charset="0"/>
                <a:ea typeface="Aptos" panose="020B0004020202020204" pitchFamily="34" charset="0"/>
                <a:cs typeface="Times New Roman" panose="02020603050405020304" pitchFamily="18" charset="0"/>
              </a:rPr>
              <a:t>кальцію </a:t>
            </a:r>
            <a:r>
              <a:rPr lang="uk-UA" sz="1600" b="1" kern="100" dirty="0">
                <a:solidFill>
                  <a:srgbClr val="000000"/>
                </a:solidFill>
                <a:effectLst/>
                <a:latin typeface="Bookman Old Style" panose="02050604050505020204" pitchFamily="18" charset="0"/>
                <a:ea typeface="Aptos" panose="020B0004020202020204" pitchFamily="34" charset="0"/>
                <a:cs typeface="Times New Roman" panose="02020603050405020304" pitchFamily="18" charset="0"/>
              </a:rPr>
              <a:t>в </a:t>
            </a:r>
            <a:r>
              <a:rPr lang="uk-UA" sz="1600" b="1" kern="100" dirty="0" err="1">
                <a:solidFill>
                  <a:srgbClr val="000000"/>
                </a:solidFill>
                <a:effectLst/>
                <a:latin typeface="Bookman Old Style" panose="02050604050505020204" pitchFamily="18" charset="0"/>
                <a:ea typeface="Aptos" panose="020B0004020202020204" pitchFamily="34" charset="0"/>
                <a:cs typeface="Times New Roman" panose="02020603050405020304" pitchFamily="18" charset="0"/>
              </a:rPr>
              <a:t>грунті</a:t>
            </a:r>
            <a:r>
              <a:rPr lang="uk-UA" sz="1600" b="1" kern="100" dirty="0">
                <a:solidFill>
                  <a:srgbClr val="000000"/>
                </a:solidFill>
                <a:effectLst/>
                <a:latin typeface="Bookman Old Style" panose="02050604050505020204" pitchFamily="18" charset="0"/>
                <a:ea typeface="Aptos" panose="020B0004020202020204" pitchFamily="34" charset="0"/>
                <a:cs typeface="Times New Roman" panose="02020603050405020304" pitchFamily="18" charset="0"/>
              </a:rPr>
              <a:t> сприяє розвитку великої кількості чоловічих квіток, а внесення </a:t>
            </a:r>
            <a:r>
              <a:rPr lang="uk-UA" sz="1600" b="1" i="1" kern="100" dirty="0">
                <a:solidFill>
                  <a:srgbClr val="000000"/>
                </a:solidFill>
                <a:effectLst/>
                <a:latin typeface="Bookman Old Style" panose="02050604050505020204" pitchFamily="18" charset="0"/>
                <a:ea typeface="Aptos" panose="020B0004020202020204" pitchFamily="34" charset="0"/>
                <a:cs typeface="Times New Roman" panose="02020603050405020304" pitchFamily="18" charset="0"/>
              </a:rPr>
              <a:t>фосфорних добрив, </a:t>
            </a:r>
            <a:r>
              <a:rPr lang="uk-UA" sz="1600" b="1" kern="100" dirty="0">
                <a:solidFill>
                  <a:srgbClr val="000000"/>
                </a:solidFill>
                <a:effectLst/>
                <a:latin typeface="Bookman Old Style" panose="02050604050505020204" pitchFamily="18" charset="0"/>
                <a:ea typeface="Aptos" panose="020B0004020202020204" pitchFamily="34" charset="0"/>
                <a:cs typeface="Times New Roman" panose="02020603050405020304" pitchFamily="18" charset="0"/>
              </a:rPr>
              <a:t>навпаки, приводить до збільшення числа жіночих квіток.</a:t>
            </a:r>
            <a:endParaRPr lang="ru-UA" sz="1600" b="1" kern="100" dirty="0">
              <a:effectLst/>
              <a:latin typeface="Aptos" panose="020B0004020202020204" pitchFamily="34" charset="0"/>
              <a:ea typeface="Aptos" panose="020B0004020202020204" pitchFamily="34" charset="0"/>
              <a:cs typeface="Times New Roman" panose="02020603050405020304" pitchFamily="18" charset="0"/>
            </a:endParaRPr>
          </a:p>
          <a:p>
            <a:pPr indent="457200" algn="just">
              <a:lnSpc>
                <a:spcPct val="107000"/>
              </a:lnSpc>
              <a:spcAft>
                <a:spcPts val="800"/>
              </a:spcAft>
            </a:pPr>
            <a:r>
              <a:rPr lang="uk-UA" sz="1600" b="1" kern="100" dirty="0">
                <a:solidFill>
                  <a:srgbClr val="000000"/>
                </a:solidFill>
                <a:effectLst/>
                <a:latin typeface="Bookman Old Style" panose="02050604050505020204" pitchFamily="18" charset="0"/>
                <a:ea typeface="Aptos" panose="020B0004020202020204" pitchFamily="34" charset="0"/>
                <a:cs typeface="Times New Roman" panose="02020603050405020304" pitchFamily="18" charset="0"/>
              </a:rPr>
              <a:t>Підвищена </a:t>
            </a:r>
            <a:r>
              <a:rPr lang="uk-UA" sz="1600" b="1" i="1" kern="100" dirty="0">
                <a:solidFill>
                  <a:srgbClr val="000000"/>
                </a:solidFill>
                <a:effectLst/>
                <a:latin typeface="Bookman Old Style" panose="02050604050505020204" pitchFamily="18" charset="0"/>
                <a:ea typeface="Aptos" panose="020B0004020202020204" pitchFamily="34" charset="0"/>
                <a:cs typeface="Times New Roman" panose="02020603050405020304" pitchFamily="18" charset="0"/>
              </a:rPr>
              <a:t>вологість </a:t>
            </a:r>
            <a:r>
              <a:rPr lang="uk-UA" sz="1600" b="1" i="1" kern="100" dirty="0" err="1">
                <a:solidFill>
                  <a:srgbClr val="000000"/>
                </a:solidFill>
                <a:effectLst/>
                <a:latin typeface="Bookman Old Style" panose="02050604050505020204" pitchFamily="18" charset="0"/>
                <a:ea typeface="Aptos" panose="020B0004020202020204" pitchFamily="34" charset="0"/>
                <a:cs typeface="Times New Roman" panose="02020603050405020304" pitchFamily="18" charset="0"/>
              </a:rPr>
              <a:t>грунту</a:t>
            </a:r>
            <a:r>
              <a:rPr lang="uk-UA" sz="1600" b="1" i="1" kern="100" dirty="0">
                <a:solidFill>
                  <a:srgbClr val="000000"/>
                </a:solidFill>
                <a:effectLst/>
                <a:latin typeface="Bookman Old Style" panose="02050604050505020204" pitchFamily="18" charset="0"/>
                <a:ea typeface="Aptos" panose="020B0004020202020204" pitchFamily="34" charset="0"/>
                <a:cs typeface="Times New Roman" panose="02020603050405020304" pitchFamily="18" charset="0"/>
              </a:rPr>
              <a:t> </a:t>
            </a:r>
            <a:r>
              <a:rPr lang="uk-UA" sz="1600" b="1" kern="100" dirty="0">
                <a:solidFill>
                  <a:srgbClr val="000000"/>
                </a:solidFill>
                <a:effectLst/>
                <a:latin typeface="Bookman Old Style" panose="02050604050505020204" pitchFamily="18" charset="0"/>
                <a:ea typeface="Aptos" panose="020B0004020202020204" pitchFamily="34" charset="0"/>
                <a:cs typeface="Times New Roman" panose="02020603050405020304" pitchFamily="18" charset="0"/>
              </a:rPr>
              <a:t>і </a:t>
            </a:r>
            <a:r>
              <a:rPr lang="uk-UA" sz="1600" b="1" i="1" kern="100" dirty="0">
                <a:solidFill>
                  <a:srgbClr val="000000"/>
                </a:solidFill>
                <a:effectLst/>
                <a:latin typeface="Bookman Old Style" panose="02050604050505020204" pitchFamily="18" charset="0"/>
                <a:ea typeface="Aptos" panose="020B0004020202020204" pitchFamily="34" charset="0"/>
                <a:cs typeface="Times New Roman" panose="02020603050405020304" pitchFamily="18" charset="0"/>
              </a:rPr>
              <a:t>повітря </a:t>
            </a:r>
            <a:r>
              <a:rPr lang="uk-UA" sz="1600" b="1" kern="100" dirty="0">
                <a:solidFill>
                  <a:srgbClr val="000000"/>
                </a:solidFill>
                <a:effectLst/>
                <a:latin typeface="Bookman Old Style" panose="02050604050505020204" pitchFamily="18" charset="0"/>
                <a:ea typeface="Aptos" panose="020B0004020202020204" pitchFamily="34" charset="0"/>
                <a:cs typeface="Times New Roman" panose="02020603050405020304" pitchFamily="18" charset="0"/>
              </a:rPr>
              <a:t>в період закладання квіток — необхідна умова для утворення жіночих квіток, а  пониження  вологості  сприяє  формуванню  чоловічих квіток. Окисел вуглецю, етилен, ацетилен стимулюють утворення жіночих квіток. Низькі </a:t>
            </a:r>
            <a:r>
              <a:rPr lang="uk-UA" sz="1600" b="1" i="1" kern="100" dirty="0">
                <a:solidFill>
                  <a:srgbClr val="000000"/>
                </a:solidFill>
                <a:effectLst/>
                <a:latin typeface="Bookman Old Style" panose="02050604050505020204" pitchFamily="18" charset="0"/>
                <a:ea typeface="Aptos" panose="020B0004020202020204" pitchFamily="34" charset="0"/>
                <a:cs typeface="Times New Roman" panose="02020603050405020304" pitchFamily="18" charset="0"/>
              </a:rPr>
              <a:t>температури </a:t>
            </a:r>
            <a:r>
              <a:rPr lang="uk-UA" sz="1600" b="1" kern="100" dirty="0">
                <a:solidFill>
                  <a:srgbClr val="000000"/>
                </a:solidFill>
                <a:effectLst/>
                <a:latin typeface="Bookman Old Style" panose="02050604050505020204" pitchFamily="18" charset="0"/>
                <a:ea typeface="Aptos" panose="020B0004020202020204" pitchFamily="34" charset="0"/>
                <a:cs typeface="Times New Roman" panose="02020603050405020304" pitchFamily="18" charset="0"/>
              </a:rPr>
              <a:t>сприяють формуванню жіночих квіток, а високі — чоловічих.</a:t>
            </a:r>
            <a:endParaRPr lang="ru-UA" sz="1600" b="1" kern="100" dirty="0">
              <a:effectLst/>
              <a:latin typeface="Aptos" panose="020B0004020202020204" pitchFamily="34" charset="0"/>
              <a:ea typeface="Aptos" panose="020B0004020202020204" pitchFamily="34" charset="0"/>
              <a:cs typeface="Times New Roman" panose="02020603050405020304" pitchFamily="18" charset="0"/>
            </a:endParaRPr>
          </a:p>
          <a:p>
            <a:r>
              <a:rPr lang="uk-UA" sz="1600" b="1" dirty="0">
                <a:effectLst/>
                <a:latin typeface="Bookman Old Style" panose="02050604050505020204" pitchFamily="18" charset="0"/>
                <a:ea typeface="Aptos" panose="020B0004020202020204" pitchFamily="34" charset="0"/>
                <a:cs typeface="Times New Roman" panose="02020603050405020304" pitchFamily="18" charset="0"/>
              </a:rPr>
              <a:t>Отже, фактори, що сприяють </a:t>
            </a:r>
            <a:r>
              <a:rPr lang="uk-UA" sz="1600" b="1" dirty="0" err="1">
                <a:effectLst/>
                <a:latin typeface="Bookman Old Style" panose="02050604050505020204" pitchFamily="18" charset="0"/>
                <a:ea typeface="Aptos" panose="020B0004020202020204" pitchFamily="34" charset="0"/>
                <a:cs typeface="Times New Roman" panose="02020603050405020304" pitchFamily="18" charset="0"/>
              </a:rPr>
              <a:t>коренеутворенню</a:t>
            </a:r>
            <a:r>
              <a:rPr lang="uk-UA" sz="1600" b="1" dirty="0">
                <a:effectLst/>
                <a:latin typeface="Bookman Old Style" panose="02050604050505020204" pitchFamily="18" charset="0"/>
                <a:ea typeface="Aptos" panose="020B0004020202020204" pitchFamily="34" charset="0"/>
                <a:cs typeface="Times New Roman" panose="02020603050405020304" pitchFamily="18" charset="0"/>
              </a:rPr>
              <a:t>, підсилюють формування жіночих квіток. Навпаки, чинники, що викликають посилення росту пагонів, індукують утворення чоловічих квіток.</a:t>
            </a:r>
            <a:endParaRPr lang="ru-UA" sz="1600" b="1" dirty="0"/>
          </a:p>
        </p:txBody>
      </p:sp>
    </p:spTree>
    <p:extLst>
      <p:ext uri="{BB962C8B-B14F-4D97-AF65-F5344CB8AC3E}">
        <p14:creationId xmlns:p14="http://schemas.microsoft.com/office/powerpoint/2010/main" val="42208077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Объект 5" descr="Изображение выглядит как графическая вставка, рисунок, символ, иллюстрация&#10;&#10;Автоматически созданное описание">
            <a:extLst>
              <a:ext uri="{FF2B5EF4-FFF2-40B4-BE49-F238E27FC236}">
                <a16:creationId xmlns:a16="http://schemas.microsoft.com/office/drawing/2014/main" id="{48B39188-D8F0-600E-F1E0-A2A19D860BAC}"/>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0390188" y="5984875"/>
            <a:ext cx="1801812" cy="873125"/>
          </a:xfrm>
        </p:spPr>
      </p:pic>
      <p:pic>
        <p:nvPicPr>
          <p:cNvPr id="4" name="Picture 3" descr="Облачно, нефтяной Paint Art">
            <a:extLst>
              <a:ext uri="{FF2B5EF4-FFF2-40B4-BE49-F238E27FC236}">
                <a16:creationId xmlns:a16="http://schemas.microsoft.com/office/drawing/2014/main" id="{D2954168-BFB3-1607-069F-11CCE7A0F44F}"/>
              </a:ext>
            </a:extLst>
          </p:cNvPr>
          <p:cNvPicPr>
            <a:picLocks noChangeAspect="1"/>
          </p:cNvPicPr>
          <p:nvPr/>
        </p:nvPicPr>
        <p:blipFill rotWithShape="1">
          <a:blip r:embed="rId3">
            <a:alphaModFix amt="47000"/>
          </a:blip>
          <a:srcRect t="7865" b="7865"/>
          <a:stretch/>
        </p:blipFill>
        <p:spPr>
          <a:xfrm>
            <a:off x="20" y="10"/>
            <a:ext cx="12191980" cy="6857990"/>
          </a:xfrm>
          <a:prstGeom prst="rect">
            <a:avLst/>
          </a:prstGeom>
        </p:spPr>
      </p:pic>
      <p:sp>
        <p:nvSpPr>
          <p:cNvPr id="3" name="TextBox 2">
            <a:extLst>
              <a:ext uri="{FF2B5EF4-FFF2-40B4-BE49-F238E27FC236}">
                <a16:creationId xmlns:a16="http://schemas.microsoft.com/office/drawing/2014/main" id="{B9ED9A0A-8934-3C2F-2513-54B728EE3923}"/>
              </a:ext>
            </a:extLst>
          </p:cNvPr>
          <p:cNvSpPr txBox="1"/>
          <p:nvPr/>
        </p:nvSpPr>
        <p:spPr>
          <a:xfrm>
            <a:off x="211494" y="958678"/>
            <a:ext cx="11980506" cy="5248616"/>
          </a:xfrm>
          <a:prstGeom prst="rect">
            <a:avLst/>
          </a:prstGeom>
          <a:noFill/>
        </p:spPr>
        <p:txBody>
          <a:bodyPr wrap="square">
            <a:spAutoFit/>
          </a:bodyPr>
          <a:lstStyle/>
          <a:p>
            <a:pPr indent="457200" algn="just">
              <a:lnSpc>
                <a:spcPct val="107000"/>
              </a:lnSpc>
              <a:spcAft>
                <a:spcPts val="800"/>
              </a:spcAft>
            </a:pPr>
            <a:r>
              <a:rPr lang="uk-UA" sz="2000" b="1" u="sng" kern="100" dirty="0">
                <a:solidFill>
                  <a:srgbClr val="000000"/>
                </a:solidFill>
                <a:effectLst/>
                <a:latin typeface="Bookman Old Style" panose="02050604050505020204" pitchFamily="18" charset="0"/>
                <a:ea typeface="Aptos" panose="020B0004020202020204" pitchFamily="34" charset="0"/>
                <a:cs typeface="Times New Roman" panose="02020603050405020304" pitchFamily="18" charset="0"/>
              </a:rPr>
              <a:t>Етап розмноження </a:t>
            </a:r>
            <a:r>
              <a:rPr lang="uk-UA" sz="2000" b="1" kern="100" dirty="0">
                <a:solidFill>
                  <a:srgbClr val="000000"/>
                </a:solidFill>
                <a:effectLst/>
                <a:latin typeface="Bookman Old Style" panose="02050604050505020204" pitchFamily="18" charset="0"/>
                <a:ea typeface="Aptos" panose="020B0004020202020204" pitchFamily="34" charset="0"/>
                <a:cs typeface="Times New Roman" panose="02020603050405020304" pitchFamily="18" charset="0"/>
              </a:rPr>
              <a:t>— період від першого запліднення до повного дозрівання плодів. Значення статевого процесу у філогенезі полягає в тому, що при заплідненні утворюються організми з подвійною спадковістю (материнською і батьківською), а це забезпечує їм значну стійкість і пристосованість до умов, що постійно змінюються. На цьому етапі відбуваються утворення, ріст і дозрівання плодів і насіння. </a:t>
            </a:r>
            <a:endParaRPr lang="ru-UA" sz="2000" b="1" kern="100" dirty="0">
              <a:effectLst/>
              <a:latin typeface="Aptos" panose="020B0004020202020204" pitchFamily="34" charset="0"/>
              <a:ea typeface="Aptos" panose="020B0004020202020204" pitchFamily="34" charset="0"/>
              <a:cs typeface="Times New Roman" panose="02020603050405020304" pitchFamily="18" charset="0"/>
            </a:endParaRPr>
          </a:p>
          <a:p>
            <a:pPr indent="457200" algn="just">
              <a:tabLst>
                <a:tab pos="2969895" algn="ctr"/>
                <a:tab pos="5940425" algn="r"/>
                <a:tab pos="457200" algn="l"/>
                <a:tab pos="2969895" algn="ctr"/>
                <a:tab pos="5940425" algn="r"/>
              </a:tabLst>
            </a:pPr>
            <a:r>
              <a:rPr lang="uk-UA" sz="2000" b="1" kern="100" dirty="0">
                <a:effectLst/>
                <a:latin typeface="Bookman Old Style" panose="02050604050505020204" pitchFamily="18" charset="0"/>
                <a:ea typeface="Aptos" panose="020B0004020202020204" pitchFamily="34" charset="0"/>
                <a:cs typeface="Times New Roman" panose="02020603050405020304" pitchFamily="18" charset="0"/>
              </a:rPr>
              <a:t>Запліднення ділять на три фази: а) запилення, б) проростання пилку і ріст пилкової трубки в тканинах стовпчику, в) власне запліднення, тобто утворення зиготи. Зигота утворюється при злитті спермію пилкової трубки (чоловічий </a:t>
            </a:r>
            <a:r>
              <a:rPr lang="uk-UA" sz="2000" b="1" kern="100" dirty="0" err="1">
                <a:effectLst/>
                <a:latin typeface="Bookman Old Style" panose="02050604050505020204" pitchFamily="18" charset="0"/>
                <a:ea typeface="Aptos" panose="020B0004020202020204" pitchFamily="34" charset="0"/>
                <a:cs typeface="Times New Roman" panose="02020603050405020304" pitchFamily="18" charset="0"/>
              </a:rPr>
              <a:t>гаметофіт</a:t>
            </a:r>
            <a:r>
              <a:rPr lang="uk-UA" sz="2000" b="1" kern="100" dirty="0">
                <a:effectLst/>
                <a:latin typeface="Bookman Old Style" panose="02050604050505020204" pitchFamily="18" charset="0"/>
                <a:ea typeface="Aptos" panose="020B0004020202020204" pitchFamily="34" charset="0"/>
                <a:cs typeface="Times New Roman" panose="02020603050405020304" pitchFamily="18" charset="0"/>
              </a:rPr>
              <a:t>) з яйцеклітиною зародкового мішка (жіночий </a:t>
            </a:r>
            <a:r>
              <a:rPr lang="uk-UA" sz="2000" b="1" kern="100" dirty="0" err="1">
                <a:effectLst/>
                <a:latin typeface="Bookman Old Style" panose="02050604050505020204" pitchFamily="18" charset="0"/>
                <a:ea typeface="Aptos" panose="020B0004020202020204" pitchFamily="34" charset="0"/>
                <a:cs typeface="Times New Roman" panose="02020603050405020304" pitchFamily="18" charset="0"/>
              </a:rPr>
              <a:t>гаметофіт</a:t>
            </a:r>
            <a:r>
              <a:rPr lang="uk-UA" sz="2000" b="1" kern="100" dirty="0">
                <a:effectLst/>
                <a:latin typeface="Bookman Old Style" panose="02050604050505020204" pitchFamily="18" charset="0"/>
                <a:ea typeface="Aptos" panose="020B0004020202020204" pitchFamily="34" charset="0"/>
                <a:cs typeface="Times New Roman" panose="02020603050405020304" pitchFamily="18" charset="0"/>
              </a:rPr>
              <a:t>). У зародковому мішку відбувається подвійне запліднення, оскільки другий спермій поєднується з вторинним диплоїдним ядром центральної клітини зародкового мішка. Зародки проходять ряд послідовних фаз розвитку. На останньому етапі дозрівання насіння втрачає значну кількість води і переходить в стан спокою, коли в тканинах зменшується вміст стимуляторів росту і збільшується кількість інгібітору росту </a:t>
            </a:r>
            <a:r>
              <a:rPr lang="uk-UA" sz="2000" b="1" kern="100" dirty="0" err="1">
                <a:effectLst/>
                <a:latin typeface="Bookman Old Style" panose="02050604050505020204" pitchFamily="18" charset="0"/>
                <a:ea typeface="Aptos" panose="020B0004020202020204" pitchFamily="34" charset="0"/>
                <a:cs typeface="Times New Roman" panose="02020603050405020304" pitchFamily="18" charset="0"/>
              </a:rPr>
              <a:t>абсцизової</a:t>
            </a:r>
            <a:r>
              <a:rPr lang="uk-UA" sz="2000" b="1" kern="100" dirty="0">
                <a:effectLst/>
                <a:latin typeface="Bookman Old Style" panose="02050604050505020204" pitchFamily="18" charset="0"/>
                <a:ea typeface="Aptos" panose="020B0004020202020204" pitchFamily="34" charset="0"/>
                <a:cs typeface="Times New Roman" panose="02020603050405020304" pitchFamily="18" charset="0"/>
              </a:rPr>
              <a:t> кислоти.</a:t>
            </a:r>
            <a:endParaRPr lang="ru-UA" sz="2000" b="1"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9327023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Объект 5" descr="Изображение выглядит как графическая вставка, рисунок, символ, иллюстрация&#10;&#10;Автоматически созданное описание">
            <a:extLst>
              <a:ext uri="{FF2B5EF4-FFF2-40B4-BE49-F238E27FC236}">
                <a16:creationId xmlns:a16="http://schemas.microsoft.com/office/drawing/2014/main" id="{48B39188-D8F0-600E-F1E0-A2A19D860BAC}"/>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0390188" y="5984875"/>
            <a:ext cx="1801812" cy="873125"/>
          </a:xfrm>
        </p:spPr>
      </p:pic>
      <p:pic>
        <p:nvPicPr>
          <p:cNvPr id="4" name="Picture 3" descr="Облачно, нефтяной Paint Art">
            <a:extLst>
              <a:ext uri="{FF2B5EF4-FFF2-40B4-BE49-F238E27FC236}">
                <a16:creationId xmlns:a16="http://schemas.microsoft.com/office/drawing/2014/main" id="{D2954168-BFB3-1607-069F-11CCE7A0F44F}"/>
              </a:ext>
            </a:extLst>
          </p:cNvPr>
          <p:cNvPicPr>
            <a:picLocks noChangeAspect="1"/>
          </p:cNvPicPr>
          <p:nvPr/>
        </p:nvPicPr>
        <p:blipFill rotWithShape="1">
          <a:blip r:embed="rId3">
            <a:alphaModFix amt="47000"/>
          </a:blip>
          <a:srcRect t="7865" b="7865"/>
          <a:stretch/>
        </p:blipFill>
        <p:spPr>
          <a:xfrm>
            <a:off x="20" y="10"/>
            <a:ext cx="12191980" cy="6857990"/>
          </a:xfrm>
          <a:prstGeom prst="rect">
            <a:avLst/>
          </a:prstGeom>
        </p:spPr>
      </p:pic>
      <p:sp>
        <p:nvSpPr>
          <p:cNvPr id="3" name="TextBox 2">
            <a:extLst>
              <a:ext uri="{FF2B5EF4-FFF2-40B4-BE49-F238E27FC236}">
                <a16:creationId xmlns:a16="http://schemas.microsoft.com/office/drawing/2014/main" id="{EDD6504E-1E04-4702-FFA1-4C96668EECA4}"/>
              </a:ext>
            </a:extLst>
          </p:cNvPr>
          <p:cNvSpPr txBox="1"/>
          <p:nvPr/>
        </p:nvSpPr>
        <p:spPr>
          <a:xfrm>
            <a:off x="171061" y="757627"/>
            <a:ext cx="11849877" cy="5342745"/>
          </a:xfrm>
          <a:prstGeom prst="rect">
            <a:avLst/>
          </a:prstGeom>
          <a:noFill/>
        </p:spPr>
        <p:txBody>
          <a:bodyPr wrap="square">
            <a:spAutoFit/>
          </a:bodyPr>
          <a:lstStyle/>
          <a:p>
            <a:pPr indent="457200" algn="just">
              <a:tabLst>
                <a:tab pos="2969895" algn="ctr"/>
                <a:tab pos="5940425" algn="r"/>
                <a:tab pos="457200" algn="l"/>
                <a:tab pos="2969895" algn="ctr"/>
                <a:tab pos="5940425" algn="r"/>
              </a:tabLst>
            </a:pPr>
            <a:r>
              <a:rPr lang="uk-UA" sz="2000" b="1" kern="100" dirty="0">
                <a:effectLst/>
                <a:latin typeface="Bookman Old Style" panose="02050604050505020204" pitchFamily="18" charset="0"/>
                <a:ea typeface="Aptos" panose="020B0004020202020204" pitchFamily="34" charset="0"/>
                <a:cs typeface="Times New Roman" panose="02020603050405020304" pitchFamily="18" charset="0"/>
              </a:rPr>
              <a:t>Плід розвивається із зав'язі квітки і, як правило, містить насіння. Плоди можуть формуватися без запліднення і утворення насіння. Це явище називають </a:t>
            </a:r>
            <a:r>
              <a:rPr lang="uk-UA" sz="2000" b="1" i="1" kern="100" dirty="0" err="1">
                <a:effectLst/>
                <a:latin typeface="Bookman Old Style" panose="02050604050505020204" pitchFamily="18" charset="0"/>
                <a:ea typeface="Aptos" panose="020B0004020202020204" pitchFamily="34" charset="0"/>
                <a:cs typeface="Times New Roman" panose="02020603050405020304" pitchFamily="18" charset="0"/>
              </a:rPr>
              <a:t>партенокарпією</a:t>
            </a:r>
            <a:r>
              <a:rPr lang="uk-UA" sz="2000" b="1" i="1" kern="100" dirty="0">
                <a:effectLst/>
                <a:latin typeface="Bookman Old Style" panose="02050604050505020204" pitchFamily="18" charset="0"/>
                <a:ea typeface="Aptos" panose="020B0004020202020204" pitchFamily="34" charset="0"/>
                <a:cs typeface="Times New Roman" panose="02020603050405020304" pitchFamily="18" charset="0"/>
              </a:rPr>
              <a:t>.</a:t>
            </a:r>
            <a:r>
              <a:rPr lang="uk-UA" sz="2000" b="1" kern="100" dirty="0">
                <a:effectLst/>
                <a:latin typeface="Bookman Old Style" panose="02050604050505020204" pitchFamily="18" charset="0"/>
                <a:ea typeface="Aptos" panose="020B0004020202020204" pitchFamily="34" charset="0"/>
                <a:cs typeface="Times New Roman" panose="02020603050405020304" pitchFamily="18" charset="0"/>
              </a:rPr>
              <a:t> Утворення </a:t>
            </a:r>
            <a:r>
              <a:rPr lang="uk-UA" sz="2000" b="1" kern="100" dirty="0" err="1">
                <a:effectLst/>
                <a:latin typeface="Bookman Old Style" panose="02050604050505020204" pitchFamily="18" charset="0"/>
                <a:ea typeface="Aptos" panose="020B0004020202020204" pitchFamily="34" charset="0"/>
                <a:cs typeface="Times New Roman" panose="02020603050405020304" pitchFamily="18" charset="0"/>
              </a:rPr>
              <a:t>партенокарпічних</a:t>
            </a:r>
            <a:r>
              <a:rPr lang="uk-UA" sz="2000" b="1" kern="100" dirty="0">
                <a:effectLst/>
                <a:latin typeface="Bookman Old Style" panose="02050604050505020204" pitchFamily="18" charset="0"/>
                <a:ea typeface="Aptos" panose="020B0004020202020204" pitchFamily="34" charset="0"/>
                <a:cs typeface="Times New Roman" panose="02020603050405020304" pitchFamily="18" charset="0"/>
              </a:rPr>
              <a:t> (</a:t>
            </a:r>
            <a:r>
              <a:rPr lang="uk-UA" sz="2000" b="1" kern="100" dirty="0" err="1">
                <a:effectLst/>
                <a:latin typeface="Bookman Old Style" panose="02050604050505020204" pitchFamily="18" charset="0"/>
                <a:ea typeface="Aptos" panose="020B0004020202020204" pitchFamily="34" charset="0"/>
                <a:cs typeface="Times New Roman" panose="02020603050405020304" pitchFamily="18" charset="0"/>
              </a:rPr>
              <a:t>безнасіннєвих</a:t>
            </a:r>
            <a:r>
              <a:rPr lang="uk-UA" sz="2000" b="1" kern="100" dirty="0">
                <a:effectLst/>
                <a:latin typeface="Bookman Old Style" panose="02050604050505020204" pitchFamily="18" charset="0"/>
                <a:ea typeface="Aptos" panose="020B0004020202020204" pitchFamily="34" charset="0"/>
                <a:cs typeface="Times New Roman" panose="02020603050405020304" pitchFamily="18" charset="0"/>
              </a:rPr>
              <a:t>) плодів може відбуватися при обробці рослин ауксинами і гіберелінами. Проте зазвичай квітки без запилення і запліднення обпадають.</a:t>
            </a:r>
            <a:endParaRPr lang="ru-UA" sz="2000" b="1" kern="100" dirty="0">
              <a:effectLst/>
              <a:latin typeface="Aptos" panose="020B0004020202020204" pitchFamily="34" charset="0"/>
              <a:ea typeface="Aptos" panose="020B0004020202020204" pitchFamily="34" charset="0"/>
              <a:cs typeface="Times New Roman" panose="02020603050405020304" pitchFamily="18" charset="0"/>
            </a:endParaRPr>
          </a:p>
          <a:p>
            <a:pPr indent="457200" algn="just">
              <a:lnSpc>
                <a:spcPct val="107000"/>
              </a:lnSpc>
              <a:spcAft>
                <a:spcPts val="800"/>
              </a:spcAft>
            </a:pPr>
            <a:r>
              <a:rPr lang="uk-UA" sz="2000" b="1" kern="100" dirty="0">
                <a:solidFill>
                  <a:srgbClr val="000000"/>
                </a:solidFill>
                <a:effectLst/>
                <a:latin typeface="Bookman Old Style" panose="02050604050505020204" pitchFamily="18" charset="0"/>
                <a:ea typeface="Aptos" panose="020B0004020202020204" pitchFamily="34" charset="0"/>
                <a:cs typeface="Times New Roman" panose="02020603050405020304" pitchFamily="18" charset="0"/>
              </a:rPr>
              <a:t>Для прискорення дозрівання можна використовувати ряд прийомів:  1) зняття плодів з дерев, наприклад авокадо; 2) витримка плодів в атмосфері етилену; 3) забезпечення рослин деякими метаболітами, наприклад </a:t>
            </a:r>
            <a:r>
              <a:rPr lang="uk-UA" sz="2000" b="1" kern="100" dirty="0" err="1">
                <a:solidFill>
                  <a:srgbClr val="000000"/>
                </a:solidFill>
                <a:effectLst/>
                <a:latin typeface="Bookman Old Style" panose="02050604050505020204" pitchFamily="18" charset="0"/>
                <a:ea typeface="Aptos" panose="020B0004020202020204" pitchFamily="34" charset="0"/>
                <a:cs typeface="Times New Roman" panose="02020603050405020304" pitchFamily="18" charset="0"/>
              </a:rPr>
              <a:t>малатом</a:t>
            </a:r>
            <a:r>
              <a:rPr lang="uk-UA" sz="2000" b="1" kern="100" dirty="0">
                <a:solidFill>
                  <a:srgbClr val="000000"/>
                </a:solidFill>
                <a:effectLst/>
                <a:latin typeface="Bookman Old Style" panose="02050604050505020204" pitchFamily="18" charset="0"/>
                <a:ea typeface="Aptos" panose="020B0004020202020204" pitchFamily="34" charset="0"/>
                <a:cs typeface="Times New Roman" panose="02020603050405020304" pitchFamily="18" charset="0"/>
              </a:rPr>
              <a:t>, що прискорює дозрівання яблук, оскільки </a:t>
            </a:r>
            <a:r>
              <a:rPr lang="uk-UA" sz="2000" b="1" kern="100" dirty="0" err="1">
                <a:solidFill>
                  <a:srgbClr val="000000"/>
                </a:solidFill>
                <a:effectLst/>
                <a:latin typeface="Bookman Old Style" panose="02050604050505020204" pitchFamily="18" charset="0"/>
                <a:ea typeface="Aptos" panose="020B0004020202020204" pitchFamily="34" charset="0"/>
                <a:cs typeface="Times New Roman" panose="02020603050405020304" pitchFamily="18" charset="0"/>
              </a:rPr>
              <a:t>малат</a:t>
            </a:r>
            <a:r>
              <a:rPr lang="uk-UA" sz="2000" b="1" kern="100" dirty="0">
                <a:solidFill>
                  <a:srgbClr val="000000"/>
                </a:solidFill>
                <a:effectLst/>
                <a:latin typeface="Bookman Old Style" panose="02050604050505020204" pitchFamily="18" charset="0"/>
                <a:ea typeface="Aptos" panose="020B0004020202020204" pitchFamily="34" charset="0"/>
                <a:cs typeface="Times New Roman" panose="02020603050405020304" pitchFamily="18" charset="0"/>
              </a:rPr>
              <a:t>, будучи дихальним субстратом, стимулює клімактеричний підйом інтенсивності дихання; 4) проведення </a:t>
            </a:r>
            <a:r>
              <a:rPr lang="uk-UA" sz="2000" b="1" i="1" kern="100" dirty="0">
                <a:solidFill>
                  <a:srgbClr val="000000"/>
                </a:solidFill>
                <a:effectLst/>
                <a:latin typeface="Bookman Old Style" panose="02050604050505020204" pitchFamily="18" charset="0"/>
                <a:ea typeface="Aptos" panose="020B0004020202020204" pitchFamily="34" charset="0"/>
                <a:cs typeface="Times New Roman" panose="02020603050405020304" pitchFamily="18" charset="0"/>
              </a:rPr>
              <a:t>дефоліації </a:t>
            </a:r>
            <a:r>
              <a:rPr lang="uk-UA" sz="2000" b="1" kern="100" dirty="0">
                <a:solidFill>
                  <a:srgbClr val="000000"/>
                </a:solidFill>
                <a:effectLst/>
                <a:latin typeface="Bookman Old Style" panose="02050604050505020204" pitchFamily="18" charset="0"/>
                <a:ea typeface="Aptos" panose="020B0004020202020204" pitchFamily="34" charset="0"/>
                <a:cs typeface="Times New Roman" panose="02020603050405020304" pitchFamily="18" charset="0"/>
              </a:rPr>
              <a:t>рослин — штучного видалення листя; 5) обробка рослин </a:t>
            </a:r>
            <a:r>
              <a:rPr lang="uk-UA" sz="2000" b="1" i="1" kern="100" dirty="0" err="1">
                <a:solidFill>
                  <a:srgbClr val="000000"/>
                </a:solidFill>
                <a:effectLst/>
                <a:latin typeface="Bookman Old Style" panose="02050604050505020204" pitchFamily="18" charset="0"/>
                <a:ea typeface="Aptos" panose="020B0004020202020204" pitchFamily="34" charset="0"/>
                <a:cs typeface="Times New Roman" panose="02020603050405020304" pitchFamily="18" charset="0"/>
              </a:rPr>
              <a:t>десикантами</a:t>
            </a:r>
            <a:r>
              <a:rPr lang="uk-UA" sz="2000" b="1" i="1" kern="100" dirty="0">
                <a:solidFill>
                  <a:srgbClr val="000000"/>
                </a:solidFill>
                <a:effectLst/>
                <a:latin typeface="Bookman Old Style" panose="02050604050505020204" pitchFamily="18" charset="0"/>
                <a:ea typeface="Aptos" panose="020B0004020202020204" pitchFamily="34" charset="0"/>
                <a:cs typeface="Times New Roman" panose="02020603050405020304" pitchFamily="18" charset="0"/>
              </a:rPr>
              <a:t> </a:t>
            </a:r>
            <a:r>
              <a:rPr lang="uk-UA" sz="2000" b="1" kern="100" dirty="0">
                <a:solidFill>
                  <a:srgbClr val="000000"/>
                </a:solidFill>
                <a:effectLst/>
                <a:latin typeface="Bookman Old Style" panose="02050604050505020204" pitchFamily="18" charset="0"/>
                <a:ea typeface="Aptos" panose="020B0004020202020204" pitchFamily="34" charset="0"/>
                <a:cs typeface="Times New Roman" panose="02020603050405020304" pitchFamily="18" charset="0"/>
              </a:rPr>
              <a:t>- речовинами, що прискорюють втрату води дозріваючими рослинами, внаслідок чого метаболіти швидше відтікають в насіння. </a:t>
            </a:r>
            <a:endParaRPr lang="ru-UA" sz="2000" b="1" kern="100" dirty="0">
              <a:effectLst/>
              <a:latin typeface="Aptos" panose="020B0004020202020204" pitchFamily="34" charset="0"/>
              <a:ea typeface="Aptos" panose="020B0004020202020204" pitchFamily="34" charset="0"/>
              <a:cs typeface="Times New Roman" panose="02020603050405020304" pitchFamily="18" charset="0"/>
            </a:endParaRPr>
          </a:p>
          <a:p>
            <a:pPr indent="457200" algn="just">
              <a:lnSpc>
                <a:spcPct val="107000"/>
              </a:lnSpc>
              <a:spcAft>
                <a:spcPts val="800"/>
              </a:spcAft>
            </a:pPr>
            <a:r>
              <a:rPr lang="uk-UA" sz="2000" b="1" kern="100" dirty="0">
                <a:solidFill>
                  <a:srgbClr val="000000"/>
                </a:solidFill>
                <a:effectLst/>
                <a:latin typeface="Bookman Old Style" panose="02050604050505020204" pitchFamily="18" charset="0"/>
                <a:ea typeface="Aptos" panose="020B0004020202020204" pitchFamily="34" charset="0"/>
                <a:cs typeface="Times New Roman" panose="02020603050405020304" pitchFamily="18" charset="0"/>
              </a:rPr>
              <a:t>Для уповільнення дозрівання рекомендується зберігати плоди або при низькому вмісті кисню, або в атмосфері азоту або вуглекислого газу в поліетиленових мішках.</a:t>
            </a:r>
            <a:endParaRPr lang="ru-UA" sz="2000" b="1"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6685534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Объект 5" descr="Изображение выглядит как графическая вставка, рисунок, символ, иллюстрация&#10;&#10;Автоматически созданное описание">
            <a:extLst>
              <a:ext uri="{FF2B5EF4-FFF2-40B4-BE49-F238E27FC236}">
                <a16:creationId xmlns:a16="http://schemas.microsoft.com/office/drawing/2014/main" id="{48B39188-D8F0-600E-F1E0-A2A19D860BAC}"/>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0390188" y="5984875"/>
            <a:ext cx="1801812" cy="873125"/>
          </a:xfrm>
        </p:spPr>
      </p:pic>
      <p:pic>
        <p:nvPicPr>
          <p:cNvPr id="4" name="Picture 3" descr="Облачно, нефтяной Paint Art">
            <a:extLst>
              <a:ext uri="{FF2B5EF4-FFF2-40B4-BE49-F238E27FC236}">
                <a16:creationId xmlns:a16="http://schemas.microsoft.com/office/drawing/2014/main" id="{D2954168-BFB3-1607-069F-11CCE7A0F44F}"/>
              </a:ext>
            </a:extLst>
          </p:cNvPr>
          <p:cNvPicPr>
            <a:picLocks noChangeAspect="1"/>
          </p:cNvPicPr>
          <p:nvPr/>
        </p:nvPicPr>
        <p:blipFill rotWithShape="1">
          <a:blip r:embed="rId3">
            <a:alphaModFix amt="47000"/>
          </a:blip>
          <a:srcRect t="7865" b="7865"/>
          <a:stretch/>
        </p:blipFill>
        <p:spPr>
          <a:xfrm>
            <a:off x="20" y="10"/>
            <a:ext cx="12191980" cy="6857990"/>
          </a:xfrm>
          <a:prstGeom prst="rect">
            <a:avLst/>
          </a:prstGeom>
        </p:spPr>
      </p:pic>
      <p:sp>
        <p:nvSpPr>
          <p:cNvPr id="3" name="TextBox 2">
            <a:extLst>
              <a:ext uri="{FF2B5EF4-FFF2-40B4-BE49-F238E27FC236}">
                <a16:creationId xmlns:a16="http://schemas.microsoft.com/office/drawing/2014/main" id="{1198FF37-07F5-9020-FA8E-F03A364412BA}"/>
              </a:ext>
            </a:extLst>
          </p:cNvPr>
          <p:cNvSpPr txBox="1"/>
          <p:nvPr/>
        </p:nvSpPr>
        <p:spPr>
          <a:xfrm>
            <a:off x="138404" y="652470"/>
            <a:ext cx="11915192" cy="5553059"/>
          </a:xfrm>
          <a:prstGeom prst="rect">
            <a:avLst/>
          </a:prstGeom>
          <a:noFill/>
        </p:spPr>
        <p:txBody>
          <a:bodyPr wrap="square">
            <a:spAutoFit/>
          </a:bodyPr>
          <a:lstStyle/>
          <a:p>
            <a:pPr indent="457200" algn="just">
              <a:lnSpc>
                <a:spcPct val="107000"/>
              </a:lnSpc>
              <a:spcAft>
                <a:spcPts val="800"/>
              </a:spcAft>
            </a:pPr>
            <a:r>
              <a:rPr lang="uk-UA" sz="2000" b="1" u="sng" kern="100" dirty="0">
                <a:solidFill>
                  <a:srgbClr val="000000"/>
                </a:solidFill>
                <a:effectLst/>
                <a:latin typeface="Bookman Old Style" panose="02050604050505020204" pitchFamily="18" charset="0"/>
                <a:ea typeface="Aptos" panose="020B0004020202020204" pitchFamily="34" charset="0"/>
                <a:cs typeface="Times New Roman" panose="02020603050405020304" pitchFamily="18" charset="0"/>
              </a:rPr>
              <a:t>Старість</a:t>
            </a:r>
            <a:r>
              <a:rPr lang="uk-UA" sz="2000" b="1" kern="100" dirty="0">
                <a:solidFill>
                  <a:srgbClr val="000000"/>
                </a:solidFill>
                <a:effectLst/>
                <a:latin typeface="Bookman Old Style" panose="02050604050505020204" pitchFamily="18" charset="0"/>
                <a:ea typeface="Aptos" panose="020B0004020202020204" pitchFamily="34" charset="0"/>
                <a:cs typeface="Times New Roman" panose="02020603050405020304" pitchFamily="18" charset="0"/>
              </a:rPr>
              <a:t> — період від повного припинення плодоносіння до відмирання всіх вегетативних органів і смерті всього організму. </a:t>
            </a:r>
            <a:r>
              <a:rPr lang="uk-UA" sz="2000" b="1" i="1" kern="100" dirty="0">
                <a:solidFill>
                  <a:srgbClr val="000000"/>
                </a:solidFill>
                <a:effectLst/>
                <a:latin typeface="Bookman Old Style" panose="02050604050505020204" pitchFamily="18" charset="0"/>
                <a:ea typeface="Aptos" panose="020B0004020202020204" pitchFamily="34" charset="0"/>
                <a:cs typeface="Times New Roman" panose="02020603050405020304" pitchFamily="18" charset="0"/>
              </a:rPr>
              <a:t>Старіння </a:t>
            </a:r>
            <a:r>
              <a:rPr lang="uk-UA" sz="2000" b="1" kern="100" dirty="0">
                <a:solidFill>
                  <a:srgbClr val="000000"/>
                </a:solidFill>
                <a:effectLst/>
                <a:latin typeface="Bookman Old Style" panose="02050604050505020204" pitchFamily="18" charset="0"/>
                <a:ea typeface="Aptos" panose="020B0004020202020204" pitchFamily="34" charset="0"/>
                <a:cs typeface="Times New Roman" panose="02020603050405020304" pitchFamily="18" charset="0"/>
              </a:rPr>
              <a:t>— це ослаблення життєдіяльності, що посилюється з віком, яке виражається в прогресуючому порушенні синтезу білків, послабленні регуляції, зменшенні швидкості фізіологічних процесів, розпад речовин йде швидше за їх синтез. </a:t>
            </a:r>
            <a:endParaRPr lang="ru-UA" sz="2000" b="1" kern="100" dirty="0">
              <a:effectLst/>
              <a:latin typeface="Aptos" panose="020B0004020202020204" pitchFamily="34" charset="0"/>
              <a:ea typeface="Aptos" panose="020B0004020202020204" pitchFamily="34" charset="0"/>
              <a:cs typeface="Times New Roman" panose="02020603050405020304" pitchFamily="18" charset="0"/>
            </a:endParaRPr>
          </a:p>
          <a:p>
            <a:pPr indent="457200" algn="just">
              <a:lnSpc>
                <a:spcPct val="107000"/>
              </a:lnSpc>
              <a:spcAft>
                <a:spcPts val="800"/>
              </a:spcAft>
            </a:pPr>
            <a:r>
              <a:rPr lang="uk-UA" sz="2000" b="1" kern="100" dirty="0">
                <a:solidFill>
                  <a:srgbClr val="000000"/>
                </a:solidFill>
                <a:effectLst/>
                <a:latin typeface="Bookman Old Style" panose="02050604050505020204" pitchFamily="18" charset="0"/>
                <a:ea typeface="Aptos" panose="020B0004020202020204" pitchFamily="34" charset="0"/>
                <a:cs typeface="Times New Roman" panose="02020603050405020304" pitchFamily="18" charset="0"/>
              </a:rPr>
              <a:t>На </a:t>
            </a:r>
            <a:r>
              <a:rPr lang="uk-UA" sz="2000" b="1" kern="100" dirty="0" err="1">
                <a:solidFill>
                  <a:srgbClr val="000000"/>
                </a:solidFill>
                <a:effectLst/>
                <a:latin typeface="Bookman Old Style" panose="02050604050505020204" pitchFamily="18" charset="0"/>
                <a:ea typeface="Aptos" panose="020B0004020202020204" pitchFamily="34" charset="0"/>
                <a:cs typeface="Times New Roman" panose="02020603050405020304" pitchFamily="18" charset="0"/>
              </a:rPr>
              <a:t>організмовому</a:t>
            </a:r>
            <a:r>
              <a:rPr lang="uk-UA" sz="2000" b="1" kern="100" dirty="0">
                <a:solidFill>
                  <a:srgbClr val="000000"/>
                </a:solidFill>
                <a:effectLst/>
                <a:latin typeface="Bookman Old Style" panose="02050604050505020204" pitchFamily="18" charset="0"/>
                <a:ea typeface="Aptos" panose="020B0004020202020204" pitchFamily="34" charset="0"/>
                <a:cs typeface="Times New Roman" panose="02020603050405020304" pitchFamily="18" charset="0"/>
              </a:rPr>
              <a:t> рівні старіння характеризується зменшенням швидкості всіх фізіологічних процесів і, перш за все, інтенсивності фотосинтезу і дихання, </a:t>
            </a:r>
            <a:r>
              <a:rPr lang="uk-UA" sz="2000" b="1" kern="100" dirty="0" err="1">
                <a:solidFill>
                  <a:srgbClr val="000000"/>
                </a:solidFill>
                <a:effectLst/>
                <a:latin typeface="Bookman Old Style" panose="02050604050505020204" pitchFamily="18" charset="0"/>
                <a:ea typeface="Aptos" panose="020B0004020202020204" pitchFamily="34" charset="0"/>
                <a:cs typeface="Times New Roman" panose="02020603050405020304" pitchFamily="18" charset="0"/>
              </a:rPr>
              <a:t>оводненості</a:t>
            </a:r>
            <a:r>
              <a:rPr lang="uk-UA" sz="2000" b="1" kern="100" dirty="0">
                <a:solidFill>
                  <a:srgbClr val="000000"/>
                </a:solidFill>
                <a:effectLst/>
                <a:latin typeface="Bookman Old Style" panose="02050604050505020204" pitchFamily="18" charset="0"/>
                <a:ea typeface="Aptos" panose="020B0004020202020204" pitchFamily="34" charset="0"/>
                <a:cs typeface="Times New Roman" panose="02020603050405020304" pitchFamily="18" charset="0"/>
              </a:rPr>
              <a:t> тканин, зменшенням життєдіяльності коріння, зниженням швидкості дальнього транспорту, послабленням регуляції. Старіння — це гальмування росту, пов'язане із зниженим синтезом ауксину і підвищенням концентрації етилену і АБК. У старих дерев порушується апікальне домінування і утворюється поросль.</a:t>
            </a:r>
            <a:endParaRPr lang="ru-UA" sz="2000" b="1" kern="100" dirty="0">
              <a:effectLst/>
              <a:latin typeface="Aptos" panose="020B0004020202020204" pitchFamily="34" charset="0"/>
              <a:ea typeface="Aptos" panose="020B0004020202020204" pitchFamily="34" charset="0"/>
              <a:cs typeface="Times New Roman" panose="02020603050405020304" pitchFamily="18" charset="0"/>
            </a:endParaRPr>
          </a:p>
          <a:p>
            <a:pPr indent="457200" algn="just">
              <a:lnSpc>
                <a:spcPct val="107000"/>
              </a:lnSpc>
              <a:spcAft>
                <a:spcPts val="800"/>
              </a:spcAft>
            </a:pPr>
            <a:r>
              <a:rPr lang="uk-UA" sz="2000" b="1" kern="100" dirty="0">
                <a:solidFill>
                  <a:srgbClr val="000000"/>
                </a:solidFill>
                <a:effectLst/>
                <a:latin typeface="Bookman Old Style" panose="02050604050505020204" pitchFamily="18" charset="0"/>
                <a:ea typeface="Aptos" panose="020B0004020202020204" pitchFamily="34" charset="0"/>
                <a:cs typeface="Times New Roman" panose="02020603050405020304" pitchFamily="18" charset="0"/>
              </a:rPr>
              <a:t>Виділяють декілька </a:t>
            </a:r>
            <a:r>
              <a:rPr lang="uk-UA" sz="2000" b="1" i="1" kern="100" dirty="0">
                <a:solidFill>
                  <a:srgbClr val="000000"/>
                </a:solidFill>
                <a:effectLst/>
                <a:latin typeface="Bookman Old Style" panose="02050604050505020204" pitchFamily="18" charset="0"/>
                <a:ea typeface="Aptos" panose="020B0004020202020204" pitchFamily="34" charset="0"/>
                <a:cs typeface="Times New Roman" panose="02020603050405020304" pitchFamily="18" charset="0"/>
              </a:rPr>
              <a:t>типів старіння. </a:t>
            </a:r>
            <a:r>
              <a:rPr lang="uk-UA" sz="2000" b="1" kern="100" dirty="0">
                <a:solidFill>
                  <a:srgbClr val="000000"/>
                </a:solidFill>
                <a:effectLst/>
                <a:latin typeface="Bookman Old Style" panose="02050604050505020204" pitchFamily="18" charset="0"/>
                <a:ea typeface="Aptos" panose="020B0004020202020204" pitchFamily="34" charset="0"/>
                <a:cs typeface="Times New Roman" panose="02020603050405020304" pitchFamily="18" charset="0"/>
              </a:rPr>
              <a:t>Однорічні рослини гинуть повністю. У багаторічних трав щорічно повністю відмирає надземна частина, а коренева система залишається життєздатною. У багатьох рослин старіє і обпадає тільки старе листя. У листопадних дерев восени одночасно старіє і обпадає все листя. </a:t>
            </a:r>
            <a:endParaRPr lang="ru-UA" sz="2000" b="1"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6679497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Объект 5" descr="Изображение выглядит как графическая вставка, рисунок, символ, иллюстрация&#10;&#10;Автоматически созданное описание">
            <a:extLst>
              <a:ext uri="{FF2B5EF4-FFF2-40B4-BE49-F238E27FC236}">
                <a16:creationId xmlns:a16="http://schemas.microsoft.com/office/drawing/2014/main" id="{48B39188-D8F0-600E-F1E0-A2A19D860BAC}"/>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0390188" y="5984875"/>
            <a:ext cx="1801812" cy="873125"/>
          </a:xfrm>
        </p:spPr>
      </p:pic>
      <p:pic>
        <p:nvPicPr>
          <p:cNvPr id="4" name="Picture 3" descr="Облачно, нефтяной Paint Art">
            <a:extLst>
              <a:ext uri="{FF2B5EF4-FFF2-40B4-BE49-F238E27FC236}">
                <a16:creationId xmlns:a16="http://schemas.microsoft.com/office/drawing/2014/main" id="{D2954168-BFB3-1607-069F-11CCE7A0F44F}"/>
              </a:ext>
            </a:extLst>
          </p:cNvPr>
          <p:cNvPicPr>
            <a:picLocks noChangeAspect="1"/>
          </p:cNvPicPr>
          <p:nvPr/>
        </p:nvPicPr>
        <p:blipFill rotWithShape="1">
          <a:blip r:embed="rId3">
            <a:alphaModFix amt="47000"/>
          </a:blip>
          <a:srcRect t="7865" b="7865"/>
          <a:stretch/>
        </p:blipFill>
        <p:spPr>
          <a:xfrm>
            <a:off x="20" y="10"/>
            <a:ext cx="12191980" cy="6857990"/>
          </a:xfrm>
          <a:prstGeom prst="rect">
            <a:avLst/>
          </a:prstGeom>
        </p:spPr>
      </p:pic>
      <p:sp>
        <p:nvSpPr>
          <p:cNvPr id="3" name="TextBox 2">
            <a:extLst>
              <a:ext uri="{FF2B5EF4-FFF2-40B4-BE49-F238E27FC236}">
                <a16:creationId xmlns:a16="http://schemas.microsoft.com/office/drawing/2014/main" id="{051B3C20-AEA3-8B36-4D60-B47181AD061F}"/>
              </a:ext>
            </a:extLst>
          </p:cNvPr>
          <p:cNvSpPr txBox="1"/>
          <p:nvPr/>
        </p:nvSpPr>
        <p:spPr>
          <a:xfrm>
            <a:off x="227045" y="1114937"/>
            <a:ext cx="11737910" cy="4628126"/>
          </a:xfrm>
          <a:prstGeom prst="rect">
            <a:avLst/>
          </a:prstGeom>
          <a:noFill/>
        </p:spPr>
        <p:txBody>
          <a:bodyPr wrap="square">
            <a:spAutoFit/>
          </a:bodyPr>
          <a:lstStyle/>
          <a:p>
            <a:pPr indent="457200" algn="just">
              <a:lnSpc>
                <a:spcPct val="107000"/>
              </a:lnSpc>
              <a:spcAft>
                <a:spcPts val="800"/>
              </a:spcAft>
            </a:pPr>
            <a:r>
              <a:rPr lang="uk-UA" sz="2400" b="1" kern="100" dirty="0">
                <a:solidFill>
                  <a:srgbClr val="000000"/>
                </a:solidFill>
                <a:effectLst/>
                <a:latin typeface="Bookman Old Style" panose="02050604050505020204" pitchFamily="18" charset="0"/>
                <a:ea typeface="Aptos" panose="020B0004020202020204" pitchFamily="34" charset="0"/>
                <a:cs typeface="Times New Roman" panose="02020603050405020304" pitchFamily="18" charset="0"/>
              </a:rPr>
              <a:t>В даний час найбільш поширені дві гіпотези старіння: 1) внаслідок запрограмованої смерті клітин (</a:t>
            </a:r>
            <a:r>
              <a:rPr lang="uk-UA" sz="2400" b="1" i="1" kern="100" dirty="0" err="1">
                <a:solidFill>
                  <a:srgbClr val="000000"/>
                </a:solidFill>
                <a:effectLst/>
                <a:latin typeface="Bookman Old Style" panose="02050604050505020204" pitchFamily="18" charset="0"/>
                <a:ea typeface="Aptos" panose="020B0004020202020204" pitchFamily="34" charset="0"/>
                <a:cs typeface="Times New Roman" panose="02020603050405020304" pitchFamily="18" charset="0"/>
              </a:rPr>
              <a:t>апоптозу</a:t>
            </a:r>
            <a:r>
              <a:rPr lang="uk-UA" sz="2400" b="1" kern="100" dirty="0">
                <a:solidFill>
                  <a:srgbClr val="000000"/>
                </a:solidFill>
                <a:effectLst/>
                <a:latin typeface="Bookman Old Style" panose="02050604050505020204" pitchFamily="18" charset="0"/>
                <a:ea typeface="Aptos" panose="020B0004020202020204" pitchFamily="34" charset="0"/>
                <a:cs typeface="Times New Roman" panose="02020603050405020304" pitchFamily="18" charset="0"/>
              </a:rPr>
              <a:t>) і 2) «гіпотеза катастрофи помилок» - старіння як накопичення випадкових пошкоджень ядерного </a:t>
            </a:r>
            <a:r>
              <a:rPr lang="uk-UA" sz="2400" b="1" kern="100" dirty="0" err="1">
                <a:solidFill>
                  <a:srgbClr val="000000"/>
                </a:solidFill>
                <a:effectLst/>
                <a:latin typeface="Bookman Old Style" panose="02050604050505020204" pitchFamily="18" charset="0"/>
                <a:ea typeface="Aptos" panose="020B0004020202020204" pitchFamily="34" charset="0"/>
                <a:cs typeface="Times New Roman" panose="02020603050405020304" pitchFamily="18" charset="0"/>
              </a:rPr>
              <a:t>геному</a:t>
            </a:r>
            <a:r>
              <a:rPr lang="uk-UA" sz="2400" b="1" kern="100" dirty="0">
                <a:solidFill>
                  <a:srgbClr val="000000"/>
                </a:solidFill>
                <a:effectLst/>
                <a:latin typeface="Bookman Old Style" panose="02050604050505020204" pitchFamily="18" charset="0"/>
                <a:ea typeface="Aptos" panose="020B0004020202020204" pitchFamily="34" charset="0"/>
                <a:cs typeface="Times New Roman" panose="02020603050405020304" pitchFamily="18" charset="0"/>
              </a:rPr>
              <a:t> (мутацій), </a:t>
            </a:r>
            <a:r>
              <a:rPr lang="uk-UA" sz="2400" b="1" kern="100" dirty="0" err="1">
                <a:solidFill>
                  <a:srgbClr val="000000"/>
                </a:solidFill>
                <a:effectLst/>
                <a:latin typeface="Bookman Old Style" panose="02050604050505020204" pitchFamily="18" charset="0"/>
                <a:ea typeface="Aptos" panose="020B0004020202020204" pitchFamily="34" charset="0"/>
                <a:cs typeface="Times New Roman" panose="02020603050405020304" pitchFamily="18" charset="0"/>
              </a:rPr>
              <a:t>білоксинтезуючої</a:t>
            </a:r>
            <a:r>
              <a:rPr lang="uk-UA" sz="2400" b="1" kern="100" dirty="0">
                <a:solidFill>
                  <a:srgbClr val="000000"/>
                </a:solidFill>
                <a:effectLst/>
                <a:latin typeface="Bookman Old Style" panose="02050604050505020204" pitchFamily="18" charset="0"/>
                <a:ea typeface="Aptos" panose="020B0004020202020204" pitchFamily="34" charset="0"/>
                <a:cs typeface="Times New Roman" panose="02020603050405020304" pitchFamily="18" charset="0"/>
              </a:rPr>
              <a:t> системи і мембран.</a:t>
            </a:r>
            <a:endParaRPr lang="ru-UA" sz="2400" b="1" kern="100" dirty="0">
              <a:effectLst/>
              <a:latin typeface="Aptos" panose="020B0004020202020204" pitchFamily="34" charset="0"/>
              <a:ea typeface="Aptos" panose="020B0004020202020204" pitchFamily="34" charset="0"/>
              <a:cs typeface="Times New Roman" panose="02020603050405020304" pitchFamily="18" charset="0"/>
            </a:endParaRPr>
          </a:p>
          <a:p>
            <a:pPr indent="457200" algn="just">
              <a:lnSpc>
                <a:spcPct val="107000"/>
              </a:lnSpc>
              <a:spcAft>
                <a:spcPts val="800"/>
              </a:spcAft>
            </a:pPr>
            <a:r>
              <a:rPr lang="uk-UA" sz="2400" b="1" kern="100" dirty="0">
                <a:solidFill>
                  <a:srgbClr val="000000"/>
                </a:solidFill>
                <a:effectLst/>
                <a:latin typeface="Bookman Old Style" panose="02050604050505020204" pitchFamily="18" charset="0"/>
                <a:ea typeface="Aptos" panose="020B0004020202020204" pitchFamily="34" charset="0"/>
                <a:cs typeface="Times New Roman" panose="02020603050405020304" pitchFamily="18" charset="0"/>
              </a:rPr>
              <a:t>Старіння і смерть мають велике біологічне значення. Це один із способів адаптації рослин до несприятливих умов зовнішнього середовища. Крім того, старіння прискорює зміну поколінь, тобто «оборотність» генетичного матеріалу.</a:t>
            </a:r>
            <a:endParaRPr lang="ru-UA" sz="2400" b="1" kern="100" dirty="0">
              <a:effectLst/>
              <a:latin typeface="Aptos" panose="020B0004020202020204" pitchFamily="34" charset="0"/>
              <a:ea typeface="Aptos" panose="020B0004020202020204" pitchFamily="34" charset="0"/>
              <a:cs typeface="Times New Roman" panose="02020603050405020304" pitchFamily="18" charset="0"/>
            </a:endParaRPr>
          </a:p>
          <a:p>
            <a:pPr indent="457200" algn="just">
              <a:lnSpc>
                <a:spcPct val="107000"/>
              </a:lnSpc>
              <a:spcAft>
                <a:spcPts val="800"/>
              </a:spcAft>
            </a:pP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В 1940 році П.М. </a:t>
            </a:r>
            <a:r>
              <a:rPr lang="uk-UA" sz="2400" b="1" kern="100" dirty="0" err="1">
                <a:effectLst/>
                <a:latin typeface="Bookman Old Style" panose="02050604050505020204" pitchFamily="18" charset="0"/>
                <a:ea typeface="Aptos" panose="020B0004020202020204" pitchFamily="34" charset="0"/>
                <a:cs typeface="Times New Roman" panose="02020603050405020304" pitchFamily="18" charset="0"/>
              </a:rPr>
              <a:t>Кренке</a:t>
            </a:r>
            <a:r>
              <a:rPr lang="uk-UA" sz="2400" b="1" i="1" kern="100" dirty="0">
                <a:effectLst/>
                <a:latin typeface="Bookman Old Style" panose="02050604050505020204" pitchFamily="18" charset="0"/>
                <a:ea typeface="Aptos" panose="020B0004020202020204" pitchFamily="34" charset="0"/>
                <a:cs typeface="Times New Roman" panose="02020603050405020304" pitchFamily="18" charset="0"/>
              </a:rPr>
              <a:t> </a:t>
            </a: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розробив теорію циклічного старіння та омолодження рослин.</a:t>
            </a:r>
            <a:endParaRPr lang="ru-UA" sz="2400" b="1"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0718551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Объект 5" descr="Изображение выглядит как графическая вставка, рисунок, символ, иллюстрация&#10;&#10;Автоматически созданное описание">
            <a:extLst>
              <a:ext uri="{FF2B5EF4-FFF2-40B4-BE49-F238E27FC236}">
                <a16:creationId xmlns:a16="http://schemas.microsoft.com/office/drawing/2014/main" id="{48B39188-D8F0-600E-F1E0-A2A19D860BAC}"/>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0390188" y="5984875"/>
            <a:ext cx="1801812" cy="873125"/>
          </a:xfrm>
        </p:spPr>
      </p:pic>
      <p:pic>
        <p:nvPicPr>
          <p:cNvPr id="4" name="Picture 3" descr="Облачно, нефтяной Paint Art">
            <a:extLst>
              <a:ext uri="{FF2B5EF4-FFF2-40B4-BE49-F238E27FC236}">
                <a16:creationId xmlns:a16="http://schemas.microsoft.com/office/drawing/2014/main" id="{D2954168-BFB3-1607-069F-11CCE7A0F44F}"/>
              </a:ext>
            </a:extLst>
          </p:cNvPr>
          <p:cNvPicPr>
            <a:picLocks noChangeAspect="1"/>
          </p:cNvPicPr>
          <p:nvPr/>
        </p:nvPicPr>
        <p:blipFill rotWithShape="1">
          <a:blip r:embed="rId3">
            <a:alphaModFix amt="47000"/>
          </a:blip>
          <a:srcRect t="7865" b="7865"/>
          <a:stretch/>
        </p:blipFill>
        <p:spPr>
          <a:xfrm>
            <a:off x="20" y="10"/>
            <a:ext cx="12191980" cy="6857990"/>
          </a:xfrm>
          <a:prstGeom prst="rect">
            <a:avLst/>
          </a:prstGeom>
        </p:spPr>
      </p:pic>
      <p:sp>
        <p:nvSpPr>
          <p:cNvPr id="3" name="TextBox 2">
            <a:extLst>
              <a:ext uri="{FF2B5EF4-FFF2-40B4-BE49-F238E27FC236}">
                <a16:creationId xmlns:a16="http://schemas.microsoft.com/office/drawing/2014/main" id="{ACCA057A-7461-D960-AE74-109DF3EF771D}"/>
              </a:ext>
            </a:extLst>
          </p:cNvPr>
          <p:cNvSpPr txBox="1"/>
          <p:nvPr/>
        </p:nvSpPr>
        <p:spPr>
          <a:xfrm>
            <a:off x="298580" y="453361"/>
            <a:ext cx="11812555" cy="5531514"/>
          </a:xfrm>
          <a:prstGeom prst="rect">
            <a:avLst/>
          </a:prstGeom>
          <a:noFill/>
        </p:spPr>
        <p:txBody>
          <a:bodyPr wrap="square">
            <a:spAutoFit/>
          </a:bodyPr>
          <a:lstStyle/>
          <a:p>
            <a:pPr marL="147955" indent="457200" algn="just"/>
            <a:r>
              <a:rPr lang="uk-UA" sz="2000" b="1" u="sng" dirty="0">
                <a:effectLst/>
                <a:latin typeface="Bookman Old Style" panose="02050604050505020204" pitchFamily="18" charset="0"/>
                <a:ea typeface="Times New Roman" panose="02020603050405020304" pitchFamily="18" charset="0"/>
              </a:rPr>
              <a:t>Основні положення теорії </a:t>
            </a:r>
            <a:r>
              <a:rPr lang="uk-UA" sz="2000" b="1" u="sng" dirty="0" err="1">
                <a:effectLst/>
                <a:latin typeface="Bookman Old Style" panose="02050604050505020204" pitchFamily="18" charset="0"/>
                <a:ea typeface="Times New Roman" panose="02020603050405020304" pitchFamily="18" charset="0"/>
              </a:rPr>
              <a:t>Кренке</a:t>
            </a:r>
            <a:r>
              <a:rPr lang="uk-UA" sz="2000" b="1" u="sng" dirty="0">
                <a:effectLst/>
                <a:latin typeface="Bookman Old Style" panose="02050604050505020204" pitchFamily="18" charset="0"/>
                <a:ea typeface="Times New Roman" panose="02020603050405020304" pitchFamily="18" charset="0"/>
              </a:rPr>
              <a:t>:</a:t>
            </a:r>
            <a:endParaRPr lang="ru-UA" sz="2000" b="1" u="sng" dirty="0">
              <a:effectLst/>
              <a:latin typeface="Times New Roman" panose="02020603050405020304" pitchFamily="18" charset="0"/>
              <a:ea typeface="Times New Roman" panose="02020603050405020304" pitchFamily="18" charset="0"/>
            </a:endParaRPr>
          </a:p>
          <a:p>
            <a:pPr indent="457200" algn="just">
              <a:lnSpc>
                <a:spcPct val="107000"/>
              </a:lnSpc>
              <a:spcAft>
                <a:spcPts val="800"/>
              </a:spcAft>
            </a:pPr>
            <a:r>
              <a:rPr lang="uk-UA" sz="2000" b="1" kern="100" dirty="0">
                <a:effectLst/>
                <a:latin typeface="Bookman Old Style" panose="02050604050505020204" pitchFamily="18" charset="0"/>
                <a:ea typeface="Aptos" panose="020B0004020202020204" pitchFamily="34" charset="0"/>
                <a:cs typeface="Times New Roman" panose="02020603050405020304" pitchFamily="18" charset="0"/>
              </a:rPr>
              <a:t>Кожен рослинний організм, починаючи від виникнення із зиготи, безперервно старіє і відмирає На відміну від тварин процес старіння є циклічним, переривається процесами омолодження – новоутвореннями структур (листків, стебел).</a:t>
            </a:r>
            <a:endParaRPr lang="ru-UA" sz="2000" b="1" kern="100" dirty="0">
              <a:effectLst/>
              <a:latin typeface="Aptos" panose="020B0004020202020204" pitchFamily="34" charset="0"/>
              <a:ea typeface="Aptos" panose="020B0004020202020204" pitchFamily="34" charset="0"/>
              <a:cs typeface="Times New Roman" panose="02020603050405020304" pitchFamily="18" charset="0"/>
            </a:endParaRPr>
          </a:p>
          <a:p>
            <a:pPr indent="457200" algn="just">
              <a:lnSpc>
                <a:spcPct val="107000"/>
              </a:lnSpc>
              <a:spcAft>
                <a:spcPts val="800"/>
              </a:spcAft>
            </a:pPr>
            <a:r>
              <a:rPr lang="uk-UA" sz="2000" b="1" kern="100" dirty="0">
                <a:effectLst/>
                <a:latin typeface="Bookman Old Style" panose="02050604050505020204" pitchFamily="18" charset="0"/>
                <a:ea typeface="Aptos" panose="020B0004020202020204" pitchFamily="34" charset="0"/>
                <a:cs typeface="Times New Roman" panose="02020603050405020304" pitchFamily="18" charset="0"/>
              </a:rPr>
              <a:t>Циклічність онтогенетичного розвитку полягає в тому, що дочірні клітини при своєму новоутворенні є тимчасово омолодженими порівняно із материнськими.</a:t>
            </a:r>
            <a:endParaRPr lang="ru-UA" sz="2000" b="1" kern="100" dirty="0">
              <a:effectLst/>
              <a:latin typeface="Aptos" panose="020B0004020202020204" pitchFamily="34" charset="0"/>
              <a:ea typeface="Aptos" panose="020B0004020202020204" pitchFamily="34" charset="0"/>
              <a:cs typeface="Times New Roman" panose="02020603050405020304" pitchFamily="18" charset="0"/>
            </a:endParaRPr>
          </a:p>
          <a:p>
            <a:pPr indent="457200" algn="just">
              <a:lnSpc>
                <a:spcPct val="107000"/>
              </a:lnSpc>
              <a:spcAft>
                <a:spcPts val="800"/>
              </a:spcAft>
            </a:pPr>
            <a:r>
              <a:rPr lang="uk-UA" sz="2000" b="1" kern="100" dirty="0">
                <a:effectLst/>
                <a:latin typeface="Bookman Old Style" panose="02050604050505020204" pitchFamily="18" charset="0"/>
                <a:ea typeface="Aptos" panose="020B0004020202020204" pitchFamily="34" charset="0"/>
                <a:cs typeface="Times New Roman" panose="02020603050405020304" pitchFamily="18" charset="0"/>
              </a:rPr>
              <a:t>Для кожного </a:t>
            </a:r>
            <a:r>
              <a:rPr lang="uk-UA" sz="2000" b="1" kern="100" dirty="0" err="1">
                <a:effectLst/>
                <a:latin typeface="Bookman Old Style" panose="02050604050505020204" pitchFamily="18" charset="0"/>
                <a:ea typeface="Aptos" panose="020B0004020202020204" pitchFamily="34" charset="0"/>
                <a:cs typeface="Times New Roman" panose="02020603050405020304" pitchFamily="18" charset="0"/>
              </a:rPr>
              <a:t>органа</a:t>
            </a:r>
            <a:r>
              <a:rPr lang="uk-UA" sz="2000" b="1" kern="100" dirty="0">
                <a:effectLst/>
                <a:latin typeface="Bookman Old Style" panose="02050604050505020204" pitchFamily="18" charset="0"/>
                <a:ea typeface="Aptos" panose="020B0004020202020204" pitchFamily="34" charset="0"/>
                <a:cs typeface="Times New Roman" panose="02020603050405020304" pitchFamily="18" charset="0"/>
              </a:rPr>
              <a:t> характерний власний (календарний) вік і загальний (фізіологічний) – материнський. Наприклад, одночасно на двох деревах, які відрізняються віком, виросли листки. Ці листки будуть мати однаковий власний вік, однак різний – фізіологічний (материнський). Відомо, що з віком материнської рослини життєздатність новоутворених органів поступово зростає. Це є цінним для практики рослинництва. Наприклад, під час вегетативного розмноження досить важливо встановити фізіологічний вік живців, оскільки від цього залежить їх життєздатність.</a:t>
            </a:r>
            <a:endParaRPr lang="ru-UA" sz="2000" b="1"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3335610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Объект 5" descr="Изображение выглядит как графическая вставка, рисунок, символ, иллюстрация&#10;&#10;Автоматически созданное описание">
            <a:extLst>
              <a:ext uri="{FF2B5EF4-FFF2-40B4-BE49-F238E27FC236}">
                <a16:creationId xmlns:a16="http://schemas.microsoft.com/office/drawing/2014/main" id="{48B39188-D8F0-600E-F1E0-A2A19D860BAC}"/>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0390188" y="5984875"/>
            <a:ext cx="1801812" cy="873125"/>
          </a:xfrm>
        </p:spPr>
      </p:pic>
      <p:pic>
        <p:nvPicPr>
          <p:cNvPr id="4" name="Picture 3" descr="Облачно, нефтяной Paint Art">
            <a:extLst>
              <a:ext uri="{FF2B5EF4-FFF2-40B4-BE49-F238E27FC236}">
                <a16:creationId xmlns:a16="http://schemas.microsoft.com/office/drawing/2014/main" id="{D2954168-BFB3-1607-069F-11CCE7A0F44F}"/>
              </a:ext>
            </a:extLst>
          </p:cNvPr>
          <p:cNvPicPr>
            <a:picLocks noChangeAspect="1"/>
          </p:cNvPicPr>
          <p:nvPr/>
        </p:nvPicPr>
        <p:blipFill rotWithShape="1">
          <a:blip r:embed="rId3">
            <a:alphaModFix amt="47000"/>
          </a:blip>
          <a:srcRect t="7865" b="7865"/>
          <a:stretch/>
        </p:blipFill>
        <p:spPr>
          <a:xfrm>
            <a:off x="20" y="10"/>
            <a:ext cx="12191980" cy="6857990"/>
          </a:xfrm>
          <a:prstGeom prst="rect">
            <a:avLst/>
          </a:prstGeom>
        </p:spPr>
      </p:pic>
      <p:pic>
        <p:nvPicPr>
          <p:cNvPr id="16386" name="Picture 2" descr="Що таке життєвий цикл квіткової рослини? - Пізнаємо природу. 5 клас. Біос">
            <a:extLst>
              <a:ext uri="{FF2B5EF4-FFF2-40B4-BE49-F238E27FC236}">
                <a16:creationId xmlns:a16="http://schemas.microsoft.com/office/drawing/2014/main" id="{7A1B5F14-59CA-F824-9391-781CDF4755F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769" y="503926"/>
            <a:ext cx="11320462" cy="51863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32948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Объект 5" descr="Изображение выглядит как графическая вставка, рисунок, символ, иллюстрация&#10;&#10;Автоматически созданное описание">
            <a:extLst>
              <a:ext uri="{FF2B5EF4-FFF2-40B4-BE49-F238E27FC236}">
                <a16:creationId xmlns:a16="http://schemas.microsoft.com/office/drawing/2014/main" id="{48B39188-D8F0-600E-F1E0-A2A19D860BAC}"/>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0390188" y="5984875"/>
            <a:ext cx="1801812" cy="873125"/>
          </a:xfrm>
        </p:spPr>
      </p:pic>
      <p:pic>
        <p:nvPicPr>
          <p:cNvPr id="4" name="Picture 3" descr="Облачно, нефтяной Paint Art">
            <a:extLst>
              <a:ext uri="{FF2B5EF4-FFF2-40B4-BE49-F238E27FC236}">
                <a16:creationId xmlns:a16="http://schemas.microsoft.com/office/drawing/2014/main" id="{D2954168-BFB3-1607-069F-11CCE7A0F44F}"/>
              </a:ext>
            </a:extLst>
          </p:cNvPr>
          <p:cNvPicPr>
            <a:picLocks noChangeAspect="1"/>
          </p:cNvPicPr>
          <p:nvPr/>
        </p:nvPicPr>
        <p:blipFill rotWithShape="1">
          <a:blip r:embed="rId3">
            <a:alphaModFix amt="47000"/>
          </a:blip>
          <a:srcRect t="7865" b="7865"/>
          <a:stretch/>
        </p:blipFill>
        <p:spPr>
          <a:xfrm>
            <a:off x="20" y="10"/>
            <a:ext cx="12191980" cy="6857990"/>
          </a:xfrm>
          <a:prstGeom prst="rect">
            <a:avLst/>
          </a:prstGeom>
        </p:spPr>
      </p:pic>
      <p:sp>
        <p:nvSpPr>
          <p:cNvPr id="3" name="TextBox 2">
            <a:extLst>
              <a:ext uri="{FF2B5EF4-FFF2-40B4-BE49-F238E27FC236}">
                <a16:creationId xmlns:a16="http://schemas.microsoft.com/office/drawing/2014/main" id="{1E5CA90D-C334-7B3F-1290-4B28E4A97C26}"/>
              </a:ext>
            </a:extLst>
          </p:cNvPr>
          <p:cNvSpPr txBox="1"/>
          <p:nvPr/>
        </p:nvSpPr>
        <p:spPr>
          <a:xfrm>
            <a:off x="203718" y="745600"/>
            <a:ext cx="11784563" cy="5504327"/>
          </a:xfrm>
          <a:prstGeom prst="rect">
            <a:avLst/>
          </a:prstGeom>
          <a:noFill/>
        </p:spPr>
        <p:txBody>
          <a:bodyPr wrap="square">
            <a:spAutoFit/>
          </a:bodyPr>
          <a:lstStyle/>
          <a:p>
            <a:pPr indent="457200" algn="just">
              <a:lnSpc>
                <a:spcPct val="107000"/>
              </a:lnSpc>
              <a:spcAft>
                <a:spcPts val="800"/>
              </a:spcAft>
            </a:pP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Швидкість процесу старіння обумовлена генетичними особливостями виду і залежить від зовнішніх факторів.</a:t>
            </a:r>
            <a:endParaRPr lang="ru-UA" sz="2400" b="1" kern="100" dirty="0">
              <a:effectLst/>
              <a:latin typeface="Aptos" panose="020B0004020202020204" pitchFamily="34" charset="0"/>
              <a:ea typeface="Aptos" panose="020B0004020202020204" pitchFamily="34" charset="0"/>
              <a:cs typeface="Times New Roman" panose="02020603050405020304" pitchFamily="18" charset="0"/>
            </a:endParaRPr>
          </a:p>
          <a:p>
            <a:pPr marL="147955" indent="457200" algn="just"/>
            <a:r>
              <a:rPr lang="uk-UA" sz="2400" b="1" dirty="0">
                <a:effectLst/>
                <a:latin typeface="Bookman Old Style" panose="02050604050505020204" pitchFamily="18" charset="0"/>
                <a:ea typeface="Times New Roman" panose="02020603050405020304" pitchFamily="18" charset="0"/>
              </a:rPr>
              <a:t>Наприклад, азот – затримує старіння, фосфор і калій – прискорюють.</a:t>
            </a:r>
            <a:endParaRPr lang="ru-UA" sz="2400" b="1" dirty="0">
              <a:effectLst/>
              <a:latin typeface="Times New Roman" panose="02020603050405020304" pitchFamily="18" charset="0"/>
              <a:ea typeface="Times New Roman" panose="02020603050405020304" pitchFamily="18" charset="0"/>
            </a:endParaRPr>
          </a:p>
          <a:p>
            <a:pPr marL="147955" indent="457200" algn="just"/>
            <a:r>
              <a:rPr lang="uk-UA" sz="2400" b="1" dirty="0">
                <a:effectLst/>
                <a:latin typeface="Bookman Old Style" panose="02050604050505020204" pitchFamily="18" charset="0"/>
                <a:ea typeface="Times New Roman" panose="02020603050405020304" pitchFamily="18" charset="0"/>
              </a:rPr>
              <a:t>Усі вищі рослини багатоклітинні, тому їх ріст полягає в утворенні й рості нових клітин.</a:t>
            </a:r>
            <a:endParaRPr lang="ru-UA" sz="2400" b="1" dirty="0">
              <a:effectLst/>
              <a:latin typeface="Times New Roman" panose="02020603050405020304" pitchFamily="18" charset="0"/>
              <a:ea typeface="Times New Roman" panose="02020603050405020304" pitchFamily="18" charset="0"/>
            </a:endParaRPr>
          </a:p>
          <a:p>
            <a:pPr marL="147955" indent="457200" algn="just"/>
            <a:r>
              <a:rPr lang="uk-UA" sz="2400" b="1" dirty="0">
                <a:effectLst/>
                <a:latin typeface="Bookman Old Style" panose="02050604050505020204" pitchFamily="18" charset="0"/>
                <a:ea typeface="Times New Roman" panose="02020603050405020304" pitchFamily="18" charset="0"/>
              </a:rPr>
              <a:t>У вегетативних органах рослин нові клітини утворюються шляхом </a:t>
            </a:r>
            <a:r>
              <a:rPr lang="uk-UA" sz="2400" b="1" i="1" dirty="0">
                <a:effectLst/>
                <a:latin typeface="Bookman Old Style" panose="02050604050505020204" pitchFamily="18" charset="0"/>
                <a:ea typeface="Times New Roman" panose="02020603050405020304" pitchFamily="18" charset="0"/>
              </a:rPr>
              <a:t>мітозу, </a:t>
            </a:r>
            <a:r>
              <a:rPr lang="uk-UA" sz="2400" b="1" dirty="0">
                <a:effectLst/>
                <a:latin typeface="Bookman Old Style" panose="02050604050505020204" pitchFamily="18" charset="0"/>
                <a:ea typeface="Times New Roman" panose="02020603050405020304" pitchFamily="18" charset="0"/>
              </a:rPr>
              <a:t>тобто діленням материнської клітини на дві дочірні. При цьому в утворенні нової клітини виділяють чотири фази:</a:t>
            </a:r>
            <a:endParaRPr lang="ru-UA" sz="2400" b="1" dirty="0">
              <a:effectLst/>
              <a:latin typeface="Times New Roman" panose="02020603050405020304" pitchFamily="18" charset="0"/>
              <a:ea typeface="Times New Roman" panose="02020603050405020304" pitchFamily="18" charset="0"/>
            </a:endParaRPr>
          </a:p>
          <a:p>
            <a:pPr marL="342900" lvl="0" indent="-342900" algn="just">
              <a:lnSpc>
                <a:spcPct val="107000"/>
              </a:lnSpc>
              <a:buFont typeface="Bookman Old Style" panose="02050604050505020204" pitchFamily="18" charset="0"/>
              <a:buChar char="-"/>
              <a:tabLst>
                <a:tab pos="815340" algn="l"/>
              </a:tabLst>
            </a:pPr>
            <a:r>
              <a:rPr lang="uk-UA" sz="2400" b="1" i="1" kern="100" dirty="0">
                <a:effectLst/>
                <a:latin typeface="Bookman Old Style" panose="02050604050505020204" pitchFamily="18" charset="0"/>
                <a:ea typeface="Times New Roman" panose="02020603050405020304" pitchFamily="18" charset="0"/>
                <a:cs typeface="Times New Roman" panose="02020603050405020304" pitchFamily="18" charset="0"/>
              </a:rPr>
              <a:t>поділу (ембріональну)</a:t>
            </a:r>
            <a:endParaRPr lang="ru-UA" sz="2400" b="1" kern="100" dirty="0">
              <a:effectLst/>
              <a:latin typeface="Aptos" panose="020B0004020202020204" pitchFamily="34" charset="0"/>
              <a:ea typeface="Times New Roman" panose="02020603050405020304" pitchFamily="18" charset="0"/>
              <a:cs typeface="Times New Roman" panose="02020603050405020304" pitchFamily="18" charset="0"/>
            </a:endParaRPr>
          </a:p>
          <a:p>
            <a:pPr marL="342900" lvl="0" indent="-342900" algn="just">
              <a:lnSpc>
                <a:spcPct val="107000"/>
              </a:lnSpc>
              <a:buFont typeface="Bookman Old Style" panose="02050604050505020204" pitchFamily="18" charset="0"/>
              <a:buChar char="-"/>
              <a:tabLst>
                <a:tab pos="815340" algn="l"/>
              </a:tabLst>
            </a:pPr>
            <a:r>
              <a:rPr lang="uk-UA" sz="2400" b="1" i="1" kern="100" dirty="0">
                <a:effectLst/>
                <a:latin typeface="Bookman Old Style" panose="02050604050505020204" pitchFamily="18" charset="0"/>
                <a:ea typeface="Times New Roman" panose="02020603050405020304" pitchFamily="18" charset="0"/>
                <a:cs typeface="Times New Roman" panose="02020603050405020304" pitchFamily="18" charset="0"/>
              </a:rPr>
              <a:t>розтягування (</a:t>
            </a:r>
            <a:r>
              <a:rPr lang="uk-UA" sz="2400" b="1" i="1" kern="100" dirty="0" err="1">
                <a:effectLst/>
                <a:latin typeface="Bookman Old Style" panose="02050604050505020204" pitchFamily="18" charset="0"/>
                <a:ea typeface="Times New Roman" panose="02020603050405020304" pitchFamily="18" charset="0"/>
                <a:cs typeface="Times New Roman" panose="02020603050405020304" pitchFamily="18" charset="0"/>
              </a:rPr>
              <a:t>вакуолізації</a:t>
            </a:r>
            <a:r>
              <a:rPr lang="uk-UA" sz="2400" b="1" i="1" kern="100" dirty="0">
                <a:effectLst/>
                <a:latin typeface="Bookman Old Style" panose="02050604050505020204" pitchFamily="18" charset="0"/>
                <a:ea typeface="Times New Roman" panose="02020603050405020304" pitchFamily="18" charset="0"/>
                <a:cs typeface="Times New Roman" panose="02020603050405020304" pitchFamily="18" charset="0"/>
              </a:rPr>
              <a:t>)</a:t>
            </a:r>
            <a:endParaRPr lang="ru-UA" sz="2400" b="1" kern="100" dirty="0">
              <a:effectLst/>
              <a:latin typeface="Aptos" panose="020B0004020202020204" pitchFamily="34" charset="0"/>
              <a:ea typeface="Times New Roman" panose="02020603050405020304" pitchFamily="18" charset="0"/>
              <a:cs typeface="Times New Roman" panose="02020603050405020304" pitchFamily="18" charset="0"/>
            </a:endParaRPr>
          </a:p>
          <a:p>
            <a:pPr marL="342900" lvl="0" indent="-342900" algn="just">
              <a:lnSpc>
                <a:spcPct val="107000"/>
              </a:lnSpc>
              <a:buFont typeface="Bookman Old Style" panose="02050604050505020204" pitchFamily="18" charset="0"/>
              <a:buChar char="-"/>
              <a:tabLst>
                <a:tab pos="815340" algn="l"/>
              </a:tabLst>
            </a:pPr>
            <a:r>
              <a:rPr lang="uk-UA" sz="2400" b="1" i="1" kern="100" dirty="0">
                <a:effectLst/>
                <a:latin typeface="Bookman Old Style" panose="02050604050505020204" pitchFamily="18" charset="0"/>
                <a:ea typeface="Times New Roman" panose="02020603050405020304" pitchFamily="18" charset="0"/>
                <a:cs typeface="Times New Roman" panose="02020603050405020304" pitchFamily="18" charset="0"/>
              </a:rPr>
              <a:t>диференціювання</a:t>
            </a:r>
            <a:endParaRPr lang="ru-UA" sz="2400" b="1" kern="100" dirty="0">
              <a:effectLst/>
              <a:latin typeface="Aptos" panose="020B0004020202020204" pitchFamily="34" charset="0"/>
              <a:ea typeface="Times New Roman" panose="02020603050405020304" pitchFamily="18" charset="0"/>
              <a:cs typeface="Times New Roman" panose="02020603050405020304" pitchFamily="18" charset="0"/>
            </a:endParaRPr>
          </a:p>
          <a:p>
            <a:pPr marL="342900" lvl="0" indent="-342900" algn="just">
              <a:lnSpc>
                <a:spcPct val="107000"/>
              </a:lnSpc>
              <a:spcAft>
                <a:spcPts val="800"/>
              </a:spcAft>
              <a:buFont typeface="Bookman Old Style" panose="02050604050505020204" pitchFamily="18" charset="0"/>
              <a:buChar char="-"/>
              <a:tabLst>
                <a:tab pos="701675" algn="l"/>
              </a:tabLst>
            </a:pPr>
            <a:r>
              <a:rPr lang="uk-UA" sz="2400" b="1" i="1" kern="100" dirty="0">
                <a:effectLst/>
                <a:latin typeface="Bookman Old Style" panose="02050604050505020204" pitchFamily="18" charset="0"/>
                <a:ea typeface="Times New Roman" panose="02020603050405020304" pitchFamily="18" charset="0"/>
                <a:cs typeface="Times New Roman" panose="02020603050405020304" pitchFamily="18" charset="0"/>
              </a:rPr>
              <a:t>старіння і відмирання </a:t>
            </a:r>
            <a:endParaRPr lang="ru-UA" sz="2400" b="1" kern="100" dirty="0">
              <a:effectLst/>
              <a:latin typeface="Aptos" panose="020B00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455045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Объект 5" descr="Изображение выглядит как графическая вставка, рисунок, символ, иллюстрация&#10;&#10;Автоматически созданное описание">
            <a:extLst>
              <a:ext uri="{FF2B5EF4-FFF2-40B4-BE49-F238E27FC236}">
                <a16:creationId xmlns:a16="http://schemas.microsoft.com/office/drawing/2014/main" id="{48B39188-D8F0-600E-F1E0-A2A19D860BAC}"/>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0390188" y="5984875"/>
            <a:ext cx="1801812" cy="873125"/>
          </a:xfrm>
        </p:spPr>
      </p:pic>
      <p:pic>
        <p:nvPicPr>
          <p:cNvPr id="4" name="Picture 3" descr="Облачно, нефтяной Paint Art">
            <a:extLst>
              <a:ext uri="{FF2B5EF4-FFF2-40B4-BE49-F238E27FC236}">
                <a16:creationId xmlns:a16="http://schemas.microsoft.com/office/drawing/2014/main" id="{D2954168-BFB3-1607-069F-11CCE7A0F44F}"/>
              </a:ext>
            </a:extLst>
          </p:cNvPr>
          <p:cNvPicPr>
            <a:picLocks noChangeAspect="1"/>
          </p:cNvPicPr>
          <p:nvPr/>
        </p:nvPicPr>
        <p:blipFill rotWithShape="1">
          <a:blip r:embed="rId3">
            <a:alphaModFix amt="47000"/>
          </a:blip>
          <a:srcRect t="7865" b="7865"/>
          <a:stretch/>
        </p:blipFill>
        <p:spPr>
          <a:xfrm>
            <a:off x="20" y="10"/>
            <a:ext cx="12191980" cy="6857990"/>
          </a:xfrm>
          <a:prstGeom prst="rect">
            <a:avLst/>
          </a:prstGeom>
        </p:spPr>
      </p:pic>
      <p:pic>
        <p:nvPicPr>
          <p:cNvPr id="17410" name="Picture 2" descr="Презентація на тему: &quot; РІСТ І РОЗВИТОК КЛІТИН ТА ЧИННИКИ, ЩО НА НЬОГО  ВПЛИВАЮТЬ .&quot;">
            <a:extLst>
              <a:ext uri="{FF2B5EF4-FFF2-40B4-BE49-F238E27FC236}">
                <a16:creationId xmlns:a16="http://schemas.microsoft.com/office/drawing/2014/main" id="{9584710C-E5A0-22C3-3A87-9C4E8AAB94B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63901"/>
          <a:stretch/>
        </p:blipFill>
        <p:spPr bwMode="auto">
          <a:xfrm>
            <a:off x="382943" y="3806890"/>
            <a:ext cx="9553527" cy="2586555"/>
          </a:xfrm>
          <a:prstGeom prst="rect">
            <a:avLst/>
          </a:prstGeom>
          <a:noFill/>
          <a:extLst>
            <a:ext uri="{909E8E84-426E-40DD-AFC4-6F175D3DCCD1}">
              <a14:hiddenFill xmlns:a14="http://schemas.microsoft.com/office/drawing/2010/main">
                <a:solidFill>
                  <a:srgbClr val="FFFFFF"/>
                </a:solidFill>
              </a14:hiddenFill>
            </a:ext>
          </a:extLst>
        </p:spPr>
      </p:pic>
      <p:pic>
        <p:nvPicPr>
          <p:cNvPr id="17412" name="Picture 4" descr="Життєвий шлях клітин, Розмноження клітин. Клітинний цикл - Анатомія людини  - Підручники для вузів онлайн">
            <a:extLst>
              <a:ext uri="{FF2B5EF4-FFF2-40B4-BE49-F238E27FC236}">
                <a16:creationId xmlns:a16="http://schemas.microsoft.com/office/drawing/2014/main" id="{5AA06D31-7E2C-0379-3CA9-2739FBB5C08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2151" y="93700"/>
            <a:ext cx="4610100" cy="3619500"/>
          </a:xfrm>
          <a:prstGeom prst="rect">
            <a:avLst/>
          </a:prstGeom>
          <a:noFill/>
          <a:extLst>
            <a:ext uri="{909E8E84-426E-40DD-AFC4-6F175D3DCCD1}">
              <a14:hiddenFill xmlns:a14="http://schemas.microsoft.com/office/drawing/2010/main">
                <a:solidFill>
                  <a:srgbClr val="FFFFFF"/>
                </a:solidFill>
              </a14:hiddenFill>
            </a:ext>
          </a:extLst>
        </p:spPr>
      </p:pic>
      <p:pic>
        <p:nvPicPr>
          <p:cNvPr id="17416" name="Picture 8" descr="Шапинкові гриби, будова та значення, будова клітини гіфи, характер живлення  та розмноження, правила збирання грибів » Допомога учням">
            <a:extLst>
              <a:ext uri="{FF2B5EF4-FFF2-40B4-BE49-F238E27FC236}">
                <a16:creationId xmlns:a16="http://schemas.microsoft.com/office/drawing/2014/main" id="{FFDCA108-C3CF-6D2B-3F54-27943322A80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62465" y="1010010"/>
            <a:ext cx="6708710" cy="2332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40194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Объект 5" descr="Изображение выглядит как графическая вставка, рисунок, символ, иллюстрация&#10;&#10;Автоматически созданное описание">
            <a:extLst>
              <a:ext uri="{FF2B5EF4-FFF2-40B4-BE49-F238E27FC236}">
                <a16:creationId xmlns:a16="http://schemas.microsoft.com/office/drawing/2014/main" id="{48B39188-D8F0-600E-F1E0-A2A19D860BAC}"/>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0390188" y="5984875"/>
            <a:ext cx="1801812" cy="873125"/>
          </a:xfrm>
        </p:spPr>
      </p:pic>
      <p:pic>
        <p:nvPicPr>
          <p:cNvPr id="4" name="Picture 3" descr="Облачно, нефтяной Paint Art">
            <a:extLst>
              <a:ext uri="{FF2B5EF4-FFF2-40B4-BE49-F238E27FC236}">
                <a16:creationId xmlns:a16="http://schemas.microsoft.com/office/drawing/2014/main" id="{D2954168-BFB3-1607-069F-11CCE7A0F44F}"/>
              </a:ext>
            </a:extLst>
          </p:cNvPr>
          <p:cNvPicPr>
            <a:picLocks noChangeAspect="1"/>
          </p:cNvPicPr>
          <p:nvPr/>
        </p:nvPicPr>
        <p:blipFill rotWithShape="1">
          <a:blip r:embed="rId3">
            <a:alphaModFix amt="47000"/>
          </a:blip>
          <a:srcRect t="7865" b="7865"/>
          <a:stretch/>
        </p:blipFill>
        <p:spPr>
          <a:xfrm>
            <a:off x="20" y="10"/>
            <a:ext cx="12191980" cy="6857990"/>
          </a:xfrm>
          <a:prstGeom prst="rect">
            <a:avLst/>
          </a:prstGeom>
        </p:spPr>
      </p:pic>
      <p:sp>
        <p:nvSpPr>
          <p:cNvPr id="5" name="TextBox 4">
            <a:extLst>
              <a:ext uri="{FF2B5EF4-FFF2-40B4-BE49-F238E27FC236}">
                <a16:creationId xmlns:a16="http://schemas.microsoft.com/office/drawing/2014/main" id="{8BD0443C-99B2-6FD5-B9C1-0A02E6137FA2}"/>
              </a:ext>
            </a:extLst>
          </p:cNvPr>
          <p:cNvSpPr txBox="1"/>
          <p:nvPr/>
        </p:nvSpPr>
        <p:spPr>
          <a:xfrm>
            <a:off x="363893" y="1462340"/>
            <a:ext cx="11635273" cy="3632598"/>
          </a:xfrm>
          <a:prstGeom prst="rect">
            <a:avLst/>
          </a:prstGeom>
          <a:noFill/>
        </p:spPr>
        <p:txBody>
          <a:bodyPr wrap="square">
            <a:spAutoFit/>
          </a:bodyPr>
          <a:lstStyle/>
          <a:p>
            <a:pPr indent="457200" algn="just">
              <a:lnSpc>
                <a:spcPct val="107000"/>
              </a:lnSpc>
              <a:spcAft>
                <a:spcPts val="800"/>
              </a:spcAft>
              <a:tabLst>
                <a:tab pos="701675" algn="l"/>
              </a:tabLst>
            </a:pPr>
            <a:r>
              <a:rPr lang="uk-UA" sz="2400" b="1" u="sng" kern="100" dirty="0">
                <a:effectLst/>
                <a:latin typeface="Bookman Old Style" panose="02050604050505020204" pitchFamily="18" charset="0"/>
                <a:ea typeface="Aptos" panose="020B0004020202020204" pitchFamily="34" charset="0"/>
                <a:cs typeface="Times New Roman" panose="02020603050405020304" pitchFamily="18" charset="0"/>
              </a:rPr>
              <a:t>Фаза поділу (ембріональна</a:t>
            </a: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 Поділ клітин відбувається у меристематичних тканинах. Меристеми – це популяція клітин, які зберігають здатність до мітотичного поділу з утворенням нових спеціалізованих клітин. Характерними особливостями клітини на фазі поділу є відсутність вакуолі, високий вміст нуклеїнових кислот, ферментів, рибосом. Органели представлені попередниками. Активно синтезуються білки. </a:t>
            </a:r>
            <a:r>
              <a:rPr lang="uk-UA" sz="2400" b="1" kern="100" dirty="0" err="1">
                <a:effectLst/>
                <a:latin typeface="Bookman Old Style" panose="02050604050505020204" pitchFamily="18" charset="0"/>
                <a:ea typeface="Aptos" panose="020B0004020202020204" pitchFamily="34" charset="0"/>
                <a:cs typeface="Times New Roman" panose="02020603050405020304" pitchFamily="18" charset="0"/>
              </a:rPr>
              <a:t>Інтенсивно</a:t>
            </a: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 проходить як аеробне, так і анаеробне дихання. Клітини </a:t>
            </a:r>
            <a:r>
              <a:rPr lang="uk-UA" sz="2400" b="1" kern="100" dirty="0" err="1">
                <a:effectLst/>
                <a:latin typeface="Bookman Old Style" panose="02050604050505020204" pitchFamily="18" charset="0"/>
                <a:ea typeface="Aptos" panose="020B0004020202020204" pitchFamily="34" charset="0"/>
                <a:cs typeface="Times New Roman" panose="02020603050405020304" pitchFamily="18" charset="0"/>
              </a:rPr>
              <a:t>інтенсивно</a:t>
            </a: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 діляться, після чого вступають в наступну фазу.</a:t>
            </a:r>
            <a:endParaRPr lang="ru-UA" sz="2400" b="1"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1457455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Объект 5" descr="Изображение выглядит как графическая вставка, рисунок, символ, иллюстрация&#10;&#10;Автоматически созданное описание">
            <a:extLst>
              <a:ext uri="{FF2B5EF4-FFF2-40B4-BE49-F238E27FC236}">
                <a16:creationId xmlns:a16="http://schemas.microsoft.com/office/drawing/2014/main" id="{48B39188-D8F0-600E-F1E0-A2A19D860BAC}"/>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0390188" y="5984875"/>
            <a:ext cx="1801812" cy="873125"/>
          </a:xfrm>
        </p:spPr>
      </p:pic>
      <p:pic>
        <p:nvPicPr>
          <p:cNvPr id="4" name="Picture 3" descr="Облачно, нефтяной Paint Art">
            <a:extLst>
              <a:ext uri="{FF2B5EF4-FFF2-40B4-BE49-F238E27FC236}">
                <a16:creationId xmlns:a16="http://schemas.microsoft.com/office/drawing/2014/main" id="{D2954168-BFB3-1607-069F-11CCE7A0F44F}"/>
              </a:ext>
            </a:extLst>
          </p:cNvPr>
          <p:cNvPicPr>
            <a:picLocks noChangeAspect="1"/>
          </p:cNvPicPr>
          <p:nvPr/>
        </p:nvPicPr>
        <p:blipFill rotWithShape="1">
          <a:blip r:embed="rId3">
            <a:alphaModFix amt="47000"/>
          </a:blip>
          <a:srcRect t="7865" b="7865"/>
          <a:stretch/>
        </p:blipFill>
        <p:spPr>
          <a:xfrm>
            <a:off x="20" y="10"/>
            <a:ext cx="12191980" cy="6857990"/>
          </a:xfrm>
          <a:prstGeom prst="rect">
            <a:avLst/>
          </a:prstGeom>
        </p:spPr>
      </p:pic>
      <p:sp>
        <p:nvSpPr>
          <p:cNvPr id="3" name="TextBox 2">
            <a:extLst>
              <a:ext uri="{FF2B5EF4-FFF2-40B4-BE49-F238E27FC236}">
                <a16:creationId xmlns:a16="http://schemas.microsoft.com/office/drawing/2014/main" id="{0D26C10C-E695-1BD3-CE69-CFADD4F86C55}"/>
              </a:ext>
            </a:extLst>
          </p:cNvPr>
          <p:cNvSpPr txBox="1"/>
          <p:nvPr/>
        </p:nvSpPr>
        <p:spPr>
          <a:xfrm>
            <a:off x="195943" y="869613"/>
            <a:ext cx="12120465" cy="4818114"/>
          </a:xfrm>
          <a:prstGeom prst="rect">
            <a:avLst/>
          </a:prstGeom>
          <a:noFill/>
        </p:spPr>
        <p:txBody>
          <a:bodyPr wrap="square">
            <a:spAutoFit/>
          </a:bodyPr>
          <a:lstStyle/>
          <a:p>
            <a:pPr indent="457200" algn="just">
              <a:lnSpc>
                <a:spcPct val="107000"/>
              </a:lnSpc>
              <a:spcAft>
                <a:spcPts val="800"/>
              </a:spcAft>
              <a:tabLst>
                <a:tab pos="753110" algn="l"/>
              </a:tabLst>
            </a:pPr>
            <a:r>
              <a:rPr lang="uk-UA" sz="2400" b="1" u="sng" kern="100" dirty="0">
                <a:effectLst/>
                <a:latin typeface="Bookman Old Style" panose="02050604050505020204" pitchFamily="18" charset="0"/>
                <a:ea typeface="Aptos" panose="020B0004020202020204" pitchFamily="34" charset="0"/>
                <a:cs typeface="Times New Roman" panose="02020603050405020304" pitchFamily="18" charset="0"/>
              </a:rPr>
              <a:t>Фаза розтягування.</a:t>
            </a:r>
            <a:r>
              <a:rPr lang="uk-UA" sz="2400" b="1" i="1" u="sng" kern="100" dirty="0">
                <a:effectLst/>
                <a:latin typeface="Bookman Old Style" panose="02050604050505020204" pitchFamily="18" charset="0"/>
                <a:ea typeface="Aptos" panose="020B0004020202020204" pitchFamily="34" charset="0"/>
                <a:cs typeface="Times New Roman" panose="02020603050405020304" pitchFamily="18" charset="0"/>
              </a:rPr>
              <a:t> </a:t>
            </a: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Після фази поділу настає фаза розтягування. Клітини збільшуються в об’ємі (≈ в 50 разів), з’являються вакуолі. В основі первинного процесу розтягування лежить активація осмосу, внаслідок чого посилено надходить вода і клітина розтягується. Окрім цього відбувається активація всього метаболізму клітини: посилено синтезується білок, нуклеїнові кислоти, цукри, збільшується кількість органел тощо. Розтягування клітинної оболонки відбувається внаслідок інтенсивного утворення нових </a:t>
            </a:r>
            <a:r>
              <a:rPr lang="uk-UA" sz="2400" b="1" kern="100" dirty="0" err="1">
                <a:effectLst/>
                <a:latin typeface="Bookman Old Style" panose="02050604050505020204" pitchFamily="18" charset="0"/>
                <a:ea typeface="Aptos" panose="020B0004020202020204" pitchFamily="34" charset="0"/>
                <a:cs typeface="Times New Roman" panose="02020603050405020304" pitchFamily="18" charset="0"/>
              </a:rPr>
              <a:t>мікрофібрил</a:t>
            </a: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 целюлози. У фазу розтягування клітинам характерна висока активність аеробного дихання. В той же час показано, що клітини у цій фазі характеризуються мінімальною стійкістю до несприятливих чинників середовища.</a:t>
            </a:r>
            <a:endParaRPr lang="ru-UA" sz="2400" b="1"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860102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Объект 5" descr="Изображение выглядит как графическая вставка, рисунок, символ, иллюстрация&#10;&#10;Автоматически созданное описание">
            <a:extLst>
              <a:ext uri="{FF2B5EF4-FFF2-40B4-BE49-F238E27FC236}">
                <a16:creationId xmlns:a16="http://schemas.microsoft.com/office/drawing/2014/main" id="{48B39188-D8F0-600E-F1E0-A2A19D860BAC}"/>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0390188" y="5984875"/>
            <a:ext cx="1801812" cy="873125"/>
          </a:xfrm>
        </p:spPr>
      </p:pic>
      <p:pic>
        <p:nvPicPr>
          <p:cNvPr id="4" name="Picture 3" descr="Облачно, нефтяной Paint Art">
            <a:extLst>
              <a:ext uri="{FF2B5EF4-FFF2-40B4-BE49-F238E27FC236}">
                <a16:creationId xmlns:a16="http://schemas.microsoft.com/office/drawing/2014/main" id="{D2954168-BFB3-1607-069F-11CCE7A0F44F}"/>
              </a:ext>
            </a:extLst>
          </p:cNvPr>
          <p:cNvPicPr>
            <a:picLocks noChangeAspect="1"/>
          </p:cNvPicPr>
          <p:nvPr/>
        </p:nvPicPr>
        <p:blipFill rotWithShape="1">
          <a:blip r:embed="rId3">
            <a:alphaModFix amt="47000"/>
          </a:blip>
          <a:srcRect t="7865" b="7865"/>
          <a:stretch/>
        </p:blipFill>
        <p:spPr>
          <a:xfrm>
            <a:off x="20" y="10"/>
            <a:ext cx="12191980" cy="6857990"/>
          </a:xfrm>
          <a:prstGeom prst="rect">
            <a:avLst/>
          </a:prstGeom>
        </p:spPr>
      </p:pic>
      <p:sp>
        <p:nvSpPr>
          <p:cNvPr id="3" name="TextBox 2">
            <a:extLst>
              <a:ext uri="{FF2B5EF4-FFF2-40B4-BE49-F238E27FC236}">
                <a16:creationId xmlns:a16="http://schemas.microsoft.com/office/drawing/2014/main" id="{277E7AC4-85B4-3892-9B5E-7949B4FA8DF9}"/>
              </a:ext>
            </a:extLst>
          </p:cNvPr>
          <p:cNvSpPr txBox="1"/>
          <p:nvPr/>
        </p:nvSpPr>
        <p:spPr>
          <a:xfrm>
            <a:off x="96416" y="619849"/>
            <a:ext cx="11999167" cy="5801588"/>
          </a:xfrm>
          <a:prstGeom prst="rect">
            <a:avLst/>
          </a:prstGeom>
          <a:noFill/>
        </p:spPr>
        <p:txBody>
          <a:bodyPr wrap="square">
            <a:spAutoFit/>
          </a:bodyPr>
          <a:lstStyle/>
          <a:p>
            <a:pPr indent="457200" algn="just">
              <a:lnSpc>
                <a:spcPct val="107000"/>
              </a:lnSpc>
              <a:spcAft>
                <a:spcPts val="800"/>
              </a:spcAft>
              <a:tabLst>
                <a:tab pos="652780" algn="l"/>
              </a:tabLst>
            </a:pPr>
            <a:r>
              <a:rPr lang="uk-UA" sz="2200" b="1" u="sng" kern="100" dirty="0">
                <a:effectLst/>
                <a:latin typeface="Bookman Old Style" panose="02050604050505020204" pitchFamily="18" charset="0"/>
                <a:ea typeface="Aptos" panose="020B0004020202020204" pitchFamily="34" charset="0"/>
                <a:cs typeface="Times New Roman" panose="02020603050405020304" pitchFamily="18" charset="0"/>
              </a:rPr>
              <a:t>Фаза диференціації</a:t>
            </a:r>
            <a:r>
              <a:rPr lang="uk-UA" sz="2200" b="1" i="1" u="sng" kern="100" dirty="0">
                <a:effectLst/>
                <a:latin typeface="Bookman Old Style" panose="02050604050505020204" pitchFamily="18" charset="0"/>
                <a:ea typeface="Aptos" panose="020B0004020202020204" pitchFamily="34" charset="0"/>
                <a:cs typeface="Times New Roman" panose="02020603050405020304" pitchFamily="18" charset="0"/>
              </a:rPr>
              <a:t> </a:t>
            </a:r>
            <a:r>
              <a:rPr lang="uk-UA" sz="2200" b="1" u="sng" kern="100" dirty="0">
                <a:effectLst/>
                <a:latin typeface="Bookman Old Style" panose="02050604050505020204" pitchFamily="18" charset="0"/>
                <a:ea typeface="Aptos" panose="020B0004020202020204" pitchFamily="34" charset="0"/>
                <a:cs typeface="Times New Roman" panose="02020603050405020304" pitchFamily="18" charset="0"/>
              </a:rPr>
              <a:t>(спеціалізації)</a:t>
            </a:r>
            <a:r>
              <a:rPr lang="uk-UA" sz="2200" b="1" kern="100" dirty="0">
                <a:effectLst/>
                <a:latin typeface="Bookman Old Style" panose="02050604050505020204" pitchFamily="18" charset="0"/>
                <a:ea typeface="Aptos" panose="020B0004020202020204" pitchFamily="34" charset="0"/>
                <a:cs typeface="Times New Roman" panose="02020603050405020304" pitchFamily="18" charset="0"/>
              </a:rPr>
              <a:t> – полягає у появі в клітини таких особливостей, які необхідні для її функціонування. Під час диференціації клітини набувають типових для певної тканини або </a:t>
            </a:r>
            <a:r>
              <a:rPr lang="uk-UA" sz="2200" b="1" kern="100" dirty="0" err="1">
                <a:effectLst/>
                <a:latin typeface="Bookman Old Style" panose="02050604050505020204" pitchFamily="18" charset="0"/>
                <a:ea typeface="Aptos" panose="020B0004020202020204" pitchFamily="34" charset="0"/>
                <a:cs typeface="Times New Roman" panose="02020603050405020304" pitchFamily="18" charset="0"/>
              </a:rPr>
              <a:t>органа</a:t>
            </a:r>
            <a:r>
              <a:rPr lang="uk-UA" sz="2200" b="1" kern="100" dirty="0">
                <a:effectLst/>
                <a:latin typeface="Bookman Old Style" panose="02050604050505020204" pitchFamily="18" charset="0"/>
                <a:ea typeface="Aptos" panose="020B0004020202020204" pitchFamily="34" charset="0"/>
                <a:cs typeface="Times New Roman" panose="02020603050405020304" pitchFamily="18" charset="0"/>
              </a:rPr>
              <a:t> властивостей. У рослинах є такі спеціалізовані клітини: паренхімні (мають великі розміри, тонкі оболонки), провідні (витягнуті, </a:t>
            </a:r>
            <a:r>
              <a:rPr lang="uk-UA" sz="2200" b="1" kern="100" dirty="0" err="1">
                <a:effectLst/>
                <a:latin typeface="Bookman Old Style" panose="02050604050505020204" pitchFamily="18" charset="0"/>
                <a:ea typeface="Aptos" panose="020B0004020202020204" pitchFamily="34" charset="0"/>
                <a:cs typeface="Times New Roman" panose="02020603050405020304" pitchFamily="18" charset="0"/>
              </a:rPr>
              <a:t>лігніфіковані</a:t>
            </a:r>
            <a:r>
              <a:rPr lang="uk-UA" sz="2200" b="1" kern="100" dirty="0">
                <a:effectLst/>
                <a:latin typeface="Bookman Old Style" panose="02050604050505020204" pitchFamily="18" charset="0"/>
                <a:ea typeface="Aptos" panose="020B0004020202020204" pitchFamily="34" charset="0"/>
                <a:cs typeface="Times New Roman" panose="02020603050405020304" pitchFamily="18" charset="0"/>
              </a:rPr>
              <a:t> – це переважно трахеїди, судини, волокна), покривні (містяться на поверхні й укриті водонепроникними речовинами – кутином, суберином, восками), репродуктивні (мегаспори, мікроспори).</a:t>
            </a:r>
            <a:endParaRPr lang="ru-UA" sz="2200" b="1" kern="100" dirty="0">
              <a:effectLst/>
              <a:latin typeface="Aptos" panose="020B0004020202020204" pitchFamily="34" charset="0"/>
              <a:ea typeface="Aptos" panose="020B0004020202020204" pitchFamily="34" charset="0"/>
              <a:cs typeface="Times New Roman" panose="02020603050405020304" pitchFamily="18" charset="0"/>
            </a:endParaRPr>
          </a:p>
          <a:p>
            <a:pPr marL="147955" indent="457200" algn="just"/>
            <a:r>
              <a:rPr lang="uk-UA" sz="2200" b="1" dirty="0">
                <a:effectLst/>
                <a:latin typeface="Bookman Old Style" panose="02050604050505020204" pitchFamily="18" charset="0"/>
                <a:ea typeface="Times New Roman" panose="02020603050405020304" pitchFamily="18" charset="0"/>
              </a:rPr>
              <a:t>Кожна клітина у своєму </a:t>
            </a:r>
            <a:r>
              <a:rPr lang="uk-UA" sz="2200" b="1" dirty="0" err="1">
                <a:effectLst/>
                <a:latin typeface="Bookman Old Style" panose="02050604050505020204" pitchFamily="18" charset="0"/>
                <a:ea typeface="Times New Roman" panose="02020603050405020304" pitchFamily="18" charset="0"/>
              </a:rPr>
              <a:t>геномі</a:t>
            </a:r>
            <a:r>
              <a:rPr lang="uk-UA" sz="2200" b="1" dirty="0">
                <a:effectLst/>
                <a:latin typeface="Bookman Old Style" panose="02050604050505020204" pitchFamily="18" charset="0"/>
                <a:ea typeface="Times New Roman" panose="02020603050405020304" pitchFamily="18" charset="0"/>
              </a:rPr>
              <a:t> містить інформацію про будову і функціонування всього організму (ця властивість, як відомо, називається </a:t>
            </a:r>
            <a:r>
              <a:rPr lang="uk-UA" sz="2200" b="1" dirty="0" err="1">
                <a:effectLst/>
                <a:latin typeface="Bookman Old Style" panose="02050604050505020204" pitchFamily="18" charset="0"/>
                <a:ea typeface="Times New Roman" panose="02020603050405020304" pitchFamily="18" charset="0"/>
              </a:rPr>
              <a:t>тотипотентністю</a:t>
            </a:r>
            <a:r>
              <a:rPr lang="uk-UA" sz="2200" b="1" dirty="0">
                <a:effectLst/>
                <a:latin typeface="Bookman Old Style" panose="02050604050505020204" pitchFamily="18" charset="0"/>
                <a:ea typeface="Times New Roman" panose="02020603050405020304" pitchFamily="18" charset="0"/>
              </a:rPr>
              <a:t>), але на фазі диференціації відбувається виборна експресія генів клітини. Одні блокуються і себе не виявляють, інші працюють і забезпечують клітині потрібну структурно-функціональну спеціалізацію. Експресія генів, що визначають напрямок спеціалізації клітини, залежить від багатьох факторів. Велику роль відіграють фітогормони і клітинні метаболіти.</a:t>
            </a:r>
            <a:endParaRPr lang="ru-UA" sz="2200" b="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5733802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Объект 5" descr="Изображение выглядит как графическая вставка, рисунок, символ, иллюстрация&#10;&#10;Автоматически созданное описание">
            <a:extLst>
              <a:ext uri="{FF2B5EF4-FFF2-40B4-BE49-F238E27FC236}">
                <a16:creationId xmlns:a16="http://schemas.microsoft.com/office/drawing/2014/main" id="{48B39188-D8F0-600E-F1E0-A2A19D860BAC}"/>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0390188" y="5984875"/>
            <a:ext cx="1801812" cy="873125"/>
          </a:xfrm>
        </p:spPr>
      </p:pic>
      <p:pic>
        <p:nvPicPr>
          <p:cNvPr id="4" name="Picture 3" descr="Облачно, нефтяной Paint Art">
            <a:extLst>
              <a:ext uri="{FF2B5EF4-FFF2-40B4-BE49-F238E27FC236}">
                <a16:creationId xmlns:a16="http://schemas.microsoft.com/office/drawing/2014/main" id="{D2954168-BFB3-1607-069F-11CCE7A0F44F}"/>
              </a:ext>
            </a:extLst>
          </p:cNvPr>
          <p:cNvPicPr>
            <a:picLocks noChangeAspect="1"/>
          </p:cNvPicPr>
          <p:nvPr/>
        </p:nvPicPr>
        <p:blipFill rotWithShape="1">
          <a:blip r:embed="rId3">
            <a:alphaModFix amt="47000"/>
          </a:blip>
          <a:srcRect t="7865" b="7865"/>
          <a:stretch/>
        </p:blipFill>
        <p:spPr>
          <a:xfrm>
            <a:off x="20" y="10"/>
            <a:ext cx="12191980" cy="6857990"/>
          </a:xfrm>
          <a:prstGeom prst="rect">
            <a:avLst/>
          </a:prstGeom>
        </p:spPr>
      </p:pic>
      <p:sp>
        <p:nvSpPr>
          <p:cNvPr id="3" name="TextBox 2">
            <a:extLst>
              <a:ext uri="{FF2B5EF4-FFF2-40B4-BE49-F238E27FC236}">
                <a16:creationId xmlns:a16="http://schemas.microsoft.com/office/drawing/2014/main" id="{77D1440A-59C1-70DA-CC01-54F705E81B5B}"/>
              </a:ext>
            </a:extLst>
          </p:cNvPr>
          <p:cNvSpPr txBox="1"/>
          <p:nvPr/>
        </p:nvSpPr>
        <p:spPr>
          <a:xfrm>
            <a:off x="143069" y="1166842"/>
            <a:ext cx="11905861" cy="4524315"/>
          </a:xfrm>
          <a:prstGeom prst="rect">
            <a:avLst/>
          </a:prstGeom>
          <a:noFill/>
        </p:spPr>
        <p:txBody>
          <a:bodyPr wrap="square">
            <a:spAutoFit/>
          </a:bodyPr>
          <a:lstStyle/>
          <a:p>
            <a:pPr marL="147955" indent="457200" algn="just"/>
            <a:r>
              <a:rPr lang="uk-UA" sz="2400" b="1" dirty="0">
                <a:effectLst/>
                <a:latin typeface="Bookman Old Style" panose="02050604050505020204" pitchFamily="18" charset="0"/>
                <a:ea typeface="Times New Roman" panose="02020603050405020304" pitchFamily="18" charset="0"/>
              </a:rPr>
              <a:t>Але не менш важливе і просторове положення клітини серед тканин рослини. Положення клітини в тілі рослини означає і її положення відносно градієнтів різних речовин, що переміщуються рослиною: метаболітів, фітогормонів, потоків іонів і </a:t>
            </a:r>
            <a:r>
              <a:rPr lang="uk-UA" sz="2400" b="1" dirty="0" err="1">
                <a:effectLst/>
                <a:latin typeface="Bookman Old Style" panose="02050604050505020204" pitchFamily="18" charset="0"/>
                <a:ea typeface="Times New Roman" panose="02020603050405020304" pitchFamily="18" charset="0"/>
              </a:rPr>
              <a:t>т.д</a:t>
            </a:r>
            <a:r>
              <a:rPr lang="uk-UA" sz="2400" b="1" dirty="0">
                <a:effectLst/>
                <a:latin typeface="Bookman Old Style" panose="02050604050505020204" pitchFamily="18" charset="0"/>
                <a:ea typeface="Times New Roman" panose="02020603050405020304" pitchFamily="18" charset="0"/>
              </a:rPr>
              <a:t>. За Д.М. Гродзинським, це несе клітині так звану </a:t>
            </a:r>
            <a:r>
              <a:rPr lang="uk-UA" sz="2400" b="1" i="1" dirty="0">
                <a:effectLst/>
                <a:latin typeface="Bookman Old Style" panose="02050604050505020204" pitchFamily="18" charset="0"/>
                <a:ea typeface="Times New Roman" panose="02020603050405020304" pitchFamily="18" charset="0"/>
              </a:rPr>
              <a:t>позиційну інформацію, </a:t>
            </a:r>
            <a:r>
              <a:rPr lang="uk-UA" sz="2400" b="1" dirty="0">
                <a:effectLst/>
                <a:latin typeface="Bookman Old Style" panose="02050604050505020204" pitchFamily="18" charset="0"/>
                <a:ea typeface="Times New Roman" panose="02020603050405020304" pitchFamily="18" charset="0"/>
              </a:rPr>
              <a:t>сприймаючи яку клітина спеціалізується на виконанні певних функцій.</a:t>
            </a:r>
            <a:endParaRPr lang="ru-UA" sz="2400" b="1" dirty="0">
              <a:effectLst/>
              <a:latin typeface="Times New Roman" panose="02020603050405020304" pitchFamily="18" charset="0"/>
              <a:ea typeface="Times New Roman" panose="02020603050405020304" pitchFamily="18" charset="0"/>
            </a:endParaRPr>
          </a:p>
          <a:p>
            <a:pPr marL="147955" indent="457200" algn="just"/>
            <a:r>
              <a:rPr lang="uk-UA" sz="2400" b="1" dirty="0">
                <a:effectLst/>
                <a:latin typeface="Bookman Old Style" panose="02050604050505020204" pitchFamily="18" charset="0"/>
                <a:ea typeface="Times New Roman" panose="02020603050405020304" pitchFamily="18" charset="0"/>
              </a:rPr>
              <a:t>Відіграє певну роль на етапі диференціації клітин і явище </a:t>
            </a:r>
            <a:r>
              <a:rPr lang="uk-UA" sz="2400" b="1" i="1" dirty="0">
                <a:effectLst/>
                <a:latin typeface="Bookman Old Style" panose="02050604050505020204" pitchFamily="18" charset="0"/>
                <a:ea typeface="Times New Roman" panose="02020603050405020304" pitchFamily="18" charset="0"/>
              </a:rPr>
              <a:t>адгезії </a:t>
            </a:r>
            <a:r>
              <a:rPr lang="uk-UA" sz="2400" b="1" dirty="0">
                <a:effectLst/>
                <a:latin typeface="Bookman Old Style" panose="02050604050505020204" pitchFamily="18" charset="0"/>
                <a:ea typeface="Times New Roman" panose="02020603050405020304" pitchFamily="18" charset="0"/>
              </a:rPr>
              <a:t>прилипання дочірніх клітин одна до одної з утворенням однорідної тканини. Адгезію обумовлюють особливі білки </a:t>
            </a:r>
            <a:r>
              <a:rPr lang="uk-UA" sz="2400" b="1" dirty="0" err="1">
                <a:effectLst/>
                <a:latin typeface="Bookman Old Style" panose="02050604050505020204" pitchFamily="18" charset="0"/>
                <a:ea typeface="Times New Roman" panose="02020603050405020304" pitchFamily="18" charset="0"/>
              </a:rPr>
              <a:t>глікопротеїни</a:t>
            </a:r>
            <a:r>
              <a:rPr lang="uk-UA" sz="2400" b="1" dirty="0">
                <a:effectLst/>
                <a:latin typeface="Bookman Old Style" panose="02050604050505020204" pitchFamily="18" charset="0"/>
                <a:ea typeface="Times New Roman" panose="02020603050405020304" pitchFamily="18" charset="0"/>
              </a:rPr>
              <a:t>. Можуть позначитися на спеціалізації клітини і зовнішні стресові фактори - температурні стрибки, радіація та ін.</a:t>
            </a:r>
            <a:endParaRPr lang="ru-UA" sz="2400" b="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9891153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Объект 5" descr="Изображение выглядит как графическая вставка, рисунок, символ, иллюстрация&#10;&#10;Автоматически созданное описание">
            <a:extLst>
              <a:ext uri="{FF2B5EF4-FFF2-40B4-BE49-F238E27FC236}">
                <a16:creationId xmlns:a16="http://schemas.microsoft.com/office/drawing/2014/main" id="{48B39188-D8F0-600E-F1E0-A2A19D860BAC}"/>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0390188" y="5984875"/>
            <a:ext cx="1801812" cy="873125"/>
          </a:xfrm>
        </p:spPr>
      </p:pic>
      <p:pic>
        <p:nvPicPr>
          <p:cNvPr id="4" name="Picture 3" descr="Облачно, нефтяной Paint Art">
            <a:extLst>
              <a:ext uri="{FF2B5EF4-FFF2-40B4-BE49-F238E27FC236}">
                <a16:creationId xmlns:a16="http://schemas.microsoft.com/office/drawing/2014/main" id="{D2954168-BFB3-1607-069F-11CCE7A0F44F}"/>
              </a:ext>
            </a:extLst>
          </p:cNvPr>
          <p:cNvPicPr>
            <a:picLocks noChangeAspect="1"/>
          </p:cNvPicPr>
          <p:nvPr/>
        </p:nvPicPr>
        <p:blipFill rotWithShape="1">
          <a:blip r:embed="rId3">
            <a:alphaModFix amt="47000"/>
          </a:blip>
          <a:srcRect t="7865" b="7865"/>
          <a:stretch/>
        </p:blipFill>
        <p:spPr>
          <a:xfrm>
            <a:off x="20" y="10"/>
            <a:ext cx="12191980" cy="6857990"/>
          </a:xfrm>
          <a:prstGeom prst="rect">
            <a:avLst/>
          </a:prstGeom>
        </p:spPr>
      </p:pic>
      <p:sp>
        <p:nvSpPr>
          <p:cNvPr id="3" name="TextBox 2">
            <a:extLst>
              <a:ext uri="{FF2B5EF4-FFF2-40B4-BE49-F238E27FC236}">
                <a16:creationId xmlns:a16="http://schemas.microsoft.com/office/drawing/2014/main" id="{DDA59648-E33F-1B40-2E68-B8A28170CF4F}"/>
              </a:ext>
            </a:extLst>
          </p:cNvPr>
          <p:cNvSpPr txBox="1"/>
          <p:nvPr/>
        </p:nvSpPr>
        <p:spPr>
          <a:xfrm>
            <a:off x="65314" y="751344"/>
            <a:ext cx="12126666" cy="5262979"/>
          </a:xfrm>
          <a:prstGeom prst="rect">
            <a:avLst/>
          </a:prstGeom>
          <a:noFill/>
        </p:spPr>
        <p:txBody>
          <a:bodyPr wrap="square">
            <a:spAutoFit/>
          </a:bodyPr>
          <a:lstStyle/>
          <a:p>
            <a:pPr marL="147955" indent="457200" algn="just"/>
            <a:r>
              <a:rPr lang="uk-UA" sz="2400" b="1" dirty="0">
                <a:effectLst/>
                <a:latin typeface="Bookman Old Style" panose="02050604050505020204" pitchFamily="18" charset="0"/>
                <a:ea typeface="Times New Roman" panose="02020603050405020304" pitchFamily="18" charset="0"/>
              </a:rPr>
              <a:t>Завершується життя клітини тим, що вона поступово старіє і відмирає. Незважаючи на те, що мітоз дає дві клітини і обидві начебто дочірні, вихідна клітина не безсмертна. За підрахунками фахівців виявляється, що навіть конкретні речовини в процесі метаболізму не вічні. Окремі молекули органічних речовин існують до 1-2 годин, молекули ферментів - до 500 годин, органели - до 3-4 місяців. Тому відмирання клітин є неминучим і природним процесом. Звичайно вихідна клітина може зробити тільки 30-50 поділів. Уперше це явище відкрив Л. </a:t>
            </a:r>
            <a:r>
              <a:rPr lang="uk-UA" sz="2400" b="1" dirty="0" err="1">
                <a:effectLst/>
                <a:latin typeface="Bookman Old Style" panose="02050604050505020204" pitchFamily="18" charset="0"/>
                <a:ea typeface="Times New Roman" panose="02020603050405020304" pitchFamily="18" charset="0"/>
              </a:rPr>
              <a:t>Хайфлік</a:t>
            </a:r>
            <a:r>
              <a:rPr lang="uk-UA" sz="2400" b="1" dirty="0">
                <a:effectLst/>
                <a:latin typeface="Bookman Old Style" panose="02050604050505020204" pitchFamily="18" charset="0"/>
                <a:ea typeface="Times New Roman" panose="02020603050405020304" pitchFamily="18" charset="0"/>
              </a:rPr>
              <a:t> у 1960 році, тому його називають </a:t>
            </a:r>
            <a:r>
              <a:rPr lang="uk-UA" sz="2400" b="1" i="1" dirty="0">
                <a:effectLst/>
                <a:latin typeface="Bookman Old Style" panose="02050604050505020204" pitchFamily="18" charset="0"/>
                <a:ea typeface="Times New Roman" panose="02020603050405020304" pitchFamily="18" charset="0"/>
              </a:rPr>
              <a:t>ефектом </a:t>
            </a:r>
            <a:r>
              <a:rPr lang="uk-UA" sz="2400" b="1" i="1" dirty="0" err="1">
                <a:effectLst/>
                <a:latin typeface="Bookman Old Style" panose="02050604050505020204" pitchFamily="18" charset="0"/>
                <a:ea typeface="Times New Roman" panose="02020603050405020304" pitchFamily="18" charset="0"/>
              </a:rPr>
              <a:t>Хайфліка</a:t>
            </a:r>
            <a:r>
              <a:rPr lang="uk-UA" sz="2400" b="1" i="1" dirty="0">
                <a:effectLst/>
                <a:latin typeface="Bookman Old Style" panose="02050604050505020204" pitchFamily="18" charset="0"/>
                <a:ea typeface="Times New Roman" panose="02020603050405020304" pitchFamily="18" charset="0"/>
              </a:rPr>
              <a:t>. </a:t>
            </a:r>
            <a:r>
              <a:rPr lang="uk-UA" sz="2400" b="1" dirty="0">
                <a:effectLst/>
                <a:latin typeface="Bookman Old Style" panose="02050604050505020204" pitchFamily="18" charset="0"/>
                <a:ea typeface="Times New Roman" panose="02020603050405020304" pitchFamily="18" charset="0"/>
              </a:rPr>
              <a:t>Механізм цього явища пов’язаний з тим, що при кожному мітозі на кінці молекули ДНК коротшає спеціальний кінцевий блок, відбувається </a:t>
            </a:r>
            <a:r>
              <a:rPr lang="uk-UA" sz="2400" b="1" dirty="0" err="1">
                <a:effectLst/>
                <a:latin typeface="Bookman Old Style" panose="02050604050505020204" pitchFamily="18" charset="0"/>
                <a:ea typeface="Times New Roman" panose="02020603050405020304" pitchFamily="18" charset="0"/>
              </a:rPr>
              <a:t>маргінотомія</a:t>
            </a:r>
            <a:r>
              <a:rPr lang="uk-UA" sz="2400" b="1" dirty="0">
                <a:effectLst/>
                <a:latin typeface="Bookman Old Style" panose="02050604050505020204" pitchFamily="18" charset="0"/>
                <a:ea typeface="Times New Roman" panose="02020603050405020304" pitchFamily="18" charset="0"/>
              </a:rPr>
              <a:t>. Коли цей блок цілком витратиться, реплікація ДНК зупиняється і поділи клітин припиняються.</a:t>
            </a:r>
            <a:endParaRPr lang="ru-UA" sz="2400" b="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0398630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Объект 5" descr="Изображение выглядит как графическая вставка, рисунок, символ, иллюстрация&#10;&#10;Автоматически созданное описание">
            <a:extLst>
              <a:ext uri="{FF2B5EF4-FFF2-40B4-BE49-F238E27FC236}">
                <a16:creationId xmlns:a16="http://schemas.microsoft.com/office/drawing/2014/main" id="{48B39188-D8F0-600E-F1E0-A2A19D860BAC}"/>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0390188" y="5984875"/>
            <a:ext cx="1801812" cy="873125"/>
          </a:xfrm>
        </p:spPr>
      </p:pic>
      <p:pic>
        <p:nvPicPr>
          <p:cNvPr id="4" name="Picture 3" descr="Облачно, нефтяной Paint Art">
            <a:extLst>
              <a:ext uri="{FF2B5EF4-FFF2-40B4-BE49-F238E27FC236}">
                <a16:creationId xmlns:a16="http://schemas.microsoft.com/office/drawing/2014/main" id="{D2954168-BFB3-1607-069F-11CCE7A0F44F}"/>
              </a:ext>
            </a:extLst>
          </p:cNvPr>
          <p:cNvPicPr>
            <a:picLocks noChangeAspect="1"/>
          </p:cNvPicPr>
          <p:nvPr/>
        </p:nvPicPr>
        <p:blipFill rotWithShape="1">
          <a:blip r:embed="rId3">
            <a:alphaModFix amt="47000"/>
          </a:blip>
          <a:srcRect t="7865" b="7865"/>
          <a:stretch/>
        </p:blipFill>
        <p:spPr>
          <a:xfrm>
            <a:off x="20" y="10"/>
            <a:ext cx="12191980" cy="6857990"/>
          </a:xfrm>
          <a:prstGeom prst="rect">
            <a:avLst/>
          </a:prstGeom>
        </p:spPr>
      </p:pic>
      <p:sp>
        <p:nvSpPr>
          <p:cNvPr id="3" name="TextBox 2">
            <a:extLst>
              <a:ext uri="{FF2B5EF4-FFF2-40B4-BE49-F238E27FC236}">
                <a16:creationId xmlns:a16="http://schemas.microsoft.com/office/drawing/2014/main" id="{A72B164E-5A42-57DB-4F0C-D6CC5CB96EE6}"/>
              </a:ext>
            </a:extLst>
          </p:cNvPr>
          <p:cNvSpPr txBox="1"/>
          <p:nvPr/>
        </p:nvSpPr>
        <p:spPr>
          <a:xfrm>
            <a:off x="74645" y="1305342"/>
            <a:ext cx="11868539" cy="4154984"/>
          </a:xfrm>
          <a:prstGeom prst="rect">
            <a:avLst/>
          </a:prstGeom>
          <a:noFill/>
        </p:spPr>
        <p:txBody>
          <a:bodyPr wrap="square">
            <a:spAutoFit/>
          </a:bodyPr>
          <a:lstStyle/>
          <a:p>
            <a:pPr marL="147955" indent="457200" algn="just"/>
            <a:r>
              <a:rPr lang="uk-UA" sz="2400" b="1" dirty="0">
                <a:effectLst/>
                <a:latin typeface="Bookman Old Style" panose="02050604050505020204" pitchFamily="18" charset="0"/>
                <a:ea typeface="Times New Roman" panose="02020603050405020304" pitchFamily="18" charset="0"/>
              </a:rPr>
              <a:t>Можна бачити принаймні дві основні причини старіння і відмирання клітин. Перша причина - гіпотетична - полягає в одержанні від генетичної програми сигналу на старіння і відмирання. Цей механізм детально поки що не вивчений, але він можливий. Друга причина - це накопичення в клітині відходів обміну речовин, деякі з них можуть бути токсичними. Можливою причиною старіння і відмирання клітин є ушкодження мембран і навіть ДНК і РНК. Існує також гіпотеза старіння і відмирання клітин, яка пояснює ці процеси поступовим накопиченням вільних радикалів органічних речовин, що не включилися з тих чи інших причин у відповідний метаболічний процес.</a:t>
            </a:r>
            <a:endParaRPr lang="ru-UA" sz="2400" b="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701157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Объект 5" descr="Изображение выглядит как графическая вставка, рисунок, символ, иллюстрация&#10;&#10;Автоматически созданное описание">
            <a:extLst>
              <a:ext uri="{FF2B5EF4-FFF2-40B4-BE49-F238E27FC236}">
                <a16:creationId xmlns:a16="http://schemas.microsoft.com/office/drawing/2014/main" id="{48B39188-D8F0-600E-F1E0-A2A19D860BAC}"/>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0390188" y="5984875"/>
            <a:ext cx="1801812" cy="873125"/>
          </a:xfrm>
        </p:spPr>
      </p:pic>
      <p:pic>
        <p:nvPicPr>
          <p:cNvPr id="4" name="Picture 3" descr="Облачно, нефтяной Paint Art">
            <a:extLst>
              <a:ext uri="{FF2B5EF4-FFF2-40B4-BE49-F238E27FC236}">
                <a16:creationId xmlns:a16="http://schemas.microsoft.com/office/drawing/2014/main" id="{D2954168-BFB3-1607-069F-11CCE7A0F44F}"/>
              </a:ext>
            </a:extLst>
          </p:cNvPr>
          <p:cNvPicPr>
            <a:picLocks noChangeAspect="1"/>
          </p:cNvPicPr>
          <p:nvPr/>
        </p:nvPicPr>
        <p:blipFill rotWithShape="1">
          <a:blip r:embed="rId3">
            <a:alphaModFix amt="47000"/>
          </a:blip>
          <a:srcRect t="7865" b="7865"/>
          <a:stretch/>
        </p:blipFill>
        <p:spPr>
          <a:xfrm>
            <a:off x="20" y="10"/>
            <a:ext cx="12191980" cy="6857990"/>
          </a:xfrm>
          <a:prstGeom prst="rect">
            <a:avLst/>
          </a:prstGeom>
        </p:spPr>
      </p:pic>
      <p:sp>
        <p:nvSpPr>
          <p:cNvPr id="3" name="TextBox 2">
            <a:extLst>
              <a:ext uri="{FF2B5EF4-FFF2-40B4-BE49-F238E27FC236}">
                <a16:creationId xmlns:a16="http://schemas.microsoft.com/office/drawing/2014/main" id="{0E3CCC27-3383-5397-E0A0-9D9D549A9D4C}"/>
              </a:ext>
            </a:extLst>
          </p:cNvPr>
          <p:cNvSpPr txBox="1"/>
          <p:nvPr/>
        </p:nvSpPr>
        <p:spPr>
          <a:xfrm>
            <a:off x="195943" y="889844"/>
            <a:ext cx="11588620" cy="4893647"/>
          </a:xfrm>
          <a:prstGeom prst="rect">
            <a:avLst/>
          </a:prstGeom>
          <a:noFill/>
        </p:spPr>
        <p:txBody>
          <a:bodyPr wrap="square">
            <a:spAutoFit/>
          </a:bodyPr>
          <a:lstStyle/>
          <a:p>
            <a:pPr marL="147955" indent="457200" algn="just"/>
            <a:r>
              <a:rPr lang="uk-UA" sz="2400" b="1" dirty="0">
                <a:effectLst/>
                <a:latin typeface="Bookman Old Style" panose="02050604050505020204" pitchFamily="18" charset="0"/>
                <a:ea typeface="Times New Roman" panose="02020603050405020304" pitchFamily="18" charset="0"/>
              </a:rPr>
              <a:t>Навіть повністю спеціалізовані життєздатні клітини зберігають властивість </a:t>
            </a:r>
            <a:r>
              <a:rPr lang="uk-UA" sz="2400" b="1" dirty="0" err="1">
                <a:effectLst/>
                <a:latin typeface="Bookman Old Style" panose="02050604050505020204" pitchFamily="18" charset="0"/>
                <a:ea typeface="Times New Roman" panose="02020603050405020304" pitchFamily="18" charset="0"/>
              </a:rPr>
              <a:t>тотіпотентності</a:t>
            </a:r>
            <a:r>
              <a:rPr lang="uk-UA" sz="2400" b="1" dirty="0">
                <a:effectLst/>
                <a:latin typeface="Bookman Old Style" panose="02050604050505020204" pitchFamily="18" charset="0"/>
                <a:ea typeface="Times New Roman" panose="02020603050405020304" pitchFamily="18" charset="0"/>
              </a:rPr>
              <a:t>. За сприятливих умов будь-яка клітина може дати початок і сформувати нову повноцінну рослину. Уперше це було показано ще в середині XX століття американським ученим Ф. </a:t>
            </a:r>
            <a:r>
              <a:rPr lang="uk-UA" sz="2400" b="1" dirty="0" err="1">
                <a:effectLst/>
                <a:latin typeface="Bookman Old Style" panose="02050604050505020204" pitchFamily="18" charset="0"/>
                <a:ea typeface="Times New Roman" panose="02020603050405020304" pitchFamily="18" charset="0"/>
              </a:rPr>
              <a:t>Стьюардом</a:t>
            </a:r>
            <a:r>
              <a:rPr lang="uk-UA" sz="2400" b="1" dirty="0">
                <a:effectLst/>
                <a:latin typeface="Bookman Old Style" panose="02050604050505020204" pitchFamily="18" charset="0"/>
                <a:ea typeface="Times New Roman" panose="02020603050405020304" pitchFamily="18" charset="0"/>
              </a:rPr>
              <a:t>, що зумів виростити з однієї </a:t>
            </a:r>
            <a:r>
              <a:rPr lang="uk-UA" sz="2400" b="1" dirty="0" err="1">
                <a:effectLst/>
                <a:latin typeface="Bookman Old Style" panose="02050604050505020204" pitchFamily="18" charset="0"/>
                <a:ea typeface="Times New Roman" panose="02020603050405020304" pitchFamily="18" charset="0"/>
              </a:rPr>
              <a:t>флоемної</a:t>
            </a:r>
            <a:r>
              <a:rPr lang="uk-UA" sz="2400" b="1" dirty="0">
                <a:effectLst/>
                <a:latin typeface="Bookman Old Style" panose="02050604050505020204" pitchFamily="18" charset="0"/>
                <a:ea typeface="Times New Roman" panose="02020603050405020304" pitchFamily="18" charset="0"/>
              </a:rPr>
              <a:t> клітини моркви цілу нову рослину. На цій основі розвинулися біотехнології, які дозволяють одержувати нові організми, використовуючи одиничні клітини материнської особини. Нащадків, тобто дочірні рослини, вирощені таким чином, стали називати клонами, а сам метод – </a:t>
            </a:r>
            <a:r>
              <a:rPr lang="uk-UA" sz="2400" b="1" i="1" dirty="0">
                <a:effectLst/>
                <a:latin typeface="Bookman Old Style" panose="02050604050505020204" pitchFamily="18" charset="0"/>
                <a:ea typeface="Times New Roman" panose="02020603050405020304" pitchFamily="18" charset="0"/>
              </a:rPr>
              <a:t>клонуванням</a:t>
            </a:r>
            <a:r>
              <a:rPr lang="uk-UA" sz="2400" b="1" dirty="0">
                <a:effectLst/>
                <a:latin typeface="Bookman Old Style" panose="02050604050505020204" pitchFamily="18" charset="0"/>
                <a:ea typeface="Times New Roman" panose="02020603050405020304" pitchFamily="18" charset="0"/>
              </a:rPr>
              <a:t>. Клонування в даний час активно розвивається як один із центральних методів біотехнології, дозволяючи одержувати ідентичні одна одній особини.</a:t>
            </a:r>
            <a:endParaRPr lang="ru-UA" sz="2400" b="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191807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Объект 5" descr="Изображение выглядит как графическая вставка, рисунок, символ, иллюстрация&#10;&#10;Автоматически созданное описание">
            <a:extLst>
              <a:ext uri="{FF2B5EF4-FFF2-40B4-BE49-F238E27FC236}">
                <a16:creationId xmlns:a16="http://schemas.microsoft.com/office/drawing/2014/main" id="{48B39188-D8F0-600E-F1E0-A2A19D860BAC}"/>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0390188" y="5984875"/>
            <a:ext cx="1801812" cy="873125"/>
          </a:xfrm>
        </p:spPr>
      </p:pic>
      <p:pic>
        <p:nvPicPr>
          <p:cNvPr id="4" name="Picture 3" descr="Облачно, нефтяной Paint Art">
            <a:extLst>
              <a:ext uri="{FF2B5EF4-FFF2-40B4-BE49-F238E27FC236}">
                <a16:creationId xmlns:a16="http://schemas.microsoft.com/office/drawing/2014/main" id="{D2954168-BFB3-1607-069F-11CCE7A0F44F}"/>
              </a:ext>
            </a:extLst>
          </p:cNvPr>
          <p:cNvPicPr>
            <a:picLocks noChangeAspect="1"/>
          </p:cNvPicPr>
          <p:nvPr/>
        </p:nvPicPr>
        <p:blipFill rotWithShape="1">
          <a:blip r:embed="rId3">
            <a:alphaModFix amt="47000"/>
          </a:blip>
          <a:srcRect t="7865" b="7865"/>
          <a:stretch/>
        </p:blipFill>
        <p:spPr>
          <a:xfrm>
            <a:off x="20" y="10"/>
            <a:ext cx="12191980" cy="6857990"/>
          </a:xfrm>
          <a:prstGeom prst="rect">
            <a:avLst/>
          </a:prstGeom>
        </p:spPr>
      </p:pic>
      <p:sp>
        <p:nvSpPr>
          <p:cNvPr id="3" name="TextBox 2">
            <a:extLst>
              <a:ext uri="{FF2B5EF4-FFF2-40B4-BE49-F238E27FC236}">
                <a16:creationId xmlns:a16="http://schemas.microsoft.com/office/drawing/2014/main" id="{057EC18B-067C-ADD8-2AAA-723C83B262F6}"/>
              </a:ext>
            </a:extLst>
          </p:cNvPr>
          <p:cNvSpPr txBox="1"/>
          <p:nvPr/>
        </p:nvSpPr>
        <p:spPr>
          <a:xfrm>
            <a:off x="102637" y="1165977"/>
            <a:ext cx="11971175" cy="4422942"/>
          </a:xfrm>
          <a:prstGeom prst="rect">
            <a:avLst/>
          </a:prstGeom>
          <a:noFill/>
        </p:spPr>
        <p:txBody>
          <a:bodyPr wrap="square">
            <a:spAutoFit/>
          </a:bodyPr>
          <a:lstStyle/>
          <a:p>
            <a:pPr indent="457200" algn="just">
              <a:lnSpc>
                <a:spcPct val="107000"/>
              </a:lnSpc>
              <a:spcAft>
                <a:spcPts val="800"/>
              </a:spcAft>
              <a:tabLst>
                <a:tab pos="664845" algn="l"/>
              </a:tabLst>
            </a:pPr>
            <a:r>
              <a:rPr lang="uk-UA" sz="2400" b="1" u="sng" kern="100" dirty="0">
                <a:effectLst/>
                <a:latin typeface="Bookman Old Style" panose="02050604050505020204" pitchFamily="18" charset="0"/>
                <a:ea typeface="Aptos" panose="020B0004020202020204" pitchFamily="34" charset="0"/>
                <a:cs typeface="Times New Roman" panose="02020603050405020304" pitchFamily="18" charset="0"/>
              </a:rPr>
              <a:t>Старіння і відмирання</a:t>
            </a:r>
            <a:r>
              <a:rPr lang="uk-UA" sz="2400" b="1" i="1" u="sng" kern="100" dirty="0">
                <a:effectLst/>
                <a:latin typeface="Bookman Old Style" panose="02050604050505020204" pitchFamily="18" charset="0"/>
                <a:ea typeface="Aptos" panose="020B0004020202020204" pitchFamily="34" charset="0"/>
                <a:cs typeface="Times New Roman" panose="02020603050405020304" pitchFamily="18" charset="0"/>
              </a:rPr>
              <a:t> </a:t>
            </a: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 це власне кінцеві етапи онтогенезу диференційованих клітин. З розвитком старіння у клітині відбуваються гідролітичні процеси, знижується активність протонної помпи, посилюється окиснення ліпідів мембран, руйнуються хлорофіл, хлоропласти, апарат Гольджі, ядро. Старіння стає незворотним з моменту руйнування </a:t>
            </a:r>
            <a:r>
              <a:rPr lang="uk-UA" sz="2400" b="1" kern="100" dirty="0" err="1">
                <a:effectLst/>
                <a:latin typeface="Bookman Old Style" panose="02050604050505020204" pitchFamily="18" charset="0"/>
                <a:ea typeface="Aptos" panose="020B0004020202020204" pitchFamily="34" charset="0"/>
                <a:cs typeface="Times New Roman" panose="02020603050405020304" pitchFamily="18" charset="0"/>
              </a:rPr>
              <a:t>тонопласту</a:t>
            </a: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 та виходу вмісту в цитоплазму. Є дві гіпотези, які пояснюють старіння на клітинному та молекулярному рівнях. Перша – це наслідок реалізації генетичної програми старіння. Друга – це накопичення пошкоджень у генетичному </a:t>
            </a:r>
            <a:r>
              <a:rPr lang="uk-UA" sz="2400" b="1" kern="100" dirty="0" err="1">
                <a:effectLst/>
                <a:latin typeface="Bookman Old Style" panose="02050604050505020204" pitchFamily="18" charset="0"/>
                <a:ea typeface="Aptos" panose="020B0004020202020204" pitchFamily="34" charset="0"/>
                <a:cs typeface="Times New Roman" panose="02020603050405020304" pitchFamily="18" charset="0"/>
              </a:rPr>
              <a:t>апараті</a:t>
            </a: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 мембранах та продуктів життєдіяльності, деякі з яких є токсичними.</a:t>
            </a:r>
            <a:endParaRPr lang="ru-UA" sz="2400" b="1"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42740750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Объект 5" descr="Изображение выглядит как графическая вставка, рисунок, символ, иллюстрация&#10;&#10;Автоматически созданное описание">
            <a:extLst>
              <a:ext uri="{FF2B5EF4-FFF2-40B4-BE49-F238E27FC236}">
                <a16:creationId xmlns:a16="http://schemas.microsoft.com/office/drawing/2014/main" id="{48B39188-D8F0-600E-F1E0-A2A19D860BAC}"/>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0390188" y="5984875"/>
            <a:ext cx="1801812" cy="873125"/>
          </a:xfrm>
        </p:spPr>
      </p:pic>
      <p:pic>
        <p:nvPicPr>
          <p:cNvPr id="4" name="Picture 3" descr="Облачно, нефтяной Paint Art">
            <a:extLst>
              <a:ext uri="{FF2B5EF4-FFF2-40B4-BE49-F238E27FC236}">
                <a16:creationId xmlns:a16="http://schemas.microsoft.com/office/drawing/2014/main" id="{D2954168-BFB3-1607-069F-11CCE7A0F44F}"/>
              </a:ext>
            </a:extLst>
          </p:cNvPr>
          <p:cNvPicPr>
            <a:picLocks noChangeAspect="1"/>
          </p:cNvPicPr>
          <p:nvPr/>
        </p:nvPicPr>
        <p:blipFill rotWithShape="1">
          <a:blip r:embed="rId3">
            <a:alphaModFix amt="47000"/>
          </a:blip>
          <a:srcRect t="7865" b="7865"/>
          <a:stretch/>
        </p:blipFill>
        <p:spPr>
          <a:xfrm>
            <a:off x="20" y="10"/>
            <a:ext cx="12191980" cy="6857990"/>
          </a:xfrm>
          <a:prstGeom prst="rect">
            <a:avLst/>
          </a:prstGeom>
        </p:spPr>
      </p:pic>
      <p:sp>
        <p:nvSpPr>
          <p:cNvPr id="3" name="TextBox 2">
            <a:extLst>
              <a:ext uri="{FF2B5EF4-FFF2-40B4-BE49-F238E27FC236}">
                <a16:creationId xmlns:a16="http://schemas.microsoft.com/office/drawing/2014/main" id="{08EE0605-AE6D-F8E3-DBC9-3C2E4DA8A59D}"/>
              </a:ext>
            </a:extLst>
          </p:cNvPr>
          <p:cNvSpPr txBox="1"/>
          <p:nvPr/>
        </p:nvSpPr>
        <p:spPr>
          <a:xfrm>
            <a:off x="171061" y="529546"/>
            <a:ext cx="11849878" cy="2800767"/>
          </a:xfrm>
          <a:prstGeom prst="rect">
            <a:avLst/>
          </a:prstGeom>
          <a:noFill/>
        </p:spPr>
        <p:txBody>
          <a:bodyPr wrap="square">
            <a:spAutoFit/>
          </a:bodyPr>
          <a:lstStyle/>
          <a:p>
            <a:pPr marL="147955" indent="457200" algn="just"/>
            <a:r>
              <a:rPr lang="uk-UA" sz="2200" b="1" dirty="0">
                <a:effectLst/>
                <a:latin typeface="Bookman Old Style" panose="02050604050505020204" pitchFamily="18" charset="0"/>
                <a:ea typeface="Times New Roman" panose="02020603050405020304" pitchFamily="18" charset="0"/>
              </a:rPr>
              <a:t>Ріст – це складний, інтегральний процес. Дати універсальне визначення росту рослин, яке б задовольнило всіх досить важко. Одним з найбільш вдалих визначень росту є таке:</a:t>
            </a:r>
            <a:endParaRPr lang="ru-UA" sz="2200" b="1" dirty="0">
              <a:effectLst/>
              <a:latin typeface="Times New Roman" panose="02020603050405020304" pitchFamily="18" charset="0"/>
              <a:ea typeface="Times New Roman" panose="02020603050405020304" pitchFamily="18" charset="0"/>
            </a:endParaRPr>
          </a:p>
          <a:p>
            <a:pPr marL="147955" indent="457200" algn="just"/>
            <a:r>
              <a:rPr lang="uk-UA" sz="2200" b="1" dirty="0">
                <a:effectLst/>
                <a:latin typeface="Bookman Old Style" panose="02050604050505020204" pitchFamily="18" charset="0"/>
                <a:ea typeface="Times New Roman" panose="02020603050405020304" pitchFamily="18" charset="0"/>
              </a:rPr>
              <a:t>Ріст</a:t>
            </a:r>
            <a:r>
              <a:rPr lang="uk-UA" sz="2200" b="1" i="1" dirty="0">
                <a:effectLst/>
                <a:latin typeface="Bookman Old Style" panose="02050604050505020204" pitchFamily="18" charset="0"/>
                <a:ea typeface="Times New Roman" panose="02020603050405020304" pitchFamily="18" charset="0"/>
              </a:rPr>
              <a:t> </a:t>
            </a:r>
            <a:r>
              <a:rPr lang="uk-UA" sz="2200" b="1" dirty="0">
                <a:effectLst/>
                <a:latin typeface="Bookman Old Style" panose="02050604050505020204" pitchFamily="18" charset="0"/>
                <a:ea typeface="Times New Roman" panose="02020603050405020304" pitchFamily="18" charset="0"/>
              </a:rPr>
              <a:t>– це незворотне збільшення розмірів рослини (або її органів), зумовлене новоутворенням елементів структури (органи і клітини, окремі клітинні органели, макромолекули) організму внаслідок різноманітних </a:t>
            </a:r>
            <a:r>
              <a:rPr lang="uk-UA" sz="2200" b="1" dirty="0" err="1">
                <a:effectLst/>
                <a:latin typeface="Bookman Old Style" panose="02050604050505020204" pitchFamily="18" charset="0"/>
                <a:ea typeface="Times New Roman" panose="02020603050405020304" pitchFamily="18" charset="0"/>
              </a:rPr>
              <a:t>біосинтетичних</a:t>
            </a:r>
            <a:r>
              <a:rPr lang="uk-UA" sz="2200" b="1" dirty="0">
                <a:effectLst/>
                <a:latin typeface="Bookman Old Style" panose="02050604050505020204" pitchFamily="18" charset="0"/>
                <a:ea typeface="Times New Roman" panose="02020603050405020304" pitchFamily="18" charset="0"/>
              </a:rPr>
              <a:t> процесів (новоутворені органи якісно відрізняються один від одного, наприклад різні за віком листки).</a:t>
            </a:r>
            <a:endParaRPr lang="ru-UA" sz="2200" b="1" dirty="0">
              <a:effectLst/>
              <a:latin typeface="Times New Roman" panose="02020603050405020304" pitchFamily="18" charset="0"/>
              <a:ea typeface="Times New Roman" panose="02020603050405020304" pitchFamily="18" charset="0"/>
            </a:endParaRPr>
          </a:p>
        </p:txBody>
      </p:sp>
      <p:sp>
        <p:nvSpPr>
          <p:cNvPr id="7" name="TextBox 6">
            <a:extLst>
              <a:ext uri="{FF2B5EF4-FFF2-40B4-BE49-F238E27FC236}">
                <a16:creationId xmlns:a16="http://schemas.microsoft.com/office/drawing/2014/main" id="{D97C7B70-B641-AE50-84D6-019E54AA0478}"/>
              </a:ext>
            </a:extLst>
          </p:cNvPr>
          <p:cNvSpPr txBox="1"/>
          <p:nvPr/>
        </p:nvSpPr>
        <p:spPr>
          <a:xfrm>
            <a:off x="0" y="3330313"/>
            <a:ext cx="11849878" cy="2800767"/>
          </a:xfrm>
          <a:prstGeom prst="rect">
            <a:avLst/>
          </a:prstGeom>
          <a:noFill/>
        </p:spPr>
        <p:txBody>
          <a:bodyPr wrap="square">
            <a:spAutoFit/>
          </a:bodyPr>
          <a:lstStyle/>
          <a:p>
            <a:pPr marL="147955" indent="457200" algn="just"/>
            <a:r>
              <a:rPr lang="uk-UA" sz="2200" b="1" dirty="0">
                <a:effectLst/>
                <a:latin typeface="Bookman Old Style" panose="02050604050505020204" pitchFamily="18" charset="0"/>
                <a:ea typeface="Times New Roman" panose="02020603050405020304" pitchFamily="18" charset="0"/>
              </a:rPr>
              <a:t>Отже, ріст супроводжується синтетичними процесами, однак поряд із синтетичними відбуваються деструкційні процеси. У зв’язку з цим ріст може бути позитивним, коли асиміляція переважає над дисиміляцією і негативним, коли, навпаки, катаболізм переважає над анаболізмом. Наприклад, у процесі проростання насіння у проростка збільшується кількість клітин, їхні розміри, </a:t>
            </a:r>
            <a:r>
              <a:rPr lang="uk-UA" sz="2200" b="1" dirty="0" err="1">
                <a:effectLst/>
                <a:latin typeface="Bookman Old Style" panose="02050604050505020204" pitchFamily="18" charset="0"/>
                <a:ea typeface="Times New Roman" panose="02020603050405020304" pitchFamily="18" charset="0"/>
              </a:rPr>
              <a:t>ускладнюється</a:t>
            </a:r>
            <a:r>
              <a:rPr lang="uk-UA" sz="2200" b="1" dirty="0">
                <a:effectLst/>
                <a:latin typeface="Bookman Old Style" panose="02050604050505020204" pitchFamily="18" charset="0"/>
                <a:ea typeface="Times New Roman" panose="02020603050405020304" pitchFamily="18" charset="0"/>
              </a:rPr>
              <a:t> структура, однак суха маса зменшується. Тому етап проростання насіння є негативним ростом. Позитивний ріст – галуження </a:t>
            </a:r>
            <a:r>
              <a:rPr lang="uk-UA" sz="2200" b="1" dirty="0" err="1">
                <a:effectLst/>
                <a:latin typeface="Bookman Old Style" panose="02050604050505020204" pitchFamily="18" charset="0"/>
                <a:ea typeface="Times New Roman" panose="02020603050405020304" pitchFamily="18" charset="0"/>
              </a:rPr>
              <a:t>пагона</a:t>
            </a:r>
            <a:r>
              <a:rPr lang="uk-UA" sz="2200" b="1" dirty="0">
                <a:effectLst/>
                <a:latin typeface="Bookman Old Style" panose="02050604050505020204" pitchFamily="18" charset="0"/>
                <a:ea typeface="Times New Roman" panose="02020603050405020304" pitchFamily="18" charset="0"/>
              </a:rPr>
              <a:t> та поява нових листків.</a:t>
            </a:r>
            <a:endParaRPr lang="ru-UA" sz="2200" b="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0612416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Объект 5" descr="Изображение выглядит как графическая вставка, рисунок, символ, иллюстрация&#10;&#10;Автоматически созданное описание">
            <a:extLst>
              <a:ext uri="{FF2B5EF4-FFF2-40B4-BE49-F238E27FC236}">
                <a16:creationId xmlns:a16="http://schemas.microsoft.com/office/drawing/2014/main" id="{48B39188-D8F0-600E-F1E0-A2A19D860BAC}"/>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0390188" y="5984875"/>
            <a:ext cx="1801812" cy="873125"/>
          </a:xfrm>
        </p:spPr>
      </p:pic>
      <p:pic>
        <p:nvPicPr>
          <p:cNvPr id="4" name="Picture 3" descr="Облачно, нефтяной Paint Art">
            <a:extLst>
              <a:ext uri="{FF2B5EF4-FFF2-40B4-BE49-F238E27FC236}">
                <a16:creationId xmlns:a16="http://schemas.microsoft.com/office/drawing/2014/main" id="{D2954168-BFB3-1607-069F-11CCE7A0F44F}"/>
              </a:ext>
            </a:extLst>
          </p:cNvPr>
          <p:cNvPicPr>
            <a:picLocks noChangeAspect="1"/>
          </p:cNvPicPr>
          <p:nvPr/>
        </p:nvPicPr>
        <p:blipFill rotWithShape="1">
          <a:blip r:embed="rId3">
            <a:alphaModFix amt="47000"/>
          </a:blip>
          <a:srcRect t="7865" b="7865"/>
          <a:stretch/>
        </p:blipFill>
        <p:spPr>
          <a:xfrm>
            <a:off x="20" y="10"/>
            <a:ext cx="12191980" cy="6857990"/>
          </a:xfrm>
          <a:prstGeom prst="rect">
            <a:avLst/>
          </a:prstGeom>
        </p:spPr>
      </p:pic>
      <p:sp>
        <p:nvSpPr>
          <p:cNvPr id="5" name="TextBox 4">
            <a:extLst>
              <a:ext uri="{FF2B5EF4-FFF2-40B4-BE49-F238E27FC236}">
                <a16:creationId xmlns:a16="http://schemas.microsoft.com/office/drawing/2014/main" id="{2B0C8C5A-462F-8742-A5EA-A3C870C26EBE}"/>
              </a:ext>
            </a:extLst>
          </p:cNvPr>
          <p:cNvSpPr txBox="1"/>
          <p:nvPr/>
        </p:nvSpPr>
        <p:spPr>
          <a:xfrm>
            <a:off x="-102636" y="880375"/>
            <a:ext cx="12052021" cy="7138364"/>
          </a:xfrm>
          <a:prstGeom prst="rect">
            <a:avLst/>
          </a:prstGeom>
          <a:noFill/>
        </p:spPr>
        <p:txBody>
          <a:bodyPr wrap="square">
            <a:spAutoFit/>
          </a:bodyPr>
          <a:lstStyle/>
          <a:p>
            <a:pPr marL="147955" indent="457200" algn="just"/>
            <a:r>
              <a:rPr lang="uk-UA" sz="2000" b="1" dirty="0">
                <a:effectLst/>
                <a:latin typeface="Bookman Old Style" panose="02050604050505020204" pitchFamily="18" charset="0"/>
                <a:ea typeface="Times New Roman" panose="02020603050405020304" pitchFamily="18" charset="0"/>
              </a:rPr>
              <a:t>Ріст окремих клітин складає основу росту тканин, органів та цілої рослин. Безперервність росту рослин впродовж життя, визначається наявністю в них твірних тканин – меристем.</a:t>
            </a:r>
            <a:endParaRPr lang="ru-UA" sz="2000" b="1" dirty="0">
              <a:effectLst/>
              <a:latin typeface="Times New Roman" panose="02020603050405020304" pitchFamily="18" charset="0"/>
              <a:ea typeface="Times New Roman" panose="02020603050405020304" pitchFamily="18" charset="0"/>
            </a:endParaRPr>
          </a:p>
          <a:p>
            <a:pPr marL="147955" indent="457200" algn="just"/>
            <a:r>
              <a:rPr lang="uk-UA" sz="2000" b="1" dirty="0">
                <a:effectLst/>
                <a:latin typeface="Bookman Old Style" panose="02050604050505020204" pitchFamily="18" charset="0"/>
                <a:ea typeface="Times New Roman" panose="02020603050405020304" pitchFamily="18" charset="0"/>
              </a:rPr>
              <a:t>Залежно від розміщення меристем розрізняють такі типи росту:</a:t>
            </a:r>
            <a:endParaRPr lang="ru-UA" sz="2000" b="1" dirty="0">
              <a:effectLst/>
              <a:latin typeface="Times New Roman" panose="02020603050405020304" pitchFamily="18" charset="0"/>
              <a:ea typeface="Times New Roman" panose="02020603050405020304" pitchFamily="18" charset="0"/>
            </a:endParaRPr>
          </a:p>
          <a:p>
            <a:pPr indent="457200" algn="just">
              <a:lnSpc>
                <a:spcPct val="107000"/>
              </a:lnSpc>
              <a:spcAft>
                <a:spcPts val="800"/>
              </a:spcAft>
              <a:tabLst>
                <a:tab pos="777875" algn="l"/>
              </a:tabLst>
            </a:pPr>
            <a:r>
              <a:rPr lang="uk-UA" sz="2000" b="1" kern="100" dirty="0">
                <a:effectLst/>
                <a:latin typeface="Bookman Old Style" panose="02050604050505020204" pitchFamily="18" charset="0"/>
                <a:ea typeface="Aptos" panose="020B0004020202020204" pitchFamily="34" charset="0"/>
                <a:cs typeface="Times New Roman" panose="02020603050405020304" pitchFamily="18" charset="0"/>
              </a:rPr>
              <a:t>Апікальний</a:t>
            </a:r>
            <a:r>
              <a:rPr lang="uk-UA" sz="2000" b="1" i="1" kern="100" dirty="0">
                <a:effectLst/>
                <a:latin typeface="Bookman Old Style" panose="02050604050505020204" pitchFamily="18" charset="0"/>
                <a:ea typeface="Aptos" panose="020B0004020202020204" pitchFamily="34" charset="0"/>
                <a:cs typeface="Times New Roman" panose="02020603050405020304" pitchFamily="18" charset="0"/>
              </a:rPr>
              <a:t> </a:t>
            </a:r>
            <a:r>
              <a:rPr lang="uk-UA" sz="2000" b="1" kern="100" dirty="0">
                <a:effectLst/>
                <a:latin typeface="Bookman Old Style" panose="02050604050505020204" pitchFamily="18" charset="0"/>
                <a:ea typeface="Aptos" panose="020B0004020202020204" pitchFamily="34" charset="0"/>
                <a:cs typeface="Times New Roman" panose="02020603050405020304" pitchFamily="18" charset="0"/>
              </a:rPr>
              <a:t>(верхівковий) – характерний для верхівок стебла і коренів (≈ 10 мм).</a:t>
            </a:r>
            <a:endParaRPr lang="ru-UA" sz="2000" b="1" kern="100" dirty="0">
              <a:effectLst/>
              <a:latin typeface="Aptos" panose="020B0004020202020204" pitchFamily="34" charset="0"/>
              <a:ea typeface="Aptos" panose="020B0004020202020204" pitchFamily="34" charset="0"/>
              <a:cs typeface="Times New Roman" panose="02020603050405020304" pitchFamily="18" charset="0"/>
            </a:endParaRPr>
          </a:p>
          <a:p>
            <a:pPr indent="457200" algn="just">
              <a:lnSpc>
                <a:spcPct val="107000"/>
              </a:lnSpc>
              <a:spcAft>
                <a:spcPts val="800"/>
              </a:spcAft>
              <a:tabLst>
                <a:tab pos="777875" algn="l"/>
              </a:tabLst>
            </a:pPr>
            <a:r>
              <a:rPr lang="uk-UA" sz="2000" b="1" kern="100" dirty="0" err="1">
                <a:effectLst/>
                <a:latin typeface="Bookman Old Style" panose="02050604050505020204" pitchFamily="18" charset="0"/>
                <a:ea typeface="Aptos" panose="020B0004020202020204" pitchFamily="34" charset="0"/>
                <a:cs typeface="Times New Roman" panose="02020603050405020304" pitchFamily="18" charset="0"/>
              </a:rPr>
              <a:t>Інтеркалярний</a:t>
            </a:r>
            <a:r>
              <a:rPr lang="uk-UA" sz="2000" b="1" i="1" kern="100" dirty="0">
                <a:effectLst/>
                <a:latin typeface="Bookman Old Style" panose="02050604050505020204" pitchFamily="18" charset="0"/>
                <a:ea typeface="Aptos" panose="020B0004020202020204" pitchFamily="34" charset="0"/>
                <a:cs typeface="Times New Roman" panose="02020603050405020304" pitchFamily="18" charset="0"/>
              </a:rPr>
              <a:t> </a:t>
            </a:r>
            <a:r>
              <a:rPr lang="uk-UA" sz="2000" b="1" kern="100" dirty="0">
                <a:effectLst/>
                <a:latin typeface="Bookman Old Style" panose="02050604050505020204" pitchFamily="18" charset="0"/>
                <a:ea typeface="Aptos" panose="020B0004020202020204" pitchFamily="34" charset="0"/>
                <a:cs typeface="Times New Roman" panose="02020603050405020304" pitchFamily="18" charset="0"/>
              </a:rPr>
              <a:t>(вставний) – ріст стебла від вузла до вузла – характерно для злаків. </a:t>
            </a:r>
            <a:r>
              <a:rPr lang="uk-UA" sz="2000" b="1" kern="100" dirty="0" err="1">
                <a:effectLst/>
                <a:latin typeface="Bookman Old Style" panose="02050604050505020204" pitchFamily="18" charset="0"/>
                <a:ea typeface="Aptos" panose="020B0004020202020204" pitchFamily="34" charset="0"/>
                <a:cs typeface="Times New Roman" panose="02020603050405020304" pitchFamily="18" charset="0"/>
              </a:rPr>
              <a:t>Інтеркалярний</a:t>
            </a:r>
            <a:r>
              <a:rPr lang="uk-UA" sz="2000" b="1" kern="100" dirty="0">
                <a:effectLst/>
                <a:latin typeface="Bookman Old Style" panose="02050604050505020204" pitchFamily="18" charset="0"/>
                <a:ea typeface="Aptos" panose="020B0004020202020204" pitchFamily="34" charset="0"/>
                <a:cs typeface="Times New Roman" panose="02020603050405020304" pitchFamily="18" charset="0"/>
              </a:rPr>
              <a:t> ріст забезпечується завдяки розміщеній в основі міжвузля вставній меристемі, яка є активною протягом тривалого часу.</a:t>
            </a:r>
            <a:endParaRPr lang="ru-UA" sz="2000" b="1" kern="100" dirty="0">
              <a:effectLst/>
              <a:latin typeface="Aptos" panose="020B0004020202020204" pitchFamily="34" charset="0"/>
              <a:ea typeface="Aptos" panose="020B0004020202020204" pitchFamily="34" charset="0"/>
              <a:cs typeface="Times New Roman" panose="02020603050405020304" pitchFamily="18" charset="0"/>
            </a:endParaRPr>
          </a:p>
          <a:p>
            <a:pPr indent="457200" algn="just">
              <a:lnSpc>
                <a:spcPct val="107000"/>
              </a:lnSpc>
              <a:spcAft>
                <a:spcPts val="800"/>
              </a:spcAft>
              <a:tabLst>
                <a:tab pos="778510" algn="l"/>
              </a:tabLst>
            </a:pPr>
            <a:r>
              <a:rPr lang="uk-UA" sz="2000" b="1" kern="100" dirty="0">
                <a:effectLst/>
                <a:latin typeface="Bookman Old Style" panose="02050604050505020204" pitchFamily="18" charset="0"/>
                <a:ea typeface="Aptos" panose="020B0004020202020204" pitchFamily="34" charset="0"/>
                <a:cs typeface="Times New Roman" panose="02020603050405020304" pitchFamily="18" charset="0"/>
              </a:rPr>
              <a:t>Латеральний</a:t>
            </a:r>
            <a:r>
              <a:rPr lang="uk-UA" sz="2000" b="1" i="1" kern="100" dirty="0">
                <a:effectLst/>
                <a:latin typeface="Bookman Old Style" panose="02050604050505020204" pitchFamily="18" charset="0"/>
                <a:ea typeface="Aptos" panose="020B0004020202020204" pitchFamily="34" charset="0"/>
                <a:cs typeface="Times New Roman" panose="02020603050405020304" pitchFamily="18" charset="0"/>
              </a:rPr>
              <a:t> </a:t>
            </a:r>
            <a:r>
              <a:rPr lang="uk-UA" sz="2000" b="1" kern="100" dirty="0">
                <a:effectLst/>
                <a:latin typeface="Bookman Old Style" panose="02050604050505020204" pitchFamily="18" charset="0"/>
                <a:ea typeface="Aptos" panose="020B0004020202020204" pitchFamily="34" charset="0"/>
                <a:cs typeface="Times New Roman" panose="02020603050405020304" pitchFamily="18" charset="0"/>
              </a:rPr>
              <a:t>– ріст стебла в товщину за рахунок камбію.</a:t>
            </a:r>
            <a:endParaRPr lang="ru-UA" sz="2000" b="1" kern="100" dirty="0">
              <a:effectLst/>
              <a:latin typeface="Aptos" panose="020B0004020202020204" pitchFamily="34" charset="0"/>
              <a:ea typeface="Aptos" panose="020B0004020202020204" pitchFamily="34" charset="0"/>
              <a:cs typeface="Times New Roman" panose="02020603050405020304" pitchFamily="18" charset="0"/>
            </a:endParaRPr>
          </a:p>
          <a:p>
            <a:pPr indent="457200" algn="just">
              <a:lnSpc>
                <a:spcPct val="107000"/>
              </a:lnSpc>
              <a:spcAft>
                <a:spcPts val="800"/>
              </a:spcAft>
              <a:tabLst>
                <a:tab pos="777875" algn="l"/>
              </a:tabLst>
            </a:pPr>
            <a:r>
              <a:rPr lang="uk-UA" sz="2000" b="1" kern="100" dirty="0">
                <a:effectLst/>
                <a:latin typeface="Bookman Old Style" panose="02050604050505020204" pitchFamily="18" charset="0"/>
                <a:ea typeface="Aptos" panose="020B0004020202020204" pitchFamily="34" charset="0"/>
                <a:cs typeface="Times New Roman" panose="02020603050405020304" pitchFamily="18" charset="0"/>
              </a:rPr>
              <a:t>Базальний</a:t>
            </a:r>
            <a:r>
              <a:rPr lang="uk-UA" sz="2000" b="1" i="1" kern="100" dirty="0">
                <a:effectLst/>
                <a:latin typeface="Bookman Old Style" panose="02050604050505020204" pitchFamily="18" charset="0"/>
                <a:ea typeface="Aptos" panose="020B0004020202020204" pitchFamily="34" charset="0"/>
                <a:cs typeface="Times New Roman" panose="02020603050405020304" pitchFamily="18" charset="0"/>
              </a:rPr>
              <a:t> </a:t>
            </a:r>
            <a:r>
              <a:rPr lang="uk-UA" sz="2000" b="1" kern="100" dirty="0">
                <a:effectLst/>
                <a:latin typeface="Bookman Old Style" panose="02050604050505020204" pitchFamily="18" charset="0"/>
                <a:ea typeface="Aptos" panose="020B0004020202020204" pitchFamily="34" charset="0"/>
                <a:cs typeface="Times New Roman" panose="02020603050405020304" pitchFamily="18" charset="0"/>
              </a:rPr>
              <a:t>– зона наростання знаходиться при основі </a:t>
            </a:r>
            <a:r>
              <a:rPr lang="uk-UA" sz="2000" b="1" kern="100" dirty="0" err="1">
                <a:effectLst/>
                <a:latin typeface="Bookman Old Style" panose="02050604050505020204" pitchFamily="18" charset="0"/>
                <a:ea typeface="Aptos" panose="020B0004020202020204" pitchFamily="34" charset="0"/>
                <a:cs typeface="Times New Roman" panose="02020603050405020304" pitchFamily="18" charset="0"/>
              </a:rPr>
              <a:t>органа</a:t>
            </a:r>
            <a:r>
              <a:rPr lang="uk-UA" sz="2000" b="1" kern="100" dirty="0">
                <a:effectLst/>
                <a:latin typeface="Bookman Old Style" panose="02050604050505020204" pitchFamily="18" charset="0"/>
                <a:ea typeface="Aptos" panose="020B0004020202020204" pitchFamily="34" charset="0"/>
                <a:cs typeface="Times New Roman" panose="02020603050405020304" pitchFamily="18" charset="0"/>
              </a:rPr>
              <a:t>, а тканини, які завершили ріст, знаходяться вище зони росту. Цей тип росту зустрічається у листків злаків, трав та інших однодольних рослин.</a:t>
            </a:r>
            <a:endParaRPr lang="ru-UA" sz="2000" b="1" kern="100" dirty="0">
              <a:effectLst/>
              <a:latin typeface="Aptos" panose="020B0004020202020204" pitchFamily="34" charset="0"/>
              <a:ea typeface="Aptos" panose="020B0004020202020204" pitchFamily="34" charset="0"/>
              <a:cs typeface="Times New Roman" panose="02020603050405020304" pitchFamily="18" charset="0"/>
            </a:endParaRPr>
          </a:p>
          <a:p>
            <a:pPr marL="147955" indent="457200" algn="just"/>
            <a:r>
              <a:rPr lang="uk-UA" sz="2000" b="1" dirty="0">
                <a:effectLst/>
                <a:latin typeface="Bookman Old Style" panose="02050604050505020204" pitchFamily="18" charset="0"/>
                <a:ea typeface="Times New Roman" panose="02020603050405020304" pitchFamily="18" charset="0"/>
              </a:rPr>
              <a:t>Маргінальний (крайовий), або рівномірний ріст</a:t>
            </a:r>
            <a:r>
              <a:rPr lang="uk-UA" sz="2000" b="1" i="1" dirty="0">
                <a:effectLst/>
                <a:latin typeface="Bookman Old Style" panose="02050604050505020204" pitchFamily="18" charset="0"/>
                <a:ea typeface="Times New Roman" panose="02020603050405020304" pitchFamily="18" charset="0"/>
              </a:rPr>
              <a:t> </a:t>
            </a:r>
            <a:r>
              <a:rPr lang="uk-UA" sz="2000" b="1" dirty="0">
                <a:effectLst/>
                <a:latin typeface="Bookman Old Style" panose="02050604050505020204" pitchFamily="18" charset="0"/>
                <a:ea typeface="Times New Roman" panose="02020603050405020304" pitchFamily="18" charset="0"/>
              </a:rPr>
              <a:t>– характерний для листків дводольних – відбувається за рахунок рівномірно розміщених на листку маргінальних меристем.</a:t>
            </a:r>
            <a:endParaRPr lang="ru-UA" sz="2000" b="1" dirty="0">
              <a:effectLst/>
              <a:latin typeface="Times New Roman" panose="02020603050405020304" pitchFamily="18" charset="0"/>
              <a:ea typeface="Times New Roman" panose="02020603050405020304" pitchFamily="18" charset="0"/>
            </a:endParaRPr>
          </a:p>
          <a:p>
            <a:r>
              <a:rPr lang="ru-UA" sz="2000" b="1" dirty="0" err="1">
                <a:effectLst/>
                <a:latin typeface="Bookman Old Style" panose="02050604050505020204" pitchFamily="18" charset="0"/>
                <a:ea typeface="Aptos" panose="020B0004020202020204" pitchFamily="34" charset="0"/>
                <a:cs typeface="Times New Roman" panose="02020603050405020304" pitchFamily="18" charset="0"/>
              </a:rPr>
              <a:t>Більшість</a:t>
            </a:r>
            <a:r>
              <a:rPr lang="ru-UA" sz="2000" b="1" dirty="0">
                <a:effectLst/>
                <a:latin typeface="Bookman Old Style" panose="02050604050505020204" pitchFamily="18" charset="0"/>
                <a:ea typeface="Aptos" panose="020B0004020202020204" pitchFamily="34" charset="0"/>
                <a:cs typeface="Times New Roman" panose="02020603050405020304" pitchFamily="18" charset="0"/>
              </a:rPr>
              <a:t> </a:t>
            </a:r>
            <a:r>
              <a:rPr lang="ru-UA" sz="2000" b="1" dirty="0" err="1">
                <a:effectLst/>
                <a:latin typeface="Bookman Old Style" panose="02050604050505020204" pitchFamily="18" charset="0"/>
                <a:ea typeface="Aptos" panose="020B0004020202020204" pitchFamily="34" charset="0"/>
                <a:cs typeface="Times New Roman" panose="02020603050405020304" pitchFamily="18" charset="0"/>
              </a:rPr>
              <a:t>рослин</a:t>
            </a:r>
            <a:r>
              <a:rPr lang="ru-UA" sz="2000" b="1" dirty="0">
                <a:effectLst/>
                <a:latin typeface="Bookman Old Style" panose="02050604050505020204" pitchFamily="18" charset="0"/>
                <a:ea typeface="Aptos" panose="020B0004020202020204" pitchFamily="34" charset="0"/>
                <a:cs typeface="Times New Roman" panose="02020603050405020304" pitchFamily="18" charset="0"/>
              </a:rPr>
              <a:t> росте </a:t>
            </a:r>
            <a:r>
              <a:rPr lang="ru-UA" sz="2000" b="1" dirty="0" err="1">
                <a:effectLst/>
                <a:latin typeface="Bookman Old Style" panose="02050604050505020204" pitchFamily="18" charset="0"/>
                <a:ea typeface="Aptos" panose="020B0004020202020204" pitchFamily="34" charset="0"/>
                <a:cs typeface="Times New Roman" panose="02020603050405020304" pitchFamily="18" charset="0"/>
              </a:rPr>
              <a:t>зі</a:t>
            </a:r>
            <a:r>
              <a:rPr lang="ru-UA" sz="2000" b="1" dirty="0">
                <a:effectLst/>
                <a:latin typeface="Bookman Old Style" panose="02050604050505020204" pitchFamily="18" charset="0"/>
                <a:ea typeface="Aptos" panose="020B0004020202020204" pitchFamily="34" charset="0"/>
                <a:cs typeface="Times New Roman" panose="02020603050405020304" pitchFamily="18" charset="0"/>
              </a:rPr>
              <a:t> </a:t>
            </a:r>
            <a:r>
              <a:rPr lang="ru-UA" sz="2000" b="1" dirty="0" err="1">
                <a:effectLst/>
                <a:latin typeface="Bookman Old Style" panose="02050604050505020204" pitchFamily="18" charset="0"/>
                <a:ea typeface="Aptos" panose="020B0004020202020204" pitchFamily="34" charset="0"/>
                <a:cs typeface="Times New Roman" panose="02020603050405020304" pitchFamily="18" charset="0"/>
              </a:rPr>
              <a:t>швидкістю</a:t>
            </a:r>
            <a:r>
              <a:rPr lang="ru-UA" sz="2000" b="1" dirty="0">
                <a:effectLst/>
                <a:latin typeface="Bookman Old Style" panose="02050604050505020204" pitchFamily="18" charset="0"/>
                <a:ea typeface="Aptos" panose="020B0004020202020204" pitchFamily="34" charset="0"/>
                <a:cs typeface="Times New Roman" panose="02020603050405020304" pitchFamily="18" charset="0"/>
              </a:rPr>
              <a:t> 0,005 мм/</a:t>
            </a:r>
            <a:r>
              <a:rPr lang="ru-UA" sz="2000" b="1" dirty="0" err="1">
                <a:effectLst/>
                <a:latin typeface="Bookman Old Style" panose="02050604050505020204" pitchFamily="18" charset="0"/>
                <a:ea typeface="Aptos" panose="020B0004020202020204" pitchFamily="34" charset="0"/>
                <a:cs typeface="Times New Roman" panose="02020603050405020304" pitchFamily="18" charset="0"/>
              </a:rPr>
              <a:t>хв</a:t>
            </a:r>
            <a:r>
              <a:rPr lang="ru-UA" sz="2000" b="1" dirty="0">
                <a:effectLst/>
                <a:latin typeface="Bookman Old Style" panose="02050604050505020204" pitchFamily="18" charset="0"/>
                <a:ea typeface="Aptos" panose="020B0004020202020204" pitchFamily="34" charset="0"/>
                <a:cs typeface="Times New Roman" panose="02020603050405020304" pitchFamily="18" charset="0"/>
              </a:rPr>
              <a:t>., </a:t>
            </a:r>
            <a:r>
              <a:rPr lang="ru-UA" sz="2000" b="1" dirty="0" err="1">
                <a:effectLst/>
                <a:latin typeface="Bookman Old Style" panose="02050604050505020204" pitchFamily="18" charset="0"/>
                <a:ea typeface="Aptos" panose="020B0004020202020204" pitchFamily="34" charset="0"/>
                <a:cs typeface="Times New Roman" panose="02020603050405020304" pitchFamily="18" charset="0"/>
              </a:rPr>
              <a:t>що</a:t>
            </a:r>
            <a:r>
              <a:rPr lang="ru-UA" sz="2000" b="1" dirty="0">
                <a:effectLst/>
                <a:latin typeface="Bookman Old Style" panose="02050604050505020204" pitchFamily="18" charset="0"/>
                <a:ea typeface="Aptos" panose="020B0004020202020204" pitchFamily="34" charset="0"/>
                <a:cs typeface="Times New Roman" panose="02020603050405020304" pitchFamily="18" charset="0"/>
              </a:rPr>
              <a:t> становить 0,7 см за добу. </a:t>
            </a:r>
            <a:r>
              <a:rPr lang="ru-UA" sz="2000" b="1" dirty="0" err="1">
                <a:effectLst/>
                <a:latin typeface="Bookman Old Style" panose="02050604050505020204" pitchFamily="18" charset="0"/>
                <a:ea typeface="Aptos" panose="020B0004020202020204" pitchFamily="34" charset="0"/>
                <a:cs typeface="Times New Roman" panose="02020603050405020304" pitchFamily="18" charset="0"/>
              </a:rPr>
              <a:t>Проте</a:t>
            </a:r>
            <a:r>
              <a:rPr lang="ru-UA" sz="2000" b="1" dirty="0">
                <a:effectLst/>
                <a:latin typeface="Bookman Old Style" panose="02050604050505020204" pitchFamily="18" charset="0"/>
                <a:ea typeface="Aptos" panose="020B0004020202020204" pitchFamily="34" charset="0"/>
                <a:cs typeface="Times New Roman" panose="02020603050405020304" pitchFamily="18" charset="0"/>
              </a:rPr>
              <a:t> є </a:t>
            </a:r>
            <a:r>
              <a:rPr lang="ru-UA" sz="2000" b="1" dirty="0" err="1">
                <a:effectLst/>
                <a:latin typeface="Bookman Old Style" panose="02050604050505020204" pitchFamily="18" charset="0"/>
                <a:ea typeface="Aptos" panose="020B0004020202020204" pitchFamily="34" charset="0"/>
                <a:cs typeface="Times New Roman" panose="02020603050405020304" pitchFamily="18" charset="0"/>
              </a:rPr>
              <a:t>деякі</a:t>
            </a:r>
            <a:r>
              <a:rPr lang="ru-UA" sz="2000" b="1" dirty="0">
                <a:effectLst/>
                <a:latin typeface="Bookman Old Style" panose="02050604050505020204" pitchFamily="18" charset="0"/>
                <a:ea typeface="Aptos" panose="020B0004020202020204" pitchFamily="34" charset="0"/>
                <a:cs typeface="Times New Roman" panose="02020603050405020304" pitchFamily="18" charset="0"/>
              </a:rPr>
              <a:t> </a:t>
            </a:r>
            <a:r>
              <a:rPr lang="ru-UA" sz="2000" b="1" dirty="0" err="1">
                <a:effectLst/>
                <a:latin typeface="Bookman Old Style" panose="02050604050505020204" pitchFamily="18" charset="0"/>
                <a:ea typeface="Aptos" panose="020B0004020202020204" pitchFamily="34" charset="0"/>
                <a:cs typeface="Times New Roman" panose="02020603050405020304" pitchFamily="18" charset="0"/>
              </a:rPr>
              <a:t>цікаві</a:t>
            </a:r>
            <a:r>
              <a:rPr lang="ru-UA" sz="2000" b="1" dirty="0">
                <a:effectLst/>
                <a:latin typeface="Bookman Old Style" panose="02050604050505020204" pitchFamily="18" charset="0"/>
                <a:ea typeface="Aptos" panose="020B0004020202020204" pitchFamily="34" charset="0"/>
                <a:cs typeface="Times New Roman" panose="02020603050405020304" pitchFamily="18" charset="0"/>
              </a:rPr>
              <a:t> </a:t>
            </a:r>
            <a:r>
              <a:rPr lang="ru-UA" sz="2000" b="1" dirty="0" err="1">
                <a:effectLst/>
                <a:latin typeface="Bookman Old Style" panose="02050604050505020204" pitchFamily="18" charset="0"/>
                <a:ea typeface="Aptos" panose="020B0004020202020204" pitchFamily="34" charset="0"/>
                <a:cs typeface="Times New Roman" panose="02020603050405020304" pitchFamily="18" charset="0"/>
              </a:rPr>
              <a:t>приклади</a:t>
            </a:r>
            <a:r>
              <a:rPr lang="ru-UA" sz="2000" b="1" dirty="0">
                <a:effectLst/>
                <a:latin typeface="Bookman Old Style" panose="02050604050505020204" pitchFamily="18" charset="0"/>
                <a:ea typeface="Aptos" panose="020B0004020202020204" pitchFamily="34" charset="0"/>
                <a:cs typeface="Times New Roman" panose="02020603050405020304" pitchFamily="18" charset="0"/>
              </a:rPr>
              <a:t> </a:t>
            </a:r>
            <a:r>
              <a:rPr lang="ru-UA" sz="2000" b="1" dirty="0" err="1">
                <a:effectLst/>
                <a:latin typeface="Bookman Old Style" panose="02050604050505020204" pitchFamily="18" charset="0"/>
                <a:ea typeface="Aptos" panose="020B0004020202020204" pitchFamily="34" charset="0"/>
                <a:cs typeface="Times New Roman" panose="02020603050405020304" pitchFamily="18" charset="0"/>
              </a:rPr>
              <a:t>великої</a:t>
            </a:r>
            <a:r>
              <a:rPr lang="ru-UA" sz="2000" b="1" dirty="0">
                <a:effectLst/>
                <a:latin typeface="Bookman Old Style" panose="02050604050505020204" pitchFamily="18" charset="0"/>
                <a:ea typeface="Aptos" panose="020B0004020202020204" pitchFamily="34" charset="0"/>
                <a:cs typeface="Times New Roman" panose="02020603050405020304" pitchFamily="18" charset="0"/>
              </a:rPr>
              <a:t> </a:t>
            </a:r>
            <a:r>
              <a:rPr lang="ru-UA" sz="2000" b="1" dirty="0" err="1">
                <a:effectLst/>
                <a:latin typeface="Bookman Old Style" panose="02050604050505020204" pitchFamily="18" charset="0"/>
                <a:ea typeface="Aptos" panose="020B0004020202020204" pitchFamily="34" charset="0"/>
                <a:cs typeface="Times New Roman" panose="02020603050405020304" pitchFamily="18" charset="0"/>
              </a:rPr>
              <a:t>швидкості</a:t>
            </a:r>
            <a:r>
              <a:rPr lang="ru-UA" sz="2000" b="1" dirty="0">
                <a:effectLst/>
                <a:latin typeface="Bookman Old Style" panose="02050604050505020204" pitchFamily="18" charset="0"/>
                <a:ea typeface="Aptos" panose="020B0004020202020204" pitchFamily="34" charset="0"/>
                <a:cs typeface="Times New Roman" panose="02020603050405020304" pitchFamily="18" charset="0"/>
              </a:rPr>
              <a:t> росту </a:t>
            </a:r>
            <a:r>
              <a:rPr lang="ru-UA" sz="2000" b="1" dirty="0" err="1">
                <a:effectLst/>
                <a:latin typeface="Bookman Old Style" panose="02050604050505020204" pitchFamily="18" charset="0"/>
                <a:ea typeface="Aptos" panose="020B0004020202020204" pitchFamily="34" charset="0"/>
                <a:cs typeface="Times New Roman" panose="02020603050405020304" pitchFamily="18" charset="0"/>
              </a:rPr>
              <a:t>рослин</a:t>
            </a:r>
            <a:r>
              <a:rPr lang="ru-UA" sz="2000" b="1" dirty="0">
                <a:effectLst/>
                <a:latin typeface="Bookman Old Style" panose="02050604050505020204" pitchFamily="18" charset="0"/>
                <a:ea typeface="Aptos" panose="020B0004020202020204" pitchFamily="34" charset="0"/>
                <a:cs typeface="Times New Roman" panose="02020603050405020304" pitchFamily="18" charset="0"/>
              </a:rPr>
              <a:t>. </a:t>
            </a:r>
            <a:r>
              <a:rPr lang="ru-UA" sz="2000" b="1" dirty="0" err="1">
                <a:effectLst/>
                <a:latin typeface="Bookman Old Style" panose="02050604050505020204" pitchFamily="18" charset="0"/>
                <a:ea typeface="Aptos" panose="020B0004020202020204" pitchFamily="34" charset="0"/>
                <a:cs typeface="Times New Roman" panose="02020603050405020304" pitchFamily="18" charset="0"/>
              </a:rPr>
              <a:t>Зокрема</a:t>
            </a:r>
            <a:r>
              <a:rPr lang="ru-UA" sz="2000" b="1" dirty="0">
                <a:effectLst/>
                <a:latin typeface="Bookman Old Style" panose="02050604050505020204" pitchFamily="18" charset="0"/>
                <a:ea typeface="Aptos" panose="020B0004020202020204" pitchFamily="34" charset="0"/>
                <a:cs typeface="Times New Roman" panose="02020603050405020304" pitchFamily="18" charset="0"/>
              </a:rPr>
              <a:t>, </a:t>
            </a:r>
            <a:r>
              <a:rPr lang="ru-UA" sz="2000" b="1" dirty="0" err="1">
                <a:effectLst/>
                <a:latin typeface="Bookman Old Style" panose="02050604050505020204" pitchFamily="18" charset="0"/>
                <a:ea typeface="Aptos" panose="020B0004020202020204" pitchFamily="34" charset="0"/>
                <a:cs typeface="Times New Roman" panose="02020603050405020304" pitchFamily="18" charset="0"/>
              </a:rPr>
              <a:t>квітконос</a:t>
            </a:r>
            <a:r>
              <a:rPr lang="ru-UA" sz="2000" b="1" dirty="0">
                <a:effectLst/>
                <a:latin typeface="Bookman Old Style" panose="02050604050505020204" pitchFamily="18" charset="0"/>
                <a:ea typeface="Aptos" panose="020B0004020202020204" pitchFamily="34" charset="0"/>
                <a:cs typeface="Times New Roman" panose="02020603050405020304" pitchFamily="18" charset="0"/>
              </a:rPr>
              <a:t> </a:t>
            </a:r>
            <a:r>
              <a:rPr lang="ru-UA" sz="2000" b="1" dirty="0" err="1">
                <a:effectLst/>
                <a:latin typeface="Bookman Old Style" panose="02050604050505020204" pitchFamily="18" charset="0"/>
                <a:ea typeface="Aptos" panose="020B0004020202020204" pitchFamily="34" charset="0"/>
                <a:cs typeface="Times New Roman" panose="02020603050405020304" pitchFamily="18" charset="0"/>
              </a:rPr>
              <a:t>гіацинта</a:t>
            </a:r>
            <a:r>
              <a:rPr lang="ru-UA" sz="2000" b="1" dirty="0">
                <a:effectLst/>
                <a:latin typeface="Bookman Old Style" panose="02050604050505020204" pitchFamily="18" charset="0"/>
                <a:ea typeface="Aptos" panose="020B0004020202020204" pitchFamily="34" charset="0"/>
                <a:cs typeface="Times New Roman" panose="02020603050405020304" pitchFamily="18" charset="0"/>
              </a:rPr>
              <a:t> росте </a:t>
            </a:r>
            <a:r>
              <a:rPr lang="ru-UA" sz="2000" b="1" dirty="0" err="1">
                <a:effectLst/>
                <a:latin typeface="Bookman Old Style" panose="02050604050505020204" pitchFamily="18" charset="0"/>
                <a:ea typeface="Aptos" panose="020B0004020202020204" pitchFamily="34" charset="0"/>
                <a:cs typeface="Times New Roman" panose="02020603050405020304" pitchFamily="18" charset="0"/>
              </a:rPr>
              <a:t>зі</a:t>
            </a:r>
            <a:r>
              <a:rPr lang="ru-UA" sz="2000" b="1" dirty="0">
                <a:effectLst/>
                <a:latin typeface="Bookman Old Style" panose="02050604050505020204" pitchFamily="18" charset="0"/>
                <a:ea typeface="Aptos" panose="020B0004020202020204" pitchFamily="34" charset="0"/>
                <a:cs typeface="Times New Roman" panose="02020603050405020304" pitchFamily="18" charset="0"/>
              </a:rPr>
              <a:t> </a:t>
            </a:r>
            <a:r>
              <a:rPr lang="ru-UA" sz="2000" b="1" dirty="0" err="1">
                <a:effectLst/>
                <a:latin typeface="Bookman Old Style" panose="02050604050505020204" pitchFamily="18" charset="0"/>
                <a:ea typeface="Aptos" panose="020B0004020202020204" pitchFamily="34" charset="0"/>
                <a:cs typeface="Times New Roman" panose="02020603050405020304" pitchFamily="18" charset="0"/>
              </a:rPr>
              <a:t>швидкістю</a:t>
            </a:r>
            <a:r>
              <a:rPr lang="ru-UA" sz="2000" b="1" dirty="0">
                <a:effectLst/>
                <a:latin typeface="Bookman Old Style" panose="02050604050505020204" pitchFamily="18" charset="0"/>
                <a:ea typeface="Aptos" panose="020B0004020202020204" pitchFamily="34" charset="0"/>
                <a:cs typeface="Times New Roman" panose="02020603050405020304" pitchFamily="18" charset="0"/>
              </a:rPr>
              <a:t> 3 см за добу. </a:t>
            </a:r>
            <a:r>
              <a:rPr lang="ru-UA" sz="2000" b="1" dirty="0" err="1">
                <a:effectLst/>
                <a:latin typeface="Bookman Old Style" panose="02050604050505020204" pitchFamily="18" charset="0"/>
                <a:ea typeface="Aptos" panose="020B0004020202020204" pitchFamily="34" charset="0"/>
                <a:cs typeface="Times New Roman" panose="02020603050405020304" pitchFamily="18" charset="0"/>
              </a:rPr>
              <a:t>Дуже</a:t>
            </a:r>
            <a:r>
              <a:rPr lang="ru-UA" sz="2000" b="1" dirty="0">
                <a:effectLst/>
                <a:latin typeface="Bookman Old Style" panose="02050604050505020204" pitchFamily="18" charset="0"/>
                <a:ea typeface="Aptos" panose="020B0004020202020204" pitchFamily="34" charset="0"/>
                <a:cs typeface="Times New Roman" panose="02020603050405020304" pitchFamily="18" charset="0"/>
              </a:rPr>
              <a:t> </a:t>
            </a:r>
            <a:r>
              <a:rPr lang="ru-UA" sz="2000" b="1" dirty="0" err="1">
                <a:effectLst/>
                <a:latin typeface="Bookman Old Style" panose="02050604050505020204" pitchFamily="18" charset="0"/>
                <a:ea typeface="Aptos" panose="020B0004020202020204" pitchFamily="34" charset="0"/>
                <a:cs typeface="Times New Roman" panose="02020603050405020304" pitchFamily="18" charset="0"/>
              </a:rPr>
              <a:t>швидко</a:t>
            </a:r>
            <a:r>
              <a:rPr lang="ru-UA" sz="2000" b="1" dirty="0">
                <a:effectLst/>
                <a:latin typeface="Bookman Old Style" panose="02050604050505020204" pitchFamily="18" charset="0"/>
                <a:ea typeface="Aptos" panose="020B0004020202020204" pitchFamily="34" charset="0"/>
                <a:cs typeface="Times New Roman" panose="02020603050405020304" pitchFamily="18" charset="0"/>
              </a:rPr>
              <a:t> росте бамбук: за 1 год </a:t>
            </a:r>
            <a:r>
              <a:rPr lang="ru-UA" sz="2000" b="1" dirty="0" err="1">
                <a:effectLst/>
                <a:latin typeface="Bookman Old Style" panose="02050604050505020204" pitchFamily="18" charset="0"/>
                <a:ea typeface="Aptos" panose="020B0004020202020204" pitchFamily="34" charset="0"/>
                <a:cs typeface="Times New Roman" panose="02020603050405020304" pitchFamily="18" charset="0"/>
              </a:rPr>
              <a:t>його</a:t>
            </a:r>
            <a:r>
              <a:rPr lang="ru-UA" sz="2000" b="1" dirty="0">
                <a:effectLst/>
                <a:latin typeface="Bookman Old Style" panose="02050604050505020204" pitchFamily="18" charset="0"/>
                <a:ea typeface="Aptos" panose="020B0004020202020204" pitchFamily="34" charset="0"/>
                <a:cs typeface="Times New Roman" panose="02020603050405020304" pitchFamily="18" charset="0"/>
              </a:rPr>
              <a:t> </a:t>
            </a:r>
            <a:r>
              <a:rPr lang="ru-UA" sz="2000" b="1" dirty="0" err="1">
                <a:effectLst/>
                <a:latin typeface="Bookman Old Style" panose="02050604050505020204" pitchFamily="18" charset="0"/>
                <a:ea typeface="Aptos" panose="020B0004020202020204" pitchFamily="34" charset="0"/>
                <a:cs typeface="Times New Roman" panose="02020603050405020304" pitchFamily="18" charset="0"/>
              </a:rPr>
              <a:t>пагони</a:t>
            </a:r>
            <a:r>
              <a:rPr lang="ru-UA" sz="2000" b="1" dirty="0">
                <a:effectLst/>
                <a:latin typeface="Bookman Old Style" panose="02050604050505020204" pitchFamily="18" charset="0"/>
                <a:ea typeface="Aptos" panose="020B0004020202020204" pitchFamily="34" charset="0"/>
                <a:cs typeface="Times New Roman" panose="02020603050405020304" pitchFamily="18" charset="0"/>
              </a:rPr>
              <a:t> </a:t>
            </a:r>
            <a:r>
              <a:rPr lang="ru-UA" sz="2000" b="1" dirty="0" err="1">
                <a:effectLst/>
                <a:latin typeface="Bookman Old Style" panose="02050604050505020204" pitchFamily="18" charset="0"/>
                <a:ea typeface="Aptos" panose="020B0004020202020204" pitchFamily="34" charset="0"/>
                <a:cs typeface="Times New Roman" panose="02020603050405020304" pitchFamily="18" charset="0"/>
              </a:rPr>
              <a:t>збільшуються</a:t>
            </a:r>
            <a:r>
              <a:rPr lang="ru-UA" sz="2000" b="1" dirty="0">
                <a:effectLst/>
                <a:latin typeface="Bookman Old Style" panose="02050604050505020204" pitchFamily="18" charset="0"/>
                <a:ea typeface="Aptos" panose="020B0004020202020204" pitchFamily="34" charset="0"/>
                <a:cs typeface="Times New Roman" panose="02020603050405020304" pitchFamily="18" charset="0"/>
              </a:rPr>
              <a:t> на 3-4 см, а за добу – на 80-86 см. </a:t>
            </a:r>
            <a:r>
              <a:rPr lang="ru-UA" sz="2000" b="1" dirty="0" err="1">
                <a:effectLst/>
                <a:latin typeface="Bookman Old Style" panose="02050604050505020204" pitchFamily="18" charset="0"/>
                <a:ea typeface="Aptos" panose="020B0004020202020204" pitchFamily="34" charset="0"/>
                <a:cs typeface="Times New Roman" panose="02020603050405020304" pitchFamily="18" charset="0"/>
              </a:rPr>
              <a:t>Такий</a:t>
            </a:r>
            <a:r>
              <a:rPr lang="ru-UA" sz="2000" b="1" dirty="0">
                <a:effectLst/>
                <a:latin typeface="Bookman Old Style" panose="02050604050505020204" pitchFamily="18" charset="0"/>
                <a:ea typeface="Aptos" panose="020B0004020202020204" pitchFamily="34" charset="0"/>
                <a:cs typeface="Times New Roman" panose="02020603050405020304" pitchFamily="18" charset="0"/>
              </a:rPr>
              <a:t> </a:t>
            </a:r>
            <a:r>
              <a:rPr lang="ru-UA" sz="2000" b="1" dirty="0" err="1">
                <a:effectLst/>
                <a:latin typeface="Bookman Old Style" panose="02050604050505020204" pitchFamily="18" charset="0"/>
                <a:ea typeface="Aptos" panose="020B0004020202020204" pitchFamily="34" charset="0"/>
                <a:cs typeface="Times New Roman" panose="02020603050405020304" pitchFamily="18" charset="0"/>
              </a:rPr>
              <a:t>швидкий</a:t>
            </a:r>
            <a:r>
              <a:rPr lang="ru-UA" sz="2000" b="1" dirty="0">
                <a:effectLst/>
                <a:latin typeface="Bookman Old Style" panose="02050604050505020204" pitchFamily="18" charset="0"/>
                <a:ea typeface="Aptos" panose="020B0004020202020204" pitchFamily="34" charset="0"/>
                <a:cs typeface="Times New Roman" panose="02020603050405020304" pitchFamily="18" charset="0"/>
              </a:rPr>
              <a:t> </a:t>
            </a:r>
            <a:r>
              <a:rPr lang="ru-UA" sz="2000" b="1" dirty="0" err="1">
                <a:effectLst/>
                <a:latin typeface="Bookman Old Style" panose="02050604050505020204" pitchFamily="18" charset="0"/>
                <a:ea typeface="Aptos" panose="020B0004020202020204" pitchFamily="34" charset="0"/>
                <a:cs typeface="Times New Roman" panose="02020603050405020304" pitchFamily="18" charset="0"/>
              </a:rPr>
              <a:t>ріст</a:t>
            </a:r>
            <a:r>
              <a:rPr lang="ru-UA" sz="2000" b="1" dirty="0">
                <a:effectLst/>
                <a:latin typeface="Bookman Old Style" panose="02050604050505020204" pitchFamily="18" charset="0"/>
                <a:ea typeface="Aptos" panose="020B0004020202020204" pitchFamily="34" charset="0"/>
                <a:cs typeface="Times New Roman" panose="02020603050405020304" pitchFamily="18" charset="0"/>
              </a:rPr>
              <a:t> </a:t>
            </a:r>
            <a:r>
              <a:rPr lang="ru-UA" sz="2000" b="1" dirty="0" err="1">
                <a:effectLst/>
                <a:latin typeface="Bookman Old Style" panose="02050604050505020204" pitchFamily="18" charset="0"/>
                <a:ea typeface="Aptos" panose="020B0004020202020204" pitchFamily="34" charset="0"/>
                <a:cs typeface="Times New Roman" panose="02020603050405020304" pitchFamily="18" charset="0"/>
              </a:rPr>
              <a:t>відбувається</a:t>
            </a:r>
            <a:r>
              <a:rPr lang="ru-UA" sz="2000" b="1" dirty="0">
                <a:effectLst/>
                <a:latin typeface="Bookman Old Style" panose="02050604050505020204" pitchFamily="18" charset="0"/>
                <a:ea typeface="Aptos" panose="020B0004020202020204" pitchFamily="34" charset="0"/>
                <a:cs typeface="Times New Roman" panose="02020603050405020304" pitchFamily="18" charset="0"/>
              </a:rPr>
              <a:t> </a:t>
            </a:r>
            <a:r>
              <a:rPr lang="ru-UA" sz="2000" b="1" dirty="0" err="1">
                <a:effectLst/>
                <a:latin typeface="Bookman Old Style" panose="02050604050505020204" pitchFamily="18" charset="0"/>
                <a:ea typeface="Aptos" panose="020B0004020202020204" pitchFamily="34" charset="0"/>
                <a:cs typeface="Times New Roman" panose="02020603050405020304" pitchFamily="18" charset="0"/>
              </a:rPr>
              <a:t>завдяки</a:t>
            </a:r>
            <a:r>
              <a:rPr lang="ru-UA" sz="2000" b="1" dirty="0">
                <a:effectLst/>
                <a:latin typeface="Bookman Old Style" panose="02050604050505020204" pitchFamily="18" charset="0"/>
                <a:ea typeface="Aptos" panose="020B0004020202020204" pitchFamily="34" charset="0"/>
                <a:cs typeface="Times New Roman" panose="02020603050405020304" pitchFamily="18" charset="0"/>
              </a:rPr>
              <a:t> </a:t>
            </a:r>
            <a:r>
              <a:rPr lang="ru-UA" sz="2000" b="1" dirty="0" err="1">
                <a:effectLst/>
                <a:latin typeface="Bookman Old Style" panose="02050604050505020204" pitchFamily="18" charset="0"/>
                <a:ea typeface="Aptos" panose="020B0004020202020204" pitchFamily="34" charset="0"/>
                <a:cs typeface="Times New Roman" panose="02020603050405020304" pitchFamily="18" charset="0"/>
              </a:rPr>
              <a:t>діяльності</a:t>
            </a:r>
            <a:r>
              <a:rPr lang="ru-UA" sz="2000" b="1" dirty="0">
                <a:effectLst/>
                <a:latin typeface="Bookman Old Style" panose="02050604050505020204" pitchFamily="18" charset="0"/>
                <a:ea typeface="Aptos" panose="020B0004020202020204" pitchFamily="34" charset="0"/>
                <a:cs typeface="Times New Roman" panose="02020603050405020304" pitchFamily="18" charset="0"/>
              </a:rPr>
              <a:t> </a:t>
            </a:r>
            <a:r>
              <a:rPr lang="ru-UA" sz="2000" b="1" dirty="0" err="1">
                <a:effectLst/>
                <a:latin typeface="Bookman Old Style" panose="02050604050505020204" pitchFamily="18" charset="0"/>
                <a:ea typeface="Aptos" panose="020B0004020202020204" pitchFamily="34" charset="0"/>
                <a:cs typeface="Times New Roman" panose="02020603050405020304" pitchFamily="18" charset="0"/>
              </a:rPr>
              <a:t>інтеркалярної</a:t>
            </a:r>
            <a:r>
              <a:rPr lang="ru-UA" sz="2000" b="1" dirty="0">
                <a:effectLst/>
                <a:latin typeface="Bookman Old Style" panose="02050604050505020204" pitchFamily="18" charset="0"/>
                <a:ea typeface="Aptos" panose="020B0004020202020204" pitchFamily="34" charset="0"/>
                <a:cs typeface="Times New Roman" panose="02020603050405020304" pitchFamily="18" charset="0"/>
              </a:rPr>
              <a:t> </a:t>
            </a:r>
            <a:r>
              <a:rPr lang="ru-UA" sz="2000" b="1" dirty="0" err="1">
                <a:effectLst/>
                <a:latin typeface="Bookman Old Style" panose="02050604050505020204" pitchFamily="18" charset="0"/>
                <a:ea typeface="Aptos" panose="020B0004020202020204" pitchFamily="34" charset="0"/>
                <a:cs typeface="Times New Roman" panose="02020603050405020304" pitchFamily="18" charset="0"/>
              </a:rPr>
              <a:t>меристеми</a:t>
            </a:r>
            <a:r>
              <a:rPr lang="ru-UA" sz="2000" b="1" dirty="0">
                <a:effectLst/>
                <a:latin typeface="Bookman Old Style" panose="02050604050505020204" pitchFamily="18" charset="0"/>
                <a:ea typeface="Aptos" panose="020B0004020202020204" pitchFamily="34" charset="0"/>
                <a:cs typeface="Times New Roman" panose="02020603050405020304" pitchFamily="18" charset="0"/>
              </a:rPr>
              <a:t>. </a:t>
            </a:r>
            <a:r>
              <a:rPr lang="ru-UA" sz="2000" b="1" dirty="0" err="1">
                <a:effectLst/>
                <a:latin typeface="Bookman Old Style" panose="02050604050505020204" pitchFamily="18" charset="0"/>
                <a:ea typeface="Aptos" panose="020B0004020202020204" pitchFamily="34" charset="0"/>
                <a:cs typeface="Times New Roman" panose="02020603050405020304" pitchFamily="18" charset="0"/>
              </a:rPr>
              <a:t>Швидко</a:t>
            </a:r>
            <a:r>
              <a:rPr lang="ru-UA" sz="2000" b="1" dirty="0">
                <a:effectLst/>
                <a:latin typeface="Bookman Old Style" panose="02050604050505020204" pitchFamily="18" charset="0"/>
                <a:ea typeface="Aptos" panose="020B0004020202020204" pitchFamily="34" charset="0"/>
                <a:cs typeface="Times New Roman" panose="02020603050405020304" pitchFamily="18" charset="0"/>
              </a:rPr>
              <a:t> росте й </a:t>
            </a:r>
            <a:r>
              <a:rPr lang="ru-UA" sz="2000" b="1" dirty="0" err="1">
                <a:effectLst/>
                <a:latin typeface="Bookman Old Style" panose="02050604050505020204" pitchFamily="18" charset="0"/>
                <a:ea typeface="Aptos" panose="020B0004020202020204" pitchFamily="34" charset="0"/>
                <a:cs typeface="Times New Roman" panose="02020603050405020304" pitchFamily="18" charset="0"/>
              </a:rPr>
              <a:t>евкаліпт</a:t>
            </a:r>
            <a:r>
              <a:rPr lang="ru-UA" sz="2000" b="1" dirty="0">
                <a:effectLst/>
                <a:latin typeface="Bookman Old Style" panose="02050604050505020204" pitchFamily="18" charset="0"/>
                <a:ea typeface="Aptos" panose="020B0004020202020204" pitchFamily="34" charset="0"/>
                <a:cs typeface="Times New Roman" panose="02020603050405020304" pitchFamily="18" charset="0"/>
              </a:rPr>
              <a:t>.</a:t>
            </a:r>
            <a:endParaRPr lang="ru-UA" sz="2000" b="1" dirty="0"/>
          </a:p>
        </p:txBody>
      </p:sp>
    </p:spTree>
    <p:extLst>
      <p:ext uri="{BB962C8B-B14F-4D97-AF65-F5344CB8AC3E}">
        <p14:creationId xmlns:p14="http://schemas.microsoft.com/office/powerpoint/2010/main" val="23654976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Объект 5" descr="Изображение выглядит как графическая вставка, рисунок, символ, иллюстрация&#10;&#10;Автоматически созданное описание">
            <a:extLst>
              <a:ext uri="{FF2B5EF4-FFF2-40B4-BE49-F238E27FC236}">
                <a16:creationId xmlns:a16="http://schemas.microsoft.com/office/drawing/2014/main" id="{48B39188-D8F0-600E-F1E0-A2A19D860BAC}"/>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0390188" y="5984875"/>
            <a:ext cx="1801812" cy="873125"/>
          </a:xfrm>
        </p:spPr>
      </p:pic>
      <p:pic>
        <p:nvPicPr>
          <p:cNvPr id="4" name="Picture 3" descr="Облачно, нефтяной Paint Art">
            <a:extLst>
              <a:ext uri="{FF2B5EF4-FFF2-40B4-BE49-F238E27FC236}">
                <a16:creationId xmlns:a16="http://schemas.microsoft.com/office/drawing/2014/main" id="{D2954168-BFB3-1607-069F-11CCE7A0F44F}"/>
              </a:ext>
            </a:extLst>
          </p:cNvPr>
          <p:cNvPicPr>
            <a:picLocks noChangeAspect="1"/>
          </p:cNvPicPr>
          <p:nvPr/>
        </p:nvPicPr>
        <p:blipFill rotWithShape="1">
          <a:blip r:embed="rId3">
            <a:alphaModFix amt="47000"/>
          </a:blip>
          <a:srcRect t="7865" b="7865"/>
          <a:stretch/>
        </p:blipFill>
        <p:spPr>
          <a:xfrm>
            <a:off x="20" y="10"/>
            <a:ext cx="12191980" cy="6857990"/>
          </a:xfrm>
          <a:prstGeom prst="rect">
            <a:avLst/>
          </a:prstGeom>
        </p:spPr>
      </p:pic>
      <p:sp>
        <p:nvSpPr>
          <p:cNvPr id="5" name="TextBox 4">
            <a:extLst>
              <a:ext uri="{FF2B5EF4-FFF2-40B4-BE49-F238E27FC236}">
                <a16:creationId xmlns:a16="http://schemas.microsoft.com/office/drawing/2014/main" id="{7C159B4F-963B-23F0-5967-E575B7D42860}"/>
              </a:ext>
            </a:extLst>
          </p:cNvPr>
          <p:cNvSpPr txBox="1"/>
          <p:nvPr/>
        </p:nvSpPr>
        <p:spPr>
          <a:xfrm>
            <a:off x="65314" y="162016"/>
            <a:ext cx="12126666" cy="6448112"/>
          </a:xfrm>
          <a:prstGeom prst="rect">
            <a:avLst/>
          </a:prstGeom>
          <a:noFill/>
        </p:spPr>
        <p:txBody>
          <a:bodyPr wrap="square">
            <a:spAutoFit/>
          </a:bodyPr>
          <a:lstStyle/>
          <a:p>
            <a:pPr indent="457200" algn="just">
              <a:lnSpc>
                <a:spcPct val="107000"/>
              </a:lnSpc>
              <a:spcBef>
                <a:spcPts val="800"/>
              </a:spcBef>
              <a:spcAft>
                <a:spcPts val="400"/>
              </a:spcAft>
              <a:tabLst>
                <a:tab pos="650875" algn="l"/>
              </a:tabLst>
            </a:pPr>
            <a:r>
              <a:rPr lang="uk-UA" sz="2400" b="1" kern="100" dirty="0">
                <a:effectLst/>
                <a:latin typeface="Bookman Old Style" panose="02050604050505020204" pitchFamily="18" charset="0"/>
                <a:ea typeface="Times New Roman" panose="02020603050405020304" pitchFamily="18" charset="0"/>
                <a:cs typeface="Times New Roman" panose="02020603050405020304" pitchFamily="18" charset="0"/>
              </a:rPr>
              <a:t>Загальні закономірності росту органів.</a:t>
            </a:r>
            <a:endParaRPr lang="ru-UA" sz="2400" b="1" kern="100" dirty="0">
              <a:effectLst/>
              <a:latin typeface="Aptos Display" panose="020B0004020202020204" pitchFamily="34" charset="0"/>
              <a:ea typeface="Times New Roman" panose="02020603050405020304" pitchFamily="18" charset="0"/>
              <a:cs typeface="Times New Roman" panose="02020603050405020304" pitchFamily="18" charset="0"/>
            </a:endParaRPr>
          </a:p>
          <a:p>
            <a:pPr marL="147955" indent="457200" algn="just"/>
            <a:r>
              <a:rPr lang="uk-UA" sz="2400" b="1" dirty="0">
                <a:effectLst/>
                <a:latin typeface="Bookman Old Style" panose="02050604050505020204" pitchFamily="18" charset="0"/>
                <a:ea typeface="Times New Roman" panose="02020603050405020304" pitchFamily="18" charset="0"/>
              </a:rPr>
              <a:t>Корінь. Корінь має верхівкову меристему, яка знаходиться на кінчику кожного окремого кореня і захищена кореневим чохликом. Ріст кореня в товщину забезпечує латеральна меристема, яка залягає по довжині кореня.</a:t>
            </a:r>
            <a:endParaRPr lang="ru-UA" sz="2400" b="1" dirty="0">
              <a:effectLst/>
              <a:latin typeface="Times New Roman" panose="02020603050405020304" pitchFamily="18" charset="0"/>
              <a:ea typeface="Times New Roman" panose="02020603050405020304" pitchFamily="18" charset="0"/>
            </a:endParaRPr>
          </a:p>
          <a:p>
            <a:pPr marL="147955" indent="457200" algn="just"/>
            <a:r>
              <a:rPr lang="uk-UA" sz="2400" b="1" dirty="0">
                <a:effectLst/>
                <a:latin typeface="Bookman Old Style" panose="02050604050505020204" pitchFamily="18" charset="0"/>
                <a:ea typeface="Times New Roman" panose="02020603050405020304" pitchFamily="18" charset="0"/>
              </a:rPr>
              <a:t>При проростанні насінин меристема зародкового кореня активізується раніше інших меристем, тому на початку проростання розриває насінну шкірку і з’являється першим завжди первинний зародковий корінець. І далі корені звичайно ростуть швидше, ніж пагони, довша також тривалість активного росту коренів. Це обумовлено особливістю кореневої діяльності: поглинання води і мінеральних солей потребує контакту кореня все з новими і новими шарами ґрунту. При оцінці розвитку кореневих систем рослин найважливішим індикатором виявляється довжина коренів, що припадає на одиницю площі ґрунту. У різних культурних рослин залежно від прийнятої технології вирощування цей параметр лежить в амплітуді від 10 до 1000 см/см</a:t>
            </a:r>
            <a:r>
              <a:rPr lang="uk-UA" sz="2400" b="1" baseline="30000" dirty="0">
                <a:effectLst/>
                <a:latin typeface="Bookman Old Style" panose="02050604050505020204" pitchFamily="18" charset="0"/>
                <a:ea typeface="Times New Roman" panose="02020603050405020304" pitchFamily="18" charset="0"/>
              </a:rPr>
              <a:t>2</a:t>
            </a:r>
            <a:r>
              <a:rPr lang="uk-UA" sz="2400" b="1" dirty="0">
                <a:effectLst/>
                <a:latin typeface="Bookman Old Style" panose="02050604050505020204" pitchFamily="18" charset="0"/>
                <a:ea typeface="Times New Roman" panose="02020603050405020304" pitchFamily="18" charset="0"/>
              </a:rPr>
              <a:t>.</a:t>
            </a:r>
            <a:endParaRPr lang="ru-UA" sz="2400" b="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79505822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Объект 5" descr="Изображение выглядит как графическая вставка, рисунок, символ, иллюстрация&#10;&#10;Автоматически созданное описание">
            <a:extLst>
              <a:ext uri="{FF2B5EF4-FFF2-40B4-BE49-F238E27FC236}">
                <a16:creationId xmlns:a16="http://schemas.microsoft.com/office/drawing/2014/main" id="{48B39188-D8F0-600E-F1E0-A2A19D860BAC}"/>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0390188" y="5984875"/>
            <a:ext cx="1801812" cy="873125"/>
          </a:xfrm>
        </p:spPr>
      </p:pic>
      <p:pic>
        <p:nvPicPr>
          <p:cNvPr id="4" name="Picture 3" descr="Облачно, нефтяной Paint Art">
            <a:extLst>
              <a:ext uri="{FF2B5EF4-FFF2-40B4-BE49-F238E27FC236}">
                <a16:creationId xmlns:a16="http://schemas.microsoft.com/office/drawing/2014/main" id="{D2954168-BFB3-1607-069F-11CCE7A0F44F}"/>
              </a:ext>
            </a:extLst>
          </p:cNvPr>
          <p:cNvPicPr>
            <a:picLocks noChangeAspect="1"/>
          </p:cNvPicPr>
          <p:nvPr/>
        </p:nvPicPr>
        <p:blipFill rotWithShape="1">
          <a:blip r:embed="rId3">
            <a:alphaModFix amt="47000"/>
          </a:blip>
          <a:srcRect t="7865" b="7865"/>
          <a:stretch/>
        </p:blipFill>
        <p:spPr>
          <a:xfrm>
            <a:off x="20" y="10"/>
            <a:ext cx="12191980" cy="6857990"/>
          </a:xfrm>
          <a:prstGeom prst="rect">
            <a:avLst/>
          </a:prstGeom>
        </p:spPr>
      </p:pic>
      <p:sp>
        <p:nvSpPr>
          <p:cNvPr id="3" name="TextBox 2">
            <a:extLst>
              <a:ext uri="{FF2B5EF4-FFF2-40B4-BE49-F238E27FC236}">
                <a16:creationId xmlns:a16="http://schemas.microsoft.com/office/drawing/2014/main" id="{99411F81-0C36-97F8-17E3-C3F5D6E9488D}"/>
              </a:ext>
            </a:extLst>
          </p:cNvPr>
          <p:cNvSpPr txBox="1"/>
          <p:nvPr/>
        </p:nvSpPr>
        <p:spPr>
          <a:xfrm>
            <a:off x="0" y="487025"/>
            <a:ext cx="12191979" cy="6370975"/>
          </a:xfrm>
          <a:prstGeom prst="rect">
            <a:avLst/>
          </a:prstGeom>
          <a:noFill/>
        </p:spPr>
        <p:txBody>
          <a:bodyPr wrap="square">
            <a:spAutoFit/>
          </a:bodyPr>
          <a:lstStyle/>
          <a:p>
            <a:pPr marL="147955" indent="457200" algn="just"/>
            <a:r>
              <a:rPr lang="uk-UA" sz="2400" b="1" dirty="0">
                <a:effectLst/>
                <a:latin typeface="Bookman Old Style" panose="02050604050505020204" pitchFamily="18" charset="0"/>
                <a:ea typeface="Times New Roman" panose="02020603050405020304" pitchFamily="18" charset="0"/>
              </a:rPr>
              <a:t>Ріст кореня і формування кореневої системи того чи іншого типу залежить не тільки від генетичних особливостей і життєвої форми рослини, вони також контролюються життєвим станом рослини і зовнішніх умов. Встановлено, що активність росту коренів визначається надходженням органічних речовин з надземної частини рослини. Обмеження фотосинтезу негайно приводить до гальмування темпів росту коренів.</a:t>
            </a:r>
            <a:endParaRPr lang="ru-UA" sz="2400" b="1" dirty="0">
              <a:effectLst/>
              <a:latin typeface="Times New Roman" panose="02020603050405020304" pitchFamily="18" charset="0"/>
              <a:ea typeface="Times New Roman" panose="02020603050405020304" pitchFamily="18" charset="0"/>
            </a:endParaRPr>
          </a:p>
          <a:p>
            <a:pPr marL="147955" indent="457200" algn="just"/>
            <a:r>
              <a:rPr lang="uk-UA" sz="2400" b="1" dirty="0">
                <a:effectLst/>
                <a:latin typeface="Bookman Old Style" panose="02050604050505020204" pitchFamily="18" charset="0"/>
                <a:ea typeface="Times New Roman" panose="02020603050405020304" pitchFamily="18" charset="0"/>
              </a:rPr>
              <a:t>Потреба коренів у </a:t>
            </a:r>
            <a:r>
              <a:rPr lang="uk-UA" sz="2400" b="1" dirty="0" err="1">
                <a:effectLst/>
                <a:latin typeface="Bookman Old Style" panose="02050604050505020204" pitchFamily="18" charset="0"/>
                <a:ea typeface="Times New Roman" panose="02020603050405020304" pitchFamily="18" charset="0"/>
              </a:rPr>
              <a:t>фітогормоні</a:t>
            </a:r>
            <a:r>
              <a:rPr lang="uk-UA" sz="2400" b="1" dirty="0">
                <a:effectLst/>
                <a:latin typeface="Bookman Old Style" panose="02050604050505020204" pitchFamily="18" charset="0"/>
                <a:ea typeface="Times New Roman" panose="02020603050405020304" pitchFamily="18" charset="0"/>
              </a:rPr>
              <a:t> ауксині нижча, ніж у стебла. При підвищенні концентрації ауксину вище оптимуму, що здійснювалося експериментальним шляхом, ріст коренів різко зменшується.</a:t>
            </a:r>
            <a:endParaRPr lang="ru-UA" sz="2400" b="1" dirty="0">
              <a:effectLst/>
              <a:latin typeface="Times New Roman" panose="02020603050405020304" pitchFamily="18" charset="0"/>
              <a:ea typeface="Times New Roman" panose="02020603050405020304" pitchFamily="18" charset="0"/>
            </a:endParaRPr>
          </a:p>
          <a:p>
            <a:pPr marL="147955" indent="457200" algn="just"/>
            <a:r>
              <a:rPr lang="uk-UA" sz="2400" b="1" dirty="0">
                <a:effectLst/>
                <a:latin typeface="Bookman Old Style" panose="02050604050505020204" pitchFamily="18" charset="0"/>
                <a:ea typeface="Times New Roman" panose="02020603050405020304" pitchFamily="18" charset="0"/>
              </a:rPr>
              <a:t>Напрямок росту коренів забезпечується системою </a:t>
            </a:r>
            <a:r>
              <a:rPr lang="uk-UA" sz="2400" b="1" dirty="0" err="1">
                <a:effectLst/>
                <a:latin typeface="Bookman Old Style" panose="02050604050505020204" pitchFamily="18" charset="0"/>
                <a:ea typeface="Times New Roman" panose="02020603050405020304" pitchFamily="18" charset="0"/>
              </a:rPr>
              <a:t>тропізмів</a:t>
            </a:r>
            <a:r>
              <a:rPr lang="uk-UA" sz="2400" b="1" dirty="0">
                <a:effectLst/>
                <a:latin typeface="Bookman Old Style" panose="02050604050505020204" pitchFamily="18" charset="0"/>
                <a:ea typeface="Times New Roman" panose="02020603050405020304" pitchFamily="18" charset="0"/>
              </a:rPr>
              <a:t>.</a:t>
            </a:r>
            <a:endParaRPr lang="ru-UA" sz="2400" b="1" dirty="0">
              <a:effectLst/>
              <a:latin typeface="Times New Roman" panose="02020603050405020304" pitchFamily="18" charset="0"/>
              <a:ea typeface="Times New Roman" panose="02020603050405020304" pitchFamily="18" charset="0"/>
            </a:endParaRPr>
          </a:p>
          <a:p>
            <a:pPr marL="147955" indent="457200" algn="just"/>
            <a:r>
              <a:rPr lang="uk-UA" sz="2400" b="1" dirty="0">
                <a:effectLst/>
                <a:latin typeface="Bookman Old Style" panose="02050604050505020204" pitchFamily="18" charset="0"/>
                <a:ea typeface="Times New Roman" panose="02020603050405020304" pitchFamily="18" charset="0"/>
              </a:rPr>
              <a:t>Особливо важливі геотропізм і </a:t>
            </a:r>
            <a:r>
              <a:rPr lang="uk-UA" sz="2400" b="1" dirty="0" err="1">
                <a:effectLst/>
                <a:latin typeface="Bookman Old Style" panose="02050604050505020204" pitchFamily="18" charset="0"/>
                <a:ea typeface="Times New Roman" panose="02020603050405020304" pitchFamily="18" charset="0"/>
              </a:rPr>
              <a:t>гідротропізм</a:t>
            </a:r>
            <a:r>
              <a:rPr lang="uk-UA" sz="2400" b="1" dirty="0">
                <a:effectLst/>
                <a:latin typeface="Bookman Old Style" panose="02050604050505020204" pitchFamily="18" charset="0"/>
                <a:ea typeface="Times New Roman" panose="02020603050405020304" pitchFamily="18" charset="0"/>
              </a:rPr>
              <a:t>.</a:t>
            </a:r>
            <a:endParaRPr lang="ru-UA" sz="2400" b="1" dirty="0">
              <a:effectLst/>
              <a:latin typeface="Times New Roman" panose="02020603050405020304" pitchFamily="18" charset="0"/>
              <a:ea typeface="Times New Roman" panose="02020603050405020304" pitchFamily="18" charset="0"/>
            </a:endParaRPr>
          </a:p>
          <a:p>
            <a:pPr marL="147955" indent="457200" algn="just"/>
            <a:r>
              <a:rPr lang="uk-UA" sz="2400" b="1" dirty="0">
                <a:effectLst/>
                <a:latin typeface="Bookman Old Style" panose="02050604050505020204" pitchFamily="18" charset="0"/>
                <a:ea typeface="Times New Roman" panose="02020603050405020304" pitchFamily="18" charset="0"/>
              </a:rPr>
              <a:t>Ростові явища в коренях полягають не тільки в подовженні і розгалуженні коренів. У багатьох видів багаторічних і зимуючих трав корені мають здатність коротшати. Це веде до втягування кореневої шийки і вузла кущіння в злаків усередину ґрунту, що забезпечує кращу перезимівлю.</a:t>
            </a:r>
            <a:endParaRPr lang="ru-UA" sz="2400" b="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11877119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Объект 5" descr="Изображение выглядит как графическая вставка, рисунок, символ, иллюстрация&#10;&#10;Автоматически созданное описание">
            <a:extLst>
              <a:ext uri="{FF2B5EF4-FFF2-40B4-BE49-F238E27FC236}">
                <a16:creationId xmlns:a16="http://schemas.microsoft.com/office/drawing/2014/main" id="{48B39188-D8F0-600E-F1E0-A2A19D860BAC}"/>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0390188" y="5984875"/>
            <a:ext cx="1801812" cy="873125"/>
          </a:xfrm>
        </p:spPr>
      </p:pic>
      <p:pic>
        <p:nvPicPr>
          <p:cNvPr id="4" name="Picture 3" descr="Облачно, нефтяной Paint Art">
            <a:extLst>
              <a:ext uri="{FF2B5EF4-FFF2-40B4-BE49-F238E27FC236}">
                <a16:creationId xmlns:a16="http://schemas.microsoft.com/office/drawing/2014/main" id="{D2954168-BFB3-1607-069F-11CCE7A0F44F}"/>
              </a:ext>
            </a:extLst>
          </p:cNvPr>
          <p:cNvPicPr>
            <a:picLocks noChangeAspect="1"/>
          </p:cNvPicPr>
          <p:nvPr/>
        </p:nvPicPr>
        <p:blipFill rotWithShape="1">
          <a:blip r:embed="rId3">
            <a:alphaModFix amt="47000"/>
          </a:blip>
          <a:srcRect t="7865" b="7865"/>
          <a:stretch/>
        </p:blipFill>
        <p:spPr>
          <a:xfrm>
            <a:off x="20" y="10"/>
            <a:ext cx="12191980" cy="6857990"/>
          </a:xfrm>
          <a:prstGeom prst="rect">
            <a:avLst/>
          </a:prstGeom>
        </p:spPr>
      </p:pic>
      <p:sp>
        <p:nvSpPr>
          <p:cNvPr id="5" name="TextBox 4">
            <a:extLst>
              <a:ext uri="{FF2B5EF4-FFF2-40B4-BE49-F238E27FC236}">
                <a16:creationId xmlns:a16="http://schemas.microsoft.com/office/drawing/2014/main" id="{30B70C8D-E64F-5E3D-DD5E-182A80701B82}"/>
              </a:ext>
            </a:extLst>
          </p:cNvPr>
          <p:cNvSpPr txBox="1"/>
          <p:nvPr/>
        </p:nvSpPr>
        <p:spPr>
          <a:xfrm>
            <a:off x="-1" y="1443841"/>
            <a:ext cx="12191979" cy="3785652"/>
          </a:xfrm>
          <a:prstGeom prst="rect">
            <a:avLst/>
          </a:prstGeom>
          <a:noFill/>
        </p:spPr>
        <p:txBody>
          <a:bodyPr wrap="square">
            <a:spAutoFit/>
          </a:bodyPr>
          <a:lstStyle/>
          <a:p>
            <a:pPr marL="147955" indent="457200" algn="just"/>
            <a:r>
              <a:rPr lang="uk-UA" sz="2400" b="1" dirty="0">
                <a:effectLst/>
                <a:latin typeface="Bookman Old Style" panose="02050604050505020204" pitchFamily="18" charset="0"/>
                <a:ea typeface="Times New Roman" panose="02020603050405020304" pitchFamily="18" charset="0"/>
              </a:rPr>
              <a:t>Пагін. Пагін складається з подовженої частини – стебла, бруньок і листків. Ріст стебла в довжину відбувається за рахунок верхівкових меристем, що знаходяться в бруньках і прикриті звичайно бруньковими лусочками. У злаків додатковий ріст стебла (соломини) у довжину забезпечують </a:t>
            </a:r>
            <a:r>
              <a:rPr lang="uk-UA" sz="2400" b="1" dirty="0" err="1">
                <a:effectLst/>
                <a:latin typeface="Bookman Old Style" panose="02050604050505020204" pitchFamily="18" charset="0"/>
                <a:ea typeface="Times New Roman" panose="02020603050405020304" pitchFamily="18" charset="0"/>
              </a:rPr>
              <a:t>інтеркалярні</a:t>
            </a:r>
            <a:r>
              <a:rPr lang="uk-UA" sz="2400" b="1" dirty="0">
                <a:effectLst/>
                <a:latin typeface="Bookman Old Style" panose="02050604050505020204" pitchFamily="18" charset="0"/>
                <a:ea typeface="Times New Roman" panose="02020603050405020304" pitchFamily="18" charset="0"/>
              </a:rPr>
              <a:t> меристеми, що розташовуються поперек стебла вище кожного вузла. Ріст стебел у товщину здійснюється завдяки діяльності особливої вторинної меристеми - камбію.</a:t>
            </a:r>
            <a:endParaRPr lang="ru-UA" sz="2400" b="1" dirty="0">
              <a:effectLst/>
              <a:latin typeface="Times New Roman" panose="02020603050405020304" pitchFamily="18" charset="0"/>
              <a:ea typeface="Times New Roman" panose="02020603050405020304" pitchFamily="18" charset="0"/>
            </a:endParaRPr>
          </a:p>
          <a:p>
            <a:pPr marL="147955" indent="457200" algn="just"/>
            <a:r>
              <a:rPr lang="uk-UA" sz="2400" b="1" dirty="0">
                <a:effectLst/>
                <a:latin typeface="Bookman Old Style" panose="02050604050505020204" pitchFamily="18" charset="0"/>
                <a:ea typeface="Times New Roman" panose="02020603050405020304" pitchFamily="18" charset="0"/>
              </a:rPr>
              <a:t>Ріст пагонів регулює </a:t>
            </a:r>
            <a:r>
              <a:rPr lang="uk-UA" sz="2400" b="1" dirty="0" err="1">
                <a:effectLst/>
                <a:latin typeface="Bookman Old Style" panose="02050604050505020204" pitchFamily="18" charset="0"/>
                <a:ea typeface="Times New Roman" panose="02020603050405020304" pitchFamily="18" charset="0"/>
              </a:rPr>
              <a:t>фітогормон</a:t>
            </a:r>
            <a:r>
              <a:rPr lang="uk-UA" sz="2400" b="1" dirty="0">
                <a:effectLst/>
                <a:latin typeface="Bookman Old Style" panose="02050604050505020204" pitchFamily="18" charset="0"/>
                <a:ea typeface="Times New Roman" panose="02020603050405020304" pitchFamily="18" charset="0"/>
              </a:rPr>
              <a:t> ауксин, що синтезується особливо активно навесні в бруньках, молодих листочках і в камбії.</a:t>
            </a:r>
            <a:endParaRPr lang="ru-UA" sz="2400" b="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4726147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Объект 5" descr="Изображение выглядит как графическая вставка, рисунок, символ, иллюстрация&#10;&#10;Автоматически созданное описание">
            <a:extLst>
              <a:ext uri="{FF2B5EF4-FFF2-40B4-BE49-F238E27FC236}">
                <a16:creationId xmlns:a16="http://schemas.microsoft.com/office/drawing/2014/main" id="{48B39188-D8F0-600E-F1E0-A2A19D860BAC}"/>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0390188" y="5984875"/>
            <a:ext cx="1801812" cy="873125"/>
          </a:xfrm>
        </p:spPr>
      </p:pic>
      <p:pic>
        <p:nvPicPr>
          <p:cNvPr id="4" name="Picture 3" descr="Облачно, нефтяной Paint Art">
            <a:extLst>
              <a:ext uri="{FF2B5EF4-FFF2-40B4-BE49-F238E27FC236}">
                <a16:creationId xmlns:a16="http://schemas.microsoft.com/office/drawing/2014/main" id="{D2954168-BFB3-1607-069F-11CCE7A0F44F}"/>
              </a:ext>
            </a:extLst>
          </p:cNvPr>
          <p:cNvPicPr>
            <a:picLocks noChangeAspect="1"/>
          </p:cNvPicPr>
          <p:nvPr/>
        </p:nvPicPr>
        <p:blipFill rotWithShape="1">
          <a:blip r:embed="rId3">
            <a:alphaModFix amt="47000"/>
          </a:blip>
          <a:srcRect t="7865" b="7865"/>
          <a:stretch/>
        </p:blipFill>
        <p:spPr>
          <a:xfrm>
            <a:off x="20" y="10"/>
            <a:ext cx="12191980" cy="6857990"/>
          </a:xfrm>
          <a:prstGeom prst="rect">
            <a:avLst/>
          </a:prstGeom>
        </p:spPr>
      </p:pic>
      <p:sp>
        <p:nvSpPr>
          <p:cNvPr id="3" name="TextBox 2">
            <a:extLst>
              <a:ext uri="{FF2B5EF4-FFF2-40B4-BE49-F238E27FC236}">
                <a16:creationId xmlns:a16="http://schemas.microsoft.com/office/drawing/2014/main" id="{CA4356A2-F4B4-BF90-CC91-4546E37F1875}"/>
              </a:ext>
            </a:extLst>
          </p:cNvPr>
          <p:cNvSpPr txBox="1"/>
          <p:nvPr/>
        </p:nvSpPr>
        <p:spPr>
          <a:xfrm>
            <a:off x="157065" y="165547"/>
            <a:ext cx="11877869" cy="3785652"/>
          </a:xfrm>
          <a:prstGeom prst="rect">
            <a:avLst/>
          </a:prstGeom>
          <a:noFill/>
        </p:spPr>
        <p:txBody>
          <a:bodyPr wrap="square">
            <a:spAutoFit/>
          </a:bodyPr>
          <a:lstStyle/>
          <a:p>
            <a:pPr marL="147955" indent="457200" algn="just"/>
            <a:r>
              <a:rPr lang="uk-UA" sz="2400" b="1" dirty="0">
                <a:effectLst/>
                <a:latin typeface="Bookman Old Style" panose="02050604050505020204" pitchFamily="18" charset="0"/>
                <a:ea typeface="Times New Roman" panose="02020603050405020304" pitchFamily="18" charset="0"/>
              </a:rPr>
              <a:t>Мабуть, ще більшою мірою, ніж у коренів, ріст пагонів залежить від екологічних факторів. Загальновідома гальмівна дія на ріст пагонів низьких температур. Зона оптимальних температур залежить переважно від географічного походження видів культурних рослин. Для росту пагонів картоплі вона становить +17</a:t>
            </a:r>
            <a:r>
              <a:rPr lang="uk-UA" sz="2400" b="1" baseline="30000" dirty="0">
                <a:effectLst/>
                <a:latin typeface="Bookman Old Style" panose="02050604050505020204" pitchFamily="18" charset="0"/>
                <a:ea typeface="Times New Roman" panose="02020603050405020304" pitchFamily="18" charset="0"/>
              </a:rPr>
              <a:t>0</a:t>
            </a:r>
            <a:r>
              <a:rPr lang="uk-UA" sz="2400" b="1" dirty="0">
                <a:effectLst/>
                <a:latin typeface="Bookman Old Style" panose="02050604050505020204" pitchFamily="18" charset="0"/>
                <a:ea typeface="Times New Roman" panose="02020603050405020304" pitchFamily="18" charset="0"/>
              </a:rPr>
              <a:t>…+18</a:t>
            </a:r>
            <a:r>
              <a:rPr lang="uk-UA" sz="2400" b="1" baseline="30000" dirty="0">
                <a:effectLst/>
                <a:latin typeface="Bookman Old Style" panose="02050604050505020204" pitchFamily="18" charset="0"/>
                <a:ea typeface="Times New Roman" panose="02020603050405020304" pitchFamily="18" charset="0"/>
              </a:rPr>
              <a:t>0</a:t>
            </a:r>
            <a:r>
              <a:rPr lang="uk-UA" sz="2400" b="1" dirty="0">
                <a:effectLst/>
                <a:latin typeface="Bookman Old Style" panose="02050604050505020204" pitchFamily="18" charset="0"/>
                <a:ea typeface="Times New Roman" panose="02020603050405020304" pitchFamily="18" charset="0"/>
              </a:rPr>
              <a:t>С, для цукрового буряку +16 - +22, для кукурудзи +26°С. Оптимальні для росту пагонів невеликі контрасти денної і нічної температури. Остання має бути на 5-10° нижче денної. Несприятливе для росту пагонів безперервне освітлення, особливо з високою часткою ультрафіолетових променів.</a:t>
            </a:r>
            <a:endParaRPr lang="ru-UA" sz="2400" b="1" dirty="0">
              <a:effectLst/>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6BB73252-D97B-E6E3-E561-0B290A4B848F}"/>
              </a:ext>
            </a:extLst>
          </p:cNvPr>
          <p:cNvSpPr txBox="1"/>
          <p:nvPr/>
        </p:nvSpPr>
        <p:spPr>
          <a:xfrm>
            <a:off x="157065" y="3951199"/>
            <a:ext cx="11831216" cy="2677656"/>
          </a:xfrm>
          <a:prstGeom prst="rect">
            <a:avLst/>
          </a:prstGeom>
          <a:noFill/>
        </p:spPr>
        <p:txBody>
          <a:bodyPr wrap="square">
            <a:spAutoFit/>
          </a:bodyPr>
          <a:lstStyle/>
          <a:p>
            <a:pPr marL="147955" indent="457200" algn="just"/>
            <a:r>
              <a:rPr lang="uk-UA" sz="2400" b="1" dirty="0">
                <a:effectLst/>
                <a:latin typeface="Bookman Old Style" panose="02050604050505020204" pitchFamily="18" charset="0"/>
                <a:ea typeface="Times New Roman" panose="02020603050405020304" pitchFamily="18" charset="0"/>
              </a:rPr>
              <a:t>Для росту коренів і пагонів однаковою мірою важлива наявність градієнта температури в середовищі «повітря/ґрунт». Для більшості культурних рослин оптимальний градієнт від верхівки </a:t>
            </a:r>
            <a:r>
              <a:rPr lang="uk-UA" sz="2400" b="1" dirty="0" err="1">
                <a:effectLst/>
                <a:latin typeface="Bookman Old Style" panose="02050604050505020204" pitchFamily="18" charset="0"/>
                <a:ea typeface="Times New Roman" panose="02020603050405020304" pitchFamily="18" charset="0"/>
              </a:rPr>
              <a:t>пагона</a:t>
            </a:r>
            <a:r>
              <a:rPr lang="uk-UA" sz="2400" b="1" dirty="0">
                <a:effectLst/>
                <a:latin typeface="Bookman Old Style" panose="02050604050505020204" pitchFamily="18" charset="0"/>
                <a:ea typeface="Times New Roman" panose="02020603050405020304" pitchFamily="18" charset="0"/>
              </a:rPr>
              <a:t> до кінчиків коренів у 22-24°/10-12°С. За відсутності такого градієнта корені  і  пагони  ростуть  гірше.  А  якщо  градієнт  зворотний температура повітря нижча, ніж температура ґрунту, то рослини швидко старіють і прирости їх мінімальні.</a:t>
            </a:r>
            <a:endParaRPr lang="ru-UA" sz="2400" b="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22283755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Объект 5" descr="Изображение выглядит как графическая вставка, рисунок, символ, иллюстрация&#10;&#10;Автоматически созданное описание">
            <a:extLst>
              <a:ext uri="{FF2B5EF4-FFF2-40B4-BE49-F238E27FC236}">
                <a16:creationId xmlns:a16="http://schemas.microsoft.com/office/drawing/2014/main" id="{48B39188-D8F0-600E-F1E0-A2A19D860BAC}"/>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0390188" y="5984875"/>
            <a:ext cx="1801812" cy="873125"/>
          </a:xfrm>
        </p:spPr>
      </p:pic>
      <p:pic>
        <p:nvPicPr>
          <p:cNvPr id="4" name="Picture 3" descr="Облачно, нефтяной Paint Art">
            <a:extLst>
              <a:ext uri="{FF2B5EF4-FFF2-40B4-BE49-F238E27FC236}">
                <a16:creationId xmlns:a16="http://schemas.microsoft.com/office/drawing/2014/main" id="{D2954168-BFB3-1607-069F-11CCE7A0F44F}"/>
              </a:ext>
            </a:extLst>
          </p:cNvPr>
          <p:cNvPicPr>
            <a:picLocks noChangeAspect="1"/>
          </p:cNvPicPr>
          <p:nvPr/>
        </p:nvPicPr>
        <p:blipFill rotWithShape="1">
          <a:blip r:embed="rId3">
            <a:alphaModFix amt="47000"/>
          </a:blip>
          <a:srcRect t="7865" b="7865"/>
          <a:stretch/>
        </p:blipFill>
        <p:spPr>
          <a:xfrm>
            <a:off x="20" y="10"/>
            <a:ext cx="12191980" cy="6857990"/>
          </a:xfrm>
          <a:prstGeom prst="rect">
            <a:avLst/>
          </a:prstGeom>
        </p:spPr>
      </p:pic>
      <p:sp>
        <p:nvSpPr>
          <p:cNvPr id="7" name="TextBox 6">
            <a:extLst>
              <a:ext uri="{FF2B5EF4-FFF2-40B4-BE49-F238E27FC236}">
                <a16:creationId xmlns:a16="http://schemas.microsoft.com/office/drawing/2014/main" id="{EAFE13EB-4FE7-A4B4-0B6C-F1BF227ECEAD}"/>
              </a:ext>
            </a:extLst>
          </p:cNvPr>
          <p:cNvSpPr txBox="1"/>
          <p:nvPr/>
        </p:nvSpPr>
        <p:spPr>
          <a:xfrm>
            <a:off x="-1" y="197346"/>
            <a:ext cx="12092473" cy="6370975"/>
          </a:xfrm>
          <a:prstGeom prst="rect">
            <a:avLst/>
          </a:prstGeom>
          <a:noFill/>
        </p:spPr>
        <p:txBody>
          <a:bodyPr wrap="square">
            <a:spAutoFit/>
          </a:bodyPr>
          <a:lstStyle/>
          <a:p>
            <a:pPr marL="147955" indent="457200" algn="just"/>
            <a:r>
              <a:rPr lang="uk-UA" sz="2400" b="1" dirty="0">
                <a:effectLst/>
                <a:latin typeface="Bookman Old Style" panose="02050604050505020204" pitchFamily="18" charset="0"/>
                <a:ea typeface="Times New Roman" panose="02020603050405020304" pitchFamily="18" charset="0"/>
              </a:rPr>
              <a:t>Листок. Ріст листків має дві особливості. По-перше, листки не мають верхівкової меристеми і ростуть за рахунок основи, і, по-друге, ріст листків обмежений за часом і припиняється по досягненні листком генетично визначеного розміру і форми. Формуються листки з листкових горбків конусів наростання пагонів. У конусі наростання пагонів спочатку утворюється листковий виступ, потім формується вісь листка і наприкінці - листкова пластинка.</a:t>
            </a:r>
            <a:endParaRPr lang="ru-UA" sz="2400" b="1" dirty="0">
              <a:effectLst/>
              <a:latin typeface="Times New Roman" panose="02020603050405020304" pitchFamily="18" charset="0"/>
              <a:ea typeface="Times New Roman" panose="02020603050405020304" pitchFamily="18" charset="0"/>
            </a:endParaRPr>
          </a:p>
          <a:p>
            <a:pPr marL="147955" indent="457200" algn="just"/>
            <a:r>
              <a:rPr lang="uk-UA" sz="2400" b="1" dirty="0">
                <a:effectLst/>
                <a:latin typeface="Bookman Old Style" panose="02050604050505020204" pitchFamily="18" charset="0"/>
                <a:ea typeface="Times New Roman" panose="02020603050405020304" pitchFamily="18" charset="0"/>
              </a:rPr>
              <a:t>Ріст листкового зачатка забезпечується поділом усіх його клітин у трьох напрямках: у висоту, ширину і товщину. Ріст прилистків, якщо вони є, випереджає ріст листової пластинки, що забезпечує їй певний захист. Після виходу з бруньки листок росте в основному за рахунок крайових меристем. Останнім диференціюється листовий черешок. Загальна тривалість росту листка складає 15-20 днів, у різних видів рослин неоднакова. У молодих і старих рослин листки дрібніші. Є розбіжності в розмірах листків і по довжині окремого </a:t>
            </a:r>
            <a:r>
              <a:rPr lang="uk-UA" sz="2400" b="1" dirty="0" err="1">
                <a:effectLst/>
                <a:latin typeface="Bookman Old Style" panose="02050604050505020204" pitchFamily="18" charset="0"/>
                <a:ea typeface="Times New Roman" panose="02020603050405020304" pitchFamily="18" charset="0"/>
              </a:rPr>
              <a:t>пагона</a:t>
            </a:r>
            <a:r>
              <a:rPr lang="uk-UA" sz="2400" b="1" dirty="0">
                <a:effectLst/>
                <a:latin typeface="Bookman Old Style" panose="02050604050505020204" pitchFamily="18" charset="0"/>
                <a:ea typeface="Times New Roman" panose="02020603050405020304" pitchFamily="18" charset="0"/>
              </a:rPr>
              <a:t>.</a:t>
            </a:r>
            <a:endParaRPr lang="ru-UA" sz="2400" b="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94718129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Объект 5" descr="Изображение выглядит как графическая вставка, рисунок, символ, иллюстрация&#10;&#10;Автоматически созданное описание">
            <a:extLst>
              <a:ext uri="{FF2B5EF4-FFF2-40B4-BE49-F238E27FC236}">
                <a16:creationId xmlns:a16="http://schemas.microsoft.com/office/drawing/2014/main" id="{48B39188-D8F0-600E-F1E0-A2A19D860BAC}"/>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0390188" y="5984875"/>
            <a:ext cx="1801812" cy="873125"/>
          </a:xfrm>
        </p:spPr>
      </p:pic>
      <p:pic>
        <p:nvPicPr>
          <p:cNvPr id="4" name="Picture 3" descr="Облачно, нефтяной Paint Art">
            <a:extLst>
              <a:ext uri="{FF2B5EF4-FFF2-40B4-BE49-F238E27FC236}">
                <a16:creationId xmlns:a16="http://schemas.microsoft.com/office/drawing/2014/main" id="{D2954168-BFB3-1607-069F-11CCE7A0F44F}"/>
              </a:ext>
            </a:extLst>
          </p:cNvPr>
          <p:cNvPicPr>
            <a:picLocks noChangeAspect="1"/>
          </p:cNvPicPr>
          <p:nvPr/>
        </p:nvPicPr>
        <p:blipFill rotWithShape="1">
          <a:blip r:embed="rId3">
            <a:alphaModFix amt="47000"/>
          </a:blip>
          <a:srcRect t="7865" b="7865"/>
          <a:stretch/>
        </p:blipFill>
        <p:spPr>
          <a:xfrm>
            <a:off x="20" y="10"/>
            <a:ext cx="12191980" cy="6857990"/>
          </a:xfrm>
          <a:prstGeom prst="rect">
            <a:avLst/>
          </a:prstGeom>
        </p:spPr>
      </p:pic>
      <p:sp>
        <p:nvSpPr>
          <p:cNvPr id="3" name="TextBox 2">
            <a:extLst>
              <a:ext uri="{FF2B5EF4-FFF2-40B4-BE49-F238E27FC236}">
                <a16:creationId xmlns:a16="http://schemas.microsoft.com/office/drawing/2014/main" id="{CD549012-2058-1F31-7828-C8B451989D5A}"/>
              </a:ext>
            </a:extLst>
          </p:cNvPr>
          <p:cNvSpPr txBox="1"/>
          <p:nvPr/>
        </p:nvSpPr>
        <p:spPr>
          <a:xfrm>
            <a:off x="-1" y="117004"/>
            <a:ext cx="12111135" cy="6525248"/>
          </a:xfrm>
          <a:prstGeom prst="rect">
            <a:avLst/>
          </a:prstGeom>
          <a:noFill/>
        </p:spPr>
        <p:txBody>
          <a:bodyPr wrap="square">
            <a:spAutoFit/>
          </a:bodyPr>
          <a:lstStyle/>
          <a:p>
            <a:pPr marL="147955" indent="457200" algn="just"/>
            <a:r>
              <a:rPr lang="uk-UA" sz="2400" b="1" dirty="0">
                <a:effectLst/>
                <a:latin typeface="Bookman Old Style" panose="02050604050505020204" pitchFamily="18" charset="0"/>
                <a:ea typeface="Times New Roman" panose="02020603050405020304" pitchFamily="18" charset="0"/>
              </a:rPr>
              <a:t>Ріст – відбувається як єдиний інтегральний процес, у якому ріст окремих органів ( коренів, пагонів, листків ) скоординований між собою.</a:t>
            </a:r>
            <a:endParaRPr lang="ru-UA" sz="2400" b="1" dirty="0">
              <a:effectLst/>
              <a:latin typeface="Times New Roman" panose="02020603050405020304" pitchFamily="18" charset="0"/>
              <a:ea typeface="Times New Roman" panose="02020603050405020304" pitchFamily="18" charset="0"/>
            </a:endParaRPr>
          </a:p>
          <a:p>
            <a:pPr indent="457200" algn="just">
              <a:lnSpc>
                <a:spcPct val="107000"/>
              </a:lnSpc>
              <a:spcAft>
                <a:spcPts val="800"/>
              </a:spcAft>
            </a:pP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Ріст органів пов’язаний із явищами полярності, кореляції, апікального домінування, регенерації.</a:t>
            </a:r>
            <a:endParaRPr lang="ru-UA" sz="2400" b="1" kern="100" dirty="0">
              <a:effectLst/>
              <a:latin typeface="Aptos" panose="020B0004020202020204" pitchFamily="34" charset="0"/>
              <a:ea typeface="Aptos" panose="020B0004020202020204" pitchFamily="34" charset="0"/>
              <a:cs typeface="Times New Roman" panose="02020603050405020304" pitchFamily="18" charset="0"/>
            </a:endParaRPr>
          </a:p>
          <a:p>
            <a:pPr marL="147955" indent="457200" algn="just"/>
            <a:r>
              <a:rPr lang="uk-UA" sz="2400" b="1" dirty="0">
                <a:effectLst/>
                <a:latin typeface="Bookman Old Style" panose="02050604050505020204" pitchFamily="18" charset="0"/>
                <a:ea typeface="Times New Roman" panose="02020603050405020304" pitchFamily="18" charset="0"/>
              </a:rPr>
              <a:t>Полярність</a:t>
            </a:r>
            <a:r>
              <a:rPr lang="uk-UA" sz="2400" b="1" i="1" dirty="0">
                <a:effectLst/>
                <a:latin typeface="Bookman Old Style" panose="02050604050505020204" pitchFamily="18" charset="0"/>
                <a:ea typeface="Times New Roman" panose="02020603050405020304" pitchFamily="18" charset="0"/>
              </a:rPr>
              <a:t> </a:t>
            </a:r>
            <a:r>
              <a:rPr lang="uk-UA" sz="2400" b="1" dirty="0">
                <a:effectLst/>
                <a:latin typeface="Bookman Old Style" panose="02050604050505020204" pitchFamily="18" charset="0"/>
                <a:ea typeface="Times New Roman" panose="02020603050405020304" pitchFamily="18" charset="0"/>
              </a:rPr>
              <a:t>– фізіологічна нерівноцінність протилежних полюсів (верхівка/основа) певної клітини, тканини, </a:t>
            </a:r>
            <a:r>
              <a:rPr lang="uk-UA" sz="2400" b="1" dirty="0" err="1">
                <a:effectLst/>
                <a:latin typeface="Bookman Old Style" panose="02050604050505020204" pitchFamily="18" charset="0"/>
                <a:ea typeface="Times New Roman" panose="02020603050405020304" pitchFamily="18" charset="0"/>
              </a:rPr>
              <a:t>органа</a:t>
            </a:r>
            <a:r>
              <a:rPr lang="uk-UA" sz="2400" b="1" dirty="0">
                <a:effectLst/>
                <a:latin typeface="Bookman Old Style" panose="02050604050505020204" pitchFamily="18" charset="0"/>
                <a:ea typeface="Times New Roman" panose="02020603050405020304" pitchFamily="18" charset="0"/>
              </a:rPr>
              <a:t>.</a:t>
            </a:r>
            <a:endParaRPr lang="ru-UA" sz="2400" b="1" dirty="0">
              <a:effectLst/>
              <a:latin typeface="Times New Roman" panose="02020603050405020304" pitchFamily="18" charset="0"/>
              <a:ea typeface="Times New Roman" panose="02020603050405020304" pitchFamily="18" charset="0"/>
            </a:endParaRPr>
          </a:p>
          <a:p>
            <a:pPr marL="147955" indent="457200" algn="just"/>
            <a:r>
              <a:rPr lang="uk-UA" sz="2400" b="1" dirty="0">
                <a:effectLst/>
                <a:latin typeface="Bookman Old Style" panose="02050604050505020204" pitchFamily="18" charset="0"/>
                <a:ea typeface="Times New Roman" panose="02020603050405020304" pitchFamily="18" charset="0"/>
              </a:rPr>
              <a:t>Полярність добре виражена у рослин, для яких характерна біполярна структура – наявність головної </a:t>
            </a:r>
            <a:r>
              <a:rPr lang="uk-UA" sz="2400" b="1" dirty="0" err="1">
                <a:effectLst/>
                <a:latin typeface="Bookman Old Style" panose="02050604050505020204" pitchFamily="18" charset="0"/>
                <a:ea typeface="Times New Roman" panose="02020603050405020304" pitchFamily="18" charset="0"/>
              </a:rPr>
              <a:t>вісі</a:t>
            </a:r>
            <a:r>
              <a:rPr lang="uk-UA" sz="2400" b="1" dirty="0">
                <a:effectLst/>
                <a:latin typeface="Bookman Old Style" panose="02050604050505020204" pitchFamily="18" charset="0"/>
                <a:ea typeface="Times New Roman" panose="02020603050405020304" pitchFamily="18" charset="0"/>
              </a:rPr>
              <a:t>, на одному кінці якої клітини меристеми утворюють пагін, а на протилежному – корінь.</a:t>
            </a:r>
            <a:endParaRPr lang="ru-UA" sz="2400" b="1" dirty="0">
              <a:effectLst/>
              <a:latin typeface="Times New Roman" panose="02020603050405020304" pitchFamily="18" charset="0"/>
              <a:ea typeface="Times New Roman" panose="02020603050405020304" pitchFamily="18" charset="0"/>
            </a:endParaRPr>
          </a:p>
          <a:p>
            <a:pPr marL="147955" indent="457200" algn="just"/>
            <a:r>
              <a:rPr lang="uk-UA" sz="2400" b="1" dirty="0">
                <a:effectLst/>
                <a:latin typeface="Bookman Old Style" panose="02050604050505020204" pitchFamily="18" charset="0"/>
                <a:ea typeface="Times New Roman" panose="02020603050405020304" pitchFamily="18" charset="0"/>
              </a:rPr>
              <a:t>Наприклад, клітина меристеми полярна завдяки своєму місцезнаходженню. У неї є верх і низ. Тому, якщо надалі поділ відбувається перпендикулярно до осі полярності, то дочірні клітини будуть різні за своїми фізіологічними та структурними особливостями, за факторами спадковості, розташованими в цитоплазмі, за наявністю фітогормонів, які регулюють активність </a:t>
            </a:r>
            <a:r>
              <a:rPr lang="uk-UA" sz="2400" b="1" dirty="0" err="1">
                <a:effectLst/>
                <a:latin typeface="Bookman Old Style" panose="02050604050505020204" pitchFamily="18" charset="0"/>
                <a:ea typeface="Times New Roman" panose="02020603050405020304" pitchFamily="18" charset="0"/>
              </a:rPr>
              <a:t>геному</a:t>
            </a:r>
            <a:r>
              <a:rPr lang="uk-UA" sz="2400" b="1" dirty="0">
                <a:effectLst/>
                <a:latin typeface="Bookman Old Style" panose="02050604050505020204" pitchFamily="18" charset="0"/>
                <a:ea typeface="Times New Roman" panose="02020603050405020304" pitchFamily="18" charset="0"/>
              </a:rPr>
              <a:t>, тощо.</a:t>
            </a:r>
            <a:endParaRPr lang="ru-UA" sz="2400" b="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59524253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Объект 5" descr="Изображение выглядит как графическая вставка, рисунок, символ, иллюстрация&#10;&#10;Автоматически созданное описание">
            <a:extLst>
              <a:ext uri="{FF2B5EF4-FFF2-40B4-BE49-F238E27FC236}">
                <a16:creationId xmlns:a16="http://schemas.microsoft.com/office/drawing/2014/main" id="{48B39188-D8F0-600E-F1E0-A2A19D860BAC}"/>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0390188" y="5984875"/>
            <a:ext cx="1801812" cy="873125"/>
          </a:xfrm>
        </p:spPr>
      </p:pic>
      <p:pic>
        <p:nvPicPr>
          <p:cNvPr id="4" name="Picture 3" descr="Облачно, нефтяной Paint Art">
            <a:extLst>
              <a:ext uri="{FF2B5EF4-FFF2-40B4-BE49-F238E27FC236}">
                <a16:creationId xmlns:a16="http://schemas.microsoft.com/office/drawing/2014/main" id="{D2954168-BFB3-1607-069F-11CCE7A0F44F}"/>
              </a:ext>
            </a:extLst>
          </p:cNvPr>
          <p:cNvPicPr>
            <a:picLocks noChangeAspect="1"/>
          </p:cNvPicPr>
          <p:nvPr/>
        </p:nvPicPr>
        <p:blipFill rotWithShape="1">
          <a:blip r:embed="rId3">
            <a:alphaModFix amt="47000"/>
          </a:blip>
          <a:srcRect t="7865" b="7865"/>
          <a:stretch/>
        </p:blipFill>
        <p:spPr>
          <a:xfrm>
            <a:off x="20" y="10"/>
            <a:ext cx="12191980" cy="6857990"/>
          </a:xfrm>
          <a:prstGeom prst="rect">
            <a:avLst/>
          </a:prstGeom>
        </p:spPr>
      </p:pic>
      <p:sp>
        <p:nvSpPr>
          <p:cNvPr id="3" name="TextBox 2">
            <a:extLst>
              <a:ext uri="{FF2B5EF4-FFF2-40B4-BE49-F238E27FC236}">
                <a16:creationId xmlns:a16="http://schemas.microsoft.com/office/drawing/2014/main" id="{E88DF06B-15D1-1E4A-29CE-909A82AD5CFA}"/>
              </a:ext>
            </a:extLst>
          </p:cNvPr>
          <p:cNvSpPr txBox="1"/>
          <p:nvPr/>
        </p:nvSpPr>
        <p:spPr>
          <a:xfrm>
            <a:off x="205273" y="1028343"/>
            <a:ext cx="11896531" cy="4524315"/>
          </a:xfrm>
          <a:prstGeom prst="rect">
            <a:avLst/>
          </a:prstGeom>
          <a:noFill/>
        </p:spPr>
        <p:txBody>
          <a:bodyPr wrap="square">
            <a:spAutoFit/>
          </a:bodyPr>
          <a:lstStyle/>
          <a:p>
            <a:pPr marL="147955" indent="457200" algn="just"/>
            <a:r>
              <a:rPr lang="uk-UA" sz="2400" b="1" dirty="0">
                <a:effectLst/>
                <a:latin typeface="Bookman Old Style" panose="02050604050505020204" pitchFamily="18" charset="0"/>
                <a:ea typeface="Times New Roman" panose="02020603050405020304" pitchFamily="18" charset="0"/>
              </a:rPr>
              <a:t>Полярним є утворення окремих органів. Наприклад, у живців корені утворюються завжди на нижньому кінці. Полярність проявляється в певному спрямуванні росту стебла і кореня, в певному напрямку   пересування   речовин.   Вона   може   визначатися нерівномірним розподілом зарядів. Верхівка </a:t>
            </a:r>
            <a:r>
              <a:rPr lang="uk-UA" sz="2400" b="1" dirty="0" err="1">
                <a:effectLst/>
                <a:latin typeface="Bookman Old Style" panose="02050604050505020204" pitchFamily="18" charset="0"/>
                <a:ea typeface="Times New Roman" panose="02020603050405020304" pitchFamily="18" charset="0"/>
              </a:rPr>
              <a:t>пагона</a:t>
            </a:r>
            <a:r>
              <a:rPr lang="uk-UA" sz="2400" b="1" dirty="0">
                <a:effectLst/>
                <a:latin typeface="Bookman Old Style" panose="02050604050505020204" pitchFamily="18" charset="0"/>
                <a:ea typeface="Times New Roman" panose="02020603050405020304" pitchFamily="18" charset="0"/>
              </a:rPr>
              <a:t> має позитивний заряд по відношенню до основи, серцевина стебла – по відношенню до його поверхні.</a:t>
            </a:r>
            <a:endParaRPr lang="ru-UA" sz="2400" b="1" dirty="0">
              <a:effectLst/>
              <a:latin typeface="Times New Roman" panose="02020603050405020304" pitchFamily="18" charset="0"/>
              <a:ea typeface="Times New Roman" panose="02020603050405020304" pitchFamily="18" charset="0"/>
            </a:endParaRPr>
          </a:p>
          <a:p>
            <a:pPr marL="147955" indent="457200" algn="just"/>
            <a:r>
              <a:rPr lang="uk-UA" sz="2400" b="1" dirty="0">
                <a:effectLst/>
                <a:latin typeface="Bookman Old Style" panose="02050604050505020204" pitchFamily="18" charset="0"/>
                <a:ea typeface="Times New Roman" panose="02020603050405020304" pitchFamily="18" charset="0"/>
              </a:rPr>
              <a:t>Значно впливає на виникнення полярності взаємодія клітин. Виникнення полярності під впливом оточуючих клітин одержало назву «ефект поля». Клітини оточення можуть впливати на її формування завдяки нерівномірному хімічному, механічному або електричному впливу.</a:t>
            </a:r>
            <a:endParaRPr lang="ru-UA" sz="2400" b="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61517707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Объект 5" descr="Изображение выглядит как графическая вставка, рисунок, символ, иллюстрация&#10;&#10;Автоматически созданное описание">
            <a:extLst>
              <a:ext uri="{FF2B5EF4-FFF2-40B4-BE49-F238E27FC236}">
                <a16:creationId xmlns:a16="http://schemas.microsoft.com/office/drawing/2014/main" id="{48B39188-D8F0-600E-F1E0-A2A19D860BAC}"/>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0390188" y="5984875"/>
            <a:ext cx="1801812" cy="873125"/>
          </a:xfrm>
        </p:spPr>
      </p:pic>
      <p:pic>
        <p:nvPicPr>
          <p:cNvPr id="4" name="Picture 3" descr="Облачно, нефтяной Paint Art">
            <a:extLst>
              <a:ext uri="{FF2B5EF4-FFF2-40B4-BE49-F238E27FC236}">
                <a16:creationId xmlns:a16="http://schemas.microsoft.com/office/drawing/2014/main" id="{D2954168-BFB3-1607-069F-11CCE7A0F44F}"/>
              </a:ext>
            </a:extLst>
          </p:cNvPr>
          <p:cNvPicPr>
            <a:picLocks noChangeAspect="1"/>
          </p:cNvPicPr>
          <p:nvPr/>
        </p:nvPicPr>
        <p:blipFill rotWithShape="1">
          <a:blip r:embed="rId3">
            <a:alphaModFix amt="47000"/>
          </a:blip>
          <a:srcRect t="7865" b="7865"/>
          <a:stretch/>
        </p:blipFill>
        <p:spPr>
          <a:xfrm>
            <a:off x="20" y="10"/>
            <a:ext cx="12191980" cy="6857990"/>
          </a:xfrm>
          <a:prstGeom prst="rect">
            <a:avLst/>
          </a:prstGeom>
        </p:spPr>
      </p:pic>
      <p:sp>
        <p:nvSpPr>
          <p:cNvPr id="3" name="TextBox 2">
            <a:extLst>
              <a:ext uri="{FF2B5EF4-FFF2-40B4-BE49-F238E27FC236}">
                <a16:creationId xmlns:a16="http://schemas.microsoft.com/office/drawing/2014/main" id="{972F7ED7-D6AE-4A2F-E4FE-8E15DA982A99}"/>
              </a:ext>
            </a:extLst>
          </p:cNvPr>
          <p:cNvSpPr txBox="1"/>
          <p:nvPr/>
        </p:nvSpPr>
        <p:spPr>
          <a:xfrm>
            <a:off x="345232" y="1386398"/>
            <a:ext cx="11653935" cy="3785652"/>
          </a:xfrm>
          <a:prstGeom prst="rect">
            <a:avLst/>
          </a:prstGeom>
          <a:noFill/>
        </p:spPr>
        <p:txBody>
          <a:bodyPr wrap="square">
            <a:spAutoFit/>
          </a:bodyPr>
          <a:lstStyle/>
          <a:p>
            <a:pPr marL="147955" indent="457200" algn="just"/>
            <a:r>
              <a:rPr lang="uk-UA" sz="2400" b="1" dirty="0">
                <a:effectLst/>
                <a:latin typeface="Bookman Old Style" panose="02050604050505020204" pitchFamily="18" charset="0"/>
                <a:ea typeface="Times New Roman" panose="02020603050405020304" pitchFamily="18" charset="0"/>
              </a:rPr>
              <a:t>Полярність організму походить від полярності заплідненої яйцеклітини, з якої розвинувся організм. Під час клітинного поділу дочірні клітини сприймають полярність материнської клітини. Провідна роль в формуванні процесів полярності належить фітогормонам.</a:t>
            </a:r>
            <a:endParaRPr lang="ru-UA" sz="2400" b="1" dirty="0">
              <a:effectLst/>
              <a:latin typeface="Times New Roman" panose="02020603050405020304" pitchFamily="18" charset="0"/>
              <a:ea typeface="Times New Roman" panose="02020603050405020304" pitchFamily="18" charset="0"/>
            </a:endParaRPr>
          </a:p>
          <a:p>
            <a:pPr marL="147955" indent="457200" algn="just"/>
            <a:r>
              <a:rPr lang="uk-UA" sz="2400" b="1" dirty="0">
                <a:effectLst/>
                <a:latin typeface="Bookman Old Style" panose="02050604050505020204" pitchFamily="18" charset="0"/>
                <a:ea typeface="Times New Roman" panose="02020603050405020304" pitchFamily="18" charset="0"/>
              </a:rPr>
              <a:t>Полярність клітин є передумовою впорядкованої диференціації, клітини одного </a:t>
            </a:r>
            <a:r>
              <a:rPr lang="uk-UA" sz="2400" b="1" dirty="0" err="1">
                <a:effectLst/>
                <a:latin typeface="Bookman Old Style" panose="02050604050505020204" pitchFamily="18" charset="0"/>
                <a:ea typeface="Times New Roman" panose="02020603050405020304" pitchFamily="18" charset="0"/>
              </a:rPr>
              <a:t>органа</a:t>
            </a:r>
            <a:r>
              <a:rPr lang="uk-UA" sz="2400" b="1" dirty="0">
                <a:effectLst/>
                <a:latin typeface="Bookman Old Style" panose="02050604050505020204" pitchFamily="18" charset="0"/>
                <a:ea typeface="Times New Roman" panose="02020603050405020304" pitchFamily="18" charset="0"/>
              </a:rPr>
              <a:t> мають однаково направлену полярність.</a:t>
            </a:r>
            <a:endParaRPr lang="ru-UA" sz="2400" b="1" dirty="0">
              <a:effectLst/>
              <a:latin typeface="Times New Roman" panose="02020603050405020304" pitchFamily="18" charset="0"/>
              <a:ea typeface="Times New Roman" panose="02020603050405020304" pitchFamily="18" charset="0"/>
            </a:endParaRPr>
          </a:p>
          <a:p>
            <a:pPr marL="147955" indent="457200" algn="just"/>
            <a:r>
              <a:rPr lang="uk-UA" sz="2400" b="1" dirty="0">
                <a:effectLst/>
                <a:latin typeface="Bookman Old Style" panose="02050604050505020204" pitchFamily="18" charset="0"/>
                <a:ea typeface="Times New Roman" panose="02020603050405020304" pitchFamily="18" charset="0"/>
              </a:rPr>
              <a:t>Однак деякі частини рослинного організму, наприклад бульби, плоди, зовсім не мають полярності, або вона слабко виражена.</a:t>
            </a:r>
            <a:endParaRPr lang="ru-UA" sz="2400" b="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31258684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Объект 5" descr="Изображение выглядит как графическая вставка, рисунок, символ, иллюстрация&#10;&#10;Автоматически созданное описание">
            <a:extLst>
              <a:ext uri="{FF2B5EF4-FFF2-40B4-BE49-F238E27FC236}">
                <a16:creationId xmlns:a16="http://schemas.microsoft.com/office/drawing/2014/main" id="{48B39188-D8F0-600E-F1E0-A2A19D860BAC}"/>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0390188" y="5984875"/>
            <a:ext cx="1801812" cy="873125"/>
          </a:xfrm>
        </p:spPr>
      </p:pic>
      <p:pic>
        <p:nvPicPr>
          <p:cNvPr id="4" name="Picture 3" descr="Облачно, нефтяной Paint Art">
            <a:extLst>
              <a:ext uri="{FF2B5EF4-FFF2-40B4-BE49-F238E27FC236}">
                <a16:creationId xmlns:a16="http://schemas.microsoft.com/office/drawing/2014/main" id="{D2954168-BFB3-1607-069F-11CCE7A0F44F}"/>
              </a:ext>
            </a:extLst>
          </p:cNvPr>
          <p:cNvPicPr>
            <a:picLocks noChangeAspect="1"/>
          </p:cNvPicPr>
          <p:nvPr/>
        </p:nvPicPr>
        <p:blipFill rotWithShape="1">
          <a:blip r:embed="rId3">
            <a:alphaModFix amt="47000"/>
          </a:blip>
          <a:srcRect t="7865" b="7865"/>
          <a:stretch/>
        </p:blipFill>
        <p:spPr>
          <a:xfrm>
            <a:off x="20" y="10"/>
            <a:ext cx="12191980" cy="6857990"/>
          </a:xfrm>
          <a:prstGeom prst="rect">
            <a:avLst/>
          </a:prstGeom>
        </p:spPr>
      </p:pic>
      <p:sp>
        <p:nvSpPr>
          <p:cNvPr id="3" name="TextBox 2">
            <a:extLst>
              <a:ext uri="{FF2B5EF4-FFF2-40B4-BE49-F238E27FC236}">
                <a16:creationId xmlns:a16="http://schemas.microsoft.com/office/drawing/2014/main" id="{7B3411A3-D65A-8E2A-C10F-CE1870A87224}"/>
              </a:ext>
            </a:extLst>
          </p:cNvPr>
          <p:cNvSpPr txBox="1"/>
          <p:nvPr/>
        </p:nvSpPr>
        <p:spPr>
          <a:xfrm>
            <a:off x="121298" y="368217"/>
            <a:ext cx="12070682" cy="5847755"/>
          </a:xfrm>
          <a:prstGeom prst="rect">
            <a:avLst/>
          </a:prstGeom>
          <a:noFill/>
        </p:spPr>
        <p:txBody>
          <a:bodyPr wrap="square">
            <a:spAutoFit/>
          </a:bodyPr>
          <a:lstStyle/>
          <a:p>
            <a:pPr marL="147955" indent="457200" algn="just"/>
            <a:r>
              <a:rPr lang="uk-UA" sz="2200" b="1" dirty="0">
                <a:effectLst/>
                <a:latin typeface="Bookman Old Style" panose="02050604050505020204" pitchFamily="18" charset="0"/>
                <a:ea typeface="Times New Roman" panose="02020603050405020304" pitchFamily="18" charset="0"/>
              </a:rPr>
              <a:t>Кореляції – взаємний вплив частин, тканин і органів рослин на характер їх росту і розвитку.</a:t>
            </a:r>
            <a:endParaRPr lang="ru-UA" sz="2200" b="1" dirty="0">
              <a:effectLst/>
              <a:latin typeface="Times New Roman" panose="02020603050405020304" pitchFamily="18" charset="0"/>
              <a:ea typeface="Times New Roman" panose="02020603050405020304" pitchFamily="18" charset="0"/>
            </a:endParaRPr>
          </a:p>
          <a:p>
            <a:pPr marL="147955" indent="457200" algn="just"/>
            <a:r>
              <a:rPr lang="uk-UA" sz="2200" b="1" dirty="0">
                <a:effectLst/>
                <a:latin typeface="Bookman Old Style" panose="02050604050505020204" pitchFamily="18" charset="0"/>
                <a:ea typeface="Times New Roman" panose="02020603050405020304" pitchFamily="18" charset="0"/>
              </a:rPr>
              <a:t>Головним фактором цих корелятивних взаємозв’язків є фітогормональний статус </a:t>
            </a:r>
            <a:r>
              <a:rPr lang="uk-UA" sz="2200" b="1" dirty="0" err="1">
                <a:effectLst/>
                <a:latin typeface="Bookman Old Style" panose="02050604050505020204" pitchFamily="18" charset="0"/>
                <a:ea typeface="Times New Roman" panose="02020603050405020304" pitchFamily="18" charset="0"/>
              </a:rPr>
              <a:t>пагона</a:t>
            </a:r>
            <a:r>
              <a:rPr lang="uk-UA" sz="2200" b="1" dirty="0">
                <a:effectLst/>
                <a:latin typeface="Bookman Old Style" panose="02050604050505020204" pitchFamily="18" charset="0"/>
                <a:ea typeface="Times New Roman" panose="02020603050405020304" pitchFamily="18" charset="0"/>
              </a:rPr>
              <a:t> та кореня. Верхівка </a:t>
            </a:r>
            <a:r>
              <a:rPr lang="uk-UA" sz="2200" b="1" dirty="0" err="1">
                <a:effectLst/>
                <a:latin typeface="Bookman Old Style" panose="02050604050505020204" pitchFamily="18" charset="0"/>
                <a:ea typeface="Times New Roman" panose="02020603050405020304" pitchFamily="18" charset="0"/>
              </a:rPr>
              <a:t>пагона</a:t>
            </a:r>
            <a:r>
              <a:rPr lang="uk-UA" sz="2200" b="1" dirty="0">
                <a:effectLst/>
                <a:latin typeface="Bookman Old Style" panose="02050604050505020204" pitchFamily="18" charset="0"/>
                <a:ea typeface="Times New Roman" panose="02020603050405020304" pitchFamily="18" charset="0"/>
              </a:rPr>
              <a:t> забезпечує синтез та відтік фітогормонів ауксинів, які включають загальну генетичну програму </a:t>
            </a:r>
            <a:r>
              <a:rPr lang="uk-UA" sz="2200" b="1" dirty="0" err="1">
                <a:effectLst/>
                <a:latin typeface="Bookman Old Style" panose="02050604050505020204" pitchFamily="18" charset="0"/>
                <a:ea typeface="Times New Roman" panose="02020603050405020304" pitchFamily="18" charset="0"/>
              </a:rPr>
              <a:t>коренеутворення</a:t>
            </a:r>
            <a:r>
              <a:rPr lang="uk-UA" sz="2200" b="1" dirty="0">
                <a:effectLst/>
                <a:latin typeface="Bookman Old Style" panose="02050604050505020204" pitchFamily="18" charset="0"/>
                <a:ea typeface="Times New Roman" panose="02020603050405020304" pitchFamily="18" charset="0"/>
              </a:rPr>
              <a:t>, тоді як верхівка кореня продукує </a:t>
            </a:r>
            <a:r>
              <a:rPr lang="uk-UA" sz="2200" b="1" dirty="0" err="1">
                <a:effectLst/>
                <a:latin typeface="Bookman Old Style" panose="02050604050505020204" pitchFamily="18" charset="0"/>
                <a:ea typeface="Times New Roman" panose="02020603050405020304" pitchFamily="18" charset="0"/>
              </a:rPr>
              <a:t>цитокініни</a:t>
            </a:r>
            <a:r>
              <a:rPr lang="uk-UA" sz="2200" b="1" dirty="0">
                <a:effectLst/>
                <a:latin typeface="Bookman Old Style" panose="02050604050505020204" pitchFamily="18" charset="0"/>
                <a:ea typeface="Times New Roman" panose="02020603050405020304" pitchFamily="18" charset="0"/>
              </a:rPr>
              <a:t>, які після надходження в надземну частину рослини включають програму утворення, росту та активності листків.</a:t>
            </a:r>
            <a:endParaRPr lang="ru-UA" sz="2200" b="1" dirty="0">
              <a:effectLst/>
              <a:latin typeface="Times New Roman" panose="02020603050405020304" pitchFamily="18" charset="0"/>
              <a:ea typeface="Times New Roman" panose="02020603050405020304" pitchFamily="18" charset="0"/>
            </a:endParaRPr>
          </a:p>
          <a:p>
            <a:pPr marL="147955" indent="457200" algn="just"/>
            <a:r>
              <a:rPr lang="uk-UA" sz="2200" b="1" dirty="0">
                <a:effectLst/>
                <a:latin typeface="Bookman Old Style" panose="02050604050505020204" pitchFamily="18" charset="0"/>
                <a:ea typeface="Times New Roman" panose="02020603050405020304" pitchFamily="18" charset="0"/>
              </a:rPr>
              <a:t>Найважливішими кореляціями є ростові, які виявляють залежність росту одного </a:t>
            </a:r>
            <a:r>
              <a:rPr lang="uk-UA" sz="2200" b="1" dirty="0" err="1">
                <a:effectLst/>
                <a:latin typeface="Bookman Old Style" panose="02050604050505020204" pitchFamily="18" charset="0"/>
                <a:ea typeface="Times New Roman" panose="02020603050405020304" pitchFamily="18" charset="0"/>
              </a:rPr>
              <a:t>органа</a:t>
            </a:r>
            <a:r>
              <a:rPr lang="uk-UA" sz="2200" b="1" dirty="0">
                <a:effectLst/>
                <a:latin typeface="Bookman Old Style" panose="02050604050505020204" pitchFamily="18" charset="0"/>
                <a:ea typeface="Times New Roman" panose="02020603050405020304" pitchFamily="18" charset="0"/>
              </a:rPr>
              <a:t> від інших. Ростові кореляції можуть бути позитивними, коли ріст одного </a:t>
            </a:r>
            <a:r>
              <a:rPr lang="uk-UA" sz="2200" b="1" dirty="0" err="1">
                <a:effectLst/>
                <a:latin typeface="Bookman Old Style" panose="02050604050505020204" pitchFamily="18" charset="0"/>
                <a:ea typeface="Times New Roman" panose="02020603050405020304" pitchFamily="18" charset="0"/>
              </a:rPr>
              <a:t>органа</a:t>
            </a:r>
            <a:r>
              <a:rPr lang="uk-UA" sz="2200" b="1" dirty="0">
                <a:effectLst/>
                <a:latin typeface="Bookman Old Style" panose="02050604050505020204" pitchFamily="18" charset="0"/>
                <a:ea typeface="Times New Roman" panose="02020603050405020304" pitchFamily="18" charset="0"/>
              </a:rPr>
              <a:t> зумовлює ріст іншого, і негативними, коли орган, що росте, гальмує ріст інших. Позитивним корелятивним ростом є ріст листків і коренів, негативним – ріст головного і бічних коренів. Як один із найважливіших механізмів корелятивного росту є </a:t>
            </a:r>
            <a:r>
              <a:rPr lang="uk-UA" sz="2200" b="1" dirty="0" err="1">
                <a:effectLst/>
                <a:latin typeface="Bookman Old Style" panose="02050604050505020204" pitchFamily="18" charset="0"/>
                <a:ea typeface="Times New Roman" panose="02020603050405020304" pitchFamily="18" charset="0"/>
              </a:rPr>
              <a:t>донорно</a:t>
            </a:r>
            <a:r>
              <a:rPr lang="uk-UA" sz="2200" b="1" dirty="0">
                <a:effectLst/>
                <a:latin typeface="Bookman Old Style" panose="02050604050505020204" pitchFamily="18" charset="0"/>
                <a:ea typeface="Times New Roman" panose="02020603050405020304" pitchFamily="18" charset="0"/>
              </a:rPr>
              <a:t>-акцепторні відносини</a:t>
            </a:r>
            <a:r>
              <a:rPr lang="uk-UA" sz="2200" b="1" i="1" dirty="0">
                <a:effectLst/>
                <a:latin typeface="Bookman Old Style" panose="02050604050505020204" pitchFamily="18" charset="0"/>
                <a:ea typeface="Times New Roman" panose="02020603050405020304" pitchFamily="18" charset="0"/>
              </a:rPr>
              <a:t>. </a:t>
            </a:r>
            <a:r>
              <a:rPr lang="uk-UA" sz="2200" b="1" dirty="0">
                <a:effectLst/>
                <a:latin typeface="Bookman Old Style" panose="02050604050505020204" pitchFamily="18" charset="0"/>
                <a:ea typeface="Times New Roman" panose="02020603050405020304" pitchFamily="18" charset="0"/>
              </a:rPr>
              <a:t>Донорами </a:t>
            </a:r>
            <a:r>
              <a:rPr lang="uk-UA" sz="2200" b="1" dirty="0" err="1">
                <a:effectLst/>
                <a:latin typeface="Bookman Old Style" panose="02050604050505020204" pitchFamily="18" charset="0"/>
                <a:ea typeface="Times New Roman" panose="02020603050405020304" pitchFamily="18" charset="0"/>
              </a:rPr>
              <a:t>асимілятів</a:t>
            </a:r>
            <a:r>
              <a:rPr lang="uk-UA" sz="2200" b="1" dirty="0">
                <a:effectLst/>
                <a:latin typeface="Bookman Old Style" panose="02050604050505020204" pitchFamily="18" charset="0"/>
                <a:ea typeface="Times New Roman" panose="02020603050405020304" pitchFamily="18" charset="0"/>
              </a:rPr>
              <a:t>, тобто органічних поживних речовин є, наприклад, листки, а акцепторами – корені, бруньки, що розвиваються.</a:t>
            </a:r>
            <a:endParaRPr lang="ru-UA" sz="2200" b="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2212688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Объект 5" descr="Изображение выглядит как графическая вставка, рисунок, символ, иллюстрация&#10;&#10;Автоматически созданное описание">
            <a:extLst>
              <a:ext uri="{FF2B5EF4-FFF2-40B4-BE49-F238E27FC236}">
                <a16:creationId xmlns:a16="http://schemas.microsoft.com/office/drawing/2014/main" id="{48B39188-D8F0-600E-F1E0-A2A19D860BAC}"/>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0390188" y="5984875"/>
            <a:ext cx="1801812" cy="873125"/>
          </a:xfrm>
        </p:spPr>
      </p:pic>
      <p:pic>
        <p:nvPicPr>
          <p:cNvPr id="4" name="Picture 3" descr="Облачно, нефтяной Paint Art">
            <a:extLst>
              <a:ext uri="{FF2B5EF4-FFF2-40B4-BE49-F238E27FC236}">
                <a16:creationId xmlns:a16="http://schemas.microsoft.com/office/drawing/2014/main" id="{D2954168-BFB3-1607-069F-11CCE7A0F44F}"/>
              </a:ext>
            </a:extLst>
          </p:cNvPr>
          <p:cNvPicPr>
            <a:picLocks noChangeAspect="1"/>
          </p:cNvPicPr>
          <p:nvPr/>
        </p:nvPicPr>
        <p:blipFill rotWithShape="1">
          <a:blip r:embed="rId3">
            <a:alphaModFix amt="47000"/>
          </a:blip>
          <a:srcRect t="7865" b="7865"/>
          <a:stretch/>
        </p:blipFill>
        <p:spPr>
          <a:xfrm>
            <a:off x="20" y="10"/>
            <a:ext cx="12191980" cy="6857990"/>
          </a:xfrm>
          <a:prstGeom prst="rect">
            <a:avLst/>
          </a:prstGeom>
        </p:spPr>
      </p:pic>
      <p:sp>
        <p:nvSpPr>
          <p:cNvPr id="3" name="TextBox 2">
            <a:extLst>
              <a:ext uri="{FF2B5EF4-FFF2-40B4-BE49-F238E27FC236}">
                <a16:creationId xmlns:a16="http://schemas.microsoft.com/office/drawing/2014/main" id="{B070332F-E821-1339-2FA1-43E0EC1D7EFF}"/>
              </a:ext>
            </a:extLst>
          </p:cNvPr>
          <p:cNvSpPr txBox="1"/>
          <p:nvPr/>
        </p:nvSpPr>
        <p:spPr>
          <a:xfrm>
            <a:off x="105747" y="115750"/>
            <a:ext cx="11980506" cy="4154984"/>
          </a:xfrm>
          <a:prstGeom prst="rect">
            <a:avLst/>
          </a:prstGeom>
          <a:noFill/>
        </p:spPr>
        <p:txBody>
          <a:bodyPr wrap="square">
            <a:spAutoFit/>
          </a:bodyPr>
          <a:lstStyle/>
          <a:p>
            <a:pPr marL="147955" indent="457200" algn="just"/>
            <a:r>
              <a:rPr lang="uk-UA" sz="2400" b="1" dirty="0">
                <a:effectLst/>
                <a:latin typeface="Bookman Old Style" panose="02050604050505020204" pitchFamily="18" charset="0"/>
                <a:ea typeface="Times New Roman" panose="02020603050405020304" pitchFamily="18" charset="0"/>
              </a:rPr>
              <a:t>Життєвий цикл рослини складається з двох періодів: вегетативного та репродуктивного (генеративного). Протягом першого періоду </a:t>
            </a:r>
            <a:r>
              <a:rPr lang="uk-UA" sz="2400" b="1" dirty="0" err="1">
                <a:effectLst/>
                <a:latin typeface="Bookman Old Style" panose="02050604050505020204" pitchFamily="18" charset="0"/>
                <a:ea typeface="Times New Roman" panose="02020603050405020304" pitchFamily="18" charset="0"/>
              </a:rPr>
              <a:t>інтенсивно</a:t>
            </a:r>
            <a:r>
              <a:rPr lang="uk-UA" sz="2400" b="1" dirty="0">
                <a:effectLst/>
                <a:latin typeface="Bookman Old Style" panose="02050604050505020204" pitchFamily="18" charset="0"/>
                <a:ea typeface="Times New Roman" panose="02020603050405020304" pitchFamily="18" charset="0"/>
              </a:rPr>
              <a:t> нагромаджується вегетативна маса рослини, посилено росте коренева система, відбуваються процеси кущіння і галуження, закладання органів квітки. У період цвітіння – репродуктивний період – характер фізіологічних і біохімічних процесів різко змінюється, зменшується вміст води у вегетативних органах, зменшується вміст азоту в листках, відтікають </a:t>
            </a:r>
            <a:r>
              <a:rPr lang="uk-UA" sz="2400" b="1" dirty="0" err="1">
                <a:effectLst/>
                <a:latin typeface="Bookman Old Style" panose="02050604050505020204" pitchFamily="18" charset="0"/>
                <a:ea typeface="Times New Roman" panose="02020603050405020304" pitchFamily="18" charset="0"/>
              </a:rPr>
              <a:t>асиміляти</a:t>
            </a:r>
            <a:r>
              <a:rPr lang="uk-UA" sz="2400" b="1" dirty="0">
                <a:effectLst/>
                <a:latin typeface="Bookman Old Style" panose="02050604050505020204" pitchFamily="18" charset="0"/>
                <a:ea typeface="Times New Roman" panose="02020603050405020304" pitchFamily="18" charset="0"/>
              </a:rPr>
              <a:t> до запасних органів, припиняється ріст стебла у висоту. Тобто поява квітки свідчить про якісно новий стан рослинного організму, тому цвітіння є показником розвитку.</a:t>
            </a:r>
            <a:endParaRPr lang="ru-UA" sz="2400" b="1" dirty="0">
              <a:effectLst/>
              <a:latin typeface="Times New Roman" panose="02020603050405020304" pitchFamily="18" charset="0"/>
              <a:ea typeface="Times New Roman" panose="02020603050405020304" pitchFamily="18" charset="0"/>
            </a:endParaRPr>
          </a:p>
        </p:txBody>
      </p:sp>
      <p:pic>
        <p:nvPicPr>
          <p:cNvPr id="6148" name="Picture 4" descr="Що таке життєвий цикл квіткової рослини? - Пізнаємо природу. 5 клас. Біос">
            <a:extLst>
              <a:ext uri="{FF2B5EF4-FFF2-40B4-BE49-F238E27FC236}">
                <a16:creationId xmlns:a16="http://schemas.microsoft.com/office/drawing/2014/main" id="{A8DDA2A1-2A0B-195E-0DAD-82D809BB41B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5783" y="4270734"/>
            <a:ext cx="3672804" cy="2503648"/>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Життєвий Цикл Рослини Лотоса Синьому Фоні Стоковий вектор ©ZAQzaq81  310540636">
            <a:extLst>
              <a:ext uri="{FF2B5EF4-FFF2-40B4-BE49-F238E27FC236}">
                <a16:creationId xmlns:a16="http://schemas.microsoft.com/office/drawing/2014/main" id="{683B6E2F-F7C8-40C1-BC88-D3863331F9C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36725" y="4270734"/>
            <a:ext cx="2356443" cy="2503648"/>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Життєвий цикл у рослин - презентація з біології">
            <a:extLst>
              <a:ext uri="{FF2B5EF4-FFF2-40B4-BE49-F238E27FC236}">
                <a16:creationId xmlns:a16="http://schemas.microsoft.com/office/drawing/2014/main" id="{32A33D73-D54A-D3B2-46B7-EF27FA6D052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65765" y="4154741"/>
            <a:ext cx="3518676" cy="26367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570007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Объект 5" descr="Изображение выглядит как графическая вставка, рисунок, символ, иллюстрация&#10;&#10;Автоматически созданное описание">
            <a:extLst>
              <a:ext uri="{FF2B5EF4-FFF2-40B4-BE49-F238E27FC236}">
                <a16:creationId xmlns:a16="http://schemas.microsoft.com/office/drawing/2014/main" id="{48B39188-D8F0-600E-F1E0-A2A19D860BAC}"/>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0390188" y="5984875"/>
            <a:ext cx="1801812" cy="873125"/>
          </a:xfrm>
        </p:spPr>
      </p:pic>
      <p:pic>
        <p:nvPicPr>
          <p:cNvPr id="4" name="Picture 3" descr="Облачно, нефтяной Paint Art">
            <a:extLst>
              <a:ext uri="{FF2B5EF4-FFF2-40B4-BE49-F238E27FC236}">
                <a16:creationId xmlns:a16="http://schemas.microsoft.com/office/drawing/2014/main" id="{D2954168-BFB3-1607-069F-11CCE7A0F44F}"/>
              </a:ext>
            </a:extLst>
          </p:cNvPr>
          <p:cNvPicPr>
            <a:picLocks noChangeAspect="1"/>
          </p:cNvPicPr>
          <p:nvPr/>
        </p:nvPicPr>
        <p:blipFill rotWithShape="1">
          <a:blip r:embed="rId3">
            <a:alphaModFix amt="47000"/>
          </a:blip>
          <a:srcRect t="7865" b="7865"/>
          <a:stretch/>
        </p:blipFill>
        <p:spPr>
          <a:xfrm>
            <a:off x="20" y="10"/>
            <a:ext cx="12191980" cy="6857990"/>
          </a:xfrm>
          <a:prstGeom prst="rect">
            <a:avLst/>
          </a:prstGeom>
        </p:spPr>
      </p:pic>
      <p:sp>
        <p:nvSpPr>
          <p:cNvPr id="3" name="TextBox 2">
            <a:extLst>
              <a:ext uri="{FF2B5EF4-FFF2-40B4-BE49-F238E27FC236}">
                <a16:creationId xmlns:a16="http://schemas.microsoft.com/office/drawing/2014/main" id="{877F00B0-2F58-0461-2D58-C754EC04C72B}"/>
              </a:ext>
            </a:extLst>
          </p:cNvPr>
          <p:cNvSpPr txBox="1"/>
          <p:nvPr/>
        </p:nvSpPr>
        <p:spPr>
          <a:xfrm>
            <a:off x="177281" y="938318"/>
            <a:ext cx="11933853" cy="5073761"/>
          </a:xfrm>
          <a:prstGeom prst="rect">
            <a:avLst/>
          </a:prstGeom>
          <a:noFill/>
        </p:spPr>
        <p:txBody>
          <a:bodyPr wrap="square">
            <a:spAutoFit/>
          </a:bodyPr>
          <a:lstStyle/>
          <a:p>
            <a:pPr indent="457200" algn="just">
              <a:lnSpc>
                <a:spcPct val="107000"/>
              </a:lnSpc>
              <a:spcAft>
                <a:spcPts val="800"/>
              </a:spcAft>
            </a:pP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Апікальне домінування</a:t>
            </a:r>
            <a:r>
              <a:rPr lang="uk-UA" sz="2400" b="1" i="1" kern="100" dirty="0">
                <a:effectLst/>
                <a:latin typeface="Bookman Old Style" panose="02050604050505020204" pitchFamily="18" charset="0"/>
                <a:ea typeface="Aptos" panose="020B0004020202020204" pitchFamily="34" charset="0"/>
                <a:cs typeface="Times New Roman" panose="02020603050405020304" pitchFamily="18" charset="0"/>
              </a:rPr>
              <a:t> </a:t>
            </a: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 явище, коли верхівкова брунька затримує ріст бічних – пазушних бруньок. Воно обумовлене активним синтезом </a:t>
            </a:r>
            <a:r>
              <a:rPr lang="uk-UA" sz="2400" b="1" i="1" kern="100" dirty="0">
                <a:effectLst/>
                <a:latin typeface="Bookman Old Style" panose="02050604050505020204" pitchFamily="18" charset="0"/>
                <a:ea typeface="Aptos" panose="020B0004020202020204" pitchFamily="34" charset="0"/>
                <a:cs typeface="Times New Roman" panose="02020603050405020304" pitchFamily="18" charset="0"/>
              </a:rPr>
              <a:t>ауксинів</a:t>
            </a: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a:t>
            </a:r>
            <a:endParaRPr lang="ru-UA" sz="2400" b="1" kern="100" dirty="0">
              <a:effectLst/>
              <a:latin typeface="Aptos" panose="020B0004020202020204" pitchFamily="34" charset="0"/>
              <a:ea typeface="Aptos" panose="020B0004020202020204" pitchFamily="34" charset="0"/>
              <a:cs typeface="Times New Roman" panose="02020603050405020304" pitchFamily="18" charset="0"/>
            </a:endParaRPr>
          </a:p>
          <a:p>
            <a:pPr marL="147955" indent="457200" algn="just"/>
            <a:r>
              <a:rPr lang="uk-UA" sz="2400" b="1" dirty="0">
                <a:effectLst/>
                <a:latin typeface="Bookman Old Style" panose="02050604050505020204" pitchFamily="18" charset="0"/>
                <a:ea typeface="Times New Roman" panose="02020603050405020304" pitchFamily="18" charset="0"/>
              </a:rPr>
              <a:t>Регенерація</a:t>
            </a:r>
            <a:r>
              <a:rPr lang="uk-UA" sz="2400" b="1" i="1" dirty="0">
                <a:effectLst/>
                <a:latin typeface="Bookman Old Style" panose="02050604050505020204" pitchFamily="18" charset="0"/>
                <a:ea typeface="Times New Roman" panose="02020603050405020304" pitchFamily="18" charset="0"/>
              </a:rPr>
              <a:t> </a:t>
            </a:r>
            <a:r>
              <a:rPr lang="uk-UA" sz="2400" b="1" dirty="0">
                <a:effectLst/>
                <a:latin typeface="Bookman Old Style" panose="02050604050505020204" pitchFamily="18" charset="0"/>
                <a:ea typeface="Times New Roman" panose="02020603050405020304" pitchFamily="18" charset="0"/>
              </a:rPr>
              <a:t>– (лат. </a:t>
            </a:r>
            <a:r>
              <a:rPr lang="uk-UA" sz="2400" b="1" i="1" dirty="0" err="1">
                <a:effectLst/>
                <a:latin typeface="Bookman Old Style" panose="02050604050505020204" pitchFamily="18" charset="0"/>
                <a:ea typeface="Times New Roman" panose="02020603050405020304" pitchFamily="18" charset="0"/>
              </a:rPr>
              <a:t>regeneratіо</a:t>
            </a:r>
            <a:r>
              <a:rPr lang="uk-UA" sz="2400" b="1" i="1" dirty="0">
                <a:effectLst/>
                <a:latin typeface="Bookman Old Style" panose="02050604050505020204" pitchFamily="18" charset="0"/>
                <a:ea typeface="Times New Roman" panose="02020603050405020304" pitchFamily="18" charset="0"/>
              </a:rPr>
              <a:t> </a:t>
            </a:r>
            <a:r>
              <a:rPr lang="uk-UA" sz="2400" b="1" dirty="0">
                <a:effectLst/>
                <a:latin typeface="Bookman Old Style" panose="02050604050505020204" pitchFamily="18" charset="0"/>
                <a:ea typeface="Times New Roman" panose="02020603050405020304" pitchFamily="18" charset="0"/>
              </a:rPr>
              <a:t>– відновлення) – процес відновлення організмом втрачених або ушкоджених органів і тканин, а також відновлення цілого організму з його частини.</a:t>
            </a:r>
            <a:endParaRPr lang="ru-UA" sz="2400" b="1" dirty="0">
              <a:effectLst/>
              <a:latin typeface="Times New Roman" panose="02020603050405020304" pitchFamily="18" charset="0"/>
              <a:ea typeface="Times New Roman" panose="02020603050405020304" pitchFamily="18" charset="0"/>
            </a:endParaRPr>
          </a:p>
          <a:p>
            <a:pPr marL="147955" indent="457200" algn="just"/>
            <a:r>
              <a:rPr lang="uk-UA" sz="2400" b="1" dirty="0">
                <a:effectLst/>
                <a:latin typeface="Bookman Old Style" panose="02050604050505020204" pitchFamily="18" charset="0"/>
                <a:ea typeface="Times New Roman" panose="02020603050405020304" pitchFamily="18" charset="0"/>
              </a:rPr>
              <a:t>Регенерація досить поширена серед багатьох видів покритонасінних.</a:t>
            </a:r>
            <a:endParaRPr lang="ru-UA" sz="2400" b="1" dirty="0">
              <a:effectLst/>
              <a:latin typeface="Times New Roman" panose="02020603050405020304" pitchFamily="18" charset="0"/>
              <a:ea typeface="Times New Roman" panose="02020603050405020304" pitchFamily="18" charset="0"/>
            </a:endParaRPr>
          </a:p>
          <a:p>
            <a:pPr marL="147955" indent="457200" algn="just"/>
            <a:r>
              <a:rPr lang="uk-UA" sz="2400" b="1" dirty="0">
                <a:effectLst/>
                <a:latin typeface="Bookman Old Style" panose="02050604050505020204" pitchFamily="18" charset="0"/>
                <a:ea typeface="Times New Roman" panose="02020603050405020304" pitchFamily="18" charset="0"/>
              </a:rPr>
              <a:t>Виходячи з механізмів регенерації, її поділяють на </a:t>
            </a:r>
            <a:r>
              <a:rPr lang="uk-UA" sz="2400" b="1" i="1" dirty="0">
                <a:effectLst/>
                <a:latin typeface="Bookman Old Style" panose="02050604050505020204" pitchFamily="18" charset="0"/>
                <a:ea typeface="Times New Roman" panose="02020603050405020304" pitchFamily="18" charset="0"/>
              </a:rPr>
              <a:t>фізіологічну </a:t>
            </a:r>
            <a:r>
              <a:rPr lang="uk-UA" sz="2400" b="1" dirty="0">
                <a:effectLst/>
                <a:latin typeface="Bookman Old Style" panose="02050604050505020204" pitchFamily="18" charset="0"/>
                <a:ea typeface="Times New Roman" panose="02020603050405020304" pitchFamily="18" charset="0"/>
              </a:rPr>
              <a:t>та </a:t>
            </a:r>
            <a:r>
              <a:rPr lang="uk-UA" sz="2400" b="1" i="1" dirty="0">
                <a:effectLst/>
                <a:latin typeface="Bookman Old Style" panose="02050604050505020204" pitchFamily="18" charset="0"/>
                <a:ea typeface="Times New Roman" panose="02020603050405020304" pitchFamily="18" charset="0"/>
              </a:rPr>
              <a:t>травматичну, </a:t>
            </a:r>
            <a:r>
              <a:rPr lang="uk-UA" sz="2400" b="1" dirty="0">
                <a:effectLst/>
                <a:latin typeface="Bookman Old Style" panose="02050604050505020204" pitchFamily="18" charset="0"/>
                <a:ea typeface="Times New Roman" panose="02020603050405020304" pitchFamily="18" charset="0"/>
              </a:rPr>
              <a:t>або </a:t>
            </a:r>
            <a:r>
              <a:rPr lang="uk-UA" sz="2400" b="1" i="1" dirty="0">
                <a:effectLst/>
                <a:latin typeface="Bookman Old Style" panose="02050604050505020204" pitchFamily="18" charset="0"/>
                <a:ea typeface="Times New Roman" panose="02020603050405020304" pitchFamily="18" charset="0"/>
              </a:rPr>
              <a:t>репаративну. </a:t>
            </a:r>
            <a:r>
              <a:rPr lang="uk-UA" sz="2400" b="1" dirty="0">
                <a:effectLst/>
                <a:latin typeface="Bookman Old Style" panose="02050604050505020204" pitchFamily="18" charset="0"/>
                <a:ea typeface="Times New Roman" panose="02020603050405020304" pitchFamily="18" charset="0"/>
              </a:rPr>
              <a:t>Прикладом фізіологічної репарації у вищих рослин є постійна зміна клітин кореневого чохлика, зміна клітин ксилеми в провідних судинах або зміна покривних тканин.</a:t>
            </a:r>
            <a:endParaRPr lang="ru-UA" sz="2400" b="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70759879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Объект 5" descr="Изображение выглядит как графическая вставка, рисунок, символ, иллюстрация&#10;&#10;Автоматически созданное описание">
            <a:extLst>
              <a:ext uri="{FF2B5EF4-FFF2-40B4-BE49-F238E27FC236}">
                <a16:creationId xmlns:a16="http://schemas.microsoft.com/office/drawing/2014/main" id="{48B39188-D8F0-600E-F1E0-A2A19D860BAC}"/>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0390188" y="5984875"/>
            <a:ext cx="1801812" cy="873125"/>
          </a:xfrm>
        </p:spPr>
      </p:pic>
      <p:pic>
        <p:nvPicPr>
          <p:cNvPr id="4" name="Picture 3" descr="Облачно, нефтяной Paint Art">
            <a:extLst>
              <a:ext uri="{FF2B5EF4-FFF2-40B4-BE49-F238E27FC236}">
                <a16:creationId xmlns:a16="http://schemas.microsoft.com/office/drawing/2014/main" id="{D2954168-BFB3-1607-069F-11CCE7A0F44F}"/>
              </a:ext>
            </a:extLst>
          </p:cNvPr>
          <p:cNvPicPr>
            <a:picLocks noChangeAspect="1"/>
          </p:cNvPicPr>
          <p:nvPr/>
        </p:nvPicPr>
        <p:blipFill rotWithShape="1">
          <a:blip r:embed="rId3">
            <a:alphaModFix amt="47000"/>
          </a:blip>
          <a:srcRect t="7865" b="7865"/>
          <a:stretch/>
        </p:blipFill>
        <p:spPr>
          <a:xfrm>
            <a:off x="20" y="10"/>
            <a:ext cx="12191980" cy="6857990"/>
          </a:xfrm>
          <a:prstGeom prst="rect">
            <a:avLst/>
          </a:prstGeom>
        </p:spPr>
      </p:pic>
      <p:sp>
        <p:nvSpPr>
          <p:cNvPr id="3" name="TextBox 2">
            <a:extLst>
              <a:ext uri="{FF2B5EF4-FFF2-40B4-BE49-F238E27FC236}">
                <a16:creationId xmlns:a16="http://schemas.microsoft.com/office/drawing/2014/main" id="{A07ABEEE-159C-FBBF-79F0-BDE31A9133A3}"/>
              </a:ext>
            </a:extLst>
          </p:cNvPr>
          <p:cNvSpPr txBox="1"/>
          <p:nvPr/>
        </p:nvSpPr>
        <p:spPr>
          <a:xfrm>
            <a:off x="105747" y="299983"/>
            <a:ext cx="11980506" cy="6001643"/>
          </a:xfrm>
          <a:prstGeom prst="rect">
            <a:avLst/>
          </a:prstGeom>
          <a:noFill/>
        </p:spPr>
        <p:txBody>
          <a:bodyPr wrap="square">
            <a:spAutoFit/>
          </a:bodyPr>
          <a:lstStyle/>
          <a:p>
            <a:pPr marL="147955" indent="457200" algn="just"/>
            <a:r>
              <a:rPr lang="uk-UA" sz="2400" b="1" dirty="0">
                <a:effectLst/>
                <a:latin typeface="Bookman Old Style" panose="02050604050505020204" pitchFamily="18" charset="0"/>
                <a:ea typeface="Times New Roman" panose="02020603050405020304" pitchFamily="18" charset="0"/>
              </a:rPr>
              <a:t>У випадках поранень певних частин рослини, спостерігається травматична (або репаративна) регенерація. Регенерація відбувається за рахунок меристем, а при їх відсутності клітини спеціалізованих тканин в зоні механічного ушкодження </a:t>
            </a:r>
            <a:r>
              <a:rPr lang="uk-UA" sz="2400" b="1" dirty="0" err="1">
                <a:effectLst/>
                <a:latin typeface="Bookman Old Style" panose="02050604050505020204" pitchFamily="18" charset="0"/>
                <a:ea typeface="Times New Roman" panose="02020603050405020304" pitchFamily="18" charset="0"/>
              </a:rPr>
              <a:t>дедиференціюються</a:t>
            </a:r>
            <a:r>
              <a:rPr lang="uk-UA" sz="2400" b="1" dirty="0">
                <a:effectLst/>
                <a:latin typeface="Bookman Old Style" panose="02050604050505020204" pitchFamily="18" charset="0"/>
                <a:ea typeface="Times New Roman" panose="02020603050405020304" pitchFamily="18" charset="0"/>
              </a:rPr>
              <a:t>, тобто повертаються на попередні фази росту і набувають здатності до поділу. </a:t>
            </a:r>
            <a:r>
              <a:rPr lang="uk-UA" sz="2400" b="1" dirty="0" err="1">
                <a:effectLst/>
                <a:latin typeface="Bookman Old Style" panose="02050604050505020204" pitchFamily="18" charset="0"/>
                <a:ea typeface="Times New Roman" panose="02020603050405020304" pitchFamily="18" charset="0"/>
              </a:rPr>
              <a:t>Примикаючі</a:t>
            </a:r>
            <a:r>
              <a:rPr lang="uk-UA" sz="2400" b="1" dirty="0">
                <a:effectLst/>
                <a:latin typeface="Bookman Old Style" panose="02050604050505020204" pitchFamily="18" charset="0"/>
                <a:ea typeface="Times New Roman" panose="02020603050405020304" pitchFamily="18" charset="0"/>
              </a:rPr>
              <a:t> до рани клітини починають ділитися, відокремлюючи нові клітини в напрямку до рани. Потім на поверхні поранення формується </a:t>
            </a:r>
            <a:r>
              <a:rPr lang="uk-UA" sz="2400" b="1" i="1" dirty="0">
                <a:effectLst/>
                <a:latin typeface="Bookman Old Style" panose="02050604050505020204" pitchFamily="18" charset="0"/>
                <a:ea typeface="Times New Roman" panose="02020603050405020304" pitchFamily="18" charset="0"/>
              </a:rPr>
              <a:t>фелоген, </a:t>
            </a:r>
            <a:r>
              <a:rPr lang="uk-UA" sz="2400" b="1" dirty="0">
                <a:effectLst/>
                <a:latin typeface="Bookman Old Style" panose="02050604050505020204" pitchFamily="18" charset="0"/>
                <a:ea typeface="Times New Roman" panose="02020603050405020304" pitchFamily="18" charset="0"/>
              </a:rPr>
              <a:t>який формує захисну тканину – </a:t>
            </a:r>
            <a:r>
              <a:rPr lang="uk-UA" sz="2400" b="1" i="1" dirty="0">
                <a:effectLst/>
                <a:latin typeface="Bookman Old Style" panose="02050604050505020204" pitchFamily="18" charset="0"/>
                <a:ea typeface="Times New Roman" panose="02020603050405020304" pitchFamily="18" charset="0"/>
              </a:rPr>
              <a:t>перидерму. </a:t>
            </a:r>
            <a:r>
              <a:rPr lang="uk-UA" sz="2400" b="1" dirty="0">
                <a:effectLst/>
                <a:latin typeface="Bookman Old Style" panose="02050604050505020204" pitchFamily="18" charset="0"/>
                <a:ea typeface="Times New Roman" panose="02020603050405020304" pitchFamily="18" charset="0"/>
              </a:rPr>
              <a:t>Рани заживляються також затягуванням ушкоджень </a:t>
            </a:r>
            <a:r>
              <a:rPr lang="uk-UA" sz="2400" b="1" dirty="0" err="1">
                <a:effectLst/>
                <a:latin typeface="Bookman Old Style" panose="02050604050505020204" pitchFamily="18" charset="0"/>
                <a:ea typeface="Times New Roman" panose="02020603050405020304" pitchFamily="18" charset="0"/>
              </a:rPr>
              <a:t>калусною</a:t>
            </a:r>
            <a:r>
              <a:rPr lang="uk-UA" sz="2400" b="1" dirty="0">
                <a:effectLst/>
                <a:latin typeface="Bookman Old Style" panose="02050604050505020204" pitchFamily="18" charset="0"/>
                <a:ea typeface="Times New Roman" panose="02020603050405020304" pitchFamily="18" charset="0"/>
              </a:rPr>
              <a:t> тканиною. </a:t>
            </a:r>
            <a:r>
              <a:rPr lang="uk-UA" sz="2400" b="1" dirty="0" err="1">
                <a:effectLst/>
                <a:latin typeface="Bookman Old Style" panose="02050604050505020204" pitchFamily="18" charset="0"/>
                <a:ea typeface="Times New Roman" panose="02020603050405020304" pitchFamily="18" charset="0"/>
              </a:rPr>
              <a:t>Калус</a:t>
            </a:r>
            <a:r>
              <a:rPr lang="uk-UA" sz="2400" b="1" dirty="0">
                <a:effectLst/>
                <a:latin typeface="Bookman Old Style" panose="02050604050505020204" pitchFamily="18" charset="0"/>
                <a:ea typeface="Times New Roman" panose="02020603050405020304" pitchFamily="18" charset="0"/>
              </a:rPr>
              <a:t> – клітини паренхіми, що невпорядковано діляться.</a:t>
            </a:r>
            <a:endParaRPr lang="ru-UA" sz="2400" b="1" dirty="0">
              <a:effectLst/>
              <a:latin typeface="Times New Roman" panose="02020603050405020304" pitchFamily="18" charset="0"/>
              <a:ea typeface="Times New Roman" panose="02020603050405020304" pitchFamily="18" charset="0"/>
            </a:endParaRPr>
          </a:p>
          <a:p>
            <a:pPr marL="147955" indent="457200" algn="just"/>
            <a:r>
              <a:rPr lang="uk-UA" sz="2400" b="1" dirty="0">
                <a:effectLst/>
                <a:latin typeface="Bookman Old Style" panose="02050604050505020204" pitchFamily="18" charset="0"/>
                <a:ea typeface="Times New Roman" panose="02020603050405020304" pitchFamily="18" charset="0"/>
              </a:rPr>
              <a:t>Тканини і органи можуть регенерувати також з </a:t>
            </a:r>
            <a:r>
              <a:rPr lang="uk-UA" sz="2400" b="1" dirty="0" err="1">
                <a:effectLst/>
                <a:latin typeface="Bookman Old Style" panose="02050604050505020204" pitchFamily="18" charset="0"/>
                <a:ea typeface="Times New Roman" panose="02020603050405020304" pitchFamily="18" charset="0"/>
              </a:rPr>
              <a:t>дедиференціюванням</a:t>
            </a:r>
            <a:r>
              <a:rPr lang="uk-UA" sz="2400" b="1" dirty="0">
                <a:effectLst/>
                <a:latin typeface="Bookman Old Style" panose="02050604050505020204" pitchFamily="18" charset="0"/>
                <a:ea typeface="Times New Roman" panose="02020603050405020304" pitchFamily="18" charset="0"/>
              </a:rPr>
              <a:t> клітин, але без утворення </a:t>
            </a:r>
            <a:r>
              <a:rPr lang="uk-UA" sz="2400" b="1" dirty="0" err="1">
                <a:effectLst/>
                <a:latin typeface="Bookman Old Style" panose="02050604050505020204" pitchFamily="18" charset="0"/>
                <a:ea typeface="Times New Roman" panose="02020603050405020304" pitchFamily="18" charset="0"/>
              </a:rPr>
              <a:t>калусу</a:t>
            </a:r>
            <a:r>
              <a:rPr lang="uk-UA" sz="2400" b="1" dirty="0">
                <a:effectLst/>
                <a:latin typeface="Bookman Old Style" panose="02050604050505020204" pitchFamily="18" charset="0"/>
                <a:ea typeface="Times New Roman" panose="02020603050405020304" pitchFamily="18" charset="0"/>
              </a:rPr>
              <a:t>. В ушкодженому стеблі провідна тканина регенерується із паренхімних клітин включенням відповідних генетичних програм, причому індуктором виступає полярне транспортування ауксинів.</a:t>
            </a:r>
            <a:endParaRPr lang="ru-UA" sz="2400" b="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35975315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Объект 5" descr="Изображение выглядит как графическая вставка, рисунок, символ, иллюстрация&#10;&#10;Автоматически созданное описание">
            <a:extLst>
              <a:ext uri="{FF2B5EF4-FFF2-40B4-BE49-F238E27FC236}">
                <a16:creationId xmlns:a16="http://schemas.microsoft.com/office/drawing/2014/main" id="{48B39188-D8F0-600E-F1E0-A2A19D860BAC}"/>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0390188" y="5984875"/>
            <a:ext cx="1801812" cy="873125"/>
          </a:xfrm>
        </p:spPr>
      </p:pic>
      <p:pic>
        <p:nvPicPr>
          <p:cNvPr id="4" name="Picture 3" descr="Облачно, нефтяной Paint Art">
            <a:extLst>
              <a:ext uri="{FF2B5EF4-FFF2-40B4-BE49-F238E27FC236}">
                <a16:creationId xmlns:a16="http://schemas.microsoft.com/office/drawing/2014/main" id="{D2954168-BFB3-1607-069F-11CCE7A0F44F}"/>
              </a:ext>
            </a:extLst>
          </p:cNvPr>
          <p:cNvPicPr>
            <a:picLocks noChangeAspect="1"/>
          </p:cNvPicPr>
          <p:nvPr/>
        </p:nvPicPr>
        <p:blipFill rotWithShape="1">
          <a:blip r:embed="rId3">
            <a:alphaModFix amt="47000"/>
          </a:blip>
          <a:srcRect t="7865" b="7865"/>
          <a:stretch/>
        </p:blipFill>
        <p:spPr>
          <a:xfrm>
            <a:off x="20" y="10"/>
            <a:ext cx="12191980" cy="6857990"/>
          </a:xfrm>
          <a:prstGeom prst="rect">
            <a:avLst/>
          </a:prstGeom>
        </p:spPr>
      </p:pic>
      <p:sp>
        <p:nvSpPr>
          <p:cNvPr id="3" name="TextBox 2">
            <a:extLst>
              <a:ext uri="{FF2B5EF4-FFF2-40B4-BE49-F238E27FC236}">
                <a16:creationId xmlns:a16="http://schemas.microsoft.com/office/drawing/2014/main" id="{D7747D17-6CFA-B7F6-AE00-F42221B63BF1}"/>
              </a:ext>
            </a:extLst>
          </p:cNvPr>
          <p:cNvSpPr txBox="1"/>
          <p:nvPr/>
        </p:nvSpPr>
        <p:spPr>
          <a:xfrm>
            <a:off x="138404" y="693906"/>
            <a:ext cx="11915192" cy="3227807"/>
          </a:xfrm>
          <a:prstGeom prst="rect">
            <a:avLst/>
          </a:prstGeom>
          <a:noFill/>
        </p:spPr>
        <p:txBody>
          <a:bodyPr wrap="square">
            <a:spAutoFit/>
          </a:bodyPr>
          <a:lstStyle/>
          <a:p>
            <a:pPr indent="457200" algn="just">
              <a:lnSpc>
                <a:spcPct val="107000"/>
              </a:lnSpc>
              <a:spcAft>
                <a:spcPts val="800"/>
              </a:spcAft>
            </a:pP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Здатність рослин до регенерації лежить в основі </a:t>
            </a:r>
            <a:r>
              <a:rPr lang="uk-UA" sz="2400" b="1" i="1" kern="100" dirty="0">
                <a:effectLst/>
                <a:latin typeface="Bookman Old Style" panose="02050604050505020204" pitchFamily="18" charset="0"/>
                <a:ea typeface="Aptos" panose="020B0004020202020204" pitchFamily="34" charset="0"/>
                <a:cs typeface="Times New Roman" panose="02020603050405020304" pitchFamily="18" charset="0"/>
              </a:rPr>
              <a:t>вегетативного розмноження, технології </a:t>
            </a:r>
            <a:r>
              <a:rPr lang="uk-UA" sz="2400" b="1" i="1" kern="100" dirty="0" err="1">
                <a:effectLst/>
                <a:latin typeface="Bookman Old Style" panose="02050604050505020204" pitchFamily="18" charset="0"/>
                <a:ea typeface="Aptos" panose="020B0004020202020204" pitchFamily="34" charset="0"/>
                <a:cs typeface="Times New Roman" panose="02020603050405020304" pitchFamily="18" charset="0"/>
              </a:rPr>
              <a:t>мікроклонального</a:t>
            </a:r>
            <a:r>
              <a:rPr lang="uk-UA" sz="2400" b="1" i="1" kern="100" dirty="0">
                <a:effectLst/>
                <a:latin typeface="Bookman Old Style" panose="02050604050505020204" pitchFamily="18" charset="0"/>
                <a:ea typeface="Aptos" panose="020B0004020202020204" pitchFamily="34" charset="0"/>
                <a:cs typeface="Times New Roman" panose="02020603050405020304" pitchFamily="18" charset="0"/>
              </a:rPr>
              <a:t> розмноження рослин. </a:t>
            </a: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Здатність соматичних клітин рослин до регенерації цілого організму – основа використання культури ізольованих клітин в прикладних аспектах для одержання великих популяцій рослин з однієї генетичної лінії гаплоїдів, виділення клонів клітин із зміненим метаболізмом, стійкістю до несприятливих умов, </a:t>
            </a:r>
            <a:r>
              <a:rPr lang="uk-UA" sz="2400" b="1" kern="100" dirty="0" err="1">
                <a:effectLst/>
                <a:latin typeface="Bookman Old Style" panose="02050604050505020204" pitchFamily="18" charset="0"/>
                <a:ea typeface="Aptos" panose="020B0004020202020204" pitchFamily="34" charset="0"/>
                <a:cs typeface="Times New Roman" panose="02020603050405020304" pitchFamily="18" charset="0"/>
              </a:rPr>
              <a:t>хвороб</a:t>
            </a: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 шкідників тощо</a:t>
            </a:r>
            <a:r>
              <a:rPr lang="uk-UA" sz="1800" kern="100" dirty="0">
                <a:effectLst/>
                <a:latin typeface="Bookman Old Style" panose="02050604050505020204" pitchFamily="18" charset="0"/>
                <a:ea typeface="Aptos" panose="020B0004020202020204" pitchFamily="34" charset="0"/>
                <a:cs typeface="Times New Roman" panose="02020603050405020304" pitchFamily="18" charset="0"/>
              </a:rPr>
              <a:t>.</a:t>
            </a:r>
            <a:endParaRPr lang="ru-UA" sz="14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8194" name="Picture 2" descr="Мікроклональне розмноження рослин як спосіб отримання здорового посадкового  матеріалу">
            <a:extLst>
              <a:ext uri="{FF2B5EF4-FFF2-40B4-BE49-F238E27FC236}">
                <a16:creationId xmlns:a16="http://schemas.microsoft.com/office/drawing/2014/main" id="{C77F6E2A-BB53-D3D4-845C-381B257B60A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72097" y="3588703"/>
            <a:ext cx="3892625" cy="2096341"/>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Мікроклональне розмноження рослин — Вікіпедія">
            <a:extLst>
              <a:ext uri="{FF2B5EF4-FFF2-40B4-BE49-F238E27FC236}">
                <a16:creationId xmlns:a16="http://schemas.microsoft.com/office/drawing/2014/main" id="{5F9A52BB-36ED-49F2-3F0A-49ACA150CC1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0265" y="3921713"/>
            <a:ext cx="3992880" cy="2776867"/>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Мікроклональне розмноження рослин — Вікіпедія">
            <a:extLst>
              <a:ext uri="{FF2B5EF4-FFF2-40B4-BE49-F238E27FC236}">
                <a16:creationId xmlns:a16="http://schemas.microsoft.com/office/drawing/2014/main" id="{47EEE3CE-131A-2D4C-A10D-407515688FA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48250" y="3588703"/>
            <a:ext cx="2541270" cy="31534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70880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9230907-E8A7-5603-5A87-11F8670C6824}"/>
              </a:ext>
            </a:extLst>
          </p:cNvPr>
          <p:cNvSpPr>
            <a:spLocks noGrp="1"/>
          </p:cNvSpPr>
          <p:nvPr>
            <p:ph type="title"/>
          </p:nvPr>
        </p:nvSpPr>
        <p:spPr/>
        <p:txBody>
          <a:bodyPr/>
          <a:lstStyle/>
          <a:p>
            <a:endParaRPr lang="ru-UA"/>
          </a:p>
        </p:txBody>
      </p:sp>
      <p:pic>
        <p:nvPicPr>
          <p:cNvPr id="4" name="Picture 3" descr="Облачно, нефтяной Paint Art">
            <a:extLst>
              <a:ext uri="{FF2B5EF4-FFF2-40B4-BE49-F238E27FC236}">
                <a16:creationId xmlns:a16="http://schemas.microsoft.com/office/drawing/2014/main" id="{D2954168-BFB3-1607-069F-11CCE7A0F44F}"/>
              </a:ext>
            </a:extLst>
          </p:cNvPr>
          <p:cNvPicPr>
            <a:picLocks noChangeAspect="1"/>
          </p:cNvPicPr>
          <p:nvPr/>
        </p:nvPicPr>
        <p:blipFill rotWithShape="1">
          <a:blip r:embed="rId2"/>
          <a:srcRect t="7865" b="7865"/>
          <a:stretch/>
        </p:blipFill>
        <p:spPr>
          <a:xfrm>
            <a:off x="0" y="0"/>
            <a:ext cx="12191980" cy="6857990"/>
          </a:xfrm>
          <a:prstGeom prst="rect">
            <a:avLst/>
          </a:prstGeom>
        </p:spPr>
      </p:pic>
      <p:pic>
        <p:nvPicPr>
          <p:cNvPr id="6" name="Объект 5" descr="Изображение выглядит как графическая вставка, рисунок, символ, иллюстрация&#10;&#10;Автоматически созданное описание">
            <a:extLst>
              <a:ext uri="{FF2B5EF4-FFF2-40B4-BE49-F238E27FC236}">
                <a16:creationId xmlns:a16="http://schemas.microsoft.com/office/drawing/2014/main" id="{48B39188-D8F0-600E-F1E0-A2A19D860BA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389790" y="5984621"/>
            <a:ext cx="1802190" cy="873369"/>
          </a:xfrm>
        </p:spPr>
      </p:pic>
      <p:sp>
        <p:nvSpPr>
          <p:cNvPr id="3" name="Прямоугольник 2">
            <a:extLst>
              <a:ext uri="{FF2B5EF4-FFF2-40B4-BE49-F238E27FC236}">
                <a16:creationId xmlns:a16="http://schemas.microsoft.com/office/drawing/2014/main" id="{297D86C6-9AE7-129A-2D45-0F09515C624D}"/>
              </a:ext>
            </a:extLst>
          </p:cNvPr>
          <p:cNvSpPr/>
          <p:nvPr/>
        </p:nvSpPr>
        <p:spPr>
          <a:xfrm>
            <a:off x="1729421" y="1903149"/>
            <a:ext cx="6119356" cy="2554545"/>
          </a:xfrm>
          <a:prstGeom prst="rect">
            <a:avLst/>
          </a:prstGeom>
          <a:noFill/>
        </p:spPr>
        <p:txBody>
          <a:bodyPr wrap="square" lIns="91440" tIns="45720" rIns="91440" bIns="45720">
            <a:spAutoFit/>
          </a:bodyPr>
          <a:lstStyle/>
          <a:p>
            <a:pPr algn="ctr"/>
            <a:r>
              <a:rPr lang="uk-UA" sz="80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Дякую за увагу</a:t>
            </a:r>
            <a:r>
              <a:rPr lang="uk-UA"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a:t>
            </a:r>
          </a:p>
        </p:txBody>
      </p:sp>
      <p:sp>
        <p:nvSpPr>
          <p:cNvPr id="5" name="Прямоугольник 4">
            <a:extLst>
              <a:ext uri="{FF2B5EF4-FFF2-40B4-BE49-F238E27FC236}">
                <a16:creationId xmlns:a16="http://schemas.microsoft.com/office/drawing/2014/main" id="{58FF1189-6786-C249-5EE1-1888329515A2}"/>
              </a:ext>
            </a:extLst>
          </p:cNvPr>
          <p:cNvSpPr/>
          <p:nvPr/>
        </p:nvSpPr>
        <p:spPr>
          <a:xfrm>
            <a:off x="2207722" y="5934660"/>
            <a:ext cx="8182048" cy="923330"/>
          </a:xfrm>
          <a:prstGeom prst="rect">
            <a:avLst/>
          </a:prstGeom>
          <a:noFill/>
        </p:spPr>
        <p:txBody>
          <a:bodyPr wrap="none" lIns="91440" tIns="45720" rIns="91440" bIns="45720">
            <a:spAutoFit/>
          </a:bodyPr>
          <a:lstStyle/>
          <a:p>
            <a:pPr algn="ctr"/>
            <a:r>
              <a:rPr lang="uk-UA"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Очікую на Ваші запитання</a:t>
            </a:r>
          </a:p>
        </p:txBody>
      </p:sp>
      <p:pic>
        <p:nvPicPr>
          <p:cNvPr id="8" name="Рисунок 7" descr="Изображение выглядит как Человеческое лицо, человек, улыбка, одежда&#10;&#10;Автоматически созданное описание">
            <a:extLst>
              <a:ext uri="{FF2B5EF4-FFF2-40B4-BE49-F238E27FC236}">
                <a16:creationId xmlns:a16="http://schemas.microsoft.com/office/drawing/2014/main" id="{A396D0AE-0B24-ECDE-292F-4D6EF220B41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38530" y="342752"/>
            <a:ext cx="4453541" cy="5566927"/>
          </a:xfrm>
          <a:prstGeom prst="rect">
            <a:avLst/>
          </a:prstGeom>
        </p:spPr>
      </p:pic>
    </p:spTree>
    <p:extLst>
      <p:ext uri="{BB962C8B-B14F-4D97-AF65-F5344CB8AC3E}">
        <p14:creationId xmlns:p14="http://schemas.microsoft.com/office/powerpoint/2010/main" val="39801723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Объект 5" descr="Изображение выглядит как графическая вставка, рисунок, символ, иллюстрация&#10;&#10;Автоматически созданное описание">
            <a:extLst>
              <a:ext uri="{FF2B5EF4-FFF2-40B4-BE49-F238E27FC236}">
                <a16:creationId xmlns:a16="http://schemas.microsoft.com/office/drawing/2014/main" id="{48B39188-D8F0-600E-F1E0-A2A19D860BAC}"/>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0390188" y="5984875"/>
            <a:ext cx="1801812" cy="873125"/>
          </a:xfrm>
        </p:spPr>
      </p:pic>
      <p:pic>
        <p:nvPicPr>
          <p:cNvPr id="4" name="Picture 3" descr="Облачно, нефтяной Paint Art">
            <a:extLst>
              <a:ext uri="{FF2B5EF4-FFF2-40B4-BE49-F238E27FC236}">
                <a16:creationId xmlns:a16="http://schemas.microsoft.com/office/drawing/2014/main" id="{D2954168-BFB3-1607-069F-11CCE7A0F44F}"/>
              </a:ext>
            </a:extLst>
          </p:cNvPr>
          <p:cNvPicPr>
            <a:picLocks noChangeAspect="1"/>
          </p:cNvPicPr>
          <p:nvPr/>
        </p:nvPicPr>
        <p:blipFill rotWithShape="1">
          <a:blip r:embed="rId3">
            <a:alphaModFix amt="47000"/>
          </a:blip>
          <a:srcRect t="7865" b="7865"/>
          <a:stretch/>
        </p:blipFill>
        <p:spPr>
          <a:xfrm>
            <a:off x="20" y="10"/>
            <a:ext cx="12191980" cy="6857990"/>
          </a:xfrm>
          <a:prstGeom prst="rect">
            <a:avLst/>
          </a:prstGeom>
        </p:spPr>
      </p:pic>
      <p:sp>
        <p:nvSpPr>
          <p:cNvPr id="3" name="TextBox 2">
            <a:extLst>
              <a:ext uri="{FF2B5EF4-FFF2-40B4-BE49-F238E27FC236}">
                <a16:creationId xmlns:a16="http://schemas.microsoft.com/office/drawing/2014/main" id="{8153DDC9-743A-D102-D27E-1EEDB2652A3A}"/>
              </a:ext>
            </a:extLst>
          </p:cNvPr>
          <p:cNvSpPr txBox="1"/>
          <p:nvPr/>
        </p:nvSpPr>
        <p:spPr>
          <a:xfrm>
            <a:off x="0" y="103725"/>
            <a:ext cx="11980506" cy="2677656"/>
          </a:xfrm>
          <a:prstGeom prst="rect">
            <a:avLst/>
          </a:prstGeom>
          <a:noFill/>
        </p:spPr>
        <p:txBody>
          <a:bodyPr wrap="square">
            <a:spAutoFit/>
          </a:bodyPr>
          <a:lstStyle/>
          <a:p>
            <a:pPr marL="147955" indent="457200" algn="just"/>
            <a:r>
              <a:rPr lang="uk-UA" sz="2400" b="1" dirty="0">
                <a:effectLst/>
                <a:latin typeface="Bookman Old Style" panose="02050604050505020204" pitchFamily="18" charset="0"/>
                <a:ea typeface="Times New Roman" panose="02020603050405020304" pitchFamily="18" charset="0"/>
              </a:rPr>
              <a:t>Розвиток – це сукупність якісних морфологічних, фізіологічних та біохімічних змін рослини на окремих етапах її життєвого циклу – онтогенезу.</a:t>
            </a:r>
            <a:endParaRPr lang="ru-UA" sz="2400" b="1" dirty="0">
              <a:effectLst/>
              <a:latin typeface="Times New Roman" panose="02020603050405020304" pitchFamily="18" charset="0"/>
              <a:ea typeface="Times New Roman" panose="02020603050405020304" pitchFamily="18" charset="0"/>
            </a:endParaRPr>
          </a:p>
          <a:p>
            <a:pPr marL="147955" indent="457200" algn="just"/>
            <a:r>
              <a:rPr lang="uk-UA" sz="2400" b="1" dirty="0">
                <a:effectLst/>
                <a:latin typeface="Bookman Old Style" panose="02050604050505020204" pitchFamily="18" charset="0"/>
                <a:ea typeface="Times New Roman" panose="02020603050405020304" pitchFamily="18" charset="0"/>
              </a:rPr>
              <a:t>У природі фактично весь цикл розвитку рослинного організму – це безперервний ріст, оскільки поява генеративних органів не припиняє росту вегетативних. Тому ріст і розвиток – це два взаємопов’язаних, але нетотожних процеси.</a:t>
            </a:r>
            <a:endParaRPr lang="ru-UA" sz="2400" b="1" dirty="0">
              <a:effectLst/>
              <a:latin typeface="Times New Roman" panose="02020603050405020304" pitchFamily="18" charset="0"/>
              <a:ea typeface="Times New Roman" panose="02020603050405020304" pitchFamily="18" charset="0"/>
            </a:endParaRPr>
          </a:p>
        </p:txBody>
      </p:sp>
      <p:pic>
        <p:nvPicPr>
          <p:cNvPr id="7170" name="Picture 2" descr="10+ Grafiken, lizenzfreie Vektorgrafiken und Clipart zu Biennale - iStock |  Biennale venedig, Venice, Theater">
            <a:extLst>
              <a:ext uri="{FF2B5EF4-FFF2-40B4-BE49-F238E27FC236}">
                <a16:creationId xmlns:a16="http://schemas.microsoft.com/office/drawing/2014/main" id="{DDC183D4-6A53-818C-4B33-7F0126D7EE4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4158" y="3304128"/>
            <a:ext cx="10066020" cy="29276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44143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Объект 5" descr="Изображение выглядит как графическая вставка, рисунок, символ, иллюстрация&#10;&#10;Автоматически созданное описание">
            <a:extLst>
              <a:ext uri="{FF2B5EF4-FFF2-40B4-BE49-F238E27FC236}">
                <a16:creationId xmlns:a16="http://schemas.microsoft.com/office/drawing/2014/main" id="{48B39188-D8F0-600E-F1E0-A2A19D860BAC}"/>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0390188" y="5984875"/>
            <a:ext cx="1801812" cy="873125"/>
          </a:xfrm>
        </p:spPr>
      </p:pic>
      <p:pic>
        <p:nvPicPr>
          <p:cNvPr id="4" name="Picture 3" descr="Облачно, нефтяной Paint Art">
            <a:extLst>
              <a:ext uri="{FF2B5EF4-FFF2-40B4-BE49-F238E27FC236}">
                <a16:creationId xmlns:a16="http://schemas.microsoft.com/office/drawing/2014/main" id="{D2954168-BFB3-1607-069F-11CCE7A0F44F}"/>
              </a:ext>
            </a:extLst>
          </p:cNvPr>
          <p:cNvPicPr>
            <a:picLocks noChangeAspect="1"/>
          </p:cNvPicPr>
          <p:nvPr/>
        </p:nvPicPr>
        <p:blipFill rotWithShape="1">
          <a:blip r:embed="rId3">
            <a:alphaModFix amt="47000"/>
          </a:blip>
          <a:srcRect t="7865" b="7865"/>
          <a:stretch/>
        </p:blipFill>
        <p:spPr>
          <a:xfrm>
            <a:off x="20" y="10"/>
            <a:ext cx="12191980" cy="6857990"/>
          </a:xfrm>
          <a:prstGeom prst="rect">
            <a:avLst/>
          </a:prstGeom>
        </p:spPr>
      </p:pic>
      <p:sp>
        <p:nvSpPr>
          <p:cNvPr id="3" name="TextBox 2">
            <a:extLst>
              <a:ext uri="{FF2B5EF4-FFF2-40B4-BE49-F238E27FC236}">
                <a16:creationId xmlns:a16="http://schemas.microsoft.com/office/drawing/2014/main" id="{FD8A7E79-3B20-FF51-5D7C-072E3A2A2B4F}"/>
              </a:ext>
            </a:extLst>
          </p:cNvPr>
          <p:cNvSpPr txBox="1"/>
          <p:nvPr/>
        </p:nvSpPr>
        <p:spPr>
          <a:xfrm>
            <a:off x="93306" y="425742"/>
            <a:ext cx="11868539" cy="6006516"/>
          </a:xfrm>
          <a:prstGeom prst="rect">
            <a:avLst/>
          </a:prstGeom>
          <a:noFill/>
        </p:spPr>
        <p:txBody>
          <a:bodyPr wrap="square">
            <a:spAutoFit/>
          </a:bodyPr>
          <a:lstStyle/>
          <a:p>
            <a:pPr indent="457200" algn="just">
              <a:lnSpc>
                <a:spcPct val="107000"/>
              </a:lnSpc>
              <a:spcAft>
                <a:spcPts val="800"/>
              </a:spcAft>
            </a:pPr>
            <a:r>
              <a:rPr lang="uk-UA" sz="2000" b="1" kern="100" dirty="0">
                <a:effectLst/>
                <a:latin typeface="Bookman Old Style" panose="02050604050505020204" pitchFamily="18" charset="0"/>
                <a:ea typeface="Aptos" panose="020B0004020202020204" pitchFamily="34" charset="0"/>
                <a:cs typeface="Times New Roman" panose="02020603050405020304" pitchFamily="18" charset="0"/>
              </a:rPr>
              <a:t>Рослинні організми, відрізняються, наприклад, від тваринних способом живлення (</a:t>
            </a:r>
            <a:r>
              <a:rPr lang="uk-UA" sz="2000" b="1" kern="100" dirty="0" err="1">
                <a:effectLst/>
                <a:latin typeface="Bookman Old Style" panose="02050604050505020204" pitchFamily="18" charset="0"/>
                <a:ea typeface="Aptos" panose="020B0004020202020204" pitchFamily="34" charset="0"/>
                <a:cs typeface="Times New Roman" panose="02020603050405020304" pitchFamily="18" charset="0"/>
              </a:rPr>
              <a:t>автотрофністю</a:t>
            </a:r>
            <a:r>
              <a:rPr lang="uk-UA" sz="2000" b="1" kern="100" dirty="0">
                <a:effectLst/>
                <a:latin typeface="Bookman Old Style" panose="02050604050505020204" pitchFamily="18" charset="0"/>
                <a:ea typeface="Aptos" panose="020B0004020202020204" pitchFamily="34" charset="0"/>
                <a:cs typeface="Times New Roman" panose="02020603050405020304" pitchFamily="18" charset="0"/>
              </a:rPr>
              <a:t>) та нездатністю до руху оскільки ведуть прикріплений до субстрату спосіб життя. У зв’язку з цим рослини відрізняються від тварин характером росту. Так, форма рослин максимально пристосована до </a:t>
            </a:r>
            <a:r>
              <a:rPr lang="uk-UA" sz="2000" b="1" kern="100" dirty="0" err="1">
                <a:effectLst/>
                <a:latin typeface="Bookman Old Style" panose="02050604050505020204" pitchFamily="18" charset="0"/>
                <a:ea typeface="Aptos" panose="020B0004020202020204" pitchFamily="34" charset="0"/>
                <a:cs typeface="Times New Roman" panose="02020603050405020304" pitchFamily="18" charset="0"/>
              </a:rPr>
              <a:t>фототрофного</a:t>
            </a:r>
            <a:r>
              <a:rPr lang="uk-UA" sz="2000" b="1" kern="100" dirty="0">
                <a:effectLst/>
                <a:latin typeface="Bookman Old Style" panose="02050604050505020204" pitchFamily="18" charset="0"/>
                <a:ea typeface="Aptos" panose="020B0004020202020204" pitchFamily="34" charset="0"/>
                <a:cs typeface="Times New Roman" panose="02020603050405020304" pitchFamily="18" charset="0"/>
              </a:rPr>
              <a:t> живлення завдяки специфічній пластинчастій формі листка, системі продихів та міжклітинників, які забезпечують контакт повітря з вуглекислим газом. Листки розміщені на стеблі в певному порядку, щоб не затіняти один одного, і орієнтовані перпендикулярно до світла, що дає змогу ефективніше його використовувати. Коренева система рослин також дуже розгалужена, що забезпечує її максимальний контакт з ґрунтовими частинками, вологою. Ґрунтове живлення рослин здебільшого відбувається за умов низьких концентрацій мінеральних солей та дефіциту води. Такі умови ґрунтового та повітряного живлення зумовлюють безперервне видовження коренів і пагонів, зміну орієнтації листків, в основі чого лежить ріст тощо. Власне це і призводить до постійного росту рослин упродовж усього онтогенезу, чим вони відрізняються від тварин, які ростуть лише в періоди ембріогенезу і молодості й мають компактну форму, тоді як рослини займають великі площі як у повітрі, так і в ґрунті.</a:t>
            </a:r>
            <a:endParaRPr lang="ru-UA" sz="2000" b="1"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6297256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Объект 5" descr="Изображение выглядит как графическая вставка, рисунок, символ, иллюстрация&#10;&#10;Автоматически созданное описание">
            <a:extLst>
              <a:ext uri="{FF2B5EF4-FFF2-40B4-BE49-F238E27FC236}">
                <a16:creationId xmlns:a16="http://schemas.microsoft.com/office/drawing/2014/main" id="{48B39188-D8F0-600E-F1E0-A2A19D860BAC}"/>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0390188" y="5984875"/>
            <a:ext cx="1801812" cy="873125"/>
          </a:xfrm>
        </p:spPr>
      </p:pic>
      <p:pic>
        <p:nvPicPr>
          <p:cNvPr id="4" name="Picture 3" descr="Облачно, нефтяной Paint Art">
            <a:extLst>
              <a:ext uri="{FF2B5EF4-FFF2-40B4-BE49-F238E27FC236}">
                <a16:creationId xmlns:a16="http://schemas.microsoft.com/office/drawing/2014/main" id="{D2954168-BFB3-1607-069F-11CCE7A0F44F}"/>
              </a:ext>
            </a:extLst>
          </p:cNvPr>
          <p:cNvPicPr>
            <a:picLocks noChangeAspect="1"/>
          </p:cNvPicPr>
          <p:nvPr/>
        </p:nvPicPr>
        <p:blipFill rotWithShape="1">
          <a:blip r:embed="rId3">
            <a:alphaModFix amt="47000"/>
          </a:blip>
          <a:srcRect t="7865" b="7865"/>
          <a:stretch/>
        </p:blipFill>
        <p:spPr>
          <a:xfrm>
            <a:off x="20" y="10"/>
            <a:ext cx="12191980" cy="6857990"/>
          </a:xfrm>
          <a:prstGeom prst="rect">
            <a:avLst/>
          </a:prstGeom>
        </p:spPr>
      </p:pic>
      <p:sp>
        <p:nvSpPr>
          <p:cNvPr id="3" name="TextBox 2">
            <a:extLst>
              <a:ext uri="{FF2B5EF4-FFF2-40B4-BE49-F238E27FC236}">
                <a16:creationId xmlns:a16="http://schemas.microsoft.com/office/drawing/2014/main" id="{ECBA2971-74D4-E86F-FB34-D0FD7517DBCE}"/>
              </a:ext>
            </a:extLst>
          </p:cNvPr>
          <p:cNvSpPr txBox="1"/>
          <p:nvPr/>
        </p:nvSpPr>
        <p:spPr>
          <a:xfrm>
            <a:off x="208383" y="243179"/>
            <a:ext cx="11775233" cy="4017062"/>
          </a:xfrm>
          <a:prstGeom prst="rect">
            <a:avLst/>
          </a:prstGeom>
          <a:noFill/>
        </p:spPr>
        <p:txBody>
          <a:bodyPr wrap="square">
            <a:spAutoFit/>
          </a:bodyPr>
          <a:lstStyle/>
          <a:p>
            <a:pPr marL="147955" indent="457200" algn="just"/>
            <a:r>
              <a:rPr lang="uk-UA" sz="2400" b="1" dirty="0">
                <a:effectLst/>
                <a:latin typeface="Bookman Old Style" panose="02050604050505020204" pitchFamily="18" charset="0"/>
                <a:ea typeface="Times New Roman" panose="02020603050405020304" pitchFamily="18" charset="0"/>
              </a:rPr>
              <a:t>Такі особливості росту рослин тісно пов’язані з верхівкою </a:t>
            </a:r>
            <a:r>
              <a:rPr lang="uk-UA" sz="2400" b="1" dirty="0" err="1">
                <a:effectLst/>
                <a:latin typeface="Bookman Old Style" panose="02050604050505020204" pitchFamily="18" charset="0"/>
                <a:ea typeface="Times New Roman" panose="02020603050405020304" pitchFamily="18" charset="0"/>
              </a:rPr>
              <a:t>пагона</a:t>
            </a:r>
            <a:r>
              <a:rPr lang="uk-UA" sz="2400" b="1" dirty="0">
                <a:effectLst/>
                <a:latin typeface="Bookman Old Style" panose="02050604050505020204" pitchFamily="18" charset="0"/>
                <a:ea typeface="Times New Roman" panose="02020603050405020304" pitchFamily="18" charset="0"/>
              </a:rPr>
              <a:t> і кінчиком кореня. Саме тут функціонують твірні тканини – апікальні меристеми, які протягом усього життя продукують нові клітини. Ці меристематичні клітини, поступово видовжуються завдяки характерному тільки для рослин росту розтягуванням, що призводить до видовження осьових органів.</a:t>
            </a:r>
            <a:endParaRPr lang="ru-UA" sz="2400" b="1" dirty="0">
              <a:effectLst/>
              <a:latin typeface="Times New Roman" panose="02020603050405020304" pitchFamily="18" charset="0"/>
              <a:ea typeface="Times New Roman" panose="02020603050405020304" pitchFamily="18" charset="0"/>
            </a:endParaRPr>
          </a:p>
          <a:p>
            <a:pPr indent="457200" algn="just">
              <a:lnSpc>
                <a:spcPct val="107000"/>
              </a:lnSpc>
              <a:spcBef>
                <a:spcPts val="800"/>
              </a:spcBef>
              <a:spcAft>
                <a:spcPts val="400"/>
              </a:spcAft>
            </a:pPr>
            <a:r>
              <a:rPr lang="uk-UA" sz="2400" b="1" kern="100" dirty="0">
                <a:effectLst/>
                <a:latin typeface="Bookman Old Style" panose="02050604050505020204" pitchFamily="18" charset="0"/>
                <a:ea typeface="Times New Roman" panose="02020603050405020304" pitchFamily="18" charset="0"/>
                <a:cs typeface="Times New Roman" panose="02020603050405020304" pitchFamily="18" charset="0"/>
              </a:rPr>
              <a:t>Отже, найхарактернішими ознаками рослин є активна діяльність меристем, особливості росту рослин і, зокрема, ріст клітин розтягуванням.</a:t>
            </a:r>
            <a:endParaRPr lang="ru-UA" sz="2400" b="1" kern="100" dirty="0">
              <a:effectLst/>
              <a:latin typeface="Aptos" panose="020B0004020202020204" pitchFamily="34" charset="0"/>
              <a:ea typeface="Times New Roman" panose="02020603050405020304" pitchFamily="18" charset="0"/>
              <a:cs typeface="Times New Roman" panose="02020603050405020304" pitchFamily="18" charset="0"/>
            </a:endParaRPr>
          </a:p>
          <a:p>
            <a:pPr marL="147955" indent="457200" algn="just"/>
            <a:r>
              <a:rPr lang="uk-UA" sz="2400" b="1" dirty="0">
                <a:effectLst/>
                <a:latin typeface="Bookman Old Style" panose="02050604050505020204" pitchFamily="18" charset="0"/>
                <a:ea typeface="Times New Roman" panose="02020603050405020304" pitchFamily="18" charset="0"/>
              </a:rPr>
              <a:t>Ріст відбувається на всіх етапах онтогенезу рослини.</a:t>
            </a:r>
            <a:endParaRPr lang="ru-UA" sz="2400" b="1" dirty="0">
              <a:effectLst/>
              <a:latin typeface="Times New Roman" panose="02020603050405020304" pitchFamily="18" charset="0"/>
              <a:ea typeface="Times New Roman" panose="02020603050405020304" pitchFamily="18" charset="0"/>
            </a:endParaRPr>
          </a:p>
        </p:txBody>
      </p:sp>
      <p:pic>
        <p:nvPicPr>
          <p:cNvPr id="9" name="Рисунок 8" descr="Изображение выглядит как текст, карта&#10;&#10;Автоматически созданное описание">
            <a:extLst>
              <a:ext uri="{FF2B5EF4-FFF2-40B4-BE49-F238E27FC236}">
                <a16:creationId xmlns:a16="http://schemas.microsoft.com/office/drawing/2014/main" id="{FF7D335D-C397-ED06-E900-51494662EB5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7190" y="4333410"/>
            <a:ext cx="3135630" cy="2351723"/>
          </a:xfrm>
          <a:prstGeom prst="rect">
            <a:avLst/>
          </a:prstGeom>
        </p:spPr>
      </p:pic>
      <p:pic>
        <p:nvPicPr>
          <p:cNvPr id="11" name="Рисунок 10" descr="Изображение выглядит как Детское искусство, розовый, Пурпурный цвет, Сирень&#10;&#10;Автоматически созданное описание">
            <a:extLst>
              <a:ext uri="{FF2B5EF4-FFF2-40B4-BE49-F238E27FC236}">
                <a16:creationId xmlns:a16="http://schemas.microsoft.com/office/drawing/2014/main" id="{036F14BC-7EF7-856C-0AC4-3EB3E640734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27304" y="4333410"/>
            <a:ext cx="3124200" cy="2343150"/>
          </a:xfrm>
          <a:prstGeom prst="rect">
            <a:avLst/>
          </a:prstGeom>
        </p:spPr>
      </p:pic>
      <p:pic>
        <p:nvPicPr>
          <p:cNvPr id="13" name="Рисунок 12" descr="Изображение выглядит как текст, диаграмма, снимок экрана, дизайн&#10;&#10;Автоматически созданное описание">
            <a:extLst>
              <a:ext uri="{FF2B5EF4-FFF2-40B4-BE49-F238E27FC236}">
                <a16:creationId xmlns:a16="http://schemas.microsoft.com/office/drawing/2014/main" id="{9A00A1B1-8FC2-C9A1-C5ED-93954F9D7E5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65988" y="4325535"/>
            <a:ext cx="3124200" cy="2345599"/>
          </a:xfrm>
          <a:prstGeom prst="rect">
            <a:avLst/>
          </a:prstGeom>
        </p:spPr>
      </p:pic>
    </p:spTree>
    <p:extLst>
      <p:ext uri="{BB962C8B-B14F-4D97-AF65-F5344CB8AC3E}">
        <p14:creationId xmlns:p14="http://schemas.microsoft.com/office/powerpoint/2010/main" val="3506735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Объект 5" descr="Изображение выглядит как графическая вставка, рисунок, символ, иллюстрация&#10;&#10;Автоматически созданное описание">
            <a:extLst>
              <a:ext uri="{FF2B5EF4-FFF2-40B4-BE49-F238E27FC236}">
                <a16:creationId xmlns:a16="http://schemas.microsoft.com/office/drawing/2014/main" id="{48B39188-D8F0-600E-F1E0-A2A19D860BAC}"/>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0390188" y="5984875"/>
            <a:ext cx="1801812" cy="873125"/>
          </a:xfrm>
        </p:spPr>
      </p:pic>
      <p:pic>
        <p:nvPicPr>
          <p:cNvPr id="4" name="Picture 3" descr="Облачно, нефтяной Paint Art">
            <a:extLst>
              <a:ext uri="{FF2B5EF4-FFF2-40B4-BE49-F238E27FC236}">
                <a16:creationId xmlns:a16="http://schemas.microsoft.com/office/drawing/2014/main" id="{D2954168-BFB3-1607-069F-11CCE7A0F44F}"/>
              </a:ext>
            </a:extLst>
          </p:cNvPr>
          <p:cNvPicPr>
            <a:picLocks noChangeAspect="1"/>
          </p:cNvPicPr>
          <p:nvPr/>
        </p:nvPicPr>
        <p:blipFill rotWithShape="1">
          <a:blip r:embed="rId3">
            <a:alphaModFix amt="47000"/>
          </a:blip>
          <a:srcRect t="7865" b="7865"/>
          <a:stretch/>
        </p:blipFill>
        <p:spPr>
          <a:xfrm>
            <a:off x="20" y="10"/>
            <a:ext cx="12191980" cy="6857990"/>
          </a:xfrm>
          <a:prstGeom prst="rect">
            <a:avLst/>
          </a:prstGeom>
        </p:spPr>
      </p:pic>
      <p:sp>
        <p:nvSpPr>
          <p:cNvPr id="3" name="TextBox 2">
            <a:extLst>
              <a:ext uri="{FF2B5EF4-FFF2-40B4-BE49-F238E27FC236}">
                <a16:creationId xmlns:a16="http://schemas.microsoft.com/office/drawing/2014/main" id="{F2683E96-4885-177E-195A-EE4B45F299DB}"/>
              </a:ext>
            </a:extLst>
          </p:cNvPr>
          <p:cNvSpPr txBox="1"/>
          <p:nvPr/>
        </p:nvSpPr>
        <p:spPr>
          <a:xfrm>
            <a:off x="45098" y="607843"/>
            <a:ext cx="12101804" cy="5642314"/>
          </a:xfrm>
          <a:prstGeom prst="rect">
            <a:avLst/>
          </a:prstGeom>
          <a:noFill/>
        </p:spPr>
        <p:txBody>
          <a:bodyPr wrap="square">
            <a:spAutoFit/>
          </a:bodyPr>
          <a:lstStyle/>
          <a:p>
            <a:pPr marL="147955" indent="457200" algn="just"/>
            <a:r>
              <a:rPr lang="uk-UA" sz="2000" b="1" dirty="0">
                <a:effectLst/>
                <a:latin typeface="Bookman Old Style" panose="02050604050505020204" pitchFamily="18" charset="0"/>
                <a:ea typeface="Times New Roman" panose="02020603050405020304" pitchFamily="18" charset="0"/>
              </a:rPr>
              <a:t>У різних рослин онтогенез відрізняється за різними особливостями. Наприклад, за тривалістю онтогенезу розрізняють 4 групи рослин:</a:t>
            </a:r>
            <a:endParaRPr lang="ru-UA" sz="2000" b="1" dirty="0">
              <a:effectLst/>
              <a:latin typeface="Times New Roman" panose="02020603050405020304" pitchFamily="18" charset="0"/>
              <a:ea typeface="Times New Roman" panose="02020603050405020304" pitchFamily="18" charset="0"/>
            </a:endParaRPr>
          </a:p>
          <a:p>
            <a:pPr marL="342900" lvl="0" indent="-342900" algn="just">
              <a:lnSpc>
                <a:spcPct val="107000"/>
              </a:lnSpc>
              <a:spcAft>
                <a:spcPts val="800"/>
              </a:spcAft>
              <a:buSzPts val="1100"/>
              <a:buFont typeface="Times New Roman" panose="02020603050405020304" pitchFamily="18" charset="0"/>
              <a:buAutoNum type="arabicPeriod"/>
            </a:pPr>
            <a:r>
              <a:rPr lang="uk-UA" sz="2000" b="1" i="1" kern="100" spc="0" dirty="0">
                <a:effectLst/>
                <a:latin typeface="Bookman Old Style" panose="02050604050505020204" pitchFamily="18" charset="0"/>
                <a:ea typeface="Times New Roman" panose="02020603050405020304" pitchFamily="18" charset="0"/>
                <a:cs typeface="Times New Roman" panose="02020603050405020304" pitchFamily="18" charset="0"/>
              </a:rPr>
              <a:t>Ефемери (однорічні) і ефемероїди (багаторічні) </a:t>
            </a:r>
            <a:r>
              <a:rPr lang="uk-UA" sz="2000" b="1" kern="100" spc="0" dirty="0">
                <a:effectLst/>
                <a:latin typeface="Bookman Old Style" panose="02050604050505020204" pitchFamily="18" charset="0"/>
                <a:ea typeface="Times New Roman" panose="02020603050405020304" pitchFamily="18" charset="0"/>
                <a:cs typeface="Times New Roman" panose="02020603050405020304" pitchFamily="18" charset="0"/>
              </a:rPr>
              <a:t>(життєвий цикл триває 1,0-1,5 місяці, коли сприятливі умови для розвитку). Ефемери – вероніка весняна, веснянка весняна, мишачий хвіст малий, ефемероїди – тюльпан </a:t>
            </a:r>
            <a:r>
              <a:rPr lang="uk-UA" sz="2000" b="1" kern="100" spc="0" dirty="0" err="1">
                <a:effectLst/>
                <a:latin typeface="Bookman Old Style" panose="02050604050505020204" pitchFamily="18" charset="0"/>
                <a:ea typeface="Times New Roman" panose="02020603050405020304" pitchFamily="18" charset="0"/>
                <a:cs typeface="Times New Roman" panose="02020603050405020304" pitchFamily="18" charset="0"/>
              </a:rPr>
              <a:t>Шренка</a:t>
            </a:r>
            <a:r>
              <a:rPr lang="uk-UA" sz="2000" b="1" kern="100" spc="0" dirty="0">
                <a:effectLst/>
                <a:latin typeface="Bookman Old Style" panose="02050604050505020204" pitchFamily="18" charset="0"/>
                <a:ea typeface="Times New Roman" panose="02020603050405020304" pitchFamily="18" charset="0"/>
                <a:cs typeface="Times New Roman" panose="02020603050405020304" pitchFamily="18" charset="0"/>
              </a:rPr>
              <a:t>, зірочки, гадюча цибулька.</a:t>
            </a:r>
            <a:endParaRPr lang="ru-UA" sz="2000" b="1" kern="100" spc="0" dirty="0">
              <a:effectLst/>
              <a:latin typeface="Aptos" panose="020B0004020202020204" pitchFamily="34" charset="0"/>
              <a:ea typeface="Times New Roman" panose="02020603050405020304" pitchFamily="18" charset="0"/>
              <a:cs typeface="Times New Roman" panose="02020603050405020304" pitchFamily="18" charset="0"/>
            </a:endParaRPr>
          </a:p>
          <a:p>
            <a:pPr marL="342900" lvl="0" indent="-342900" algn="just">
              <a:lnSpc>
                <a:spcPct val="107000"/>
              </a:lnSpc>
              <a:spcAft>
                <a:spcPts val="800"/>
              </a:spcAft>
              <a:buSzPts val="1100"/>
              <a:buFont typeface="Times New Roman" panose="02020603050405020304" pitchFamily="18" charset="0"/>
              <a:buAutoNum type="arabicPeriod"/>
            </a:pPr>
            <a:r>
              <a:rPr lang="uk-UA" sz="2000" b="1" i="1" kern="100" spc="0" dirty="0">
                <a:effectLst/>
                <a:latin typeface="Bookman Old Style" panose="02050604050505020204" pitchFamily="18" charset="0"/>
                <a:ea typeface="Times New Roman" panose="02020603050405020304" pitchFamily="18" charset="0"/>
                <a:cs typeface="Times New Roman" panose="02020603050405020304" pitchFamily="18" charset="0"/>
              </a:rPr>
              <a:t>Однорічники </a:t>
            </a:r>
            <a:r>
              <a:rPr lang="uk-UA" sz="2000" b="1" kern="100" spc="0" dirty="0">
                <a:effectLst/>
                <a:latin typeface="Bookman Old Style" panose="02050604050505020204" pitchFamily="18" charset="0"/>
                <a:ea typeface="Times New Roman" panose="02020603050405020304" pitchFamily="18" charset="0"/>
                <a:cs typeface="Times New Roman" panose="02020603050405020304" pitchFamily="18" charset="0"/>
              </a:rPr>
              <a:t>(життєвий цикл – близько року) – в основному злакові.</a:t>
            </a:r>
            <a:endParaRPr lang="ru-UA" sz="2000" b="1" kern="100" spc="0" dirty="0">
              <a:effectLst/>
              <a:latin typeface="Aptos" panose="020B0004020202020204" pitchFamily="34" charset="0"/>
              <a:ea typeface="Times New Roman" panose="02020603050405020304" pitchFamily="18" charset="0"/>
              <a:cs typeface="Times New Roman" panose="02020603050405020304" pitchFamily="18" charset="0"/>
            </a:endParaRPr>
          </a:p>
          <a:p>
            <a:pPr marL="342900" lvl="0" indent="-342900" algn="just">
              <a:lnSpc>
                <a:spcPct val="107000"/>
              </a:lnSpc>
              <a:spcAft>
                <a:spcPts val="800"/>
              </a:spcAft>
              <a:buSzPts val="1100"/>
              <a:buFont typeface="Times New Roman" panose="02020603050405020304" pitchFamily="18" charset="0"/>
              <a:buAutoNum type="arabicPeriod"/>
              <a:tabLst>
                <a:tab pos="720725" algn="l"/>
              </a:tabLst>
            </a:pPr>
            <a:r>
              <a:rPr lang="uk-UA" sz="2000" b="1" i="1" kern="100" spc="0" dirty="0">
                <a:effectLst/>
                <a:latin typeface="Bookman Old Style" panose="02050604050505020204" pitchFamily="18" charset="0"/>
                <a:ea typeface="Times New Roman" panose="02020603050405020304" pitchFamily="18" charset="0"/>
                <a:cs typeface="Times New Roman" panose="02020603050405020304" pitchFamily="18" charset="0"/>
              </a:rPr>
              <a:t>Дворічники </a:t>
            </a:r>
            <a:r>
              <a:rPr lang="uk-UA" sz="2000" b="1" kern="100" spc="0" dirty="0">
                <a:effectLst/>
                <a:latin typeface="Bookman Old Style" panose="02050604050505020204" pitchFamily="18" charset="0"/>
                <a:ea typeface="Times New Roman" panose="02020603050405020304" pitchFamily="18" charset="0"/>
                <a:cs typeface="Times New Roman" panose="02020603050405020304" pitchFamily="18" charset="0"/>
              </a:rPr>
              <a:t>(буряки, капуста, морква, цибуля ін.).</a:t>
            </a:r>
            <a:endParaRPr lang="ru-UA" sz="2000" b="1" kern="100" spc="0" dirty="0">
              <a:effectLst/>
              <a:latin typeface="Aptos" panose="020B0004020202020204" pitchFamily="34" charset="0"/>
              <a:ea typeface="Times New Roman" panose="02020603050405020304" pitchFamily="18" charset="0"/>
              <a:cs typeface="Times New Roman" panose="02020603050405020304" pitchFamily="18" charset="0"/>
            </a:endParaRPr>
          </a:p>
          <a:p>
            <a:pPr marL="342900" lvl="0" indent="-342900" algn="just">
              <a:lnSpc>
                <a:spcPct val="107000"/>
              </a:lnSpc>
              <a:spcAft>
                <a:spcPts val="800"/>
              </a:spcAft>
              <a:buSzPts val="1100"/>
              <a:buFont typeface="Times New Roman" panose="02020603050405020304" pitchFamily="18" charset="0"/>
              <a:buAutoNum type="arabicPeriod"/>
              <a:tabLst>
                <a:tab pos="720725" algn="l"/>
              </a:tabLst>
            </a:pPr>
            <a:r>
              <a:rPr lang="uk-UA" sz="2000" b="1" i="1" kern="100" spc="0" dirty="0">
                <a:effectLst/>
                <a:latin typeface="Bookman Old Style" panose="02050604050505020204" pitchFamily="18" charset="0"/>
                <a:ea typeface="Times New Roman" panose="02020603050405020304" pitchFamily="18" charset="0"/>
                <a:cs typeface="Times New Roman" panose="02020603050405020304" pitchFamily="18" charset="0"/>
              </a:rPr>
              <a:t>Багаторічники </a:t>
            </a:r>
            <a:r>
              <a:rPr lang="uk-UA" sz="2000" b="1" kern="100" spc="0" dirty="0">
                <a:effectLst/>
                <a:latin typeface="Bookman Old Style" panose="02050604050505020204" pitchFamily="18" charset="0"/>
                <a:ea typeface="Times New Roman" panose="02020603050405020304" pitchFamily="18" charset="0"/>
                <a:cs typeface="Times New Roman" panose="02020603050405020304" pitchFamily="18" charset="0"/>
              </a:rPr>
              <a:t>– життєвий цикл більше 3-х років (дерева).</a:t>
            </a:r>
            <a:endParaRPr lang="ru-UA" sz="2000" b="1" kern="100" spc="0" dirty="0">
              <a:effectLst/>
              <a:latin typeface="Aptos" panose="020B0004020202020204" pitchFamily="34" charset="0"/>
              <a:ea typeface="Times New Roman" panose="02020603050405020304" pitchFamily="18" charset="0"/>
              <a:cs typeface="Times New Roman" panose="02020603050405020304" pitchFamily="18" charset="0"/>
            </a:endParaRPr>
          </a:p>
          <a:p>
            <a:pPr indent="457200" algn="just">
              <a:lnSpc>
                <a:spcPct val="107000"/>
              </a:lnSpc>
              <a:spcBef>
                <a:spcPts val="800"/>
              </a:spcBef>
              <a:spcAft>
                <a:spcPts val="400"/>
              </a:spcAft>
            </a:pPr>
            <a:r>
              <a:rPr lang="uk-UA" sz="2000" b="1" kern="100" dirty="0">
                <a:effectLst/>
                <a:latin typeface="Bookman Old Style" panose="02050604050505020204" pitchFamily="18" charset="0"/>
                <a:ea typeface="Times New Roman" panose="02020603050405020304" pitchFamily="18" charset="0"/>
                <a:cs typeface="Times New Roman" panose="02020603050405020304" pitchFamily="18" charset="0"/>
              </a:rPr>
              <a:t>За періодичністю плодоношення рослини поділяють на дві групи:</a:t>
            </a:r>
            <a:endParaRPr lang="ru-UA" sz="2000" b="1" kern="100" dirty="0">
              <a:effectLst/>
              <a:latin typeface="Aptos" panose="020B0004020202020204" pitchFamily="34" charset="0"/>
              <a:ea typeface="Times New Roman" panose="02020603050405020304" pitchFamily="18" charset="0"/>
              <a:cs typeface="Times New Roman" panose="02020603050405020304" pitchFamily="18" charset="0"/>
            </a:endParaRPr>
          </a:p>
          <a:p>
            <a:pPr marL="342900" lvl="0" indent="-342900" algn="just">
              <a:lnSpc>
                <a:spcPct val="107000"/>
              </a:lnSpc>
              <a:spcAft>
                <a:spcPts val="800"/>
              </a:spcAft>
              <a:buSzPts val="1100"/>
              <a:buFont typeface="Times New Roman" panose="02020603050405020304" pitchFamily="18" charset="0"/>
              <a:buAutoNum type="arabicPeriod"/>
              <a:tabLst>
                <a:tab pos="661670" algn="l"/>
              </a:tabLst>
            </a:pPr>
            <a:r>
              <a:rPr lang="uk-UA" sz="2000" b="1" i="1" kern="100" spc="0" dirty="0">
                <a:effectLst/>
                <a:latin typeface="Bookman Old Style" panose="02050604050505020204" pitchFamily="18" charset="0"/>
                <a:ea typeface="Times New Roman" panose="02020603050405020304" pitchFamily="18" charset="0"/>
                <a:cs typeface="Times New Roman" panose="02020603050405020304" pitchFamily="18" charset="0"/>
              </a:rPr>
              <a:t>Монокарпічні </a:t>
            </a:r>
            <a:r>
              <a:rPr lang="uk-UA" sz="2000" b="1" kern="100" spc="0" dirty="0">
                <a:effectLst/>
                <a:latin typeface="Bookman Old Style" panose="02050604050505020204" pitchFamily="18" charset="0"/>
                <a:ea typeface="Times New Roman" panose="02020603050405020304" pitchFamily="18" charset="0"/>
                <a:cs typeface="Times New Roman" panose="02020603050405020304" pitchFamily="18" charset="0"/>
              </a:rPr>
              <a:t>– здатні до розмноження і плодоношення один раз в житті і відразу після цього гинуть (1-річні, 2-річні, бамбук, деякі пальми, мексиканська агава).</a:t>
            </a:r>
            <a:endParaRPr lang="ru-UA" sz="2000" b="1" kern="100" spc="0" dirty="0">
              <a:effectLst/>
              <a:latin typeface="Aptos" panose="020B0004020202020204" pitchFamily="34" charset="0"/>
              <a:ea typeface="Times New Roman" panose="02020603050405020304" pitchFamily="18" charset="0"/>
              <a:cs typeface="Times New Roman" panose="02020603050405020304" pitchFamily="18" charset="0"/>
            </a:endParaRPr>
          </a:p>
          <a:p>
            <a:pPr marL="342900" lvl="0" indent="-342900" algn="just">
              <a:lnSpc>
                <a:spcPct val="107000"/>
              </a:lnSpc>
              <a:spcAft>
                <a:spcPts val="800"/>
              </a:spcAft>
              <a:buSzPts val="1100"/>
              <a:buFont typeface="Times New Roman" panose="02020603050405020304" pitchFamily="18" charset="0"/>
              <a:buAutoNum type="arabicPeriod"/>
              <a:tabLst>
                <a:tab pos="704850" algn="l"/>
              </a:tabLst>
            </a:pPr>
            <a:r>
              <a:rPr lang="uk-UA" sz="2000" b="1" i="1" kern="100" spc="0" dirty="0">
                <a:effectLst/>
                <a:latin typeface="Bookman Old Style" panose="02050604050505020204" pitchFamily="18" charset="0"/>
                <a:ea typeface="Times New Roman" panose="02020603050405020304" pitchFamily="18" charset="0"/>
                <a:cs typeface="Times New Roman" panose="02020603050405020304" pitchFamily="18" charset="0"/>
              </a:rPr>
              <a:t>Полікарпічні </a:t>
            </a:r>
            <a:r>
              <a:rPr lang="uk-UA" sz="2000" b="1" kern="100" spc="0" dirty="0">
                <a:effectLst/>
                <a:latin typeface="Bookman Old Style" panose="02050604050505020204" pitchFamily="18" charset="0"/>
                <a:ea typeface="Times New Roman" panose="02020603050405020304" pitchFamily="18" charset="0"/>
                <a:cs typeface="Times New Roman" panose="02020603050405020304" pitchFamily="18" charset="0"/>
              </a:rPr>
              <a:t>– рослини, що цвітуть багаторазово інколи кілька разів впродовж року (злакові, дерева, кущі – груша, яблуня, дуб, клен тощо ).</a:t>
            </a:r>
            <a:endParaRPr lang="ru-UA" sz="2000" b="1" kern="100" spc="0" dirty="0">
              <a:effectLst/>
              <a:latin typeface="Aptos" panose="020B00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54911510"/>
      </p:ext>
    </p:extLst>
  </p:cSld>
  <p:clrMapOvr>
    <a:masterClrMapping/>
  </p:clrMapOvr>
</p:sld>
</file>

<file path=ppt/theme/theme1.xml><?xml version="1.0" encoding="utf-8"?>
<a:theme xmlns:a="http://schemas.openxmlformats.org/drawingml/2006/main" name="ClassicFrameVTI">
  <a:themeElements>
    <a:clrScheme name="AnalogousFromDarkSeedLeftStep">
      <a:dk1>
        <a:srgbClr val="000000"/>
      </a:dk1>
      <a:lt1>
        <a:srgbClr val="FFFFFF"/>
      </a:lt1>
      <a:dk2>
        <a:srgbClr val="1C2432"/>
      </a:dk2>
      <a:lt2>
        <a:srgbClr val="F2F3F0"/>
      </a:lt2>
      <a:accent1>
        <a:srgbClr val="844BC5"/>
      </a:accent1>
      <a:accent2>
        <a:srgbClr val="4842B7"/>
      </a:accent2>
      <a:accent3>
        <a:srgbClr val="4B78C5"/>
      </a:accent3>
      <a:accent4>
        <a:srgbClr val="3999B3"/>
      </a:accent4>
      <a:accent5>
        <a:srgbClr val="49C0A8"/>
      </a:accent5>
      <a:accent6>
        <a:srgbClr val="39B368"/>
      </a:accent6>
      <a:hlink>
        <a:srgbClr val="339A97"/>
      </a:hlink>
      <a:folHlink>
        <a:srgbClr val="7F7F7F"/>
      </a:folHlink>
    </a:clrScheme>
    <a:fontScheme name="Goudy and Gill Sans">
      <a:majorFont>
        <a:latin typeface="Goudy Old Style"/>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lassicFrameVTI" id="{4FA2A165-EC65-4FB0-B019-8C8876A1D8E3}" vid="{9D78F1F1-8226-42FD-A1A3-975EDF6D60F8}"/>
    </a:ext>
  </a:extLst>
</a:theme>
</file>

<file path=docProps/app.xml><?xml version="1.0" encoding="utf-8"?>
<Properties xmlns="http://schemas.openxmlformats.org/officeDocument/2006/extended-properties" xmlns:vt="http://schemas.openxmlformats.org/officeDocument/2006/docPropsVTypes">
  <TotalTime>492</TotalTime>
  <Words>5381</Words>
  <Application>Microsoft Office PowerPoint</Application>
  <PresentationFormat>Широкоэкранный</PresentationFormat>
  <Paragraphs>125</Paragraphs>
  <Slides>53</Slides>
  <Notes>0</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53</vt:i4>
      </vt:variant>
    </vt:vector>
  </HeadingPairs>
  <TitlesOfParts>
    <vt:vector size="61" baseType="lpstr">
      <vt:lpstr>Aptos</vt:lpstr>
      <vt:lpstr>Aptos Display</vt:lpstr>
      <vt:lpstr>Arial</vt:lpstr>
      <vt:lpstr>Bookman Old Style</vt:lpstr>
      <vt:lpstr>Gill Sans MT</vt:lpstr>
      <vt:lpstr>Goudy Old Style</vt:lpstr>
      <vt:lpstr>Times New Roman</vt:lpstr>
      <vt:lpstr>ClassicFrameVTI</vt:lpstr>
      <vt:lpstr>Фізіологія рослин</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Фізіологія рослин</dc:title>
  <dc:creator>Olena Boika</dc:creator>
  <cp:lastModifiedBy>Olena Boika</cp:lastModifiedBy>
  <cp:revision>7</cp:revision>
  <dcterms:created xsi:type="dcterms:W3CDTF">2024-01-29T14:08:06Z</dcterms:created>
  <dcterms:modified xsi:type="dcterms:W3CDTF">2024-01-30T12:16:48Z</dcterms:modified>
</cp:coreProperties>
</file>