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30"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e011b24e8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e011b24e8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1e011b24e81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 name="Google Shape;114;g1e011b24e8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e011b24e81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e011b24e81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e011b24e81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e011b24e81_0_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1e011b24e81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1e011b24e81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1e011b24e81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1e011b24e81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1e011b24e81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1e011b24e81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e011b24e81_0_1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1e011b24e81_0_1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e011b24e81_0_1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1e011b24e81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1e011b24e81_0_1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g1e011b24e81_0_1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1e011b24e81_0_1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1e011b24e81_0_1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1e011b24e8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1e011b24e8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1e01130a530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1e01130a530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1e011b24e81_0_1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1e011b24e81_0_1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e011b24e81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e011b24e81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e011b24e81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e011b24e8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1e011b24e81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1e011b24e81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e011b24e81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1e011b24e81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e01130a530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e01130a530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1e011b24e81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1e011b24e81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e011b24e81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e011b24e81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ru"/>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445025"/>
            <a:ext cx="8520600" cy="19083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Дитячо-батьківські взаємини – це процес та результат індивідуального вибіркового відображення сімейних зв’язків, а також переживання батьками та дітьми у їх спільній діяльності.</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ru" sz="1400"/>
              <a:t>Стилі сімейного виховання</a:t>
            </a:r>
            <a:endParaRPr/>
          </a:p>
        </p:txBody>
      </p:sp>
      <p:sp>
        <p:nvSpPr>
          <p:cNvPr id="117" name="Google Shape;117;p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Виділяється також нестійкийстиль виховання, для якого характерний непрогнозований перехід батьків від одного до іншого стилю виховання дитини. Такі зміни породжують у неї недовіру до батьків, відчуженість, формують моделі реакцій не на зміст звертань, а на форму. Для задоволення своїх індивідуалістичних потреб діти намагаються використати ситуативно сприятливий емоційни фон стосунків з батьками </a:t>
            </a:r>
            <a:endParaRPr/>
          </a:p>
        </p:txBody>
      </p:sp>
      <p:sp>
        <p:nvSpPr>
          <p:cNvPr id="118" name="Google Shape;118;p22"/>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Л.Г. Саготовська визначила 6 типів ставлення батьків до дітей: 1. надзвичайно прискіпливе ставлення («діти – головне у житті»); 2. байдуже ставлення до інтересів та потреб дитини; 3. егоїстичне ставлення («діти – основна робоча сила в сім’ї»); 4 . ставлення до дитини як до виховного суб’єкта (без врахування його особистісних характеристик); 5. ставлення до дитини як до перепони у досягненнях (як у кар’єрі, так і в особистому житті); 6. повага до дитини та делегування їй певних обов’язків</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ru" sz="1400"/>
              <a:t>Стилі сімейного виховання</a:t>
            </a:r>
            <a:endParaRPr/>
          </a:p>
        </p:txBody>
      </p:sp>
      <p:sp>
        <p:nvSpPr>
          <p:cNvPr id="124" name="Google Shape;124;p23"/>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1200"/>
              </a:spcAft>
              <a:buNone/>
            </a:pPr>
            <a:r>
              <a:rPr lang="ru"/>
              <a:t>Стиль сімейного виховання грає суттєву та ведучу роль в формуванні особистості дитини. Він характеризує те, як батьки ставляться до дитини, характер контролю за нею та її діями, активністю та діяльністю, спосіб пред’явлення вимог, вибір форм заохочення і покарання. Вибір батьками стилю сімейного виховання обумовлюється впливом типу темпераменту, 12 традиціями, в яких виховувалися самі батьки. Батьки використовують різні методи виховання, в залежності від ситуацій, що виникають, від темпераменту самої дитини і поведінки в певний окремий момент.</a:t>
            </a:r>
            <a:endParaRPr/>
          </a:p>
        </p:txBody>
      </p:sp>
      <p:sp>
        <p:nvSpPr>
          <p:cNvPr id="125" name="Google Shape;125;p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На формування стилів сімейного виховання впливають як об’єктивні, так і суб’єктивні фактори, а також генетичні особливості батьків і дитини. Вибір стилю сімейного виховання визначають:  типи темпераменту батьків, їхня сумісність;  традиціїсімей, у яких виховувалися самі батьки;  тип літератури, яку читають батьки;  рівень освіти батьків;  соціальне оточення родини в цілому</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502400" y="514525"/>
            <a:ext cx="76665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ct val="78571"/>
              <a:buFont typeface="Arial"/>
              <a:buNone/>
            </a:pPr>
            <a:r>
              <a:rPr lang="ru" sz="1400"/>
              <a:t>Стилі сімейного виховання</a:t>
            </a:r>
            <a:endParaRPr/>
          </a:p>
          <a:p>
            <a:pPr marL="0" lvl="0" indent="0" algn="l" rtl="0">
              <a:spcBef>
                <a:spcPts val="0"/>
              </a:spcBef>
              <a:spcAft>
                <a:spcPts val="0"/>
              </a:spcAft>
              <a:buNone/>
            </a:pPr>
            <a:endParaRPr/>
          </a:p>
        </p:txBody>
      </p:sp>
      <p:sp>
        <p:nvSpPr>
          <p:cNvPr id="131" name="Google Shape;131;p2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1200"/>
              </a:spcAft>
              <a:buNone/>
            </a:pPr>
            <a:r>
              <a:rPr lang="ru"/>
              <a:t>А. Лічко виділив і описав 8 типів сімейного виховання: 1. Емоційне відторгнення – батьки майже не проявляють емоцій до дитини і, як наслідок, дитина дуже швидко перестає проявляти емоції до батьків. Такі діти виростають замкненими, в них надзвичайно бідна емоційна сфера і надзвичайно низька самооцінка. 2. Жорстоке ставлення – часто супроводжується емоційним неприйняттям. Жорстокість проявляється як у фізичному, так і в психологічному насиллі над дитиною. Діти, що виховуються таким чином, часто мають певні порушення особистості і є агресивними.</a:t>
            </a:r>
            <a:endParaRPr/>
          </a:p>
        </p:txBody>
      </p:sp>
      <p:sp>
        <p:nvSpPr>
          <p:cNvPr id="132" name="Google Shape;132;p24"/>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3. Підвищена моральна відповідальність – покладання на дитину надій, що не збулись, формальний підхід до неї. Емоційна сфера таких дітей бідна, вони губляться в інтенсивних, емоційно забарвлених ситуаціях. 4. Суперечливе виховання – виникає при конфронтації з приводу стилів виховання всередині сімʼї. Діти в цьому випадку виростають тривожними та лицемірними.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ct val="78571"/>
              <a:buFont typeface="Arial"/>
              <a:buNone/>
            </a:pPr>
            <a:r>
              <a:rPr lang="ru" sz="1400"/>
              <a:t>Стилі сімейного виховання</a:t>
            </a:r>
            <a:endParaRPr/>
          </a:p>
          <a:p>
            <a:pPr marL="0" lvl="0" indent="0" algn="l" rtl="0">
              <a:spcBef>
                <a:spcPts val="0"/>
              </a:spcBef>
              <a:spcAft>
                <a:spcPts val="0"/>
              </a:spcAft>
              <a:buClr>
                <a:schemeClr val="dk1"/>
              </a:buClr>
              <a:buSzPct val="39285"/>
              <a:buFont typeface="Arial"/>
              <a:buNone/>
            </a:pPr>
            <a:endParaRPr/>
          </a:p>
          <a:p>
            <a:pPr marL="0" lvl="0" indent="0" algn="l" rtl="0">
              <a:spcBef>
                <a:spcPts val="0"/>
              </a:spcBef>
              <a:spcAft>
                <a:spcPts val="0"/>
              </a:spcAft>
              <a:buNone/>
            </a:pPr>
            <a:endParaRPr/>
          </a:p>
        </p:txBody>
      </p:sp>
      <p:sp>
        <p:nvSpPr>
          <p:cNvPr id="138" name="Google Shape;138;p2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5. Гіпопротекція – відсутність інтересу до життя дитини. «Безконтрольні діти» ризикують потрапити під чужий негативний вплив. 6. Гіперпротекція (гіперопіка) – намагання повністю контролювати дитину і огородити її від зовнішнього світу. Часто є наслідком нереалізованої потреби батьків у любові. Діти, яких надмірно опікають, виростають егоїстичними, не здатними нормально влитись до колективу. </a:t>
            </a:r>
            <a:endParaRPr/>
          </a:p>
        </p:txBody>
      </p:sp>
      <p:sp>
        <p:nvSpPr>
          <p:cNvPr id="139" name="Google Shape;139;p2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ru"/>
              <a:t>7. Іпохондричність – розвивається в тих сімʼях, де дитина довгий час хворіла важким захворюванням. Все життя в сімʼї завʼязане на її самопочутті, такі діти егоцентричні. 8. Любов – ідеальний тип сімейного виховання, коли батьки беззаперечно приймають дитину, враховують їїінтереси, підтримують ініціативу </a:t>
            </a:r>
            <a:endParaRPr/>
          </a:p>
          <a:p>
            <a:pPr marL="0" lvl="0" indent="0" algn="l" rtl="0">
              <a:spcBef>
                <a:spcPts val="120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6"/>
          <p:cNvSpPr txBox="1">
            <a:spLocks noGrp="1"/>
          </p:cNvSpPr>
          <p:nvPr>
            <p:ph type="title"/>
          </p:nvPr>
        </p:nvSpPr>
        <p:spPr>
          <a:xfrm>
            <a:off x="181200" y="477650"/>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ct val="78571"/>
              <a:buFont typeface="Arial"/>
              <a:buNone/>
            </a:pPr>
            <a:r>
              <a:rPr lang="ru" sz="1400"/>
              <a:t>Стилі сімейного виховання</a:t>
            </a:r>
            <a:endParaRPr/>
          </a:p>
          <a:p>
            <a:pPr marL="0" lvl="0" indent="0" algn="l" rtl="0">
              <a:spcBef>
                <a:spcPts val="0"/>
              </a:spcBef>
              <a:spcAft>
                <a:spcPts val="0"/>
              </a:spcAft>
              <a:buClr>
                <a:schemeClr val="dk1"/>
              </a:buClr>
              <a:buSzPct val="39285"/>
              <a:buFont typeface="Arial"/>
              <a:buNone/>
            </a:pPr>
            <a:endParaRPr/>
          </a:p>
          <a:p>
            <a:pPr marL="0" lvl="0" indent="0" algn="l" rtl="0">
              <a:spcBef>
                <a:spcPts val="0"/>
              </a:spcBef>
              <a:spcAft>
                <a:spcPts val="0"/>
              </a:spcAft>
              <a:buNone/>
            </a:pPr>
            <a:endParaRPr/>
          </a:p>
        </p:txBody>
      </p:sp>
      <p:sp>
        <p:nvSpPr>
          <p:cNvPr id="145" name="Google Shape;145;p2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А.Я. Варга описує 4 типи батьківського ставлення, які відрізняються переважанням однієї чи декількох складових, перелічених вище:  приймаючо – авторитарний;  відторгуючий з явищами інфантилізації;  симбіотичний;  симбіотично-авторитарний </a:t>
            </a:r>
            <a:endParaRPr/>
          </a:p>
        </p:txBody>
      </p:sp>
      <p:sp>
        <p:nvSpPr>
          <p:cNvPr id="146" name="Google Shape;146;p2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У своїх дослідженнях А.Я. Варга і В.В. Столін охарактеризували наступні критерії батьківських відносин:  Прийняття - відкидання  Прийняття: батькові чи матері дитина подобається такою, якою є. Батьки поважають індивідуальність дитини, симпатизують їй.  Відкидання: батьки сприймають свою дитину поганою, непристосованою, невдахою, здебільшого відчувають до дитини злість, розпач, роздратування, образу. Не довіряють дитині, не поважають її.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ct val="78571"/>
              <a:buFont typeface="Arial"/>
              <a:buNone/>
            </a:pPr>
            <a:r>
              <a:rPr lang="ru" sz="1400"/>
              <a:t>Стилі сімейного виховання</a:t>
            </a:r>
            <a:endParaRPr/>
          </a:p>
          <a:p>
            <a:pPr marL="0" lvl="0" indent="0" algn="l" rtl="0">
              <a:spcBef>
                <a:spcPts val="0"/>
              </a:spcBef>
              <a:spcAft>
                <a:spcPts val="0"/>
              </a:spcAft>
              <a:buClr>
                <a:schemeClr val="dk1"/>
              </a:buClr>
              <a:buSzPct val="39285"/>
              <a:buFont typeface="Arial"/>
              <a:buNone/>
            </a:pPr>
            <a:endParaRPr/>
          </a:p>
          <a:p>
            <a:pPr marL="0" lvl="0" indent="0" algn="l" rtl="0">
              <a:spcBef>
                <a:spcPts val="0"/>
              </a:spcBef>
              <a:spcAft>
                <a:spcPts val="0"/>
              </a:spcAft>
              <a:buNone/>
            </a:pPr>
            <a:endParaRPr/>
          </a:p>
        </p:txBody>
      </p:sp>
      <p:sp>
        <p:nvSpPr>
          <p:cNvPr id="152" name="Google Shape;152;p2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Clr>
                <a:schemeClr val="dk1"/>
              </a:buClr>
              <a:buSzPts val="1100"/>
              <a:buFont typeface="Arial"/>
              <a:buNone/>
            </a:pPr>
            <a:r>
              <a:rPr lang="ru"/>
              <a:t>У своїх дослідженнях А.Я. Варга і В.В. Столін охарактеризували наступні критерії батьківських відносин:Кооперація – батьки зацікавлені у справах і планах дитини, намагаються у всьому посприяти і допомогти. Високо оцінюють її інтелектуальні і творчі здібності, мають почуття гордості за неї.  Симбіоз – батьки постійно відчувають тривогу за дитину, яка сприймається маленькою і беззахисною. Не дають дитині можливість розвивати самостійність.</a:t>
            </a:r>
            <a:endParaRPr/>
          </a:p>
        </p:txBody>
      </p:sp>
      <p:sp>
        <p:nvSpPr>
          <p:cNvPr id="153" name="Google Shape;153;p2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1200"/>
              </a:spcAft>
              <a:buNone/>
            </a:pPr>
            <a:r>
              <a:rPr lang="ru"/>
              <a:t>Авторитарна гіперсоціалізація – батьки вимагають від дитини повного послуху і дисципліни. Намагаються у всьому нав’язати їй власну волю, за прояв свавілля дитину суворо карають. Батьки пильно стежать за соціальною поведінкою дитини і вимагають соціального успіху.  Маленький невдаха – у батьківському відношенні є прагнення інфантилізувати дитину, приписати їй неспроможність у будь-якій діяльності. Дитина представляється непристосованою, неуспішною, схильну до прийняття поганих впливів. Дорослий намагається захистити дитину від труднощів і суворо контролювати її дії.</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ts val="1100"/>
              <a:buFont typeface="Arial"/>
              <a:buNone/>
            </a:pPr>
            <a:r>
              <a:rPr lang="ru" sz="1400">
                <a:solidFill>
                  <a:schemeClr val="dk2"/>
                </a:solidFill>
              </a:rPr>
              <a:t>За клінічним підходом В.І. Гарбузова, О.І. Захарова, Д.Н. Ісаєва </a:t>
            </a:r>
            <a:endParaRPr/>
          </a:p>
        </p:txBody>
      </p:sp>
      <p:sp>
        <p:nvSpPr>
          <p:cNvPr id="159" name="Google Shape;159;p2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до стилів сімейних взаємин, умовно виділяються три основних типи виховання: 1. Неприйняття, емоційне відкидання, «холодність», яке характеризується ігноруванням потреб дитини, жорстоким ставленням стосовно неї. Батьки при такому типі виховання вважають, що дитина є тягарем для них. Також зустрічається і приховане емоційне відкидання, коли батьки прагнуть завуалювати реальне ставлення до дитини підвищеної турботою і увагою. </a:t>
            </a:r>
            <a:endParaRPr/>
          </a:p>
        </p:txBody>
      </p:sp>
      <p:sp>
        <p:nvSpPr>
          <p:cNvPr id="160" name="Google Shape;160;p2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ru"/>
              <a:t>Гіперсоціалізація, що виражається в тривожно-недовірливому ставленнні батьків до стану здоров’я дитини, її соціального статусу серед товаришів і очікуванню успіхів у навчанні та майбутній професійній діяльності. Якщо очікування дорослих занадто високі, а дитині важко або невдається весь час відповідати їм, вона буде сприймати себе невдахою в очах батьків і, відповідно, у своїх власних очах. Такий тип виникає на підставі надмірної тривожності батьків за дитину.Егоцентричне виховання – сім’я існує тільки для дитини. При такому типі виникає симбіоз у системі дитина-дорослий. В результаті у дитини формується висока самооцінка, але і з’являється конфліктність в стосунках з соціальним оточенням. Дитині нав’язуються гіпертрофовані уявлення щодо власної цінності </a:t>
            </a:r>
            <a:endParaRPr/>
          </a:p>
          <a:p>
            <a:pPr marL="0" lvl="0" indent="0" algn="l" rtl="0">
              <a:spcBef>
                <a:spcPts val="1200"/>
              </a:spcBef>
              <a:spcAft>
                <a:spcPts val="1200"/>
              </a:spcAft>
              <a:buNone/>
            </a:pPr>
            <a:r>
              <a:rPr lang="ru"/>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0"/>
              </a:spcBef>
              <a:spcAft>
                <a:spcPts val="1200"/>
              </a:spcAft>
              <a:buClr>
                <a:schemeClr val="dk1"/>
              </a:buClr>
              <a:buSzPts val="1100"/>
              <a:buFont typeface="Arial"/>
              <a:buNone/>
            </a:pPr>
            <a:r>
              <a:rPr lang="ru" sz="1400">
                <a:solidFill>
                  <a:schemeClr val="dk2"/>
                </a:solidFill>
              </a:rPr>
              <a:t>Е.Г. Ейдеміллером та В.В. Юстицьким</a:t>
            </a:r>
            <a:endParaRPr/>
          </a:p>
        </p:txBody>
      </p:sp>
      <p:sp>
        <p:nvSpPr>
          <p:cNvPr id="166" name="Google Shape;166;p29"/>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ru"/>
              <a:t>Авторами Е.Г. Ейдеміллером та В.В. Юстицьким виокремлено 6 типів негармонійного (патологізуючого) виховання:  потуральна гіперпротекція – дитина знаходиться у центрі уваги всієї сім’ї, яка намагається максимально задовольнити всі її потреби;</a:t>
            </a:r>
            <a:endParaRPr/>
          </a:p>
          <a:p>
            <a:pPr marL="0" lvl="0" indent="0" algn="l" rtl="0">
              <a:spcBef>
                <a:spcPts val="1200"/>
              </a:spcBef>
              <a:spcAft>
                <a:spcPts val="1200"/>
              </a:spcAft>
              <a:buClr>
                <a:schemeClr val="dk1"/>
              </a:buClr>
              <a:buSzPts val="1100"/>
              <a:buFont typeface="Arial"/>
              <a:buNone/>
            </a:pPr>
            <a:r>
              <a:rPr lang="ru"/>
              <a:t>домінантна гіперпротекція – дитина також знаходиться у центрі уваги, але батьки водночас обмежують її самостійність численними заборонамита обмеженнями;  висока моральна відповідальність –</a:t>
            </a:r>
            <a:endParaRPr/>
          </a:p>
        </p:txBody>
      </p:sp>
      <p:sp>
        <p:nvSpPr>
          <p:cNvPr id="167" name="Google Shape;167;p29"/>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1200"/>
              </a:spcAft>
              <a:buNone/>
            </a:pPr>
            <a:r>
              <a:rPr lang="ru"/>
              <a:t> цей тип виховання характеризується сукупністю високих вимог до дитини у поєднанні з нехтуваннями її потреб;  емоційна відмова, відкидання, нехтування – спостерігається у випадках, коли між дитиною та батьками існує велика дистанція у стосунках;  жорстоке ставлення – разом з емоційною відмовою спостерігається також надмірна кількість різних покарань (фізичне покарання, незадоволення потреб дитини та ін.);  гіпопротекція – такий тип виховання притаманний сім’ям, в яких батьки не цікавляться дитиною, не приділяють їй належної уваги та не контролюють її.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0"/>
          <p:cNvSpPr txBox="1">
            <a:spLocks noGrp="1"/>
          </p:cNvSpPr>
          <p:nvPr>
            <p:ph type="title"/>
          </p:nvPr>
        </p:nvSpPr>
        <p:spPr>
          <a:xfrm>
            <a:off x="311700" y="4667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a:t>Стилі сімейного виховання</a:t>
            </a:r>
            <a:endParaRPr/>
          </a:p>
        </p:txBody>
      </p:sp>
      <p:sp>
        <p:nvSpPr>
          <p:cNvPr id="173" name="Google Shape;173;p30"/>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fontScale="85000" lnSpcReduction="20000"/>
          </a:bodyPr>
          <a:lstStyle/>
          <a:p>
            <a:pPr marL="0" lvl="0" indent="0" algn="l" rtl="0">
              <a:spcBef>
                <a:spcPts val="0"/>
              </a:spcBef>
              <a:spcAft>
                <a:spcPts val="1200"/>
              </a:spcAft>
              <a:buNone/>
            </a:pPr>
            <a:r>
              <a:rPr lang="ru"/>
              <a:t>1. «Сім’я-санаторій» – характеризується дріб’язковою опікою, жорстким контролем і надмірним захистом від уявних небезпек. 2. «Сім’я - фортеця» – характеризується тим, що батьки прагнуть вести себе підкреслено правильно. В результаті у дитини формується 16 підвищена невпевненість у собі і безініціативність. Це також призводить дитину до постійних внутрішньоособистісних конфліктів у дитини, і, як наслідок, до перенапруження нервової системи, виникнення тривожності, підвищеного ризику невротичних розладів. 3. «Сім’я - «третій зайвий»». У такій сім’ї емоційно перебільшено значущими є подружні стосунки, а дитині батьки схильні вселяти почуття неповноцінності, фіксуючи увагу на недоліках, недосконалості. Цей стиль виховання надає найбільш негативний вплив на розвиток дитини</a:t>
            </a:r>
            <a:endParaRPr/>
          </a:p>
        </p:txBody>
      </p:sp>
      <p:sp>
        <p:nvSpPr>
          <p:cNvPr id="174" name="Google Shape;174;p30"/>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Дослідниками були сформовані різноманітні класифікації стилів сімейного виховання і описані сценарії розвитку родин, зокрема системи батьки-дитина, в залежності від домінантного стилю. В нашому досліджені за основу взята класифікація порушених стилів сімейного виховання Е.Г. Ейдеміллером та В.В. Юстицьким, але з орієнтацією на обернені результати за шкалами (тобто гармонійний тип визначається через відсутність виражених ознак порушеного типу).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ru"/>
              <a:t>Стилі сімейного виховання</a:t>
            </a:r>
            <a:endParaRPr/>
          </a:p>
        </p:txBody>
      </p:sp>
      <p:sp>
        <p:nvSpPr>
          <p:cNvPr id="180" name="Google Shape;180;p31"/>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Авторами також визначені ймовірні причині, які призводять до вищезазначених порушень. Це може бути як відхилення особистості самих батьків (акцентуації та розлади), так і психологічні проблеми батьків, які розв’язуються за рахунок дітей. Ці ж стилі сімейного виховання А.С. Співаковська описує через типи неблагополучних сімей, в яких дає докладний аналіз необдуманого виховного впливу дорослих на дітей. </a:t>
            </a:r>
            <a:endParaRPr/>
          </a:p>
        </p:txBody>
      </p:sp>
      <p:sp>
        <p:nvSpPr>
          <p:cNvPr id="181" name="Google Shape;181;p31"/>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fontScale="85000" lnSpcReduction="20000"/>
          </a:bodyPr>
          <a:lstStyle/>
          <a:p>
            <a:pPr marL="0" lvl="0" indent="0" algn="l" rtl="0">
              <a:spcBef>
                <a:spcPts val="1200"/>
              </a:spcBef>
              <a:spcAft>
                <a:spcPts val="0"/>
              </a:spcAft>
              <a:buClr>
                <a:schemeClr val="dk1"/>
              </a:buClr>
              <a:buSzPct val="61111"/>
              <a:buFont typeface="Arial"/>
              <a:buNone/>
            </a:pPr>
            <a:r>
              <a:rPr lang="ru" sz="1800">
                <a:solidFill>
                  <a:schemeClr val="dk1"/>
                </a:solidFill>
              </a:rPr>
              <a:t>Дослідники А. Лічко і Е. Ейдеміллер припускають крім виховання за типами “кумир сім'ї" (у їхній інтерпретації — “поблажлива гіперпротекція") і “емоційне відторгнення" існування таких </a:t>
            </a:r>
            <a:r>
              <a:rPr lang="ru" sz="1800" b="1">
                <a:solidFill>
                  <a:schemeClr val="dk1"/>
                </a:solidFill>
              </a:rPr>
              <a:t>стилів виховання </a:t>
            </a:r>
            <a:r>
              <a:rPr lang="ru" sz="1800">
                <a:solidFill>
                  <a:schemeClr val="dk1"/>
                </a:solidFill>
              </a:rPr>
              <a:t>(особливо несприятливих для підлітків з акцентуаціями характеру і психопатіями):</a:t>
            </a:r>
            <a:endParaRPr sz="1800">
              <a:solidFill>
                <a:schemeClr val="dk1"/>
              </a:solidFill>
            </a:endParaRPr>
          </a:p>
          <a:p>
            <a:pPr marL="0" lvl="0" indent="0" algn="l" rtl="0">
              <a:spcBef>
                <a:spcPts val="1200"/>
              </a:spcBef>
              <a:spcAft>
                <a:spcPts val="0"/>
              </a:spcAft>
              <a:buClr>
                <a:schemeClr val="dk1"/>
              </a:buClr>
              <a:buSzPct val="61111"/>
              <a:buFont typeface="Arial"/>
              <a:buNone/>
            </a:pPr>
            <a:r>
              <a:rPr lang="ru" sz="1800">
                <a:solidFill>
                  <a:schemeClr val="dk1"/>
                </a:solidFill>
              </a:rPr>
              <a:t>• </a:t>
            </a:r>
            <a:r>
              <a:rPr lang="ru" sz="1800" b="1">
                <a:solidFill>
                  <a:schemeClr val="dk1"/>
                </a:solidFill>
              </a:rPr>
              <a:t>гіпопротекція</a:t>
            </a:r>
            <a:r>
              <a:rPr lang="ru" sz="1800">
                <a:solidFill>
                  <a:schemeClr val="dk1"/>
                </a:solidFill>
              </a:rPr>
              <a:t> (недостатність опіки і контролю за поведінкою дитини, брак чи відсутність уваги, тепла, турботи про фізичний і духовний розвиток дитини, невключеність у її життя);</a:t>
            </a:r>
            <a:endParaRPr sz="18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lnSpc>
                <a:spcPct val="115000"/>
              </a:lnSpc>
              <a:spcBef>
                <a:spcPts val="0"/>
              </a:spcBef>
              <a:spcAft>
                <a:spcPts val="1200"/>
              </a:spcAft>
              <a:buClr>
                <a:schemeClr val="dk1"/>
              </a:buClr>
              <a:buSzPts val="1100"/>
              <a:buFont typeface="Arial"/>
              <a:buNone/>
            </a:pPr>
            <a:r>
              <a:rPr lang="ru" sz="1800" b="1">
                <a:solidFill>
                  <a:schemeClr val="dk2"/>
                </a:solidFill>
              </a:rPr>
              <a:t>Стиль сімейного виховання</a:t>
            </a:r>
            <a:endParaRPr sz="1800" b="1"/>
          </a:p>
        </p:txBody>
      </p:sp>
      <p:sp>
        <p:nvSpPr>
          <p:cNvPr id="60" name="Google Shape;60;p14"/>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Для аналізу дитячо-батьківських взаємин часто використовують поняття «стиль сімейного виховання». Воно може вживатись синонімічно до терміну «батьківське ставлення», оскільки уявлення про дитину та ставлення до неї реалізується саме через певні форми взаємовідносин та виховний вплив.</a:t>
            </a:r>
            <a:endParaRPr/>
          </a:p>
        </p:txBody>
      </p:sp>
      <p:sp>
        <p:nvSpPr>
          <p:cNvPr id="61" name="Google Shape;61;p14"/>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В.М.Мініяров, узагальнивши різні погляди щодо трактування цього терміну, висловлює думку, що під стилем сімейного виховання слід розуміти найбільш характерні способи ставлення батьків до дитини, застосування ними певних засобів та методів педагогічного впливу, які виявляються у своєрідній манері словесного спілкування та взаємодії</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ru"/>
              <a:t>Стилі сімейного виховання</a:t>
            </a:r>
            <a:endParaRPr/>
          </a:p>
        </p:txBody>
      </p:sp>
      <p:sp>
        <p:nvSpPr>
          <p:cNvPr id="187" name="Google Shape;187;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1200"/>
              </a:spcBef>
              <a:spcAft>
                <a:spcPts val="0"/>
              </a:spcAft>
              <a:buClr>
                <a:schemeClr val="dk1"/>
              </a:buClr>
              <a:buSzPts val="1100"/>
              <a:buFont typeface="Arial"/>
              <a:buNone/>
            </a:pPr>
            <a:r>
              <a:rPr lang="ru" sz="1200">
                <a:solidFill>
                  <a:schemeClr val="dk1"/>
                </a:solidFill>
              </a:rPr>
              <a:t>•</a:t>
            </a:r>
            <a:r>
              <a:rPr lang="ru" sz="1400">
                <a:solidFill>
                  <a:schemeClr val="dk1"/>
                </a:solidFill>
              </a:rPr>
              <a:t> </a:t>
            </a:r>
            <a:r>
              <a:rPr lang="ru" sz="1400" b="1">
                <a:solidFill>
                  <a:schemeClr val="dk1"/>
                </a:solidFill>
              </a:rPr>
              <a:t>домінуюча гіперпротекція</a:t>
            </a:r>
            <a:r>
              <a:rPr lang="ru" sz="1400">
                <a:solidFill>
                  <a:schemeClr val="dk1"/>
                </a:solidFill>
              </a:rPr>
              <a:t> (поєднання загостреної уваги до дитини з великою кількістю обмежень і заборон, що призводить до формування нерішучості, несамостійності дитини чи до яскраво вираженої реакції емансипації);</a:t>
            </a:r>
            <a:endParaRPr sz="1400">
              <a:solidFill>
                <a:schemeClr val="dk1"/>
              </a:solidFill>
            </a:endParaRPr>
          </a:p>
          <a:p>
            <a:pPr marL="0" lvl="0" indent="0" algn="l" rtl="0">
              <a:spcBef>
                <a:spcPts val="1200"/>
              </a:spcBef>
              <a:spcAft>
                <a:spcPts val="0"/>
              </a:spcAft>
              <a:buClr>
                <a:schemeClr val="dk1"/>
              </a:buClr>
              <a:buSzPts val="1100"/>
              <a:buFont typeface="Arial"/>
              <a:buNone/>
            </a:pPr>
            <a:r>
              <a:rPr lang="ru" sz="1400">
                <a:solidFill>
                  <a:schemeClr val="dk1"/>
                </a:solidFill>
              </a:rPr>
              <a:t>• </a:t>
            </a:r>
            <a:r>
              <a:rPr lang="ru" sz="1400" b="1">
                <a:solidFill>
                  <a:schemeClr val="dk1"/>
                </a:solidFill>
              </a:rPr>
              <a:t>підвищена моральна відповідальність</a:t>
            </a:r>
            <a:r>
              <a:rPr lang="ru" sz="1400">
                <a:solidFill>
                  <a:schemeClr val="dk1"/>
                </a:solidFill>
              </a:rPr>
              <a:t> (покладання відповідальності на дитину за життя і благополуччя близьких, що не відповідає віку й реальним можливостям дитини; очікування від дитини великих досягнень у житті на тлі ігнорування її потреб та інтересів).</a:t>
            </a:r>
            <a:endParaRPr sz="1400">
              <a:solidFill>
                <a:schemeClr val="dk1"/>
              </a:solidFill>
            </a:endParaRPr>
          </a:p>
          <a:p>
            <a:pPr marL="0" lvl="0" indent="0" algn="l" rtl="0">
              <a:spcBef>
                <a:spcPts val="1200"/>
              </a:spcBef>
              <a:spcAft>
                <a:spcPts val="0"/>
              </a:spcAft>
              <a:buClr>
                <a:schemeClr val="dk1"/>
              </a:buClr>
              <a:buSzPts val="1100"/>
              <a:buFont typeface="Arial"/>
              <a:buNone/>
            </a:pPr>
            <a:r>
              <a:rPr lang="ru" sz="1400">
                <a:solidFill>
                  <a:schemeClr val="dk1"/>
                </a:solidFill>
              </a:rPr>
              <a:t>Найбільшою мірою шкодять дитині непослідовний, </a:t>
            </a:r>
            <a:r>
              <a:rPr lang="ru" sz="1400" b="1">
                <a:solidFill>
                  <a:schemeClr val="dk1"/>
                </a:solidFill>
              </a:rPr>
              <a:t>змішаний стиль</a:t>
            </a:r>
            <a:r>
              <a:rPr lang="ru" sz="1400">
                <a:solidFill>
                  <a:schemeClr val="dk1"/>
                </a:solidFill>
              </a:rPr>
              <a:t> виховання, неузгодженість і суперечливість установок батьків на процес виховання, оскільки постійна непередбачуваність реакцій батьків позбавляє дитину відчуття стабільності оточуючого світу, породжуючи в неї підвищену тривожність.</a:t>
            </a:r>
            <a:endParaRPr sz="1400">
              <a:solidFill>
                <a:schemeClr val="dk1"/>
              </a:solidFill>
            </a:endParaRPr>
          </a:p>
          <a:p>
            <a:pPr marL="0" lvl="0" indent="0" algn="l" rtl="0">
              <a:spcBef>
                <a:spcPts val="1200"/>
              </a:spcBef>
              <a:spcAft>
                <a:spcPts val="120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3"/>
          <p:cNvSpPr txBox="1">
            <a:spLocks noGrp="1"/>
          </p:cNvSpPr>
          <p:nvPr>
            <p:ph type="title"/>
          </p:nvPr>
        </p:nvSpPr>
        <p:spPr>
          <a:xfrm>
            <a:off x="311700" y="445025"/>
            <a:ext cx="8520600" cy="1103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a:t>https://ekmair.ukma.edu.ua/server/api/core/bitstreams/0b1413c7-dab0-4f6d-9ed1-f9bdd13d0131/content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lnSpc>
                <a:spcPct val="115000"/>
              </a:lnSpc>
              <a:spcBef>
                <a:spcPts val="0"/>
              </a:spcBef>
              <a:spcAft>
                <a:spcPts val="0"/>
              </a:spcAft>
              <a:buClr>
                <a:schemeClr val="dk1"/>
              </a:buClr>
              <a:buSzPct val="61111"/>
              <a:buFont typeface="Arial"/>
              <a:buNone/>
            </a:pPr>
            <a:r>
              <a:rPr lang="ru" sz="1800" b="1">
                <a:solidFill>
                  <a:schemeClr val="dk2"/>
                </a:solidFill>
              </a:rPr>
              <a:t>Стиль сімейного виховання</a:t>
            </a:r>
            <a:endParaRPr sz="1800" b="1"/>
          </a:p>
          <a:p>
            <a:pPr marL="0" lvl="0" indent="0" algn="l" rtl="0">
              <a:spcBef>
                <a:spcPts val="1200"/>
              </a:spcBef>
              <a:spcAft>
                <a:spcPts val="0"/>
              </a:spcAft>
              <a:buNone/>
            </a:pPr>
            <a:endParaRPr/>
          </a:p>
        </p:txBody>
      </p:sp>
      <p:sp>
        <p:nvSpPr>
          <p:cNvPr id="67" name="Google Shape;67;p1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Батьківський стиль – це узагальнені, характерні, ситуаційно неспецифічні способи спілкування батька з дитиною; спосіб дій стосовно дитини. Обраний стиль визначає систему виховання, якій притаманне цілеспрямоване застосування методів і прийомів виховання, враховуючи те, що у ставленні до дитини можна допускати, а що ні </a:t>
            </a:r>
            <a:endParaRPr/>
          </a:p>
        </p:txBody>
      </p:sp>
      <p:sp>
        <p:nvSpPr>
          <p:cNvPr id="68" name="Google Shape;68;p1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Батьківський стиль – це узагальнені, характерні, ситуаційно неспецифічні способи спілкування батька з дитиною; спосіб дій стосовно дитини. Обраний стиль визначає систему виховання, якій притаманне цілеспрямоване застосування методів і прийомів виховання, враховуючи те, 8 що у ставленні до дитини можна допускати, а що ні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lnSpc>
                <a:spcPct val="115000"/>
              </a:lnSpc>
              <a:spcBef>
                <a:spcPts val="0"/>
              </a:spcBef>
              <a:spcAft>
                <a:spcPts val="0"/>
              </a:spcAft>
              <a:buClr>
                <a:schemeClr val="dk1"/>
              </a:buClr>
              <a:buSzPct val="61111"/>
              <a:buFont typeface="Arial"/>
              <a:buNone/>
            </a:pPr>
            <a:r>
              <a:rPr lang="ru" sz="1800" b="1">
                <a:solidFill>
                  <a:schemeClr val="dk2"/>
                </a:solidFill>
              </a:rPr>
              <a:t>Стиль сімейного виховання</a:t>
            </a:r>
            <a:endParaRPr sz="1800" b="1"/>
          </a:p>
          <a:p>
            <a:pPr marL="0" lvl="0" indent="0" algn="l" rtl="0">
              <a:spcBef>
                <a:spcPts val="1200"/>
              </a:spcBef>
              <a:spcAft>
                <a:spcPts val="0"/>
              </a:spcAft>
              <a:buNone/>
            </a:pPr>
            <a:endParaRPr/>
          </a:p>
        </p:txBody>
      </p:sp>
      <p:sp>
        <p:nvSpPr>
          <p:cNvPr id="74" name="Google Shape;74;p16"/>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За А. Варга батьківське ставлення являє собою багаторівневе утворення, в якому виокремлюються 4 складові:  Інтегральне прийняття або відторгнення дитини;  Симбіоз – міжособистісна дистанція;  Форми і напрямки контролю;  Соціальна бажаність поведінки</a:t>
            </a:r>
            <a:endParaRPr/>
          </a:p>
        </p:txBody>
      </p:sp>
      <p:sp>
        <p:nvSpPr>
          <p:cNvPr id="75" name="Google Shape;75;p16"/>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Кожна з вищенаведених 4 складових є поєднанням у різних пропорціях основних компонентів: 1. ставлення батьків до дитини та переживання цього ставлення (емоційнийкомпонент); 2. особливості сприйняття та розуміння характеру дитини (когнітивний компонент); 3. поведінкові стереотипи, які практикуються стосовно дитини (поведінковийкомпонент)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lnSpc>
                <a:spcPct val="115000"/>
              </a:lnSpc>
              <a:spcBef>
                <a:spcPts val="0"/>
              </a:spcBef>
              <a:spcAft>
                <a:spcPts val="0"/>
              </a:spcAft>
              <a:buClr>
                <a:schemeClr val="dk1"/>
              </a:buClr>
              <a:buSzPct val="61111"/>
              <a:buFont typeface="Arial"/>
              <a:buNone/>
            </a:pPr>
            <a:r>
              <a:rPr lang="ru" sz="1800" b="1">
                <a:solidFill>
                  <a:schemeClr val="dk2"/>
                </a:solidFill>
              </a:rPr>
              <a:t>Стиль сімейного виховання</a:t>
            </a:r>
            <a:endParaRPr sz="1800" b="1"/>
          </a:p>
          <a:p>
            <a:pPr marL="0" lvl="0" indent="0" algn="l" rtl="0">
              <a:spcBef>
                <a:spcPts val="1200"/>
              </a:spcBef>
              <a:spcAft>
                <a:spcPts val="0"/>
              </a:spcAft>
              <a:buNone/>
            </a:pPr>
            <a:endParaRPr/>
          </a:p>
        </p:txBody>
      </p:sp>
      <p:sp>
        <p:nvSpPr>
          <p:cNvPr id="81" name="Google Shape;81;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Для аналізу батьківського ставлення, на думку І.В. Шаповаленко, використовують наступні критерії: − ступінь емоційної близькості (по відношенню до дитини може мати вигляд як прийняття та прояв любові, так і емоційна холодність,неприйняття); − ступінь контролю за поведінкою дитини (у крайніх варіантах – це або надмірна контрольованість, велика кількість обмежень, або мінімальність  санкцій та заборон)</a:t>
            </a:r>
            <a:endParaRPr/>
          </a:p>
        </p:txBody>
      </p:sp>
      <p:sp>
        <p:nvSpPr>
          <p:cNvPr id="82" name="Google Shape;82;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І.М. Марковська виокремлює наступні параметри для аналізу взаємодії у системі батьки-дитина:  автономія – контроль;  відмова – прийняття;  вимогливість;  ступінь емоційної близькості, прихильності;  суворість;  непослідовність – послідовність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ctr" rtl="0">
              <a:lnSpc>
                <a:spcPct val="115000"/>
              </a:lnSpc>
              <a:spcBef>
                <a:spcPts val="0"/>
              </a:spcBef>
              <a:spcAft>
                <a:spcPts val="0"/>
              </a:spcAft>
              <a:buClr>
                <a:schemeClr val="dk1"/>
              </a:buClr>
              <a:buSzPct val="61111"/>
              <a:buFont typeface="Arial"/>
              <a:buNone/>
            </a:pPr>
            <a:r>
              <a:rPr lang="ru" sz="1800" b="1">
                <a:solidFill>
                  <a:schemeClr val="dk2"/>
                </a:solidFill>
              </a:rPr>
              <a:t>Стиль сімейного виховання</a:t>
            </a:r>
            <a:endParaRPr sz="1800" b="1"/>
          </a:p>
          <a:p>
            <a:pPr marL="0" lvl="0" indent="0" algn="l" rtl="0">
              <a:spcBef>
                <a:spcPts val="1200"/>
              </a:spcBef>
              <a:spcAft>
                <a:spcPts val="0"/>
              </a:spcAft>
              <a:buNone/>
            </a:pPr>
            <a:endParaRPr/>
          </a:p>
        </p:txBody>
      </p:sp>
      <p:sp>
        <p:nvSpPr>
          <p:cNvPr id="88" name="Google Shape;88;p18"/>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А.В. Петровський, описуючи стилі взаємовідносин, виділяє наступні: 1) Диктат – систематичне придушення ініціативи іншої людини. 2) Опіка – батьки забезпечують своєю працею задоволення всіх потреб дитини. 3) Співпраця – опосередкованість міжособистісних відносин загальним цілям і завданням спільної діяльності. 4) Невтручання – відокремлений тип існування світу дітей і дорослих. 5) Паритет – рівні «союзницькі» стосунки, засновані на взаємній вигоді всіх членів союзу</a:t>
            </a:r>
            <a:endParaRPr/>
          </a:p>
        </p:txBody>
      </p:sp>
      <p:sp>
        <p:nvSpPr>
          <p:cNvPr id="89" name="Google Shape;89;p18"/>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Е. Шефер виділяє чотири стилі (тактики) виховання в сім’ї, схема наведена на рис.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ru" sz="1400"/>
              <a:t>Стилі сімейного виховання за Е. Шефером</a:t>
            </a:r>
            <a:endParaRPr sz="1400"/>
          </a:p>
        </p:txBody>
      </p:sp>
      <p:sp>
        <p:nvSpPr>
          <p:cNvPr id="95" name="Google Shape;95;p19"/>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96" name="Google Shape;96;p19"/>
          <p:cNvPicPr preferRelativeResize="0"/>
          <p:nvPr/>
        </p:nvPicPr>
        <p:blipFill>
          <a:blip r:embed="rId3">
            <a:alphaModFix/>
          </a:blip>
          <a:stretch>
            <a:fillRect/>
          </a:stretch>
        </p:blipFill>
        <p:spPr>
          <a:xfrm>
            <a:off x="376900" y="1007125"/>
            <a:ext cx="5660450" cy="3942100"/>
          </a:xfrm>
          <a:prstGeom prst="rect">
            <a:avLst/>
          </a:prstGeom>
          <a:noFill/>
          <a:ln>
            <a:noFill/>
          </a:ln>
        </p:spPr>
      </p:pic>
      <p:sp>
        <p:nvSpPr>
          <p:cNvPr id="97" name="Google Shape;97;p19"/>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ru" sz="1400"/>
              <a:t>Стилі сімейного виховання</a:t>
            </a:r>
            <a:endParaRPr/>
          </a:p>
        </p:txBody>
      </p:sp>
      <p:sp>
        <p:nvSpPr>
          <p:cNvPr id="103" name="Google Shape;103;p20"/>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a:t>1. Авторитарний виховний стиль (тактика диктату, авторитарна гіперсоціалізація) визначається при пригнічені почуття гідності, ініціативи, самостійності одними членами сім’ї в інших. Жорсткі накази, примус, свавілля зі сторони батьків перешкоджають формуванню гармонійної особистості. Якщо дорослим вдається зламати опір дитини, то вони ще й ламають важливі якості особистості, розвиток яких стає неможливим: почуття гідності, віру у власні сили, самостійність, ініціативність тощо. </a:t>
            </a:r>
            <a:endParaRPr/>
          </a:p>
        </p:txBody>
      </p:sp>
      <p:sp>
        <p:nvSpPr>
          <p:cNvPr id="104" name="Google Shape;104;p20"/>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ru"/>
              <a:t>2. Демократичний стиль сімейних стосунків (тактика співробітництва, кооперація) передбачає батьківську підтримку й допомогу дітям у їх окремих справах, взаєморозуміння, взаємоповагу дітей і батьків, встановлення партнерських стосунків, заснованих на емпатії та відповідальності за наслідки власної активності. </a:t>
            </a:r>
            <a:endParaRPr/>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ru" sz="1400"/>
              <a:t>Стилі сімейного виховання</a:t>
            </a:r>
            <a:endParaRPr/>
          </a:p>
        </p:txBody>
      </p:sp>
      <p:sp>
        <p:nvSpPr>
          <p:cNvPr id="110" name="Google Shape;110;p21"/>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1200"/>
              </a:spcAft>
              <a:buNone/>
            </a:pPr>
            <a:r>
              <a:rPr lang="ru"/>
              <a:t>3. Ліберальний стиль (тактика невтручання, неприйняття). Система міжособистісних стосунків у сім’ї будується на визнанні незалежного існування дорослих і дітей. Батьки як вихователі найчастіше ухиляються від активного позитивного втручання в життя підлітка. Їх приваблює комфортне співіснування з дітьми, яке не потребує глибинних душевних переживань. При таких умовах дитина стає емоційно байдужою, у неї яскраво проявляється егоцентризм, індивідуалізм, а сім’я для неї – лише необхідна формальність. </a:t>
            </a:r>
            <a:endParaRPr/>
          </a:p>
        </p:txBody>
      </p:sp>
      <p:sp>
        <p:nvSpPr>
          <p:cNvPr id="111" name="Google Shape;111;p21"/>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fontScale="92500"/>
          </a:bodyPr>
          <a:lstStyle/>
          <a:p>
            <a:pPr marL="0" lvl="0" indent="0" algn="l" rtl="0">
              <a:spcBef>
                <a:spcPts val="0"/>
              </a:spcBef>
              <a:spcAft>
                <a:spcPts val="1200"/>
              </a:spcAft>
              <a:buNone/>
            </a:pPr>
            <a:r>
              <a:rPr lang="ru"/>
              <a:t>Гіперпротекція – потуральний виховний стиль (тактика опіки й безоглядної любові, симбіоз). Батьки намагаються усіми силами задовольнити всі потреби дитини, відгороджуючи їївід будь-яких турбот, складностей тощо. Відтак дитина, яка штучно позбавляється можливості проявляти себе в досягненні результатів, нести відповідальність за наслідки власних дій, зростає інфантильною, безпорадною, безініціативною, уникає відповідальності за певні дії, рішення. Домінантною характеристикою особистосі, що зростає в умовах потурального стилю, є егоцентризм. </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2476</Words>
  <Application>Microsoft Office PowerPoint</Application>
  <PresentationFormat>Экран (16:9)</PresentationFormat>
  <Paragraphs>61</Paragraphs>
  <Slides>21</Slides>
  <Notes>21</Notes>
  <HiddenSlides>0</HiddenSlides>
  <MMClips>0</MMClips>
  <ScaleCrop>false</ScaleCrop>
  <HeadingPairs>
    <vt:vector size="6" baseType="variant">
      <vt:variant>
        <vt:lpstr>Использованные шрифты</vt:lpstr>
      </vt:variant>
      <vt:variant>
        <vt:i4>1</vt:i4>
      </vt:variant>
      <vt:variant>
        <vt:lpstr>Тема</vt:lpstr>
      </vt:variant>
      <vt:variant>
        <vt:i4>1</vt:i4>
      </vt:variant>
      <vt:variant>
        <vt:lpstr>Заголовки слайдов</vt:lpstr>
      </vt:variant>
      <vt:variant>
        <vt:i4>21</vt:i4>
      </vt:variant>
    </vt:vector>
  </HeadingPairs>
  <TitlesOfParts>
    <vt:vector size="23" baseType="lpstr">
      <vt:lpstr>Arial</vt:lpstr>
      <vt:lpstr>Simple Light</vt:lpstr>
      <vt:lpstr>Дитячо-батьківські взаємини – це процес та результат індивідуального вибіркового відображення сімейних зв’язків, а також переживання батьками та дітьми у їх спільній діяльності.</vt:lpstr>
      <vt:lpstr>Стиль сімейного виховання</vt:lpstr>
      <vt:lpstr>Стиль сімейного виховання </vt:lpstr>
      <vt:lpstr>Стиль сімейного виховання </vt:lpstr>
      <vt:lpstr>Стиль сімейного виховання </vt:lpstr>
      <vt:lpstr>Стиль сімейного виховання </vt:lpstr>
      <vt:lpstr>Стилі сімейного виховання за Е. Шефером</vt:lpstr>
      <vt:lpstr>Стилі сімейного виховання</vt:lpstr>
      <vt:lpstr>Стилі сімейного виховання</vt:lpstr>
      <vt:lpstr>Стилі сімейного виховання</vt:lpstr>
      <vt:lpstr>Стилі сімейного виховання</vt:lpstr>
      <vt:lpstr>Стилі сімейного виховання </vt:lpstr>
      <vt:lpstr>Стилі сімейного виховання  </vt:lpstr>
      <vt:lpstr>Стилі сімейного виховання  </vt:lpstr>
      <vt:lpstr>Стилі сімейного виховання  </vt:lpstr>
      <vt:lpstr>За клінічним підходом В.І. Гарбузова, О.І. Захарова, Д.Н. Ісаєва </vt:lpstr>
      <vt:lpstr>Е.Г. Ейдеміллером та В.В. Юстицьким</vt:lpstr>
      <vt:lpstr>Стилі сімейного виховання</vt:lpstr>
      <vt:lpstr>Стилі сімейного виховання</vt:lpstr>
      <vt:lpstr>Стилі сімейного виховання</vt:lpstr>
      <vt:lpstr>https://ekmair.ukma.edu.ua/server/api/core/bitstreams/0b1413c7-dab0-4f6d-9ed1-f9bdd13d0131/content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Дитячо-батьківські взаємини – це процес та результат індивідуального вибіркового відображення сімейних зв’язків, а також переживання батьками та дітьми у їх спільній діяльності.</dc:title>
  <dc:creator>Tetiana Holovanova</dc:creator>
  <cp:lastModifiedBy>Татьяна</cp:lastModifiedBy>
  <cp:revision>2</cp:revision>
  <dcterms:modified xsi:type="dcterms:W3CDTF">2023-04-01T18:13:37Z</dcterms:modified>
</cp:coreProperties>
</file>