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Raleway Bold" charset="-52"/>
      <p:regular r:id="rId27"/>
    </p:embeddedFont>
    <p:embeddedFont>
      <p:font typeface="Raleway" charset="-52"/>
      <p:regular r:id="rId28"/>
    </p:embeddedFont>
    <p:embeddedFont>
      <p:font typeface="Calibri"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uk.wikipedia.org/w/index.php?title=%D0%97%D0%B0%D1%87%D0%B0%D1%82%D0%BE%D0%BA&amp;action=edit&amp;redlink=1" TargetMode="External"/><Relationship Id="rId2" Type="http://schemas.openxmlformats.org/officeDocument/2006/relationships/hyperlink" Target="http://uk.wikipedia.org/wiki/%D0%9E%D1%80%D0%B3%D0%B0%D0%BD%D0%B8" TargetMode="External"/><Relationship Id="rId1" Type="http://schemas.openxmlformats.org/officeDocument/2006/relationships/slideLayout" Target="../slideLayouts/slideLayout7.xml"/><Relationship Id="rId4" Type="http://schemas.openxmlformats.org/officeDocument/2006/relationships/hyperlink" Target="http://uk.wikipedia.org/wiki/%D0%9B%D0%B0%D1%82%D0%B8%D0%BD%D1%81%D1%8C%D0%BA%D0%B0_%D0%BC%D0%BE%D0%B2%D0%B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3600" y="1638300"/>
            <a:ext cx="13658442" cy="4683542"/>
            <a:chOff x="0" y="0"/>
            <a:chExt cx="18211256" cy="6244723"/>
          </a:xfrm>
        </p:grpSpPr>
        <p:sp>
          <p:nvSpPr>
            <p:cNvPr id="3" name="TextBox 3"/>
            <p:cNvSpPr txBox="1"/>
            <p:nvPr/>
          </p:nvSpPr>
          <p:spPr>
            <a:xfrm>
              <a:off x="1939545" y="0"/>
              <a:ext cx="14332167" cy="1276096"/>
            </a:xfrm>
            <a:prstGeom prst="rect">
              <a:avLst/>
            </a:prstGeom>
          </p:spPr>
          <p:txBody>
            <a:bodyPr lIns="0" tIns="0" rIns="0" bIns="0" rtlCol="0" anchor="t">
              <a:spAutoFit/>
            </a:bodyPr>
            <a:lstStyle/>
            <a:p>
              <a:pPr algn="ctr">
                <a:lnSpc>
                  <a:spcPts val="3744"/>
                </a:lnSpc>
              </a:pPr>
              <a:r>
                <a:rPr lang="en-US" sz="3200" spc="288" dirty="0">
                  <a:solidFill>
                    <a:srgbClr val="000000"/>
                  </a:solidFill>
                  <a:latin typeface="Raleway Bold"/>
                </a:rPr>
                <a:t>ЗАПОРІЗЬКИЙ НАЦІОНАЛЬНИЙ УНІВЕРСИТЕТ</a:t>
              </a:r>
            </a:p>
            <a:p>
              <a:pPr algn="ctr">
                <a:lnSpc>
                  <a:spcPts val="3744"/>
                </a:lnSpc>
              </a:pPr>
              <a:r>
                <a:rPr lang="en-US" sz="3200" spc="288" dirty="0">
                  <a:solidFill>
                    <a:srgbClr val="000000"/>
                  </a:solidFill>
                  <a:latin typeface="Raleway Bold"/>
                </a:rPr>
                <a:t>БІОЛОГІЧНИЙ ФАКУЛЬТЕТ</a:t>
              </a:r>
            </a:p>
          </p:txBody>
        </p:sp>
        <p:sp>
          <p:nvSpPr>
            <p:cNvPr id="4" name="TextBox 4"/>
            <p:cNvSpPr txBox="1"/>
            <p:nvPr/>
          </p:nvSpPr>
          <p:spPr>
            <a:xfrm>
              <a:off x="0" y="2072640"/>
              <a:ext cx="18211256" cy="4172083"/>
            </a:xfrm>
            <a:prstGeom prst="rect">
              <a:avLst/>
            </a:prstGeom>
          </p:spPr>
          <p:txBody>
            <a:bodyPr lIns="0" tIns="0" rIns="0" bIns="0" rtlCol="0" anchor="t">
              <a:spAutoFit/>
            </a:bodyPr>
            <a:lstStyle/>
            <a:p>
              <a:pPr algn="ctr">
                <a:lnSpc>
                  <a:spcPts val="12240"/>
                </a:lnSpc>
              </a:pPr>
              <a:r>
                <a:rPr lang="uk-UA" sz="12000" dirty="0" smtClean="0">
                  <a:solidFill>
                    <a:srgbClr val="38B6FF"/>
                  </a:solidFill>
                  <a:latin typeface="HK Grotesk Medium"/>
                </a:rPr>
                <a:t>Загальні поняття теорії еволюції</a:t>
              </a:r>
              <a:endParaRPr lang="en-US" sz="12000" dirty="0">
                <a:solidFill>
                  <a:srgbClr val="38B6FF"/>
                </a:solidFill>
                <a:latin typeface="HK Grotesk Medium"/>
              </a:endParaRPr>
            </a:p>
          </p:txBody>
        </p:sp>
        <p:sp>
          <p:nvSpPr>
            <p:cNvPr id="5" name="TextBox 5"/>
            <p:cNvSpPr txBox="1"/>
            <p:nvPr/>
          </p:nvSpPr>
          <p:spPr>
            <a:xfrm>
              <a:off x="1939544" y="5034843"/>
              <a:ext cx="14332168" cy="632248"/>
            </a:xfrm>
            <a:prstGeom prst="rect">
              <a:avLst/>
            </a:prstGeom>
          </p:spPr>
          <p:txBody>
            <a:bodyPr lIns="0" tIns="0" rIns="0" bIns="0" rtlCol="0" anchor="t">
              <a:spAutoFit/>
            </a:bodyPr>
            <a:lstStyle/>
            <a:p>
              <a:pPr algn="ctr">
                <a:lnSpc>
                  <a:spcPts val="3919"/>
                </a:lnSpc>
              </a:pPr>
              <a:r>
                <a:rPr lang="en-US" sz="2800" spc="196">
                  <a:solidFill>
                    <a:srgbClr val="FFFFFF"/>
                  </a:solidFill>
                  <a:latin typeface="Raleway"/>
                </a:rPr>
                <a:t>Prepared by the Office of Admissions</a:t>
              </a:r>
            </a:p>
          </p:txBody>
        </p:sp>
      </p:grpSp>
      <p:grpSp>
        <p:nvGrpSpPr>
          <p:cNvPr id="6" name="Group 6"/>
          <p:cNvGrpSpPr/>
          <p:nvPr/>
        </p:nvGrpSpPr>
        <p:grpSpPr>
          <a:xfrm>
            <a:off x="-906618" y="-896544"/>
            <a:ext cx="4308141" cy="4230309"/>
            <a:chOff x="0" y="0"/>
            <a:chExt cx="5744188" cy="5640412"/>
          </a:xfrm>
        </p:grpSpPr>
        <p:grpSp>
          <p:nvGrpSpPr>
            <p:cNvPr id="7" name="Group 7"/>
            <p:cNvGrpSpPr/>
            <p:nvPr/>
          </p:nvGrpSpPr>
          <p:grpSpPr>
            <a:xfrm>
              <a:off x="1931413" y="1878300"/>
              <a:ext cx="2095130" cy="209513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9" name="Group 9"/>
            <p:cNvGrpSpPr>
              <a:grpSpLocks noChangeAspect="1"/>
            </p:cNvGrpSpPr>
            <p:nvPr/>
          </p:nvGrpSpPr>
          <p:grpSpPr>
            <a:xfrm>
              <a:off x="3000499" y="2728404"/>
              <a:ext cx="1829752" cy="776036"/>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11" name="Group 11"/>
            <p:cNvGrpSpPr>
              <a:grpSpLocks noChangeAspect="1"/>
            </p:cNvGrpSpPr>
            <p:nvPr/>
          </p:nvGrpSpPr>
          <p:grpSpPr>
            <a:xfrm>
              <a:off x="4972638" y="1644790"/>
              <a:ext cx="771550" cy="77155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3" name="Group 13"/>
            <p:cNvGrpSpPr/>
            <p:nvPr/>
          </p:nvGrpSpPr>
          <p:grpSpPr>
            <a:xfrm>
              <a:off x="1644790" y="4008406"/>
              <a:ext cx="573245" cy="496430"/>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5" name="Group 15"/>
            <p:cNvGrpSpPr/>
            <p:nvPr/>
          </p:nvGrpSpPr>
          <p:grpSpPr>
            <a:xfrm rot="-10800000">
              <a:off x="2580424" y="4892760"/>
              <a:ext cx="863339" cy="74765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7" name="Group 17"/>
            <p:cNvGrpSpPr>
              <a:grpSpLocks noChangeAspect="1"/>
            </p:cNvGrpSpPr>
            <p:nvPr/>
          </p:nvGrpSpPr>
          <p:grpSpPr>
            <a:xfrm>
              <a:off x="0" y="0"/>
              <a:ext cx="3289580" cy="3289580"/>
              <a:chOff x="0" y="0"/>
              <a:chExt cx="2787650" cy="2787650"/>
            </a:xfrm>
          </p:grpSpPr>
          <p:sp>
            <p:nvSpPr>
              <p:cNvPr id="18" name="Freeform 18"/>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9" name="Group 19"/>
          <p:cNvGrpSpPr/>
          <p:nvPr/>
        </p:nvGrpSpPr>
        <p:grpSpPr>
          <a:xfrm rot="-10800000">
            <a:off x="15105230" y="6896470"/>
            <a:ext cx="4308141" cy="4230309"/>
            <a:chOff x="0" y="0"/>
            <a:chExt cx="5744188" cy="5640412"/>
          </a:xfrm>
        </p:grpSpPr>
        <p:grpSp>
          <p:nvGrpSpPr>
            <p:cNvPr id="20" name="Group 20"/>
            <p:cNvGrpSpPr/>
            <p:nvPr/>
          </p:nvGrpSpPr>
          <p:grpSpPr>
            <a:xfrm>
              <a:off x="1931413" y="1878300"/>
              <a:ext cx="2095130" cy="209513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2" name="Group 22"/>
            <p:cNvGrpSpPr>
              <a:grpSpLocks noChangeAspect="1"/>
            </p:cNvGrpSpPr>
            <p:nvPr/>
          </p:nvGrpSpPr>
          <p:grpSpPr>
            <a:xfrm>
              <a:off x="3000499" y="2728404"/>
              <a:ext cx="1829752" cy="776036"/>
              <a:chOff x="0" y="0"/>
              <a:chExt cx="2527300" cy="1071880"/>
            </a:xfrm>
          </p:grpSpPr>
          <p:sp>
            <p:nvSpPr>
              <p:cNvPr id="23" name="Freeform 23"/>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4" name="Group 24"/>
            <p:cNvGrpSpPr>
              <a:grpSpLocks noChangeAspect="1"/>
            </p:cNvGrpSpPr>
            <p:nvPr/>
          </p:nvGrpSpPr>
          <p:grpSpPr>
            <a:xfrm>
              <a:off x="4972638" y="1644790"/>
              <a:ext cx="771550" cy="771550"/>
              <a:chOff x="0" y="0"/>
              <a:chExt cx="1708150" cy="1708150"/>
            </a:xfrm>
          </p:grpSpPr>
          <p:sp>
            <p:nvSpPr>
              <p:cNvPr id="25" name="Freeform 2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6" name="Group 26"/>
            <p:cNvGrpSpPr/>
            <p:nvPr/>
          </p:nvGrpSpPr>
          <p:grpSpPr>
            <a:xfrm>
              <a:off x="1644790" y="4008406"/>
              <a:ext cx="573245" cy="496430"/>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8" name="Group 28"/>
            <p:cNvGrpSpPr/>
            <p:nvPr/>
          </p:nvGrpSpPr>
          <p:grpSpPr>
            <a:xfrm rot="-10800000">
              <a:off x="2580424" y="4892760"/>
              <a:ext cx="863339" cy="747652"/>
              <a:chOff x="0" y="0"/>
              <a:chExt cx="6350000" cy="5499100"/>
            </a:xfrm>
          </p:grpSpPr>
          <p:sp>
            <p:nvSpPr>
              <p:cNvPr id="29" name="Freeform 29"/>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30" name="Group 30"/>
            <p:cNvGrpSpPr>
              <a:grpSpLocks noChangeAspect="1"/>
            </p:cNvGrpSpPr>
            <p:nvPr/>
          </p:nvGrpSpPr>
          <p:grpSpPr>
            <a:xfrm>
              <a:off x="0" y="0"/>
              <a:ext cx="3289580" cy="3289580"/>
              <a:chOff x="0" y="0"/>
              <a:chExt cx="2787650" cy="2787650"/>
            </a:xfrm>
          </p:grpSpPr>
          <p:sp>
            <p:nvSpPr>
              <p:cNvPr id="31" name="Freeform 31"/>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32" name="Group 32"/>
          <p:cNvGrpSpPr>
            <a:grpSpLocks noChangeAspect="1"/>
          </p:cNvGrpSpPr>
          <p:nvPr/>
        </p:nvGrpSpPr>
        <p:grpSpPr>
          <a:xfrm>
            <a:off x="15396628" y="-2904915"/>
            <a:ext cx="4016742" cy="4016742"/>
            <a:chOff x="0" y="0"/>
            <a:chExt cx="2787650" cy="2787650"/>
          </a:xfrm>
        </p:grpSpPr>
        <p:sp>
          <p:nvSpPr>
            <p:cNvPr id="33" name="Freeform 3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nvGrpSpPr>
          <p:cNvPr id="34" name="Group 34"/>
          <p:cNvGrpSpPr>
            <a:grpSpLocks noChangeAspect="1"/>
          </p:cNvGrpSpPr>
          <p:nvPr/>
        </p:nvGrpSpPr>
        <p:grpSpPr>
          <a:xfrm>
            <a:off x="-1081462" y="9258300"/>
            <a:ext cx="4016742" cy="4016742"/>
            <a:chOff x="0" y="0"/>
            <a:chExt cx="2787650" cy="2787650"/>
          </a:xfrm>
        </p:grpSpPr>
        <p:sp>
          <p:nvSpPr>
            <p:cNvPr id="35" name="Freeform 3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62200" y="571500"/>
            <a:ext cx="13468602" cy="7532831"/>
          </a:xfrm>
          <a:prstGeom prst="rect">
            <a:avLst/>
          </a:prstGeom>
        </p:spPr>
        <p:txBody>
          <a:bodyPr wrap="square" lIns="0" tIns="0" rIns="0" bIns="0" rtlCol="0" anchor="t">
            <a:spAutoFit/>
          </a:bodyPr>
          <a:lstStyle/>
          <a:p>
            <a:r>
              <a:rPr lang="uk-UA" sz="4200" b="1" dirty="0" smtClean="0">
                <a:solidFill>
                  <a:srgbClr val="00B0F0"/>
                </a:solidFill>
              </a:rPr>
              <a:t>Природній добір</a:t>
            </a:r>
            <a:r>
              <a:rPr lang="uk-UA" sz="4200" dirty="0" smtClean="0">
                <a:solidFill>
                  <a:srgbClr val="00B0F0"/>
                </a:solidFill>
              </a:rPr>
              <a:t> </a:t>
            </a:r>
            <a:r>
              <a:rPr lang="uk-UA" sz="4200" dirty="0" smtClean="0"/>
              <a:t>є наслідком боротьби за існування, який </a:t>
            </a:r>
            <a:r>
              <a:rPr lang="uk-UA" sz="4200" i="1" dirty="0" smtClean="0"/>
              <a:t>проявляється у переважаючому виживанні і розмноженні </a:t>
            </a:r>
            <a:r>
              <a:rPr lang="uk-UA" sz="4200" i="1" dirty="0" err="1" smtClean="0"/>
              <a:t>найпристосованіших</a:t>
            </a:r>
            <a:r>
              <a:rPr lang="uk-UA" sz="4200" i="1" dirty="0" smtClean="0"/>
              <a:t> до умов існування організмів певного виду</a:t>
            </a:r>
            <a:r>
              <a:rPr lang="uk-UA" sz="4200" dirty="0" smtClean="0"/>
              <a:t>. </a:t>
            </a:r>
            <a:endParaRPr lang="ru-RU" sz="4200" dirty="0" smtClean="0"/>
          </a:p>
          <a:p>
            <a:r>
              <a:rPr lang="uk-UA" sz="4200" dirty="0" smtClean="0"/>
              <a:t>Матеріалом для природного добору є зміни, спричинені спадковою </a:t>
            </a:r>
            <a:r>
              <a:rPr lang="uk-UA" sz="4200" b="1" dirty="0" smtClean="0">
                <a:effectLst>
                  <a:outerShdw blurRad="38100" dist="38100" dir="2700000" algn="tl">
                    <a:srgbClr val="000000">
                      <a:alpha val="43137"/>
                    </a:srgbClr>
                  </a:outerShdw>
                </a:effectLst>
              </a:rPr>
              <a:t>мінливістю</a:t>
            </a:r>
            <a:r>
              <a:rPr lang="uk-UA" sz="4200" dirty="0" smtClean="0"/>
              <a:t>. </a:t>
            </a:r>
            <a:endParaRPr lang="ru-RU" sz="4200" dirty="0" smtClean="0"/>
          </a:p>
          <a:p>
            <a:r>
              <a:rPr lang="uk-UA" sz="4200" dirty="0" smtClean="0"/>
              <a:t>Одна </a:t>
            </a:r>
            <a:r>
              <a:rPr lang="uk-UA" sz="4200" dirty="0" smtClean="0"/>
              <a:t>із форм природного добору - </a:t>
            </a:r>
            <a:r>
              <a:rPr lang="uk-UA" sz="4200" i="1" dirty="0" smtClean="0"/>
              <a:t>статевий добір - </a:t>
            </a:r>
            <a:r>
              <a:rPr lang="uk-UA" sz="4200" dirty="0" smtClean="0"/>
              <a:t>явище суперництва особин однієї статі за парування із особинами іншої статі у багатьох тварин. </a:t>
            </a:r>
            <a:r>
              <a:rPr lang="uk-UA" sz="3200" i="1" dirty="0" smtClean="0"/>
              <a:t>Прояви: поєдинки, шлюбні танці, співі. Переможці отримують можливість залишити нащадків. Наслідок - статевий диморфізм</a:t>
            </a:r>
            <a:endParaRPr lang="ru-RU" sz="3200" i="1" dirty="0" smtClean="0"/>
          </a:p>
          <a:p>
            <a:pPr algn="l">
              <a:lnSpc>
                <a:spcPts val="5712"/>
              </a:lnSpc>
            </a:pPr>
            <a:endParaRPr sz="2800"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429000" y="876300"/>
            <a:ext cx="12401802" cy="8586966"/>
          </a:xfrm>
          <a:prstGeom prst="rect">
            <a:avLst/>
          </a:prstGeom>
        </p:spPr>
        <p:txBody>
          <a:bodyPr wrap="square" lIns="0" tIns="0" rIns="0" bIns="0" rtlCol="0" anchor="t">
            <a:spAutoFit/>
          </a:bodyPr>
          <a:lstStyle/>
          <a:p>
            <a:r>
              <a:rPr lang="uk-UA" sz="3600" b="1" dirty="0" smtClean="0"/>
              <a:t>Біогенетичний закон.</a:t>
            </a:r>
            <a:r>
              <a:rPr lang="uk-UA" sz="3600" dirty="0" smtClean="0"/>
              <a:t> Е.</a:t>
            </a:r>
            <a:r>
              <a:rPr lang="uk-UA" sz="3600" dirty="0" err="1" smtClean="0"/>
              <a:t>Геккель</a:t>
            </a:r>
            <a:r>
              <a:rPr lang="uk-UA" sz="3600" dirty="0" smtClean="0"/>
              <a:t> та Ф. Мюллер відкрили біогенетичний закон (</a:t>
            </a:r>
            <a:r>
              <a:rPr lang="uk-UA" sz="3600" dirty="0" err="1" smtClean="0"/>
              <a:t>закон</a:t>
            </a:r>
            <a:r>
              <a:rPr lang="uk-UA" sz="3600" dirty="0" smtClean="0"/>
              <a:t> </a:t>
            </a:r>
            <a:r>
              <a:rPr lang="uk-UA" sz="3600" dirty="0" err="1" smtClean="0"/>
              <a:t>Геккеля-Мюллера</a:t>
            </a:r>
            <a:r>
              <a:rPr lang="uk-UA" sz="3600" dirty="0" smtClean="0"/>
              <a:t>, 1866 р.), який показує зв'язок між філогенезом (історичним розвитком) та онтогенезом (індивідуальним розвитком). </a:t>
            </a:r>
            <a:r>
              <a:rPr lang="uk-UA" sz="3600" i="1" dirty="0" smtClean="0"/>
              <a:t>Індивідуальний розвиток (онтогенез) будь-якого організму — це вкорочене і стисле повторення історичного розвитку (філогенезу) даного виду.</a:t>
            </a:r>
            <a:r>
              <a:rPr lang="uk-UA" sz="3600" dirty="0" smtClean="0"/>
              <a:t> </a:t>
            </a:r>
            <a:endParaRPr lang="en-US" sz="3600" dirty="0" smtClean="0"/>
          </a:p>
          <a:p>
            <a:r>
              <a:rPr lang="uk-UA" sz="3600" b="1" dirty="0" smtClean="0"/>
              <a:t>Гомологічні органи</a:t>
            </a:r>
            <a:r>
              <a:rPr lang="uk-UA" sz="3600" dirty="0" smtClean="0"/>
              <a:t> -  схожість, обумовлена походженням від загального попередника. </a:t>
            </a:r>
            <a:endParaRPr lang="ru-RU" sz="3600" dirty="0" smtClean="0"/>
          </a:p>
          <a:p>
            <a:r>
              <a:rPr lang="uk-UA" sz="3600" b="1" dirty="0" err="1" smtClean="0"/>
              <a:t>Аналогі́чні</a:t>
            </a:r>
            <a:r>
              <a:rPr lang="uk-UA" sz="3600" b="1" dirty="0" smtClean="0"/>
              <a:t> </a:t>
            </a:r>
            <a:r>
              <a:rPr lang="uk-UA" sz="3600" b="1" dirty="0" err="1" smtClean="0"/>
              <a:t>о́ргани</a:t>
            </a:r>
            <a:r>
              <a:rPr lang="uk-UA" sz="3600" dirty="0" smtClean="0"/>
              <a:t> — </a:t>
            </a:r>
            <a:r>
              <a:rPr lang="uk-UA" sz="3600" dirty="0" smtClean="0">
                <a:hlinkClick r:id="rId2" tooltip="Органи"/>
              </a:rPr>
              <a:t>органи</a:t>
            </a:r>
            <a:r>
              <a:rPr lang="uk-UA" sz="3600" dirty="0" smtClean="0"/>
              <a:t>, що розвиваються з різних вихідних </a:t>
            </a:r>
            <a:r>
              <a:rPr lang="uk-UA" sz="3600" dirty="0" smtClean="0">
                <a:hlinkClick r:id="rId3" tooltip="Зачаток (ще не написана)"/>
              </a:rPr>
              <a:t>зачатків</a:t>
            </a:r>
            <a:r>
              <a:rPr lang="uk-UA" sz="3600" dirty="0" smtClean="0"/>
              <a:t>, але виконують однакову функцію і тому мають більш-менш однаковий зовнішній вигляд</a:t>
            </a:r>
            <a:r>
              <a:rPr lang="uk-UA" sz="3600" dirty="0" smtClean="0"/>
              <a:t>.</a:t>
            </a:r>
            <a:endParaRPr lang="en-US" sz="3600" dirty="0" smtClean="0"/>
          </a:p>
          <a:p>
            <a:r>
              <a:rPr lang="uk-UA" sz="3600" b="1" dirty="0" err="1" smtClean="0"/>
              <a:t>Атаві́зм</a:t>
            </a:r>
            <a:r>
              <a:rPr lang="uk-UA" sz="3600" dirty="0" smtClean="0"/>
              <a:t> (</a:t>
            </a:r>
            <a:r>
              <a:rPr lang="uk-UA" sz="3600" dirty="0" smtClean="0">
                <a:hlinkClick r:id="rId4" tooltip="Латинська мова"/>
              </a:rPr>
              <a:t>лат.</a:t>
            </a:r>
            <a:r>
              <a:rPr lang="ru-RU" sz="3600" dirty="0" smtClean="0"/>
              <a:t> </a:t>
            </a:r>
            <a:r>
              <a:rPr lang="la-Latn" sz="3600" i="1" dirty="0" smtClean="0"/>
              <a:t>atavus</a:t>
            </a:r>
            <a:r>
              <a:rPr lang="uk-UA" sz="3600" dirty="0" smtClean="0"/>
              <a:t> — предок</a:t>
            </a:r>
            <a:r>
              <a:rPr lang="uk-UA" sz="3600" dirty="0" smtClean="0"/>
              <a:t>)</a:t>
            </a:r>
            <a:endParaRPr lang="en-US" sz="3600" dirty="0" smtClean="0"/>
          </a:p>
          <a:p>
            <a:r>
              <a:rPr lang="uk-UA" sz="3600" b="1" dirty="0" smtClean="0"/>
              <a:t>Рудименти</a:t>
            </a:r>
            <a:r>
              <a:rPr lang="uk-UA" sz="3600" dirty="0" smtClean="0"/>
              <a:t>, </a:t>
            </a:r>
            <a:r>
              <a:rPr lang="uk-UA" sz="3600" i="1" dirty="0" smtClean="0"/>
              <a:t>рудиментарні органи</a:t>
            </a:r>
            <a:r>
              <a:rPr lang="uk-UA" sz="3600" dirty="0" smtClean="0"/>
              <a:t> (від </a:t>
            </a:r>
            <a:r>
              <a:rPr lang="uk-UA" sz="3600" dirty="0" smtClean="0">
                <a:hlinkClick r:id="rId4" tooltip="Латинська мова"/>
              </a:rPr>
              <a:t>лат.</a:t>
            </a:r>
            <a:r>
              <a:rPr lang="ru-RU" sz="3600" dirty="0" smtClean="0"/>
              <a:t> </a:t>
            </a:r>
            <a:r>
              <a:rPr lang="la-Latn" sz="3600" i="1" dirty="0" smtClean="0"/>
              <a:t>rudimentum</a:t>
            </a:r>
            <a:r>
              <a:rPr lang="la-Latn" sz="3600" dirty="0" smtClean="0"/>
              <a:t> </a:t>
            </a:r>
            <a:r>
              <a:rPr lang="uk-UA" sz="3600" dirty="0" smtClean="0"/>
              <a:t>— зачаток, першооснова</a:t>
            </a:r>
            <a:r>
              <a:rPr lang="uk-UA" sz="3600" dirty="0" smtClean="0"/>
              <a:t>)</a:t>
            </a:r>
            <a:endParaRPr lang="en-US" sz="3600" dirty="0" smtClean="0"/>
          </a:p>
          <a:p>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590800" y="876300"/>
            <a:ext cx="13240002" cy="3877985"/>
          </a:xfrm>
          <a:prstGeom prst="rect">
            <a:avLst/>
          </a:prstGeom>
        </p:spPr>
        <p:txBody>
          <a:bodyPr wrap="square" lIns="0" tIns="0" rIns="0" bIns="0" rtlCol="0" anchor="t">
            <a:spAutoFit/>
          </a:bodyPr>
          <a:lstStyle/>
          <a:p>
            <a:r>
              <a:rPr lang="uk-UA" sz="3600" b="1" i="1" dirty="0" smtClean="0">
                <a:solidFill>
                  <a:srgbClr val="00B0F0"/>
                </a:solidFill>
              </a:rPr>
              <a:t>Штучний добір </a:t>
            </a:r>
            <a:r>
              <a:rPr lang="uk-UA" sz="3600" i="1" dirty="0" smtClean="0"/>
              <a:t>— </a:t>
            </a:r>
            <a:r>
              <a:rPr lang="uk-UA" sz="3600" i="1" dirty="0" err="1" smtClean="0"/>
              <a:t>добір</a:t>
            </a:r>
            <a:r>
              <a:rPr lang="uk-UA" sz="3600" i="1" dirty="0" smtClean="0"/>
              <a:t>, що ґрунтується на ізоляції природних популяцій і вибірковому схрещуванні організмів, що мають ознаки, корисні для людини</a:t>
            </a:r>
            <a:r>
              <a:rPr lang="uk-UA" sz="3600" dirty="0" smtClean="0"/>
              <a:t>. В результаті штучного добору людина вивела безліч сортів рослин, порід тварин і штамів мікроорганізмів</a:t>
            </a:r>
            <a:r>
              <a:rPr lang="uk-UA" sz="3600" dirty="0" smtClean="0"/>
              <a:t>.</a:t>
            </a:r>
            <a:endParaRPr lang="en-US" sz="3600" dirty="0" smtClean="0"/>
          </a:p>
          <a:p>
            <a:endParaRPr lang="en-US" sz="3600" dirty="0" smtClean="0"/>
          </a:p>
          <a:p>
            <a:pPr algn="ctr"/>
            <a:r>
              <a:rPr lang="uk-UA" sz="3600" dirty="0" smtClean="0"/>
              <a:t>Порівняння </a:t>
            </a:r>
            <a:r>
              <a:rPr lang="uk-UA" sz="3600" dirty="0" smtClean="0"/>
              <a:t>дії і результатів штучного і природного </a:t>
            </a:r>
            <a:r>
              <a:rPr lang="uk-UA" sz="3600" dirty="0" err="1" smtClean="0"/>
              <a:t>доборів</a:t>
            </a:r>
            <a:r>
              <a:rPr lang="uk-UA" sz="3600" dirty="0" smtClean="0"/>
              <a:t>.</a:t>
            </a:r>
            <a:endParaRPr lang="ru-RU" sz="3600" dirty="0" smtClean="0"/>
          </a:p>
          <a:p>
            <a:endParaRPr lang="ru-RU" sz="3600"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aphicFrame>
        <p:nvGraphicFramePr>
          <p:cNvPr id="33" name="Таблица 32"/>
          <p:cNvGraphicFramePr>
            <a:graphicFrameLocks noGrp="1"/>
          </p:cNvGraphicFramePr>
          <p:nvPr/>
        </p:nvGraphicFramePr>
        <p:xfrm>
          <a:off x="2971800" y="4457700"/>
          <a:ext cx="14859000" cy="5219700"/>
        </p:xfrm>
        <a:graphic>
          <a:graphicData uri="http://schemas.openxmlformats.org/drawingml/2006/table">
            <a:tbl>
              <a:tblPr/>
              <a:tblGrid>
                <a:gridCol w="8120125"/>
                <a:gridCol w="6738875"/>
              </a:tblGrid>
              <a:tr h="434975">
                <a:tc>
                  <a:txBody>
                    <a:bodyPr/>
                    <a:lstStyle/>
                    <a:p>
                      <a:pPr>
                        <a:spcAft>
                          <a:spcPts val="0"/>
                        </a:spcAft>
                      </a:pPr>
                      <a:r>
                        <a:rPr lang="uk-UA" sz="2800" b="1" dirty="0">
                          <a:solidFill>
                            <a:srgbClr val="00B0F0"/>
                          </a:solidFill>
                          <a:latin typeface="Times New Roman"/>
                          <a:ea typeface="Times New Roman"/>
                          <a:cs typeface="Times New Roman"/>
                        </a:rPr>
                        <a:t>Штучний добір</a:t>
                      </a:r>
                      <a:endParaRPr lang="ru-RU" sz="2800" b="1" dirty="0">
                        <a:solidFill>
                          <a:srgbClr val="00B0F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800" b="1" dirty="0">
                          <a:solidFill>
                            <a:srgbClr val="00B0F0"/>
                          </a:solidFill>
                          <a:latin typeface="Times New Roman"/>
                          <a:ea typeface="Times New Roman"/>
                          <a:cs typeface="Times New Roman"/>
                        </a:rPr>
                        <a:t>Природний добір</a:t>
                      </a:r>
                      <a:endParaRPr lang="ru-RU" sz="2800" b="1" dirty="0">
                        <a:solidFill>
                          <a:srgbClr val="00B0F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9950">
                <a:tc>
                  <a:txBody>
                    <a:bodyPr/>
                    <a:lstStyle/>
                    <a:p>
                      <a:pPr>
                        <a:spcAft>
                          <a:spcPts val="0"/>
                        </a:spcAft>
                      </a:pPr>
                      <a:r>
                        <a:rPr lang="uk-UA" sz="2800">
                          <a:latin typeface="Times New Roman"/>
                          <a:ea typeface="Times New Roman"/>
                          <a:cs typeface="Times New Roman"/>
                        </a:rPr>
                        <a:t>Зберігаються тільки корисні для людини ознаки.</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800">
                          <a:latin typeface="Times New Roman"/>
                          <a:ea typeface="Times New Roman"/>
                          <a:cs typeface="Times New Roman"/>
                        </a:rPr>
                        <a:t>Зберігаються ознаки необхідні в даних умовах середовища.</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25">
                <a:tc>
                  <a:txBody>
                    <a:bodyPr/>
                    <a:lstStyle/>
                    <a:p>
                      <a:pPr>
                        <a:spcAft>
                          <a:spcPts val="0"/>
                        </a:spcAft>
                      </a:pPr>
                      <a:r>
                        <a:rPr lang="uk-UA" sz="2800">
                          <a:latin typeface="Times New Roman"/>
                          <a:ea typeface="Times New Roman"/>
                          <a:cs typeface="Times New Roman"/>
                        </a:rPr>
                        <a:t>Добирає людина за видимими, цікавими для неї ознаками.</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800">
                          <a:latin typeface="Times New Roman"/>
                          <a:ea typeface="Times New Roman"/>
                          <a:cs typeface="Times New Roman"/>
                        </a:rPr>
                        <a:t>Добираються фактори живої та не­живої природи незалежно від того, помітні чи непомітні ознаки.</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9950">
                <a:tc>
                  <a:txBody>
                    <a:bodyPr/>
                    <a:lstStyle/>
                    <a:p>
                      <a:pPr>
                        <a:spcAft>
                          <a:spcPts val="0"/>
                        </a:spcAft>
                      </a:pPr>
                      <a:r>
                        <a:rPr lang="uk-UA" sz="2800">
                          <a:latin typeface="Times New Roman"/>
                          <a:ea typeface="Times New Roman"/>
                          <a:cs typeface="Times New Roman"/>
                        </a:rPr>
                        <a:t>Діє на користь людини.</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800">
                          <a:latin typeface="Times New Roman"/>
                          <a:ea typeface="Times New Roman"/>
                          <a:cs typeface="Times New Roman"/>
                        </a:rPr>
                        <a:t>Діє на користь організму, популяцій і всього виду.</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25">
                <a:tc>
                  <a:txBody>
                    <a:bodyPr/>
                    <a:lstStyle/>
                    <a:p>
                      <a:pPr>
                        <a:spcAft>
                          <a:spcPts val="0"/>
                        </a:spcAft>
                      </a:pPr>
                      <a:r>
                        <a:rPr lang="uk-UA" sz="2800">
                          <a:latin typeface="Times New Roman"/>
                          <a:ea typeface="Times New Roman"/>
                          <a:cs typeface="Times New Roman"/>
                        </a:rPr>
                        <a:t>Відбувається з часів первісної людини.</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800">
                          <a:latin typeface="Times New Roman"/>
                          <a:ea typeface="Times New Roman"/>
                          <a:cs typeface="Times New Roman"/>
                        </a:rPr>
                        <a:t>Відбувається з часів виникнення життя на Землі. В ряді випадків дія його виявляється за короткий час. </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975">
                <a:tc>
                  <a:txBody>
                    <a:bodyPr/>
                    <a:lstStyle/>
                    <a:p>
                      <a:pPr>
                        <a:spcAft>
                          <a:spcPts val="0"/>
                        </a:spcAft>
                      </a:pPr>
                      <a:r>
                        <a:rPr lang="uk-UA" sz="2800">
                          <a:latin typeface="Times New Roman"/>
                          <a:ea typeface="Times New Roman"/>
                          <a:cs typeface="Times New Roman"/>
                        </a:rPr>
                        <a:t>Утворюються сорти і породи.</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800" dirty="0">
                          <a:latin typeface="Times New Roman"/>
                          <a:ea typeface="Times New Roman"/>
                          <a:cs typeface="Times New Roman"/>
                        </a:rPr>
                        <a:t>Утворюються нові види.</a:t>
                      </a:r>
                      <a:endParaRPr lang="ru-RU"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000" y="266700"/>
            <a:ext cx="13982700" cy="2273828"/>
          </a:xfrm>
          <a:prstGeom prst="rect">
            <a:avLst/>
          </a:prstGeom>
        </p:spPr>
        <p:txBody>
          <a:bodyPr wrap="square" lIns="0" tIns="0" rIns="0" bIns="0" rtlCol="0" anchor="t">
            <a:spAutoFit/>
          </a:bodyPr>
          <a:lstStyle/>
          <a:p>
            <a:pPr>
              <a:lnSpc>
                <a:spcPts val="9440"/>
              </a:lnSpc>
            </a:pPr>
            <a:r>
              <a:rPr lang="uk-UA" sz="5000" b="1" dirty="0" smtClean="0">
                <a:solidFill>
                  <a:srgbClr val="00B0F0"/>
                </a:solidFill>
              </a:rPr>
              <a:t>Результат еволюції - адаптації організмів до середовища життя.</a:t>
            </a:r>
            <a:endParaRPr lang="ru-RU" sz="5000" spc="463" dirty="0" smtClean="0">
              <a:solidFill>
                <a:srgbClr val="00B0F0"/>
              </a:solidFill>
              <a:latin typeface="Raleway Bold Italics"/>
            </a:endParaRPr>
          </a:p>
        </p:txBody>
      </p:sp>
      <p:sp>
        <p:nvSpPr>
          <p:cNvPr id="3" name="TextBox 3"/>
          <p:cNvSpPr txBox="1"/>
          <p:nvPr/>
        </p:nvSpPr>
        <p:spPr>
          <a:xfrm>
            <a:off x="3429000" y="2857501"/>
            <a:ext cx="12401802" cy="2739211"/>
          </a:xfrm>
          <a:prstGeom prst="rect">
            <a:avLst/>
          </a:prstGeom>
        </p:spPr>
        <p:txBody>
          <a:bodyPr wrap="square" lIns="0" tIns="0" rIns="0" bIns="0" rtlCol="0" anchor="t">
            <a:spAutoFit/>
          </a:bodyPr>
          <a:lstStyle/>
          <a:p>
            <a:pPr>
              <a:buFont typeface="Arial" pitchFamily="34" charset="0"/>
              <a:buChar char="•"/>
            </a:pPr>
            <a:r>
              <a:rPr lang="uk-UA" sz="4000" i="1" dirty="0" smtClean="0"/>
              <a:t>Захисне забарвлення і форма тіла тварин</a:t>
            </a:r>
            <a:r>
              <a:rPr lang="uk-UA" sz="4000" i="1" dirty="0" smtClean="0"/>
              <a:t>.</a:t>
            </a:r>
            <a:endParaRPr lang="en-US" sz="4000" i="1" dirty="0" smtClean="0"/>
          </a:p>
          <a:p>
            <a:pPr>
              <a:buFont typeface="Arial" pitchFamily="34" charset="0"/>
              <a:buChar char="•"/>
            </a:pPr>
            <a:r>
              <a:rPr lang="uk-UA" sz="4000" i="1" dirty="0" smtClean="0"/>
              <a:t>Явище демонстрації</a:t>
            </a:r>
            <a:r>
              <a:rPr lang="uk-UA" sz="4000" dirty="0" smtClean="0"/>
              <a:t> робить, навпаки, забарвлення і поведінку тварин дуже </a:t>
            </a:r>
            <a:r>
              <a:rPr lang="uk-UA" sz="4000" dirty="0" err="1" smtClean="0"/>
              <a:t>помітнимим</a:t>
            </a:r>
            <a:r>
              <a:rPr lang="uk-UA" sz="4000" dirty="0" smtClean="0"/>
              <a:t> на фоні </a:t>
            </a:r>
            <a:r>
              <a:rPr lang="uk-UA" sz="4000" dirty="0" smtClean="0"/>
              <a:t>довкілля</a:t>
            </a:r>
            <a:endParaRPr lang="en-US" sz="4000" dirty="0" smtClean="0"/>
          </a:p>
          <a:p>
            <a:pPr>
              <a:buFont typeface="Arial" pitchFamily="34" charset="0"/>
              <a:buChar char="•"/>
            </a:pPr>
            <a:r>
              <a:rPr lang="uk-UA" sz="4000" i="1" dirty="0" smtClean="0"/>
              <a:t>Мімікрія</a:t>
            </a:r>
            <a:endParaRPr lang="en-US" sz="4000" i="1" dirty="0" smtClean="0"/>
          </a:p>
          <a:p>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9200" y="342900"/>
            <a:ext cx="13982700" cy="1205458"/>
          </a:xfrm>
          <a:prstGeom prst="rect">
            <a:avLst/>
          </a:prstGeom>
        </p:spPr>
        <p:txBody>
          <a:bodyPr wrap="square" lIns="0" tIns="0" rIns="0" bIns="0" rtlCol="0" anchor="t">
            <a:spAutoFit/>
          </a:bodyPr>
          <a:lstStyle/>
          <a:p>
            <a:pPr>
              <a:lnSpc>
                <a:spcPts val="9440"/>
              </a:lnSpc>
            </a:pPr>
            <a:r>
              <a:rPr lang="uk-UA" sz="8000" b="1" dirty="0" smtClean="0">
                <a:solidFill>
                  <a:srgbClr val="00B0F0"/>
                </a:solidFill>
              </a:rPr>
              <a:t>Синтетична гіпотеза еволюції</a:t>
            </a:r>
            <a:endParaRPr lang="ru-RU" sz="8000" spc="463" dirty="0" smtClean="0">
              <a:solidFill>
                <a:srgbClr val="00B0F0"/>
              </a:solidFill>
              <a:latin typeface="Raleway Bold Italics"/>
            </a:endParaRPr>
          </a:p>
        </p:txBody>
      </p:sp>
      <p:sp>
        <p:nvSpPr>
          <p:cNvPr id="3" name="TextBox 3"/>
          <p:cNvSpPr txBox="1"/>
          <p:nvPr/>
        </p:nvSpPr>
        <p:spPr>
          <a:xfrm>
            <a:off x="3505200" y="2552700"/>
            <a:ext cx="12192000" cy="4608954"/>
          </a:xfrm>
          <a:prstGeom prst="rect">
            <a:avLst/>
          </a:prstGeom>
        </p:spPr>
        <p:txBody>
          <a:bodyPr wrap="square" lIns="0" tIns="0" rIns="0" bIns="0" rtlCol="0" anchor="t">
            <a:spAutoFit/>
          </a:bodyPr>
          <a:lstStyle/>
          <a:p>
            <a:r>
              <a:rPr lang="uk-UA" sz="3600" dirty="0" smtClean="0"/>
              <a:t>Подальший розвиток еволюційних ідей Дарвіна, перш за все в роботах </a:t>
            </a:r>
            <a:r>
              <a:rPr lang="uk-UA" sz="3600" dirty="0" err="1" smtClean="0"/>
              <a:t>Гекслі</a:t>
            </a:r>
            <a:r>
              <a:rPr lang="uk-UA" sz="3600" dirty="0" smtClean="0"/>
              <a:t> і </a:t>
            </a:r>
            <a:r>
              <a:rPr lang="uk-UA" sz="3600" dirty="0" err="1" smtClean="0"/>
              <a:t>Сімпсона</a:t>
            </a:r>
            <a:r>
              <a:rPr lang="uk-UA" sz="3600" dirty="0" smtClean="0"/>
              <a:t>, привело до виникнення «</a:t>
            </a:r>
            <a:r>
              <a:rPr lang="uk-UA" sz="3600" b="1" dirty="0" smtClean="0"/>
              <a:t>синтетичної гіпотези еволюції»</a:t>
            </a:r>
            <a:r>
              <a:rPr lang="uk-UA" sz="3600" dirty="0" smtClean="0"/>
              <a:t> (20-50-х роках </a:t>
            </a:r>
            <a:r>
              <a:rPr lang="en-US" sz="3600" dirty="0" smtClean="0"/>
              <a:t>XX</a:t>
            </a:r>
            <a:r>
              <a:rPr lang="uk-UA" sz="3600" dirty="0" smtClean="0"/>
              <a:t> ст.). </a:t>
            </a:r>
            <a:endParaRPr lang="ru-RU" sz="3600" dirty="0" smtClean="0"/>
          </a:p>
          <a:p>
            <a:r>
              <a:rPr lang="uk-UA" sz="3600" dirty="0" smtClean="0"/>
              <a:t>Вона поєднує (синтезує) уявлення про мутації як єдине джерело спадкової мінливості, популяцію як елементарну одиницю еволюції та дарвінівських уявлень про боротьбу за існування та природний добір. </a:t>
            </a:r>
            <a:endParaRPr lang="ru-RU" sz="3600" dirty="0" smtClean="0"/>
          </a:p>
          <a:p>
            <a:pPr algn="l">
              <a:lnSpc>
                <a:spcPts val="5712"/>
              </a:lnSpc>
            </a:pPr>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30" name="Group 17"/>
          <p:cNvGrpSpPr/>
          <p:nvPr/>
        </p:nvGrpSpPr>
        <p:grpSpPr>
          <a:xfrm rot="-5400000">
            <a:off x="-1690861" y="4687929"/>
            <a:ext cx="5439122" cy="5340858"/>
            <a:chOff x="0" y="0"/>
            <a:chExt cx="7252163" cy="7121144"/>
          </a:xfrm>
        </p:grpSpPr>
        <p:grpSp>
          <p:nvGrpSpPr>
            <p:cNvPr id="31" name="Group 18"/>
            <p:cNvGrpSpPr/>
            <p:nvPr/>
          </p:nvGrpSpPr>
          <p:grpSpPr>
            <a:xfrm>
              <a:off x="2438451" y="2371395"/>
              <a:ext cx="2645148" cy="2645148"/>
              <a:chOff x="0" y="0"/>
              <a:chExt cx="6350000" cy="6350000"/>
            </a:xfrm>
          </p:grpSpPr>
          <p:sp>
            <p:nvSpPr>
              <p:cNvPr id="42"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2" name="Group 20"/>
            <p:cNvGrpSpPr>
              <a:grpSpLocks noChangeAspect="1"/>
            </p:cNvGrpSpPr>
            <p:nvPr/>
          </p:nvGrpSpPr>
          <p:grpSpPr>
            <a:xfrm>
              <a:off x="3788196" y="3444670"/>
              <a:ext cx="2310102" cy="979762"/>
              <a:chOff x="0" y="0"/>
              <a:chExt cx="2527300" cy="1071880"/>
            </a:xfrm>
          </p:grpSpPr>
          <p:sp>
            <p:nvSpPr>
              <p:cNvPr id="4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33" name="Group 22"/>
            <p:cNvGrpSpPr>
              <a:grpSpLocks noChangeAspect="1"/>
            </p:cNvGrpSpPr>
            <p:nvPr/>
          </p:nvGrpSpPr>
          <p:grpSpPr>
            <a:xfrm>
              <a:off x="6278064" y="2076584"/>
              <a:ext cx="974099" cy="974099"/>
              <a:chOff x="0" y="0"/>
              <a:chExt cx="1708150" cy="1708150"/>
            </a:xfrm>
          </p:grpSpPr>
          <p:sp>
            <p:nvSpPr>
              <p:cNvPr id="40"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34" name="Group 24"/>
            <p:cNvGrpSpPr/>
            <p:nvPr/>
          </p:nvGrpSpPr>
          <p:grpSpPr>
            <a:xfrm>
              <a:off x="2076584" y="5060700"/>
              <a:ext cx="723735" cy="626754"/>
              <a:chOff x="0" y="0"/>
              <a:chExt cx="6350000" cy="5499100"/>
            </a:xfrm>
          </p:grpSpPr>
          <p:sp>
            <p:nvSpPr>
              <p:cNvPr id="39"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35" name="Group 26"/>
            <p:cNvGrpSpPr/>
            <p:nvPr/>
          </p:nvGrpSpPr>
          <p:grpSpPr>
            <a:xfrm rot="-10800000">
              <a:off x="3257842" y="6177217"/>
              <a:ext cx="1089985" cy="943927"/>
              <a:chOff x="0" y="0"/>
              <a:chExt cx="6350000" cy="5499100"/>
            </a:xfrm>
          </p:grpSpPr>
          <p:sp>
            <p:nvSpPr>
              <p:cNvPr id="38"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36" name="Group 28"/>
            <p:cNvGrpSpPr>
              <a:grpSpLocks noChangeAspect="1"/>
            </p:cNvGrpSpPr>
            <p:nvPr/>
          </p:nvGrpSpPr>
          <p:grpSpPr>
            <a:xfrm>
              <a:off x="0" y="0"/>
              <a:ext cx="4153167" cy="4153167"/>
              <a:chOff x="0" y="0"/>
              <a:chExt cx="2787650" cy="2787650"/>
            </a:xfrm>
          </p:grpSpPr>
          <p:sp>
            <p:nvSpPr>
              <p:cNvPr id="37"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38225"/>
            <a:ext cx="13982700" cy="2410916"/>
          </a:xfrm>
          <a:prstGeom prst="rect">
            <a:avLst/>
          </a:prstGeom>
        </p:spPr>
        <p:txBody>
          <a:bodyPr wrap="square" lIns="0" tIns="0" rIns="0" bIns="0" rtlCol="0" anchor="t">
            <a:spAutoFit/>
          </a:bodyPr>
          <a:lstStyle/>
          <a:p>
            <a:pPr>
              <a:lnSpc>
                <a:spcPts val="9440"/>
              </a:lnSpc>
            </a:pPr>
            <a:r>
              <a:rPr lang="uk-UA" sz="8000" i="1" dirty="0" smtClean="0">
                <a:solidFill>
                  <a:srgbClr val="00B0F0"/>
                </a:solidFill>
              </a:rPr>
              <a:t>Основні положення сучасної синтетичної гіпотези</a:t>
            </a:r>
            <a:r>
              <a:rPr lang="uk-UA" sz="8000" i="1" dirty="0" smtClean="0">
                <a:solidFill>
                  <a:srgbClr val="00B0F0"/>
                </a:solidFill>
              </a:rPr>
              <a:t>:</a:t>
            </a:r>
            <a:endParaRPr lang="ru-RU" sz="8000" dirty="0" smtClean="0">
              <a:solidFill>
                <a:srgbClr val="00B0F0"/>
              </a:solidFill>
            </a:endParaRPr>
          </a:p>
        </p:txBody>
      </p:sp>
      <p:sp>
        <p:nvSpPr>
          <p:cNvPr id="3" name="TextBox 3"/>
          <p:cNvSpPr txBox="1"/>
          <p:nvPr/>
        </p:nvSpPr>
        <p:spPr>
          <a:xfrm>
            <a:off x="457200" y="3314700"/>
            <a:ext cx="16992600" cy="5909310"/>
          </a:xfrm>
          <a:prstGeom prst="rect">
            <a:avLst/>
          </a:prstGeom>
        </p:spPr>
        <p:txBody>
          <a:bodyPr wrap="square" lIns="0" tIns="0" rIns="0" bIns="0" rtlCol="0" anchor="t">
            <a:spAutoFit/>
          </a:bodyPr>
          <a:lstStyle/>
          <a:p>
            <a:r>
              <a:rPr lang="uk-UA" sz="3200" dirty="0" smtClean="0"/>
              <a:t>1</a:t>
            </a:r>
            <a:r>
              <a:rPr lang="uk-UA" sz="3200" dirty="0" smtClean="0"/>
              <a:t>. Єдиним джерелом спадкової мінливості є мутації.</a:t>
            </a:r>
            <a:endParaRPr lang="ru-RU" sz="3200" dirty="0" smtClean="0"/>
          </a:p>
          <a:p>
            <a:r>
              <a:rPr lang="uk-UA" sz="3200" dirty="0" smtClean="0"/>
              <a:t>2. Усі еволюційні перетворення відбуваються в популяціях — найменших елементарних одиницях еволюції, а не в особинах, як це вважалось раніше.</a:t>
            </a:r>
            <a:endParaRPr lang="ru-RU" sz="3200" dirty="0" smtClean="0"/>
          </a:p>
          <a:p>
            <a:r>
              <a:rPr lang="uk-UA" sz="3200" dirty="0" smtClean="0"/>
              <a:t>3. Елементарними факторами еволюції є хвилі життя, ізоляція, дрейф генів.</a:t>
            </a:r>
            <a:endParaRPr lang="ru-RU" sz="3200" dirty="0" smtClean="0"/>
          </a:p>
          <a:p>
            <a:r>
              <a:rPr lang="uk-UA" sz="3200" dirty="0" smtClean="0"/>
              <a:t>4. Існують три види еволюційного процесу: мікроеволюція, </a:t>
            </a:r>
            <a:r>
              <a:rPr lang="uk-UA" sz="3200" dirty="0" err="1" smtClean="0"/>
              <a:t>видоуиворення</a:t>
            </a:r>
            <a:r>
              <a:rPr lang="uk-UA" sz="3200" dirty="0" smtClean="0"/>
              <a:t> та макроеволюція</a:t>
            </a:r>
            <a:endParaRPr lang="ru-RU" sz="3200" dirty="0" smtClean="0"/>
          </a:p>
          <a:p>
            <a:r>
              <a:rPr lang="uk-UA" sz="3200" dirty="0" smtClean="0"/>
              <a:t>5. Рушійною силою еволюції є природний добір, який діє на сукупність фенотипів популяції. Природний добір буває стабілізуючим, рушійним та </a:t>
            </a:r>
            <a:r>
              <a:rPr lang="uk-UA" sz="3200" dirty="0" err="1" smtClean="0"/>
              <a:t>розриваючим</a:t>
            </a:r>
            <a:r>
              <a:rPr lang="uk-UA" sz="3200" dirty="0" smtClean="0"/>
              <a:t> (</a:t>
            </a:r>
            <a:r>
              <a:rPr lang="uk-UA" sz="3200" dirty="0" err="1" smtClean="0"/>
              <a:t>дизруптивним</a:t>
            </a:r>
            <a:r>
              <a:rPr lang="uk-UA" sz="3200" dirty="0" smtClean="0"/>
              <a:t>).</a:t>
            </a:r>
            <a:endParaRPr lang="ru-RU" sz="3200" dirty="0" smtClean="0"/>
          </a:p>
          <a:p>
            <a:r>
              <a:rPr lang="uk-UA" sz="3200" dirty="0" smtClean="0"/>
              <a:t>6. Будь-яка систематична група організмів може або процвітати (біологічний прогрес), або вимирати (біологічний регрес). Біологічний прогрес досягається за рахунок змін у будові: ароморфозів, ідіоадаптацій чи загальної </a:t>
            </a:r>
            <a:r>
              <a:rPr lang="uk-UA" sz="3200" dirty="0" err="1" smtClean="0"/>
              <a:t>дигенерації</a:t>
            </a:r>
            <a:r>
              <a:rPr lang="uk-UA" sz="3200" dirty="0" smtClean="0"/>
              <a:t>.</a:t>
            </a:r>
            <a:endParaRPr lang="ru-RU" sz="3200" dirty="0" smtClean="0"/>
          </a:p>
          <a:p>
            <a:r>
              <a:rPr lang="uk-UA" sz="3200" dirty="0" smtClean="0"/>
              <a:t>7. Процес еволюції необоротний, тобто при поверненні умов довкілля до попереднього стану адаптації кожного разу розвиваються заново, а не відтворюються попередні</a:t>
            </a:r>
            <a:r>
              <a:rPr lang="uk-UA" sz="3200" dirty="0" smtClean="0"/>
              <a:t>.</a:t>
            </a:r>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 y="342900"/>
            <a:ext cx="13982700" cy="2462213"/>
          </a:xfrm>
          <a:prstGeom prst="rect">
            <a:avLst/>
          </a:prstGeom>
        </p:spPr>
        <p:txBody>
          <a:bodyPr wrap="square" lIns="0" tIns="0" rIns="0" bIns="0" rtlCol="0" anchor="t">
            <a:spAutoFit/>
          </a:bodyPr>
          <a:lstStyle/>
          <a:p>
            <a:pPr algn="ctr"/>
            <a:r>
              <a:rPr lang="uk-UA" sz="8000" b="1" dirty="0" smtClean="0">
                <a:solidFill>
                  <a:srgbClr val="00B0F0"/>
                </a:solidFill>
              </a:rPr>
              <a:t>4.2. Мікроеволюція як основа еволюційного процесу</a:t>
            </a:r>
            <a:endParaRPr lang="ru-RU" sz="8000" dirty="0">
              <a:solidFill>
                <a:srgbClr val="00B0F0"/>
              </a:solidFill>
            </a:endParaRPr>
          </a:p>
        </p:txBody>
      </p:sp>
      <p:sp>
        <p:nvSpPr>
          <p:cNvPr id="3" name="TextBox 3"/>
          <p:cNvSpPr txBox="1"/>
          <p:nvPr/>
        </p:nvSpPr>
        <p:spPr>
          <a:xfrm>
            <a:off x="3352800" y="4610100"/>
            <a:ext cx="12401802" cy="3933128"/>
          </a:xfrm>
          <a:prstGeom prst="rect">
            <a:avLst/>
          </a:prstGeom>
        </p:spPr>
        <p:txBody>
          <a:bodyPr wrap="square" lIns="0" tIns="0" rIns="0" bIns="0" rtlCol="0" anchor="t">
            <a:spAutoFit/>
          </a:bodyPr>
          <a:lstStyle/>
          <a:p>
            <a:r>
              <a:rPr lang="uk-UA" sz="3600" dirty="0" smtClean="0"/>
              <a:t>Синтетична гіпотеза розглядає популяцію, як елементарну одиницю еволюції, бо в ній відбуваються усі елементарні еволюційні процеси. На думку авторів синтетичної гіпотези, у популяціях діють, крім спадкової мінливості (мутації), добору та боротьби за існування, ще </a:t>
            </a:r>
            <a:r>
              <a:rPr lang="uk-UA" sz="3600" b="1" i="1" dirty="0" smtClean="0"/>
              <a:t>елементарні фактори еволюції</a:t>
            </a:r>
            <a:r>
              <a:rPr lang="uk-UA" sz="3600" i="1" dirty="0" smtClean="0"/>
              <a:t>.</a:t>
            </a:r>
            <a:r>
              <a:rPr lang="uk-UA" sz="3600" dirty="0" smtClean="0"/>
              <a:t> До них належать </a:t>
            </a:r>
            <a:r>
              <a:rPr lang="uk-UA" sz="3600" dirty="0" smtClean="0">
                <a:solidFill>
                  <a:srgbClr val="00B0F0"/>
                </a:solidFill>
              </a:rPr>
              <a:t>хвилі життя, дрейф генів та ізоляція.</a:t>
            </a:r>
            <a:endParaRPr lang="ru-RU" sz="3600" dirty="0" smtClean="0">
              <a:solidFill>
                <a:srgbClr val="00B0F0"/>
              </a:solidFill>
            </a:endParaRPr>
          </a:p>
          <a:p>
            <a:pPr algn="l">
              <a:lnSpc>
                <a:spcPts val="5712"/>
              </a:lnSpc>
            </a:pPr>
            <a:endParaRPr dirty="0"/>
          </a:p>
        </p:txBody>
      </p:sp>
      <p:grpSp>
        <p:nvGrpSpPr>
          <p:cNvPr id="4" name="Group 4"/>
          <p:cNvGrpSpPr/>
          <p:nvPr/>
        </p:nvGrpSpPr>
        <p:grpSpPr>
          <a:xfrm rot="5400000">
            <a:off x="13971668" y="-827168"/>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505200" y="2095500"/>
            <a:ext cx="12401802" cy="7201972"/>
          </a:xfrm>
          <a:prstGeom prst="rect">
            <a:avLst/>
          </a:prstGeom>
        </p:spPr>
        <p:txBody>
          <a:bodyPr wrap="square" lIns="0" tIns="0" rIns="0" bIns="0" rtlCol="0" anchor="t">
            <a:spAutoFit/>
          </a:bodyPr>
          <a:lstStyle/>
          <a:p>
            <a:r>
              <a:rPr lang="uk-UA" sz="3600" b="1" dirty="0" smtClean="0"/>
              <a:t>Хвилі життя</a:t>
            </a:r>
            <a:r>
              <a:rPr lang="uk-UA" sz="3600" i="1" dirty="0" smtClean="0"/>
              <a:t> (популяційні хвилі) </a:t>
            </a:r>
            <a:r>
              <a:rPr lang="uk-UA" sz="3600" dirty="0" smtClean="0"/>
              <a:t>— це коливання чисельності популяції, які характерні для всіх видів</a:t>
            </a:r>
            <a:r>
              <a:rPr lang="uk-UA" sz="3600" dirty="0" smtClean="0"/>
              <a:t>.</a:t>
            </a:r>
            <a:endParaRPr lang="en-US" sz="3600" dirty="0" smtClean="0"/>
          </a:p>
          <a:p>
            <a:r>
              <a:rPr lang="uk-UA" sz="3600" b="1" dirty="0" smtClean="0"/>
              <a:t>Ізоляція </a:t>
            </a:r>
            <a:r>
              <a:rPr lang="uk-UA" sz="3600" dirty="0" smtClean="0"/>
              <a:t>частини популяції створює бар’єри для схрещування; порушується безперешкодний обмін генами з батьківською групою – </a:t>
            </a:r>
            <a:r>
              <a:rPr lang="uk-UA" sz="3600" i="1" dirty="0" smtClean="0"/>
              <a:t>панміксія</a:t>
            </a:r>
            <a:r>
              <a:rPr lang="uk-UA" sz="3600" dirty="0" smtClean="0"/>
              <a:t> всередині виду. Тому ізоляція важлива передумова видоутворення.</a:t>
            </a:r>
            <a:endParaRPr lang="ru-RU" sz="3600" dirty="0" smtClean="0"/>
          </a:p>
          <a:p>
            <a:pPr>
              <a:buFont typeface="Wingdings" pitchFamily="2" charset="2"/>
              <a:buChar char="Ø"/>
            </a:pPr>
            <a:r>
              <a:rPr lang="uk-UA" sz="3600" i="1" dirty="0" smtClean="0">
                <a:solidFill>
                  <a:srgbClr val="00B0F0"/>
                </a:solidFill>
              </a:rPr>
              <a:t>Географічна ізоляція </a:t>
            </a:r>
            <a:endParaRPr lang="en-US" sz="3600" i="1" dirty="0" smtClean="0">
              <a:solidFill>
                <a:srgbClr val="00B0F0"/>
              </a:solidFill>
            </a:endParaRPr>
          </a:p>
          <a:p>
            <a:pPr>
              <a:buFont typeface="Wingdings" pitchFamily="2" charset="2"/>
              <a:buChar char="Ø"/>
            </a:pPr>
            <a:r>
              <a:rPr lang="uk-UA" sz="3600" i="1" dirty="0" smtClean="0">
                <a:solidFill>
                  <a:srgbClr val="00B0F0"/>
                </a:solidFill>
              </a:rPr>
              <a:t>Генетична ізоляція</a:t>
            </a:r>
            <a:endParaRPr lang="ru-RU" sz="3600" dirty="0" smtClean="0"/>
          </a:p>
          <a:p>
            <a:pPr>
              <a:buFont typeface="Wingdings" pitchFamily="2" charset="2"/>
              <a:buChar char="Ø"/>
            </a:pPr>
            <a:r>
              <a:rPr lang="uk-UA" sz="3600" i="1" dirty="0" smtClean="0">
                <a:solidFill>
                  <a:srgbClr val="00B0F0"/>
                </a:solidFill>
              </a:rPr>
              <a:t>Екологічна </a:t>
            </a:r>
            <a:r>
              <a:rPr lang="uk-UA" sz="3600" i="1" dirty="0" smtClean="0">
                <a:solidFill>
                  <a:srgbClr val="00B0F0"/>
                </a:solidFill>
              </a:rPr>
              <a:t>ізоляція</a:t>
            </a:r>
            <a:endParaRPr lang="en-US" sz="3600" i="1" dirty="0" smtClean="0">
              <a:solidFill>
                <a:srgbClr val="00B0F0"/>
              </a:solidFill>
            </a:endParaRPr>
          </a:p>
          <a:p>
            <a:r>
              <a:rPr lang="uk-UA" sz="3600" b="1" dirty="0" smtClean="0"/>
              <a:t>Дрейф генів. </a:t>
            </a:r>
            <a:r>
              <a:rPr lang="uk-UA" sz="3600" dirty="0" smtClean="0"/>
              <a:t>Швидкість, з якою генетичні зміни поширюються в популяції, залежить від її величини. У невеликих популяціях зсуви наступають швидше. </a:t>
            </a:r>
            <a:r>
              <a:rPr lang="uk-UA" sz="3600" i="1" dirty="0" smtClean="0"/>
              <a:t>Дрейф генів</a:t>
            </a:r>
            <a:r>
              <a:rPr lang="uk-UA" sz="3600" dirty="0" smtClean="0"/>
              <a:t> – випадкові генетичні події.</a:t>
            </a:r>
            <a:endParaRPr sz="3600" dirty="0">
              <a:solidFill>
                <a:srgbClr val="00B0F0"/>
              </a:solidFill>
            </a:endParaRPr>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4800" y="342900"/>
            <a:ext cx="15240000" cy="1231106"/>
          </a:xfrm>
          <a:prstGeom prst="rect">
            <a:avLst/>
          </a:prstGeom>
        </p:spPr>
        <p:txBody>
          <a:bodyPr wrap="square" lIns="0" tIns="0" rIns="0" bIns="0" rtlCol="0" anchor="t">
            <a:spAutoFit/>
          </a:bodyPr>
          <a:lstStyle/>
          <a:p>
            <a:r>
              <a:rPr lang="uk-UA" sz="8000" b="1" dirty="0" smtClean="0">
                <a:solidFill>
                  <a:srgbClr val="00B0F0"/>
                </a:solidFill>
              </a:rPr>
              <a:t>Природний добір та його </a:t>
            </a:r>
            <a:r>
              <a:rPr lang="uk-UA" sz="8000" b="1" dirty="0" smtClean="0">
                <a:solidFill>
                  <a:srgbClr val="00B0F0"/>
                </a:solidFill>
              </a:rPr>
              <a:t>форми</a:t>
            </a:r>
            <a:endParaRPr lang="ru-RU" sz="8000" dirty="0">
              <a:solidFill>
                <a:srgbClr val="00B0F0"/>
              </a:solidFill>
            </a:endParaRPr>
          </a:p>
        </p:txBody>
      </p:sp>
      <p:sp>
        <p:nvSpPr>
          <p:cNvPr id="3" name="TextBox 3"/>
          <p:cNvSpPr txBox="1"/>
          <p:nvPr/>
        </p:nvSpPr>
        <p:spPr>
          <a:xfrm>
            <a:off x="3810000" y="2933700"/>
            <a:ext cx="12401802" cy="5716950"/>
          </a:xfrm>
          <a:prstGeom prst="rect">
            <a:avLst/>
          </a:prstGeom>
        </p:spPr>
        <p:txBody>
          <a:bodyPr wrap="square" lIns="0" tIns="0" rIns="0" bIns="0" rtlCol="0" anchor="t">
            <a:spAutoFit/>
          </a:bodyPr>
          <a:lstStyle/>
          <a:p>
            <a:r>
              <a:rPr lang="uk-UA" sz="3600" dirty="0" smtClean="0"/>
              <a:t>Центральним у теорії Ч. Дарвіна є вчення про природний добір як об'єктивний закон історичного розвитку органічного світу. Матеріалом для природного добру є зміни, спричинені спадковою мінливістю. </a:t>
            </a:r>
            <a:r>
              <a:rPr lang="uk-UA" sz="3600" b="1" i="1" dirty="0" smtClean="0"/>
              <a:t>Природний добір</a:t>
            </a:r>
            <a:r>
              <a:rPr lang="uk-UA" sz="3600" i="1" dirty="0" smtClean="0"/>
              <a:t> — це процес збереження і переважаючого розмноження в ряді поколінь організмів і груп </a:t>
            </a:r>
            <a:r>
              <a:rPr lang="uk-UA" sz="3600" i="1" dirty="0" err="1" smtClean="0"/>
              <a:t>оганізмів</a:t>
            </a:r>
            <a:r>
              <a:rPr lang="uk-UA" sz="3600" i="1" dirty="0" smtClean="0"/>
              <a:t>, що мають корисні для їхнього життя і розвитку ознаки і властивості</a:t>
            </a:r>
            <a:r>
              <a:rPr lang="uk-UA" sz="3600" i="1" dirty="0" smtClean="0"/>
              <a:t>.</a:t>
            </a:r>
            <a:endParaRPr lang="en-US" sz="3600" i="1" dirty="0" smtClean="0"/>
          </a:p>
          <a:p>
            <a:pPr>
              <a:buFont typeface="Wingdings" pitchFamily="2" charset="2"/>
              <a:buChar char="Ø"/>
            </a:pPr>
            <a:r>
              <a:rPr lang="uk-UA" sz="3600" i="1" dirty="0" smtClean="0">
                <a:solidFill>
                  <a:srgbClr val="00B0F0"/>
                </a:solidFill>
              </a:rPr>
              <a:t>Стабілізуючий добір</a:t>
            </a:r>
            <a:endParaRPr lang="en-US" sz="3600" i="1" dirty="0" smtClean="0">
              <a:solidFill>
                <a:srgbClr val="00B0F0"/>
              </a:solidFill>
            </a:endParaRPr>
          </a:p>
          <a:p>
            <a:pPr>
              <a:buFont typeface="Wingdings" pitchFamily="2" charset="2"/>
              <a:buChar char="Ø"/>
            </a:pPr>
            <a:r>
              <a:rPr lang="uk-UA" sz="3600" i="1" dirty="0" smtClean="0">
                <a:solidFill>
                  <a:srgbClr val="00B0F0"/>
                </a:solidFill>
              </a:rPr>
              <a:t>Рушійний, або спрямований добір.</a:t>
            </a:r>
            <a:endParaRPr lang="ru-RU" sz="3600" i="1" dirty="0" smtClean="0">
              <a:solidFill>
                <a:srgbClr val="00B0F0"/>
              </a:solidFill>
            </a:endParaRPr>
          </a:p>
          <a:p>
            <a:pPr>
              <a:lnSpc>
                <a:spcPts val="5712"/>
              </a:lnSpc>
              <a:buFont typeface="Wingdings" pitchFamily="2" charset="2"/>
              <a:buChar char="Ø"/>
            </a:pPr>
            <a:r>
              <a:rPr lang="uk-UA" sz="3600" i="1" dirty="0" err="1" smtClean="0">
                <a:solidFill>
                  <a:srgbClr val="00B0F0"/>
                </a:solidFill>
              </a:rPr>
              <a:t>Розриваючий</a:t>
            </a:r>
            <a:r>
              <a:rPr lang="uk-UA" sz="3600" i="1" dirty="0" smtClean="0">
                <a:solidFill>
                  <a:srgbClr val="00B0F0"/>
                </a:solidFill>
              </a:rPr>
              <a:t> або </a:t>
            </a:r>
            <a:r>
              <a:rPr lang="uk-UA" sz="3600" i="1" dirty="0" err="1" smtClean="0">
                <a:solidFill>
                  <a:srgbClr val="00B0F0"/>
                </a:solidFill>
              </a:rPr>
              <a:t>дизруптивннй</a:t>
            </a:r>
            <a:r>
              <a:rPr lang="uk-UA" sz="3600" i="1" dirty="0" smtClean="0">
                <a:solidFill>
                  <a:srgbClr val="00B0F0"/>
                </a:solidFill>
              </a:rPr>
              <a:t> </a:t>
            </a:r>
            <a:r>
              <a:rPr lang="uk-UA" sz="3600" i="1" dirty="0" smtClean="0">
                <a:solidFill>
                  <a:srgbClr val="00B0F0"/>
                </a:solidFill>
              </a:rPr>
              <a:t>добір</a:t>
            </a:r>
            <a:endParaRPr lang="uk-UA" sz="3600" i="1" dirty="0">
              <a:solidFill>
                <a:srgbClr val="00B0F0"/>
              </a:solidFill>
            </a:endParaRPr>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38225"/>
            <a:ext cx="13982700" cy="1205458"/>
          </a:xfrm>
          <a:prstGeom prst="rect">
            <a:avLst/>
          </a:prstGeom>
        </p:spPr>
        <p:txBody>
          <a:bodyPr wrap="square" lIns="0" tIns="0" rIns="0" bIns="0" rtlCol="0" anchor="t">
            <a:spAutoFit/>
          </a:bodyPr>
          <a:lstStyle/>
          <a:p>
            <a:pPr>
              <a:lnSpc>
                <a:spcPts val="9440"/>
              </a:lnSpc>
            </a:pPr>
            <a:r>
              <a:rPr lang="uk-UA" sz="8000" b="1" dirty="0" smtClean="0">
                <a:solidFill>
                  <a:srgbClr val="00B0F0"/>
                </a:solidFill>
              </a:rPr>
              <a:t>4.3. </a:t>
            </a:r>
            <a:r>
              <a:rPr lang="uk-UA" sz="8000" b="1" dirty="0" smtClean="0">
                <a:solidFill>
                  <a:srgbClr val="00B0F0"/>
                </a:solidFill>
              </a:rPr>
              <a:t>Видоутворення</a:t>
            </a:r>
            <a:r>
              <a:rPr lang="uk-UA" sz="8000" spc="463" dirty="0" smtClean="0">
                <a:solidFill>
                  <a:srgbClr val="00B0F0"/>
                </a:solidFill>
                <a:latin typeface="Raleway Bold Italics"/>
              </a:rPr>
              <a:t> </a:t>
            </a:r>
            <a:endParaRPr lang="ru-RU" sz="8000" spc="463" dirty="0" smtClean="0">
              <a:solidFill>
                <a:srgbClr val="00B0F0"/>
              </a:solidFill>
              <a:latin typeface="Raleway Bold Italics"/>
            </a:endParaRPr>
          </a:p>
        </p:txBody>
      </p:sp>
      <p:sp>
        <p:nvSpPr>
          <p:cNvPr id="3" name="TextBox 3"/>
          <p:cNvSpPr txBox="1"/>
          <p:nvPr/>
        </p:nvSpPr>
        <p:spPr>
          <a:xfrm>
            <a:off x="3200400" y="2171700"/>
            <a:ext cx="12401802" cy="7755969"/>
          </a:xfrm>
          <a:prstGeom prst="rect">
            <a:avLst/>
          </a:prstGeom>
        </p:spPr>
        <p:txBody>
          <a:bodyPr wrap="square" lIns="0" tIns="0" rIns="0" bIns="0" rtlCol="0" anchor="t">
            <a:spAutoFit/>
          </a:bodyPr>
          <a:lstStyle/>
          <a:p>
            <a:r>
              <a:rPr lang="uk-UA" sz="3600" dirty="0" smtClean="0"/>
              <a:t>Розвиток уявлення про вид:</a:t>
            </a:r>
            <a:endParaRPr lang="ru-RU" sz="3600" dirty="0" smtClean="0"/>
          </a:p>
          <a:p>
            <a:r>
              <a:rPr lang="uk-UA" sz="3600" dirty="0" smtClean="0"/>
              <a:t>Вид, за </a:t>
            </a:r>
            <a:r>
              <a:rPr lang="uk-UA" sz="3600" dirty="0" smtClean="0">
                <a:solidFill>
                  <a:srgbClr val="00B0F0"/>
                </a:solidFill>
              </a:rPr>
              <a:t>К </a:t>
            </a:r>
            <a:r>
              <a:rPr lang="uk-UA" sz="3600" dirty="0" err="1" smtClean="0">
                <a:solidFill>
                  <a:srgbClr val="00B0F0"/>
                </a:solidFill>
              </a:rPr>
              <a:t>Ліннеєм</a:t>
            </a:r>
            <a:r>
              <a:rPr lang="uk-UA" sz="3600" dirty="0" smtClean="0"/>
              <a:t>, - це сукупність подібних за будовою особин, що вільно схрещуються між собою та дають плодючих нащадків. Види реально </a:t>
            </a:r>
            <a:r>
              <a:rPr lang="uk-UA" sz="3600" i="1" dirty="0" smtClean="0"/>
              <a:t>існують у природі і не змінюються із часом</a:t>
            </a:r>
            <a:r>
              <a:rPr lang="uk-UA" sz="3600" dirty="0" smtClean="0"/>
              <a:t>.</a:t>
            </a:r>
            <a:endParaRPr lang="ru-RU" sz="3600" dirty="0" smtClean="0"/>
          </a:p>
          <a:p>
            <a:r>
              <a:rPr lang="uk-UA" sz="3600" dirty="0" smtClean="0"/>
              <a:t>За </a:t>
            </a:r>
            <a:r>
              <a:rPr lang="uk-UA" sz="3600" dirty="0" smtClean="0">
                <a:solidFill>
                  <a:srgbClr val="00B0F0"/>
                </a:solidFill>
              </a:rPr>
              <a:t>Ж.-Б. </a:t>
            </a:r>
            <a:r>
              <a:rPr lang="uk-UA" sz="3600" dirty="0" err="1" smtClean="0">
                <a:solidFill>
                  <a:srgbClr val="00B0F0"/>
                </a:solidFill>
              </a:rPr>
              <a:t>Ламарком</a:t>
            </a:r>
            <a:r>
              <a:rPr lang="uk-UA" sz="3600" dirty="0" smtClean="0">
                <a:solidFill>
                  <a:srgbClr val="00B0F0"/>
                </a:solidFill>
              </a:rPr>
              <a:t>, </a:t>
            </a:r>
            <a:r>
              <a:rPr lang="uk-UA" sz="3600" i="1" dirty="0" smtClean="0"/>
              <a:t>реально існують не види, а лише групи особин</a:t>
            </a:r>
            <a:r>
              <a:rPr lang="uk-UA" sz="3600" dirty="0" smtClean="0"/>
              <a:t>, подібність яких між собою визначається тим, що вони мешкають в однакових умовах. Зміна умов приводить до змін у будові особин, тобто до </a:t>
            </a:r>
            <a:r>
              <a:rPr lang="uk-UA" sz="3600" i="1" dirty="0" smtClean="0"/>
              <a:t>виникнення нових груп</a:t>
            </a:r>
            <a:r>
              <a:rPr lang="uk-UA" sz="3600" dirty="0" smtClean="0"/>
              <a:t>, які людина називає видами.</a:t>
            </a:r>
            <a:endParaRPr lang="ru-RU" sz="3600" dirty="0" smtClean="0"/>
          </a:p>
          <a:p>
            <a:r>
              <a:rPr lang="uk-UA" sz="3600" dirty="0" smtClean="0">
                <a:solidFill>
                  <a:srgbClr val="00B0F0"/>
                </a:solidFill>
              </a:rPr>
              <a:t>Ч.Дарвін</a:t>
            </a:r>
            <a:r>
              <a:rPr lang="uk-UA" sz="3600" dirty="0" smtClean="0"/>
              <a:t> - </a:t>
            </a:r>
            <a:r>
              <a:rPr lang="uk-UA" sz="3600" i="1" dirty="0" smtClean="0"/>
              <a:t>види реально існують у вигляді сукупності особин, подібних за будовою</a:t>
            </a:r>
            <a:r>
              <a:rPr lang="uk-UA" sz="3600" dirty="0" smtClean="0"/>
              <a:t>. Вид має певні властивості і ареал. Види </a:t>
            </a:r>
            <a:r>
              <a:rPr lang="uk-UA" sz="3600" i="1" dirty="0" smtClean="0"/>
              <a:t>змінюються в процесі еволюції</a:t>
            </a:r>
            <a:r>
              <a:rPr lang="uk-UA" sz="3600" dirty="0" smtClean="0"/>
              <a:t>: будь-який вид має ланцюжок предкових форм.</a:t>
            </a:r>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0" y="1562100"/>
            <a:ext cx="12986458" cy="7386638"/>
          </a:xfrm>
          <a:prstGeom prst="rect">
            <a:avLst/>
          </a:prstGeom>
        </p:spPr>
        <p:txBody>
          <a:bodyPr lIns="0" tIns="0" rIns="0" bIns="0" rtlCol="0" anchor="t">
            <a:spAutoFit/>
          </a:bodyPr>
          <a:lstStyle/>
          <a:p>
            <a:r>
              <a:rPr lang="uk-UA" sz="6000" b="1" dirty="0" smtClean="0">
                <a:solidFill>
                  <a:srgbClr val="00B0F0"/>
                </a:solidFill>
              </a:rPr>
              <a:t>4.1. Історія еволюційного вчення. Сучасна синтетична теорія еволюції.</a:t>
            </a:r>
            <a:endParaRPr lang="ru-RU" sz="6000" dirty="0" smtClean="0">
              <a:solidFill>
                <a:srgbClr val="00B0F0"/>
              </a:solidFill>
            </a:endParaRPr>
          </a:p>
          <a:p>
            <a:r>
              <a:rPr lang="uk-UA" sz="6000" b="1" dirty="0" smtClean="0">
                <a:solidFill>
                  <a:srgbClr val="00B0F0"/>
                </a:solidFill>
              </a:rPr>
              <a:t>4.2. Мікроеволюція як основа еволюційного процесу</a:t>
            </a:r>
            <a:endParaRPr lang="ru-RU" sz="6000" dirty="0" smtClean="0">
              <a:solidFill>
                <a:srgbClr val="00B0F0"/>
              </a:solidFill>
            </a:endParaRPr>
          </a:p>
          <a:p>
            <a:r>
              <a:rPr lang="uk-UA" sz="6000" b="1" dirty="0" smtClean="0">
                <a:solidFill>
                  <a:srgbClr val="00B0F0"/>
                </a:solidFill>
              </a:rPr>
              <a:t>4.3. Видоутворення</a:t>
            </a:r>
            <a:endParaRPr lang="ru-RU" sz="6000" dirty="0" smtClean="0">
              <a:solidFill>
                <a:srgbClr val="00B0F0"/>
              </a:solidFill>
            </a:endParaRPr>
          </a:p>
          <a:p>
            <a:r>
              <a:rPr lang="uk-UA" sz="6000" b="1" dirty="0" smtClean="0">
                <a:solidFill>
                  <a:srgbClr val="00B0F0"/>
                </a:solidFill>
              </a:rPr>
              <a:t>4.4. Макроеволюція</a:t>
            </a:r>
            <a:endParaRPr lang="ru-RU" sz="6000" dirty="0" smtClean="0">
              <a:solidFill>
                <a:srgbClr val="00B0F0"/>
              </a:solidFill>
            </a:endParaRPr>
          </a:p>
          <a:p>
            <a:r>
              <a:rPr lang="uk-UA" sz="6000" b="1" dirty="0" smtClean="0">
                <a:solidFill>
                  <a:srgbClr val="00B0F0"/>
                </a:solidFill>
              </a:rPr>
              <a:t>4.5. Гіпотези походження життя на Землі</a:t>
            </a:r>
            <a:endParaRPr lang="ru-RU" sz="6000" dirty="0">
              <a:solidFill>
                <a:srgbClr val="00B0F0"/>
              </a:solidFill>
            </a:endParaRPr>
          </a:p>
        </p:txBody>
      </p:sp>
      <p:pic>
        <p:nvPicPr>
          <p:cNvPr id="10" name="Picture 10"/>
          <p:cNvPicPr>
            <a:picLocks noChangeAspect="1"/>
          </p:cNvPicPr>
          <p:nvPr/>
        </p:nvPicPr>
        <p:blipFill>
          <a:blip r:embed="rId2" cstate="print"/>
          <a:srcRect/>
          <a:stretch>
            <a:fillRect/>
          </a:stretch>
        </p:blipFill>
        <p:spPr>
          <a:xfrm>
            <a:off x="228600" y="0"/>
            <a:ext cx="1047750" cy="1047750"/>
          </a:xfrm>
          <a:prstGeom prst="rect">
            <a:avLst/>
          </a:prstGeom>
        </p:spPr>
      </p:pic>
      <p:sp>
        <p:nvSpPr>
          <p:cNvPr id="11" name="TextBox 11"/>
          <p:cNvSpPr txBox="1"/>
          <p:nvPr/>
        </p:nvSpPr>
        <p:spPr>
          <a:xfrm>
            <a:off x="6095722" y="9650254"/>
            <a:ext cx="117291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grpSp>
        <p:nvGrpSpPr>
          <p:cNvPr id="12" name="Group 12"/>
          <p:cNvGrpSpPr/>
          <p:nvPr/>
        </p:nvGrpSpPr>
        <p:grpSpPr>
          <a:xfrm>
            <a:off x="14494049" y="-720863"/>
            <a:ext cx="4017944" cy="3945355"/>
            <a:chOff x="0" y="0"/>
            <a:chExt cx="5357259" cy="5260473"/>
          </a:xfrm>
        </p:grpSpPr>
        <p:grpSp>
          <p:nvGrpSpPr>
            <p:cNvPr id="13" name="Group 13"/>
            <p:cNvGrpSpPr/>
            <p:nvPr/>
          </p:nvGrpSpPr>
          <p:grpSpPr>
            <a:xfrm>
              <a:off x="1801313" y="1751777"/>
              <a:ext cx="1954002" cy="1954002"/>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5" name="Group 15"/>
            <p:cNvGrpSpPr>
              <a:grpSpLocks noChangeAspect="1"/>
            </p:cNvGrpSpPr>
            <p:nvPr/>
          </p:nvGrpSpPr>
          <p:grpSpPr>
            <a:xfrm>
              <a:off x="2798386" y="2544618"/>
              <a:ext cx="1706500" cy="723762"/>
              <a:chOff x="0" y="0"/>
              <a:chExt cx="2527300" cy="1071880"/>
            </a:xfrm>
          </p:grpSpPr>
          <p:sp>
            <p:nvSpPr>
              <p:cNvPr id="16" name="Freeform 16"/>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17" name="Group 17"/>
            <p:cNvGrpSpPr>
              <a:grpSpLocks noChangeAspect="1"/>
            </p:cNvGrpSpPr>
            <p:nvPr/>
          </p:nvGrpSpPr>
          <p:grpSpPr>
            <a:xfrm>
              <a:off x="4637680" y="1533997"/>
              <a:ext cx="719579" cy="719579"/>
              <a:chOff x="0" y="0"/>
              <a:chExt cx="1708150" cy="1708150"/>
            </a:xfrm>
          </p:grpSpPr>
          <p:sp>
            <p:nvSpPr>
              <p:cNvPr id="18" name="Freeform 1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9" name="Group 19"/>
            <p:cNvGrpSpPr/>
            <p:nvPr/>
          </p:nvGrpSpPr>
          <p:grpSpPr>
            <a:xfrm>
              <a:off x="1533997" y="3738399"/>
              <a:ext cx="534631" cy="462991"/>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1" name="Group 21"/>
            <p:cNvGrpSpPr/>
            <p:nvPr/>
          </p:nvGrpSpPr>
          <p:grpSpPr>
            <a:xfrm rot="-10800000">
              <a:off x="2406607" y="4563183"/>
              <a:ext cx="805185" cy="697290"/>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3" name="Group 23"/>
            <p:cNvGrpSpPr>
              <a:grpSpLocks noChangeAspect="1"/>
            </p:cNvGrpSpPr>
            <p:nvPr/>
          </p:nvGrpSpPr>
          <p:grpSpPr>
            <a:xfrm>
              <a:off x="0" y="0"/>
              <a:ext cx="3067994" cy="3067994"/>
              <a:chOff x="0" y="0"/>
              <a:chExt cx="2787650" cy="2787650"/>
            </a:xfrm>
          </p:grpSpPr>
          <p:sp>
            <p:nvSpPr>
              <p:cNvPr id="24" name="Freeform 2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429000" y="2857501"/>
            <a:ext cx="12401802" cy="6270947"/>
          </a:xfrm>
          <a:prstGeom prst="rect">
            <a:avLst/>
          </a:prstGeom>
        </p:spPr>
        <p:txBody>
          <a:bodyPr wrap="square" lIns="0" tIns="0" rIns="0" bIns="0" rtlCol="0" anchor="t">
            <a:spAutoFit/>
          </a:bodyPr>
          <a:lstStyle/>
          <a:p>
            <a:r>
              <a:rPr lang="uk-UA" sz="3600" b="1" i="1" dirty="0" smtClean="0">
                <a:solidFill>
                  <a:srgbClr val="00B0F0"/>
                </a:solidFill>
              </a:rPr>
              <a:t>Вид</a:t>
            </a:r>
            <a:r>
              <a:rPr lang="uk-UA" sz="3600" dirty="0" smtClean="0">
                <a:solidFill>
                  <a:srgbClr val="00B0F0"/>
                </a:solidFill>
              </a:rPr>
              <a:t> (згідно біологічної концепції)</a:t>
            </a:r>
            <a:r>
              <a:rPr lang="uk-UA" sz="3600" i="1" dirty="0" smtClean="0">
                <a:solidFill>
                  <a:srgbClr val="00B0F0"/>
                </a:solidFill>
              </a:rPr>
              <a:t> </a:t>
            </a:r>
            <a:r>
              <a:rPr lang="uk-UA" sz="3600" i="1" dirty="0" smtClean="0"/>
              <a:t>— сукупність популяцій особин, що подібні між собою будовою, функціями, положенням у біогеоценозах (екологічна ніша), населяють певну частину біосфери (ареал), вільно схрещуються між собою (якщо їм притаманне перехресне запліднення),і дають плодюче потомство, і не гібридизують з особинами інших видів в природних умовах.</a:t>
            </a:r>
            <a:endParaRPr lang="ru-RU" sz="3600" dirty="0" smtClean="0"/>
          </a:p>
          <a:p>
            <a:r>
              <a:rPr lang="uk-UA" sz="3600" b="1" i="1" dirty="0" smtClean="0">
                <a:solidFill>
                  <a:srgbClr val="00B0F0"/>
                </a:solidFill>
              </a:rPr>
              <a:t>Популяції</a:t>
            </a:r>
            <a:r>
              <a:rPr lang="uk-UA" sz="3600" b="1" dirty="0" smtClean="0">
                <a:solidFill>
                  <a:srgbClr val="00B0F0"/>
                </a:solidFill>
              </a:rPr>
              <a:t> </a:t>
            </a:r>
            <a:r>
              <a:rPr lang="uk-UA" sz="3600" b="1" dirty="0" smtClean="0"/>
              <a:t>– </a:t>
            </a:r>
            <a:r>
              <a:rPr lang="uk-UA" sz="3600" dirty="0" smtClean="0"/>
              <a:t>окремі угрупування всередині виду, які вільно схрещуються, володіють спільним генним фондом (генофондом). У певних видів популяції групуються у підвиди.</a:t>
            </a:r>
            <a:endParaRPr lang="ru-RU" sz="3600" dirty="0" smtClean="0"/>
          </a:p>
          <a:p>
            <a:pPr algn="l">
              <a:lnSpc>
                <a:spcPts val="5712"/>
              </a:lnSpc>
            </a:pPr>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90600" y="0"/>
            <a:ext cx="13982700" cy="1205458"/>
          </a:xfrm>
          <a:prstGeom prst="rect">
            <a:avLst/>
          </a:prstGeom>
        </p:spPr>
        <p:txBody>
          <a:bodyPr wrap="square" lIns="0" tIns="0" rIns="0" bIns="0" rtlCol="0" anchor="t">
            <a:spAutoFit/>
          </a:bodyPr>
          <a:lstStyle/>
          <a:p>
            <a:pPr algn="ctr">
              <a:lnSpc>
                <a:spcPts val="9440"/>
              </a:lnSpc>
            </a:pPr>
            <a:r>
              <a:rPr lang="uk-UA" sz="8000" b="1" dirty="0" smtClean="0">
                <a:solidFill>
                  <a:srgbClr val="00B0F0"/>
                </a:solidFill>
              </a:rPr>
              <a:t>4.4. </a:t>
            </a:r>
            <a:r>
              <a:rPr lang="uk-UA" sz="8000" b="1" dirty="0" smtClean="0">
                <a:solidFill>
                  <a:srgbClr val="00B0F0"/>
                </a:solidFill>
              </a:rPr>
              <a:t>Макроеволюція</a:t>
            </a:r>
            <a:r>
              <a:rPr lang="uk-UA" sz="8000" spc="463" dirty="0" smtClean="0">
                <a:solidFill>
                  <a:srgbClr val="00B0F0"/>
                </a:solidFill>
                <a:latin typeface="Raleway Bold Italics"/>
              </a:rPr>
              <a:t> </a:t>
            </a:r>
            <a:endParaRPr lang="ru-RU" sz="8000" spc="463" dirty="0" smtClean="0">
              <a:solidFill>
                <a:srgbClr val="00B0F0"/>
              </a:solidFill>
              <a:latin typeface="Raleway Bold Italics"/>
            </a:endParaRPr>
          </a:p>
        </p:txBody>
      </p:sp>
      <p:sp>
        <p:nvSpPr>
          <p:cNvPr id="3" name="TextBox 3"/>
          <p:cNvSpPr txBox="1"/>
          <p:nvPr/>
        </p:nvSpPr>
        <p:spPr>
          <a:xfrm>
            <a:off x="3276600" y="1181100"/>
            <a:ext cx="12401802" cy="8910131"/>
          </a:xfrm>
          <a:prstGeom prst="rect">
            <a:avLst/>
          </a:prstGeom>
        </p:spPr>
        <p:txBody>
          <a:bodyPr wrap="square" lIns="0" tIns="0" rIns="0" bIns="0" rtlCol="0" anchor="t">
            <a:spAutoFit/>
          </a:bodyPr>
          <a:lstStyle/>
          <a:p>
            <a:r>
              <a:rPr lang="uk-UA" sz="3600" b="1" i="1" dirty="0" smtClean="0">
                <a:solidFill>
                  <a:srgbClr val="00B0F0"/>
                </a:solidFill>
                <a:effectLst>
                  <a:outerShdw blurRad="38100" dist="38100" dir="2700000" algn="tl">
                    <a:srgbClr val="000000">
                      <a:alpha val="43137"/>
                    </a:srgbClr>
                  </a:outerShdw>
                </a:effectLst>
              </a:rPr>
              <a:t>Макроеволюція</a:t>
            </a:r>
            <a:r>
              <a:rPr lang="uk-UA" sz="3600" i="1" dirty="0" smtClean="0"/>
              <a:t> — еволюційні процеси, що призводять до формування над видових систематичних категорій: родів, родин, рядів, класів, типів</a:t>
            </a:r>
            <a:r>
              <a:rPr lang="uk-UA" sz="3600" i="1" dirty="0" smtClean="0"/>
              <a:t>.</a:t>
            </a:r>
            <a:endParaRPr lang="en-US" sz="3600" i="1" dirty="0" smtClean="0"/>
          </a:p>
          <a:p>
            <a:r>
              <a:rPr lang="uk-UA" sz="3600" i="1" dirty="0" err="1" smtClean="0">
                <a:solidFill>
                  <a:srgbClr val="00B0F0"/>
                </a:solidFill>
              </a:rPr>
              <a:t>Макроеволюційні</a:t>
            </a:r>
            <a:r>
              <a:rPr lang="uk-UA" sz="3600" i="1" dirty="0" smtClean="0">
                <a:solidFill>
                  <a:srgbClr val="00B0F0"/>
                </a:solidFill>
              </a:rPr>
              <a:t> зміни </a:t>
            </a:r>
            <a:r>
              <a:rPr lang="uk-UA" sz="3600" i="1" dirty="0" smtClean="0"/>
              <a:t>— наслідок процесів, що відбуваються на </a:t>
            </a:r>
            <a:r>
              <a:rPr lang="uk-UA" sz="3600" i="1" dirty="0" err="1" smtClean="0"/>
              <a:t>мікроеволюційному</a:t>
            </a:r>
            <a:r>
              <a:rPr lang="uk-UA" sz="3600" i="1" dirty="0" smtClean="0"/>
              <a:t> рівні.</a:t>
            </a:r>
            <a:r>
              <a:rPr lang="uk-UA" sz="3600" dirty="0" smtClean="0"/>
              <a:t> Нагромаджуючись, ці зміни призводять до </a:t>
            </a:r>
            <a:r>
              <a:rPr lang="uk-UA" sz="3600" dirty="0" err="1" smtClean="0">
                <a:solidFill>
                  <a:srgbClr val="FF0000"/>
                </a:solidFill>
              </a:rPr>
              <a:t>макроеволюційних</a:t>
            </a:r>
            <a:r>
              <a:rPr lang="uk-UA" sz="3600" dirty="0" smtClean="0">
                <a:solidFill>
                  <a:srgbClr val="FF0000"/>
                </a:solidFill>
              </a:rPr>
              <a:t> перетворень</a:t>
            </a:r>
            <a:r>
              <a:rPr lang="uk-UA" sz="3600" dirty="0" smtClean="0">
                <a:solidFill>
                  <a:srgbClr val="FF0000"/>
                </a:solidFill>
              </a:rPr>
              <a:t>.</a:t>
            </a:r>
            <a:endParaRPr lang="en-US" sz="3600" dirty="0" smtClean="0">
              <a:solidFill>
                <a:srgbClr val="FF0000"/>
              </a:solidFill>
            </a:endParaRPr>
          </a:p>
          <a:p>
            <a:r>
              <a:rPr lang="uk-UA" sz="2000" dirty="0" smtClean="0"/>
              <a:t>Наприклад: вид — миша хатня, вид — миша польова, об'єднуються у рід миша. Найбільш спорідненні роди, які та­кож виникли в результаті дивергенції і природного добору, складають родину, родини — ряд, ряди — класи, </a:t>
            </a:r>
            <a:r>
              <a:rPr lang="uk-UA" sz="2000" dirty="0" err="1" smtClean="0"/>
              <a:t>класи</a:t>
            </a:r>
            <a:r>
              <a:rPr lang="uk-UA" sz="2000" dirty="0" smtClean="0"/>
              <a:t> — тип.</a:t>
            </a:r>
            <a:endParaRPr lang="ru-RU" sz="2000" dirty="0" smtClean="0"/>
          </a:p>
          <a:p>
            <a:pPr>
              <a:lnSpc>
                <a:spcPts val="5712"/>
              </a:lnSpc>
            </a:pPr>
            <a:r>
              <a:rPr lang="uk-UA" sz="3600" b="1" i="1" dirty="0" smtClean="0"/>
              <a:t>Дивергенція</a:t>
            </a:r>
            <a:r>
              <a:rPr lang="uk-UA" sz="3600" i="1" dirty="0" smtClean="0"/>
              <a:t> — розходження ознак у споріднених організмів порівняно з їхньою предковою формою у процесі еволюції, яке викликає виникнення нових систематичних груп</a:t>
            </a:r>
            <a:r>
              <a:rPr lang="uk-UA" sz="3600" i="1" dirty="0" smtClean="0"/>
              <a:t>.</a:t>
            </a:r>
            <a:endParaRPr lang="en-US" sz="3600" i="1" dirty="0" smtClean="0"/>
          </a:p>
          <a:p>
            <a:pPr>
              <a:lnSpc>
                <a:spcPts val="5712"/>
              </a:lnSpc>
            </a:pPr>
            <a:r>
              <a:rPr lang="uk-UA" sz="3600" b="1" i="1" dirty="0" smtClean="0"/>
              <a:t>Конвергенція</a:t>
            </a:r>
            <a:r>
              <a:rPr lang="uk-UA" sz="3600" i="1" dirty="0" smtClean="0"/>
              <a:t> — поява у результаті еволюційних процесів схожих рис у порівняно далеких за походженням груп організмів.</a:t>
            </a:r>
            <a:endParaRPr lang="ru-RU" sz="3600" dirty="0" smtClean="0"/>
          </a:p>
          <a:p>
            <a:r>
              <a:rPr lang="uk-UA" sz="2000" dirty="0" smtClean="0"/>
              <a:t>Прикладом конвергенції є розвиток крил у літаючих птахів, ссавців, комах, плазунів.</a:t>
            </a:r>
            <a:endParaRPr sz="2000"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344532" y="4897010"/>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3000" y="0"/>
            <a:ext cx="13982700" cy="1205458"/>
          </a:xfrm>
          <a:prstGeom prst="rect">
            <a:avLst/>
          </a:prstGeom>
        </p:spPr>
        <p:txBody>
          <a:bodyPr wrap="square" lIns="0" tIns="0" rIns="0" bIns="0" rtlCol="0" anchor="t">
            <a:spAutoFit/>
          </a:bodyPr>
          <a:lstStyle/>
          <a:p>
            <a:pPr>
              <a:lnSpc>
                <a:spcPts val="9440"/>
              </a:lnSpc>
            </a:pPr>
            <a:r>
              <a:rPr lang="uk-UA" sz="8000" b="1" dirty="0" smtClean="0">
                <a:solidFill>
                  <a:srgbClr val="00B0F0"/>
                </a:solidFill>
              </a:rPr>
              <a:t>Основні напрямки </a:t>
            </a:r>
            <a:r>
              <a:rPr lang="uk-UA" sz="8000" b="1" dirty="0" smtClean="0">
                <a:solidFill>
                  <a:srgbClr val="00B0F0"/>
                </a:solidFill>
              </a:rPr>
              <a:t>еволюції</a:t>
            </a:r>
            <a:endParaRPr lang="ru-RU" sz="8000" spc="463" dirty="0" smtClean="0">
              <a:solidFill>
                <a:srgbClr val="00B0F0"/>
              </a:solidFill>
              <a:latin typeface="Raleway Bold Italics"/>
            </a:endParaRPr>
          </a:p>
        </p:txBody>
      </p:sp>
      <p:sp>
        <p:nvSpPr>
          <p:cNvPr id="3" name="TextBox 3"/>
          <p:cNvSpPr txBox="1"/>
          <p:nvPr/>
        </p:nvSpPr>
        <p:spPr>
          <a:xfrm>
            <a:off x="3429000" y="2857501"/>
            <a:ext cx="12401802" cy="4785926"/>
          </a:xfrm>
          <a:prstGeom prst="rect">
            <a:avLst/>
          </a:prstGeom>
        </p:spPr>
        <p:txBody>
          <a:bodyPr wrap="square" lIns="0" tIns="0" rIns="0" bIns="0" rtlCol="0" anchor="t">
            <a:spAutoFit/>
          </a:bodyPr>
          <a:lstStyle/>
          <a:p>
            <a:r>
              <a:rPr lang="uk-UA" sz="3600" dirty="0" smtClean="0"/>
              <a:t>Основні напрямки еволюції це: біологічний прогрес і регрес.</a:t>
            </a:r>
            <a:endParaRPr lang="ru-RU" sz="3600" dirty="0" smtClean="0"/>
          </a:p>
          <a:p>
            <a:r>
              <a:rPr lang="uk-UA" sz="3600" i="1" dirty="0" smtClean="0"/>
              <a:t>Під </a:t>
            </a:r>
            <a:r>
              <a:rPr lang="uk-UA" sz="3600" b="1" i="1" dirty="0" smtClean="0">
                <a:solidFill>
                  <a:srgbClr val="00B0F0"/>
                </a:solidFill>
              </a:rPr>
              <a:t>біологічним прогресом</a:t>
            </a:r>
            <a:r>
              <a:rPr lang="uk-UA" sz="3600" i="1" dirty="0" smtClean="0">
                <a:solidFill>
                  <a:srgbClr val="00B0F0"/>
                </a:solidFill>
              </a:rPr>
              <a:t> </a:t>
            </a:r>
            <a:r>
              <a:rPr lang="uk-UA" sz="3600" i="1" dirty="0" smtClean="0"/>
              <a:t>розуміється біологічне «процвітання» таксона:</a:t>
            </a:r>
            <a:endParaRPr lang="ru-RU" sz="3600" dirty="0" smtClean="0"/>
          </a:p>
          <a:p>
            <a:r>
              <a:rPr lang="uk-UA" sz="3600" dirty="0" smtClean="0"/>
              <a:t>— підвищення кількості особин;</a:t>
            </a:r>
            <a:endParaRPr lang="ru-RU" sz="3600" dirty="0" smtClean="0"/>
          </a:p>
          <a:p>
            <a:r>
              <a:rPr lang="uk-UA" sz="3600" dirty="0" smtClean="0"/>
              <a:t>— розширення ареалу;</a:t>
            </a:r>
            <a:endParaRPr lang="ru-RU" sz="3600" dirty="0" smtClean="0"/>
          </a:p>
          <a:p>
            <a:r>
              <a:rPr lang="uk-UA" sz="3600" dirty="0" smtClean="0"/>
              <a:t>— </a:t>
            </a:r>
            <a:r>
              <a:rPr lang="uk-UA" sz="3600" dirty="0" smtClean="0"/>
              <a:t>збільшення кількості дочірніх таксонів.</a:t>
            </a:r>
            <a:endParaRPr lang="ru-RU" sz="3600" dirty="0" smtClean="0"/>
          </a:p>
          <a:p>
            <a:pPr>
              <a:lnSpc>
                <a:spcPts val="5712"/>
              </a:lnSpc>
            </a:pPr>
            <a:r>
              <a:rPr lang="uk-UA" sz="3600" b="1" i="1" dirty="0" smtClean="0">
                <a:solidFill>
                  <a:srgbClr val="00B0F0"/>
                </a:solidFill>
              </a:rPr>
              <a:t>Біологічний регрес </a:t>
            </a:r>
            <a:r>
              <a:rPr lang="uk-UA" sz="3600" dirty="0" smtClean="0"/>
              <a:t>настає через неспроможність певної групи організмів пристосуватись до змін </a:t>
            </a:r>
            <a:r>
              <a:rPr lang="uk-UA" sz="3600" dirty="0" smtClean="0"/>
              <a:t>довкілля</a:t>
            </a:r>
            <a:endParaRPr lang="uk-UA" sz="3600"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3000" y="0"/>
            <a:ext cx="13982700" cy="1134093"/>
          </a:xfrm>
          <a:prstGeom prst="rect">
            <a:avLst/>
          </a:prstGeom>
        </p:spPr>
        <p:txBody>
          <a:bodyPr wrap="square" lIns="0" tIns="0" rIns="0" bIns="0" rtlCol="0" anchor="t">
            <a:spAutoFit/>
          </a:bodyPr>
          <a:lstStyle/>
          <a:p>
            <a:pPr>
              <a:lnSpc>
                <a:spcPts val="9440"/>
              </a:lnSpc>
            </a:pPr>
            <a:r>
              <a:rPr lang="uk-UA" sz="7000" b="1" dirty="0" smtClean="0">
                <a:solidFill>
                  <a:srgbClr val="00B0F0"/>
                </a:solidFill>
              </a:rPr>
              <a:t>Основні шляхи реалізації еволюції.</a:t>
            </a:r>
            <a:r>
              <a:rPr lang="uk-UA" sz="7000" dirty="0" smtClean="0">
                <a:solidFill>
                  <a:srgbClr val="00B0F0"/>
                </a:solidFill>
              </a:rPr>
              <a:t> </a:t>
            </a:r>
            <a:endParaRPr lang="ru-RU" sz="7000" spc="463" dirty="0" smtClean="0">
              <a:solidFill>
                <a:srgbClr val="00B0F0"/>
              </a:solidFill>
              <a:latin typeface="Raleway Bold Italics"/>
            </a:endParaRPr>
          </a:p>
        </p:txBody>
      </p:sp>
      <p:sp>
        <p:nvSpPr>
          <p:cNvPr id="3" name="TextBox 3"/>
          <p:cNvSpPr txBox="1"/>
          <p:nvPr/>
        </p:nvSpPr>
        <p:spPr>
          <a:xfrm>
            <a:off x="3200400" y="1333500"/>
            <a:ext cx="12401802" cy="9417963"/>
          </a:xfrm>
          <a:prstGeom prst="rect">
            <a:avLst/>
          </a:prstGeom>
        </p:spPr>
        <p:txBody>
          <a:bodyPr wrap="square" lIns="0" tIns="0" rIns="0" bIns="0" rtlCol="0" anchor="t">
            <a:spAutoFit/>
          </a:bodyPr>
          <a:lstStyle/>
          <a:p>
            <a:r>
              <a:rPr lang="uk-UA" sz="3600" dirty="0" smtClean="0"/>
              <a:t>Узагальнюючий </a:t>
            </a:r>
            <a:r>
              <a:rPr lang="uk-UA" sz="3600" dirty="0" smtClean="0"/>
              <a:t>характер мають також уявлення про морфологічні шляхи досягнення біологічного прогресу: ароморфоз, ідіоадаптацію та загальну дегенерацію.</a:t>
            </a:r>
            <a:endParaRPr lang="ru-RU" sz="3600" dirty="0" smtClean="0"/>
          </a:p>
          <a:p>
            <a:r>
              <a:rPr lang="uk-UA" sz="3600" b="1" i="1" dirty="0" smtClean="0"/>
              <a:t>Ароморфоз </a:t>
            </a:r>
            <a:r>
              <a:rPr lang="uk-UA" sz="3600" dirty="0" smtClean="0"/>
              <a:t>(від </a:t>
            </a:r>
            <a:r>
              <a:rPr lang="uk-UA" sz="3600" dirty="0" err="1" smtClean="0"/>
              <a:t>грец</a:t>
            </a:r>
            <a:r>
              <a:rPr lang="uk-UA" sz="3600" dirty="0" smtClean="0"/>
              <a:t>. </a:t>
            </a:r>
            <a:r>
              <a:rPr lang="uk-UA" sz="3600" dirty="0" err="1" smtClean="0"/>
              <a:t>айро</a:t>
            </a:r>
            <a:r>
              <a:rPr lang="uk-UA" sz="3600" dirty="0" smtClean="0"/>
              <a:t> — піднімаю та </a:t>
            </a:r>
            <a:r>
              <a:rPr lang="uk-UA" sz="3600" dirty="0" err="1" smtClean="0"/>
              <a:t>морфозіс</a:t>
            </a:r>
            <a:r>
              <a:rPr lang="uk-UA" sz="3600" dirty="0" smtClean="0"/>
              <a:t> — форма) — </a:t>
            </a:r>
            <a:r>
              <a:rPr lang="uk-UA" sz="3600" i="1" dirty="0" smtClean="0"/>
              <a:t>еволюційне перетворення, яке підвищує рівень організації організму в цілому і відкриває нові можливості для пристосування до різноманітних умов існування</a:t>
            </a:r>
            <a:r>
              <a:rPr lang="uk-UA" sz="3600" i="1" dirty="0" smtClean="0"/>
              <a:t>.</a:t>
            </a:r>
            <a:endParaRPr lang="en-US" sz="3600" i="1" dirty="0" smtClean="0"/>
          </a:p>
          <a:p>
            <a:r>
              <a:rPr lang="uk-UA" sz="3600" b="1" i="1" dirty="0" smtClean="0"/>
              <a:t>Ідіоадаптація</a:t>
            </a:r>
            <a:r>
              <a:rPr lang="uk-UA" sz="3600" dirty="0" smtClean="0"/>
              <a:t> (від </a:t>
            </a:r>
            <a:r>
              <a:rPr lang="uk-UA" sz="3600" dirty="0" err="1" smtClean="0"/>
              <a:t>грец</a:t>
            </a:r>
            <a:r>
              <a:rPr lang="uk-UA" sz="3600" dirty="0" smtClean="0"/>
              <a:t>. </a:t>
            </a:r>
            <a:r>
              <a:rPr lang="uk-UA" sz="3600" dirty="0" err="1" smtClean="0"/>
              <a:t>ідіос</a:t>
            </a:r>
            <a:r>
              <a:rPr lang="uk-UA" sz="3600" dirty="0" smtClean="0"/>
              <a:t> — особливий, своєрідний та лат. </a:t>
            </a:r>
            <a:r>
              <a:rPr lang="uk-UA" sz="3600" dirty="0" err="1" smtClean="0"/>
              <a:t>адаптаціо</a:t>
            </a:r>
            <a:r>
              <a:rPr lang="uk-UA" sz="3600" dirty="0" smtClean="0"/>
              <a:t> — пристосування) — </a:t>
            </a:r>
            <a:r>
              <a:rPr lang="uk-UA" sz="3600" i="1" dirty="0" smtClean="0"/>
              <a:t>зміна без підвищення рівня організації організмів, що веде до особливого пристосування його до конкретних умов існу­вання</a:t>
            </a:r>
            <a:r>
              <a:rPr lang="uk-UA" sz="3600" i="1" dirty="0" smtClean="0"/>
              <a:t>.</a:t>
            </a:r>
            <a:endParaRPr lang="en-US" sz="3600" i="1" dirty="0" smtClean="0"/>
          </a:p>
          <a:p>
            <a:r>
              <a:rPr lang="uk-UA" sz="3600" b="1" i="1" dirty="0" smtClean="0"/>
              <a:t>Загальна дегенерація</a:t>
            </a:r>
            <a:r>
              <a:rPr lang="uk-UA" sz="3600" dirty="0" smtClean="0"/>
              <a:t> (від лат. </a:t>
            </a:r>
            <a:r>
              <a:rPr lang="uk-UA" sz="3600" dirty="0" err="1" smtClean="0"/>
              <a:t>дегенеро</a:t>
            </a:r>
            <a:r>
              <a:rPr lang="uk-UA" sz="3600" dirty="0" smtClean="0"/>
              <a:t> — </a:t>
            </a:r>
            <a:r>
              <a:rPr lang="uk-UA" sz="3600" dirty="0" err="1" smtClean="0"/>
              <a:t>вироджуюсь</a:t>
            </a:r>
            <a:r>
              <a:rPr lang="uk-UA" sz="3600" dirty="0" smtClean="0"/>
              <a:t>), </a:t>
            </a:r>
            <a:r>
              <a:rPr lang="uk-UA" sz="3600" i="1" dirty="0" smtClean="0"/>
              <a:t>або </a:t>
            </a:r>
            <a:r>
              <a:rPr lang="uk-UA" sz="3600" i="1" dirty="0" err="1" smtClean="0"/>
              <a:t>морфофізіологічний</a:t>
            </a:r>
            <a:r>
              <a:rPr lang="uk-UA" sz="3600" i="1" dirty="0" smtClean="0"/>
              <a:t> регрес — шлях спрощення організмів і зниження активних функцій ряду органів</a:t>
            </a:r>
            <a:r>
              <a:rPr lang="uk-UA" sz="3600" dirty="0" smtClean="0"/>
              <a:t>. </a:t>
            </a:r>
            <a:endParaRPr lang="en-US" sz="3600" dirty="0" smtClean="0"/>
          </a:p>
          <a:p>
            <a:r>
              <a:rPr lang="uk-UA" sz="3600" i="1" dirty="0" smtClean="0">
                <a:solidFill>
                  <a:srgbClr val="00B0F0"/>
                </a:solidFill>
                <a:effectLst>
                  <a:outerShdw blurRad="38100" dist="38100" dir="2700000" algn="tl">
                    <a:srgbClr val="000000">
                      <a:alpha val="43137"/>
                    </a:srgbClr>
                  </a:outerShdw>
                </a:effectLst>
              </a:rPr>
              <a:t>Ароморфоз та ідіоадаптація </a:t>
            </a:r>
            <a:r>
              <a:rPr lang="uk-UA" sz="3600" i="1" dirty="0" err="1" smtClean="0">
                <a:solidFill>
                  <a:srgbClr val="00B0F0"/>
                </a:solidFill>
                <a:effectLst>
                  <a:outerShdw blurRad="38100" dist="38100" dir="2700000" algn="tl">
                    <a:srgbClr val="000000">
                      <a:alpha val="43137"/>
                    </a:srgbClr>
                  </a:outerShdw>
                </a:effectLst>
              </a:rPr>
              <a:t>взємозв'язані</a:t>
            </a:r>
            <a:r>
              <a:rPr lang="uk-UA" sz="3600" i="1" dirty="0" smtClean="0">
                <a:solidFill>
                  <a:srgbClr val="00B0F0"/>
                </a:solidFill>
                <a:effectLst>
                  <a:outerShdw blurRad="38100" dist="38100" dir="2700000" algn="tl">
                    <a:srgbClr val="000000">
                      <a:alpha val="43137"/>
                    </a:srgbClr>
                  </a:outerShdw>
                </a:effectLst>
              </a:rPr>
              <a:t> — вони </a:t>
            </a:r>
            <a:r>
              <a:rPr lang="uk-UA" sz="3600" i="1" dirty="0" err="1" smtClean="0">
                <a:solidFill>
                  <a:srgbClr val="00B0F0"/>
                </a:solidFill>
                <a:effectLst>
                  <a:outerShdw blurRad="38100" dist="38100" dir="2700000" algn="tl">
                    <a:srgbClr val="000000">
                      <a:alpha val="43137"/>
                    </a:srgbClr>
                  </a:outerShdw>
                </a:effectLst>
              </a:rPr>
              <a:t>взаємозамінюють</a:t>
            </a:r>
            <a:r>
              <a:rPr lang="uk-UA" sz="3600" i="1" dirty="0" smtClean="0">
                <a:solidFill>
                  <a:srgbClr val="00B0F0"/>
                </a:solidFill>
                <a:effectLst>
                  <a:outerShdw blurRad="38100" dist="38100" dir="2700000" algn="tl">
                    <a:srgbClr val="000000">
                      <a:alpha val="43137"/>
                    </a:srgbClr>
                  </a:outerShdw>
                </a:effectLst>
              </a:rPr>
              <a:t> одне одного у ході еволюції. </a:t>
            </a:r>
            <a:endParaRPr lang="ru-RU" sz="3600" i="1" dirty="0" smtClean="0">
              <a:solidFill>
                <a:srgbClr val="00B0F0"/>
              </a:solidFill>
              <a:effectLst>
                <a:outerShdw blurRad="38100" dist="38100" dir="2700000" algn="tl">
                  <a:srgbClr val="000000">
                    <a:alpha val="43137"/>
                  </a:srgbClr>
                </a:outerShdw>
              </a:effectLst>
            </a:endParaRPr>
          </a:p>
          <a:p>
            <a:endParaRPr lang="uk-UA" sz="3600"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3000" y="0"/>
            <a:ext cx="13982700" cy="923330"/>
          </a:xfrm>
          <a:prstGeom prst="rect">
            <a:avLst/>
          </a:prstGeom>
        </p:spPr>
        <p:txBody>
          <a:bodyPr wrap="square" lIns="0" tIns="0" rIns="0" bIns="0" rtlCol="0" anchor="t">
            <a:spAutoFit/>
          </a:bodyPr>
          <a:lstStyle/>
          <a:p>
            <a:r>
              <a:rPr lang="uk-UA" sz="6000" b="1" dirty="0" smtClean="0">
                <a:solidFill>
                  <a:srgbClr val="00B0F0"/>
                </a:solidFill>
              </a:rPr>
              <a:t>4.5. Гіпотези походження життя на Землі</a:t>
            </a:r>
            <a:endParaRPr lang="ru-RU" sz="6000" dirty="0">
              <a:solidFill>
                <a:srgbClr val="00B0F0"/>
              </a:solidFill>
            </a:endParaRPr>
          </a:p>
        </p:txBody>
      </p:sp>
      <p:sp>
        <p:nvSpPr>
          <p:cNvPr id="3" name="TextBox 3"/>
          <p:cNvSpPr txBox="1"/>
          <p:nvPr/>
        </p:nvSpPr>
        <p:spPr>
          <a:xfrm>
            <a:off x="3657600" y="2933700"/>
            <a:ext cx="12401802" cy="7017306"/>
          </a:xfrm>
          <a:prstGeom prst="rect">
            <a:avLst/>
          </a:prstGeom>
        </p:spPr>
        <p:txBody>
          <a:bodyPr wrap="square" lIns="0" tIns="0" rIns="0" bIns="0" rtlCol="0" anchor="t">
            <a:spAutoFit/>
          </a:bodyPr>
          <a:lstStyle/>
          <a:p>
            <a:r>
              <a:rPr lang="uk-UA" sz="6000" dirty="0" smtClean="0"/>
              <a:t>Головними </a:t>
            </a:r>
            <a:r>
              <a:rPr lang="uk-UA" sz="6000" dirty="0" smtClean="0"/>
              <a:t>теоріями виникнення життя на землі є такі:</a:t>
            </a:r>
            <a:endParaRPr lang="ru-RU" sz="6000" dirty="0" smtClean="0"/>
          </a:p>
          <a:p>
            <a:pPr lvl="0">
              <a:buFont typeface="Wingdings" pitchFamily="2" charset="2"/>
              <a:buChar char="Ø"/>
            </a:pPr>
            <a:r>
              <a:rPr lang="uk-UA" sz="6000" dirty="0" smtClean="0">
                <a:solidFill>
                  <a:srgbClr val="00B0F0"/>
                </a:solidFill>
              </a:rPr>
              <a:t>креаціонізму;</a:t>
            </a:r>
            <a:endParaRPr lang="ru-RU" sz="6000" dirty="0" smtClean="0">
              <a:solidFill>
                <a:srgbClr val="00B0F0"/>
              </a:solidFill>
            </a:endParaRPr>
          </a:p>
          <a:p>
            <a:pPr lvl="0">
              <a:buFont typeface="Wingdings" pitchFamily="2" charset="2"/>
              <a:buChar char="Ø"/>
            </a:pPr>
            <a:r>
              <a:rPr lang="uk-UA" sz="6000" dirty="0" smtClean="0">
                <a:solidFill>
                  <a:srgbClr val="00B0F0"/>
                </a:solidFill>
              </a:rPr>
              <a:t>стаціонарного стану </a:t>
            </a:r>
            <a:endParaRPr lang="ru-RU" sz="6000" dirty="0" smtClean="0">
              <a:solidFill>
                <a:srgbClr val="00B0F0"/>
              </a:solidFill>
            </a:endParaRPr>
          </a:p>
          <a:p>
            <a:pPr lvl="0">
              <a:buFont typeface="Wingdings" pitchFamily="2" charset="2"/>
              <a:buChar char="Ø"/>
            </a:pPr>
            <a:r>
              <a:rPr lang="uk-UA" sz="6000" dirty="0" smtClean="0">
                <a:solidFill>
                  <a:srgbClr val="00B0F0"/>
                </a:solidFill>
              </a:rPr>
              <a:t>самозародження;</a:t>
            </a:r>
            <a:endParaRPr lang="ru-RU" sz="6000" dirty="0" smtClean="0">
              <a:solidFill>
                <a:srgbClr val="00B0F0"/>
              </a:solidFill>
            </a:endParaRPr>
          </a:p>
          <a:p>
            <a:pPr lvl="0">
              <a:buFont typeface="Wingdings" pitchFamily="2" charset="2"/>
              <a:buChar char="Ø"/>
            </a:pPr>
            <a:r>
              <a:rPr lang="uk-UA" sz="6000" dirty="0" smtClean="0">
                <a:solidFill>
                  <a:srgbClr val="00B0F0"/>
                </a:solidFill>
              </a:rPr>
              <a:t>панспермії;</a:t>
            </a:r>
            <a:endParaRPr lang="ru-RU" sz="6000" dirty="0" smtClean="0">
              <a:solidFill>
                <a:srgbClr val="00B0F0"/>
              </a:solidFill>
            </a:endParaRPr>
          </a:p>
          <a:p>
            <a:pPr lvl="0">
              <a:buFont typeface="Wingdings" pitchFamily="2" charset="2"/>
              <a:buChar char="Ø"/>
            </a:pPr>
            <a:r>
              <a:rPr lang="uk-UA" sz="6000" dirty="0" smtClean="0">
                <a:solidFill>
                  <a:srgbClr val="00B0F0"/>
                </a:solidFill>
              </a:rPr>
              <a:t>біохімічної еволюції.</a:t>
            </a:r>
            <a:endParaRPr lang="ru-RU" sz="6000" dirty="0" smtClean="0">
              <a:solidFill>
                <a:srgbClr val="00B0F0"/>
              </a:solidFill>
            </a:endParaRPr>
          </a:p>
          <a:p>
            <a:endParaRPr lang="uk-UA" sz="3600"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57200" y="0"/>
            <a:ext cx="14154402" cy="9756517"/>
          </a:xfrm>
          <a:prstGeom prst="rect">
            <a:avLst/>
          </a:prstGeom>
        </p:spPr>
        <p:txBody>
          <a:bodyPr wrap="square" lIns="0" tIns="0" rIns="0" bIns="0" rtlCol="0" anchor="t">
            <a:spAutoFit/>
          </a:bodyPr>
          <a:lstStyle/>
          <a:p>
            <a:r>
              <a:rPr lang="uk-UA" sz="3200" b="1" dirty="0" smtClean="0"/>
              <a:t>Теорія креаціонізму </a:t>
            </a:r>
            <a:r>
              <a:rPr lang="uk-UA" sz="3200" b="1" i="1" dirty="0" smtClean="0"/>
              <a:t>(від </a:t>
            </a:r>
            <a:r>
              <a:rPr lang="uk-UA" sz="3200" b="1" i="1" dirty="0" err="1" smtClean="0"/>
              <a:t>франц</a:t>
            </a:r>
            <a:r>
              <a:rPr lang="uk-UA" sz="3200" b="1" i="1" dirty="0" smtClean="0"/>
              <a:t>. - створення). </a:t>
            </a:r>
            <a:r>
              <a:rPr lang="uk-UA" sz="3200" dirty="0" smtClean="0"/>
              <a:t>Згідно з цією теорією життя виникло як наслідок в минулому якоїсь надприродної події. </a:t>
            </a:r>
            <a:endParaRPr lang="en-US" sz="3200" dirty="0" smtClean="0"/>
          </a:p>
          <a:p>
            <a:r>
              <a:rPr lang="uk-UA" sz="3200" b="1" i="1" dirty="0" smtClean="0"/>
              <a:t>Гіпотеза стаціонарного стану.</a:t>
            </a:r>
            <a:endParaRPr lang="ru-RU" sz="3200" dirty="0" smtClean="0"/>
          </a:p>
          <a:p>
            <a:r>
              <a:rPr lang="uk-UA" sz="3200" dirty="0" smtClean="0"/>
              <a:t>Згідно з цією гіпотезою життя існувало завжди. Земля ніколи не виникала, а існувала вічно; вона завжди спроможна підтримувати життя, а якщо і змінювалась, то в незначній мірі; види також існували завжди. У кожного виду є лише дві можливості: зміна чисельності, чи вимирання.</a:t>
            </a:r>
            <a:endParaRPr lang="ru-RU" sz="3200" dirty="0" smtClean="0"/>
          </a:p>
          <a:p>
            <a:r>
              <a:rPr lang="uk-UA" sz="3200" b="1" i="1" dirty="0" smtClean="0"/>
              <a:t>Гіпотеза самозародження.</a:t>
            </a:r>
            <a:endParaRPr lang="ru-RU" sz="3200" dirty="0" smtClean="0"/>
          </a:p>
          <a:p>
            <a:r>
              <a:rPr lang="uk-UA" sz="3200" dirty="0" smtClean="0"/>
              <a:t>Століттями була прийнята офіційною наукою теорія самозародження. Багато людей, примітивно трактуючи різні життєві явища, які вони сприймали за допомогою органів чуттів, переконалися, що </a:t>
            </a:r>
            <a:r>
              <a:rPr lang="uk-UA" sz="3200" i="1" dirty="0" smtClean="0"/>
              <a:t>живі істоти виникають безпосередньо з неживої матерії.</a:t>
            </a:r>
            <a:r>
              <a:rPr lang="uk-UA" sz="3200" dirty="0" smtClean="0"/>
              <a:t> </a:t>
            </a:r>
            <a:endParaRPr lang="en-US" sz="3200" dirty="0" smtClean="0"/>
          </a:p>
          <a:p>
            <a:r>
              <a:rPr lang="uk-UA" sz="3200" b="1" i="1" dirty="0" smtClean="0"/>
              <a:t>Гіпотеза панспермії.</a:t>
            </a:r>
            <a:endParaRPr lang="ru-RU" sz="3200" dirty="0" smtClean="0"/>
          </a:p>
          <a:p>
            <a:r>
              <a:rPr lang="uk-UA" sz="3200" dirty="0" smtClean="0"/>
              <a:t>Одна із сучасних біогенних поглядів на походження життя є гіпотеза панспермії (від </a:t>
            </a:r>
            <a:r>
              <a:rPr lang="uk-UA" sz="3200" dirty="0" err="1" smtClean="0"/>
              <a:t>грец</a:t>
            </a:r>
            <a:r>
              <a:rPr lang="uk-UA" sz="3200" dirty="0" smtClean="0"/>
              <a:t>. пан — усе та </a:t>
            </a:r>
            <a:r>
              <a:rPr lang="uk-UA" sz="3200" dirty="0" err="1" smtClean="0"/>
              <a:t>сперматос</a:t>
            </a:r>
            <a:r>
              <a:rPr lang="uk-UA" sz="3200" dirty="0" smtClean="0"/>
              <a:t> — насіння). </a:t>
            </a:r>
            <a:endParaRPr lang="en-US" sz="3200" dirty="0" smtClean="0"/>
          </a:p>
          <a:p>
            <a:r>
              <a:rPr lang="uk-UA" sz="3200" b="1" i="1" dirty="0" smtClean="0"/>
              <a:t>Біохімічна гіпотеза виникнення життя.</a:t>
            </a:r>
            <a:endParaRPr lang="ru-RU" sz="3200" dirty="0" smtClean="0"/>
          </a:p>
          <a:p>
            <a:r>
              <a:rPr lang="uk-UA" sz="3200" dirty="0" smtClean="0"/>
              <a:t>Найбільш складне для цієї абіогенної біохімічної гіпотези — пояснити появу здатності живих систем до самовідтворення. Гіпотези з цього приводу поки що малопереконливі.</a:t>
            </a:r>
            <a:endParaRPr lang="ru-RU" sz="3200" dirty="0" smtClean="0"/>
          </a:p>
          <a:p>
            <a:endParaRPr lang="uk-UA" sz="3000"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028700" y="3497721"/>
            <a:ext cx="15582900" cy="5170646"/>
          </a:xfrm>
          <a:prstGeom prst="rect">
            <a:avLst/>
          </a:prstGeom>
        </p:spPr>
        <p:txBody>
          <a:bodyPr lIns="0" tIns="0" rIns="0" bIns="0" rtlCol="0" anchor="t">
            <a:spAutoFit/>
          </a:bodyPr>
          <a:lstStyle/>
          <a:p>
            <a:r>
              <a:rPr lang="uk-UA" sz="4800" i="1" dirty="0" smtClean="0">
                <a:solidFill>
                  <a:srgbClr val="00B0F0"/>
                </a:solidFill>
              </a:rPr>
              <a:t>Еволюція</a:t>
            </a:r>
            <a:r>
              <a:rPr lang="uk-UA" sz="4800" dirty="0" smtClean="0">
                <a:solidFill>
                  <a:srgbClr val="00B0F0"/>
                </a:solidFill>
              </a:rPr>
              <a:t> </a:t>
            </a:r>
            <a:r>
              <a:rPr lang="uk-UA" sz="4800" dirty="0" smtClean="0"/>
              <a:t>(від лат. </a:t>
            </a:r>
            <a:r>
              <a:rPr lang="uk-UA" sz="4800" dirty="0" err="1" smtClean="0"/>
              <a:t>еволютіо</a:t>
            </a:r>
            <a:r>
              <a:rPr lang="uk-UA" sz="4800" dirty="0" smtClean="0"/>
              <a:t> — </a:t>
            </a:r>
            <a:r>
              <a:rPr lang="uk-UA" sz="4800" dirty="0" err="1" smtClean="0"/>
              <a:t>розгортування</a:t>
            </a:r>
            <a:r>
              <a:rPr lang="uk-UA" sz="4800" dirty="0" smtClean="0"/>
              <a:t>) — процес необоротних змін у будові та функціях живих істот протягом їхнього історичного існування.</a:t>
            </a:r>
            <a:endParaRPr lang="ru-RU" sz="4800" dirty="0" smtClean="0"/>
          </a:p>
          <a:p>
            <a:r>
              <a:rPr lang="uk-UA" sz="4800" i="1" dirty="0" smtClean="0">
                <a:solidFill>
                  <a:srgbClr val="00B0F0"/>
                </a:solidFill>
              </a:rPr>
              <a:t>Результат еволюції </a:t>
            </a:r>
            <a:r>
              <a:rPr lang="ru-RU" sz="4800" i="1" dirty="0" smtClean="0">
                <a:solidFill>
                  <a:srgbClr val="00B0F0"/>
                </a:solidFill>
              </a:rPr>
              <a:t> </a:t>
            </a:r>
            <a:r>
              <a:rPr lang="ru-RU" sz="4800" i="1" dirty="0" smtClean="0"/>
              <a:t>-</a:t>
            </a:r>
            <a:r>
              <a:rPr lang="uk-UA" sz="4800" i="1" dirty="0" smtClean="0"/>
              <a:t> пристосованість організмів до умов довкілля. </a:t>
            </a:r>
            <a:endParaRPr lang="ru-RU" sz="4800" dirty="0" smtClean="0"/>
          </a:p>
          <a:p>
            <a:r>
              <a:rPr lang="uk-UA" sz="4800" i="1" dirty="0" smtClean="0">
                <a:solidFill>
                  <a:srgbClr val="00B0F0"/>
                </a:solidFill>
              </a:rPr>
              <a:t>Еволюційне вчення</a:t>
            </a:r>
            <a:r>
              <a:rPr lang="uk-UA" sz="4800" dirty="0" smtClean="0">
                <a:solidFill>
                  <a:srgbClr val="00B0F0"/>
                </a:solidFill>
              </a:rPr>
              <a:t> </a:t>
            </a:r>
            <a:r>
              <a:rPr lang="uk-UA" sz="4800" dirty="0" smtClean="0"/>
              <a:t>-  наука про фактори, механізми, загальні закономірності та наслідки еволюції.</a:t>
            </a:r>
            <a:endParaRPr lang="ru-RU" sz="4800" dirty="0"/>
          </a:p>
        </p:txBody>
      </p:sp>
      <p:grpSp>
        <p:nvGrpSpPr>
          <p:cNvPr id="10" name="Group 10"/>
          <p:cNvGrpSpPr/>
          <p:nvPr/>
        </p:nvGrpSpPr>
        <p:grpSpPr>
          <a:xfrm>
            <a:off x="-1033556" y="-1206238"/>
            <a:ext cx="5096947" cy="3997242"/>
            <a:chOff x="0" y="0"/>
            <a:chExt cx="6795929" cy="5329656"/>
          </a:xfrm>
        </p:grpSpPr>
        <p:grpSp>
          <p:nvGrpSpPr>
            <p:cNvPr id="11" name="Group 11"/>
            <p:cNvGrpSpPr/>
            <p:nvPr/>
          </p:nvGrpSpPr>
          <p:grpSpPr>
            <a:xfrm>
              <a:off x="2285048" y="2222210"/>
              <a:ext cx="2478741" cy="2478741"/>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3"/>
            <p:cNvGrpSpPr>
              <a:grpSpLocks noChangeAspect="1"/>
            </p:cNvGrpSpPr>
            <p:nvPr/>
          </p:nvGrpSpPr>
          <p:grpSpPr>
            <a:xfrm>
              <a:off x="3549881" y="3227965"/>
              <a:ext cx="2164774" cy="918125"/>
              <a:chOff x="0" y="0"/>
              <a:chExt cx="2527300" cy="1071880"/>
            </a:xfrm>
          </p:grpSpPr>
          <p:sp>
            <p:nvSpPr>
              <p:cNvPr id="14" name="Freeform 14"/>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15" name="Group 15"/>
            <p:cNvGrpSpPr>
              <a:grpSpLocks noChangeAspect="1"/>
            </p:cNvGrpSpPr>
            <p:nvPr/>
          </p:nvGrpSpPr>
          <p:grpSpPr>
            <a:xfrm>
              <a:off x="5883111" y="1945946"/>
              <a:ext cx="912818" cy="912818"/>
              <a:chOff x="0" y="0"/>
              <a:chExt cx="1708150" cy="1708150"/>
            </a:xfrm>
          </p:grpSpPr>
          <p:sp>
            <p:nvSpPr>
              <p:cNvPr id="16" name="Freeform 16"/>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7" name="Group 17"/>
            <p:cNvGrpSpPr/>
            <p:nvPr/>
          </p:nvGrpSpPr>
          <p:grpSpPr>
            <a:xfrm>
              <a:off x="1945946" y="4742331"/>
              <a:ext cx="678204" cy="587325"/>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9" name="Group 19"/>
            <p:cNvGrpSpPr>
              <a:grpSpLocks noChangeAspect="1"/>
            </p:cNvGrpSpPr>
            <p:nvPr/>
          </p:nvGrpSpPr>
          <p:grpSpPr>
            <a:xfrm>
              <a:off x="0" y="0"/>
              <a:ext cx="3891891" cy="3891891"/>
              <a:chOff x="0" y="0"/>
              <a:chExt cx="2787650" cy="2787650"/>
            </a:xfrm>
          </p:grpSpPr>
          <p:sp>
            <p:nvSpPr>
              <p:cNvPr id="20" name="Freeform 2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066800" y="2183442"/>
            <a:ext cx="15468601" cy="7457227"/>
            <a:chOff x="0" y="-19050"/>
            <a:chExt cx="8112136" cy="8622180"/>
          </a:xfrm>
        </p:grpSpPr>
        <p:sp>
          <p:nvSpPr>
            <p:cNvPr id="8" name="TextBox 8"/>
            <p:cNvSpPr txBox="1"/>
            <p:nvPr/>
          </p:nvSpPr>
          <p:spPr>
            <a:xfrm>
              <a:off x="0" y="-19050"/>
              <a:ext cx="8092155" cy="711714"/>
            </a:xfrm>
            <a:prstGeom prst="rect">
              <a:avLst/>
            </a:prstGeom>
          </p:spPr>
          <p:txBody>
            <a:bodyPr lIns="0" tIns="0" rIns="0" bIns="0" rtlCol="0" anchor="t">
              <a:spAutoFit/>
            </a:bodyPr>
            <a:lstStyle/>
            <a:p>
              <a:r>
                <a:rPr lang="uk-UA" sz="4000" b="1" dirty="0" smtClean="0">
                  <a:solidFill>
                    <a:srgbClr val="00B0F0"/>
                  </a:solidFill>
                </a:rPr>
                <a:t>4.1.Історія еволюційного </a:t>
              </a:r>
              <a:r>
                <a:rPr lang="uk-UA" sz="4000" b="1" dirty="0" smtClean="0">
                  <a:solidFill>
                    <a:srgbClr val="00B0F0"/>
                  </a:solidFill>
                </a:rPr>
                <a:t>вчення. </a:t>
              </a:r>
              <a:endParaRPr lang="ru-RU" sz="4000" dirty="0">
                <a:solidFill>
                  <a:srgbClr val="00B0F0"/>
                </a:solidFill>
              </a:endParaRPr>
            </a:p>
          </p:txBody>
        </p:sp>
        <p:sp>
          <p:nvSpPr>
            <p:cNvPr id="9" name="TextBox 9"/>
            <p:cNvSpPr txBox="1"/>
            <p:nvPr/>
          </p:nvSpPr>
          <p:spPr>
            <a:xfrm>
              <a:off x="19981" y="881038"/>
              <a:ext cx="8092155" cy="7722092"/>
            </a:xfrm>
            <a:prstGeom prst="rect">
              <a:avLst/>
            </a:prstGeom>
          </p:spPr>
          <p:txBody>
            <a:bodyPr lIns="0" tIns="0" rIns="0" bIns="0" rtlCol="0" anchor="t">
              <a:spAutoFit/>
            </a:bodyPr>
            <a:lstStyle/>
            <a:p>
              <a:pPr>
                <a:lnSpc>
                  <a:spcPts val="4199"/>
                </a:lnSpc>
              </a:pPr>
              <a:r>
                <a:rPr lang="uk-UA" sz="2800" b="1" dirty="0" smtClean="0">
                  <a:solidFill>
                    <a:srgbClr val="00B0F0"/>
                  </a:solidFill>
                </a:rPr>
                <a:t>Еволюційні уявлення в стародавньому світі. </a:t>
              </a:r>
              <a:endParaRPr lang="uk-UA" sz="2800" b="1" dirty="0" smtClean="0">
                <a:solidFill>
                  <a:srgbClr val="00B0F0"/>
                </a:solidFill>
              </a:endParaRPr>
            </a:p>
            <a:p>
              <a:pPr>
                <a:lnSpc>
                  <a:spcPts val="4199"/>
                </a:lnSpc>
              </a:pPr>
              <a:r>
                <a:rPr lang="uk-UA" sz="2800" b="1" spc="140" dirty="0" smtClean="0">
                  <a:solidFill>
                    <a:srgbClr val="000000"/>
                  </a:solidFill>
                  <a:latin typeface="Calibri" pitchFamily="34" charset="0"/>
                  <a:cs typeface="Calibri" pitchFamily="34" charset="0"/>
                </a:rPr>
                <a:t>Аристотель</a:t>
              </a:r>
              <a:r>
                <a:rPr lang="uk-UA" sz="2800" spc="140" dirty="0" smtClean="0">
                  <a:solidFill>
                    <a:srgbClr val="000000"/>
                  </a:solidFill>
                  <a:latin typeface="Calibri" pitchFamily="34" charset="0"/>
                  <a:cs typeface="Calibri" pitchFamily="34" charset="0"/>
                </a:rPr>
                <a:t>. </a:t>
              </a:r>
              <a:r>
                <a:rPr lang="uk-UA" sz="2800" spc="140" dirty="0" smtClean="0">
                  <a:solidFill>
                    <a:srgbClr val="000000"/>
                  </a:solidFill>
                  <a:latin typeface="Calibri" pitchFamily="34" charset="0"/>
                  <a:cs typeface="Calibri" pitchFamily="34" charset="0"/>
                </a:rPr>
                <a:t>Широко використовував порівняльний метод дослідження морфології і фізіології, що дало змо­гу бачити єдність і відмінність окремих груп жи­вих істот. Висунув теорію безперервного і посту­пового розвитку живого з неживого, уявлення про «сходинки природи»: мінерали — рослини </a:t>
              </a:r>
              <a:r>
                <a:rPr lang="uk-UA" sz="2800" spc="140" dirty="0" err="1" smtClean="0">
                  <a:solidFill>
                    <a:srgbClr val="000000"/>
                  </a:solidFill>
                  <a:latin typeface="Calibri" pitchFamily="34" charset="0"/>
                  <a:cs typeface="Calibri" pitchFamily="34" charset="0"/>
                </a:rPr>
                <a:t>—зоофіти</a:t>
              </a:r>
              <a:r>
                <a:rPr lang="uk-UA" sz="2800" spc="140" dirty="0" smtClean="0">
                  <a:solidFill>
                    <a:srgbClr val="000000"/>
                  </a:solidFill>
                  <a:latin typeface="Calibri" pitchFamily="34" charset="0"/>
                  <a:cs typeface="Calibri" pitchFamily="34" charset="0"/>
                </a:rPr>
                <a:t> — нижчі тварини — вищі тварини — людина</a:t>
              </a:r>
              <a:r>
                <a:rPr lang="uk-UA" sz="2800" spc="140" dirty="0" smtClean="0">
                  <a:solidFill>
                    <a:srgbClr val="000000"/>
                  </a:solidFill>
                  <a:latin typeface="Calibri" pitchFamily="34" charset="0"/>
                  <a:cs typeface="Calibri" pitchFamily="34" charset="0"/>
                </a:rPr>
                <a:t>.</a:t>
              </a:r>
              <a:endParaRPr lang="en-US" sz="2800" spc="140" dirty="0" smtClean="0">
                <a:solidFill>
                  <a:srgbClr val="000000"/>
                </a:solidFill>
                <a:latin typeface="Calibri" pitchFamily="34" charset="0"/>
                <a:cs typeface="Calibri" pitchFamily="34" charset="0"/>
              </a:endParaRPr>
            </a:p>
            <a:p>
              <a:pPr>
                <a:lnSpc>
                  <a:spcPts val="4199"/>
                </a:lnSpc>
              </a:pPr>
              <a:endParaRPr lang="uk-UA" sz="2800" spc="140" dirty="0" smtClean="0">
                <a:solidFill>
                  <a:srgbClr val="000000"/>
                </a:solidFill>
                <a:latin typeface="Calibri" pitchFamily="34" charset="0"/>
                <a:cs typeface="Calibri" pitchFamily="34" charset="0"/>
              </a:endParaRPr>
            </a:p>
            <a:p>
              <a:r>
                <a:rPr lang="uk-UA" sz="2800" b="1" dirty="0" smtClean="0">
                  <a:solidFill>
                    <a:srgbClr val="00B0F0"/>
                  </a:solidFill>
                </a:rPr>
                <a:t>Середньовіччя </a:t>
              </a:r>
              <a:r>
                <a:rPr lang="uk-UA" sz="2800" dirty="0" smtClean="0"/>
                <a:t>(400-1400 н.е.). Теорії, що ґрунтувалися на зазначених вище давніших концепціях, або визнання креаціонізму, теорії спонтанного зародження, стаціонарного стану</a:t>
              </a:r>
              <a:r>
                <a:rPr lang="uk-UA" sz="2800" dirty="0" smtClean="0"/>
                <a:t>.</a:t>
              </a:r>
              <a:endParaRPr lang="en-US" sz="2800" dirty="0" smtClean="0"/>
            </a:p>
            <a:p>
              <a:endParaRPr lang="ru-RU" sz="2800" dirty="0" smtClean="0"/>
            </a:p>
            <a:p>
              <a:r>
                <a:rPr lang="uk-UA" sz="2800" b="1" dirty="0" smtClean="0">
                  <a:solidFill>
                    <a:srgbClr val="00B0F0"/>
                  </a:solidFill>
                </a:rPr>
                <a:t>Час абстрактних побудов</a:t>
              </a:r>
              <a:r>
                <a:rPr lang="uk-UA" sz="2800" i="1" dirty="0" smtClean="0">
                  <a:solidFill>
                    <a:srgbClr val="00B0F0"/>
                  </a:solidFill>
                </a:rPr>
                <a:t> </a:t>
              </a:r>
              <a:r>
                <a:rPr lang="uk-UA" sz="2800" dirty="0" smtClean="0"/>
                <a:t>(1400-1790) </a:t>
              </a:r>
              <a:endParaRPr lang="ru-RU" sz="2800" dirty="0" smtClean="0"/>
            </a:p>
            <a:p>
              <a:r>
                <a:rPr lang="uk-UA" sz="2800" dirty="0" smtClean="0"/>
                <a:t>Джон Рей (1627-1705). Створив концепцію виду. Писав, що «форми, які відрізняються за своєю видовою належністю, зберігають цю свою специфічну природу постій­но, і жодна з них не виникає з насіння іншої, і нав­паки». Отже, до одного виду належать рослини, які відтворюють собі подібних за допомогою на­сіння. </a:t>
              </a:r>
              <a:endParaRPr lang="ru-RU" sz="2800" spc="140" dirty="0" smtClean="0">
                <a:solidFill>
                  <a:srgbClr val="000000"/>
                </a:solidFill>
                <a:latin typeface="Raleway"/>
              </a:endParaRPr>
            </a:p>
          </p:txBody>
        </p:sp>
      </p:grpSp>
      <p:grpSp>
        <p:nvGrpSpPr>
          <p:cNvPr id="10" name="Group 10"/>
          <p:cNvGrpSpPr/>
          <p:nvPr/>
        </p:nvGrpSpPr>
        <p:grpSpPr>
          <a:xfrm>
            <a:off x="-1033556" y="-1206238"/>
            <a:ext cx="5096947" cy="3997242"/>
            <a:chOff x="0" y="0"/>
            <a:chExt cx="6795929" cy="5329656"/>
          </a:xfrm>
        </p:grpSpPr>
        <p:grpSp>
          <p:nvGrpSpPr>
            <p:cNvPr id="11" name="Group 11"/>
            <p:cNvGrpSpPr/>
            <p:nvPr/>
          </p:nvGrpSpPr>
          <p:grpSpPr>
            <a:xfrm>
              <a:off x="2285048" y="2222210"/>
              <a:ext cx="2478741" cy="2478741"/>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3"/>
            <p:cNvGrpSpPr>
              <a:grpSpLocks noChangeAspect="1"/>
            </p:cNvGrpSpPr>
            <p:nvPr/>
          </p:nvGrpSpPr>
          <p:grpSpPr>
            <a:xfrm>
              <a:off x="3549881" y="3227965"/>
              <a:ext cx="2164774" cy="918125"/>
              <a:chOff x="0" y="0"/>
              <a:chExt cx="2527300" cy="1071880"/>
            </a:xfrm>
          </p:grpSpPr>
          <p:sp>
            <p:nvSpPr>
              <p:cNvPr id="14" name="Freeform 14"/>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15" name="Group 15"/>
            <p:cNvGrpSpPr>
              <a:grpSpLocks noChangeAspect="1"/>
            </p:cNvGrpSpPr>
            <p:nvPr/>
          </p:nvGrpSpPr>
          <p:grpSpPr>
            <a:xfrm>
              <a:off x="5883111" y="1945946"/>
              <a:ext cx="912818" cy="912818"/>
              <a:chOff x="0" y="0"/>
              <a:chExt cx="1708150" cy="1708150"/>
            </a:xfrm>
          </p:grpSpPr>
          <p:sp>
            <p:nvSpPr>
              <p:cNvPr id="16" name="Freeform 16"/>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7" name="Group 17"/>
            <p:cNvGrpSpPr/>
            <p:nvPr/>
          </p:nvGrpSpPr>
          <p:grpSpPr>
            <a:xfrm>
              <a:off x="1945946" y="4742331"/>
              <a:ext cx="678204" cy="587325"/>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9" name="Group 19"/>
            <p:cNvGrpSpPr>
              <a:grpSpLocks noChangeAspect="1"/>
            </p:cNvGrpSpPr>
            <p:nvPr/>
          </p:nvGrpSpPr>
          <p:grpSpPr>
            <a:xfrm>
              <a:off x="0" y="0"/>
              <a:ext cx="3891891" cy="3891891"/>
              <a:chOff x="0" y="0"/>
              <a:chExt cx="2787650" cy="2787650"/>
            </a:xfrm>
          </p:grpSpPr>
          <p:sp>
            <p:nvSpPr>
              <p:cNvPr id="20" name="Freeform 2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38225"/>
            <a:ext cx="13982700" cy="1205458"/>
          </a:xfrm>
          <a:prstGeom prst="rect">
            <a:avLst/>
          </a:prstGeom>
        </p:spPr>
        <p:txBody>
          <a:bodyPr wrap="square" lIns="0" tIns="0" rIns="0" bIns="0" rtlCol="0" anchor="t">
            <a:spAutoFit/>
          </a:bodyPr>
          <a:lstStyle/>
          <a:p>
            <a:pPr>
              <a:lnSpc>
                <a:spcPts val="9440"/>
              </a:lnSpc>
            </a:pPr>
            <a:r>
              <a:rPr lang="uk-UA" sz="8000" spc="463" dirty="0" smtClean="0">
                <a:solidFill>
                  <a:srgbClr val="38B6FF"/>
                </a:solidFill>
                <a:latin typeface="Raleway Bold Italics"/>
              </a:rPr>
              <a:t>Карл </a:t>
            </a:r>
            <a:r>
              <a:rPr lang="uk-UA" sz="8000" spc="463" dirty="0" err="1" smtClean="0">
                <a:solidFill>
                  <a:srgbClr val="38B6FF"/>
                </a:solidFill>
                <a:latin typeface="Raleway Bold Italics"/>
              </a:rPr>
              <a:t>Лінней</a:t>
            </a:r>
            <a:r>
              <a:rPr lang="uk-UA" sz="8000" spc="463" dirty="0" smtClean="0">
                <a:solidFill>
                  <a:srgbClr val="38B6FF"/>
                </a:solidFill>
                <a:latin typeface="Raleway Bold Italics"/>
              </a:rPr>
              <a:t> (1707-1778). </a:t>
            </a:r>
            <a:endParaRPr lang="ru-RU" sz="8000" spc="463" dirty="0" smtClean="0">
              <a:solidFill>
                <a:srgbClr val="38B6FF"/>
              </a:solidFill>
              <a:latin typeface="Raleway Bold Italics"/>
            </a:endParaRPr>
          </a:p>
        </p:txBody>
      </p:sp>
      <p:sp>
        <p:nvSpPr>
          <p:cNvPr id="3" name="TextBox 3"/>
          <p:cNvSpPr txBox="1"/>
          <p:nvPr/>
        </p:nvSpPr>
        <p:spPr>
          <a:xfrm>
            <a:off x="3429000" y="2857501"/>
            <a:ext cx="12401802" cy="5716950"/>
          </a:xfrm>
          <a:prstGeom prst="rect">
            <a:avLst/>
          </a:prstGeom>
        </p:spPr>
        <p:txBody>
          <a:bodyPr wrap="square" lIns="0" tIns="0" rIns="0" bIns="0" rtlCol="0" anchor="t">
            <a:spAutoFit/>
          </a:bodyPr>
          <a:lstStyle/>
          <a:p>
            <a:r>
              <a:rPr lang="uk-UA" sz="3600" u="sng" dirty="0" smtClean="0"/>
              <a:t>Надав </a:t>
            </a:r>
            <a:r>
              <a:rPr lang="uk-UA" sz="3600" u="sng" dirty="0" smtClean="0"/>
              <a:t>системі рослин і тварин чіткості</a:t>
            </a:r>
            <a:r>
              <a:rPr lang="uk-UA" sz="3600" dirty="0" smtClean="0"/>
              <a:t>. </a:t>
            </a:r>
            <a:endParaRPr lang="ru-RU" sz="3600" dirty="0" smtClean="0"/>
          </a:p>
          <a:p>
            <a:r>
              <a:rPr lang="uk-UA" sz="3600" u="sng" dirty="0" smtClean="0"/>
              <a:t>За одиницю класифікації прийняв вид</a:t>
            </a:r>
            <a:r>
              <a:rPr lang="uk-UA" sz="3600" dirty="0" smtClean="0"/>
              <a:t>. </a:t>
            </a:r>
            <a:endParaRPr lang="ru-RU" sz="3600" dirty="0" smtClean="0"/>
          </a:p>
          <a:p>
            <a:r>
              <a:rPr lang="uk-UA" sz="3600" dirty="0" smtClean="0"/>
              <a:t>За </a:t>
            </a:r>
            <a:r>
              <a:rPr lang="uk-UA" sz="3600" dirty="0" err="1" smtClean="0"/>
              <a:t>Ліннеєм</a:t>
            </a:r>
            <a:r>
              <a:rPr lang="uk-UA" sz="3600" dirty="0" smtClean="0"/>
              <a:t> </a:t>
            </a:r>
            <a:r>
              <a:rPr lang="uk-UA" sz="3600" i="1" dirty="0" smtClean="0"/>
              <a:t>вид - </a:t>
            </a:r>
            <a:r>
              <a:rPr lang="uk-UA" sz="3600" dirty="0" smtClean="0"/>
              <a:t>це група особин, які подібні між собою, як діти од­них і тих же батьків, можуть схрещуватись між собою і давати плодюче потомство. </a:t>
            </a:r>
            <a:endParaRPr lang="ru-RU" sz="3600" dirty="0" smtClean="0"/>
          </a:p>
          <a:p>
            <a:r>
              <a:rPr lang="uk-UA" sz="3600" dirty="0" smtClean="0"/>
              <a:t>Подібні між собою види </a:t>
            </a:r>
            <a:r>
              <a:rPr lang="uk-UA" sz="3600" dirty="0" err="1" smtClean="0"/>
              <a:t>Лінней</a:t>
            </a:r>
            <a:r>
              <a:rPr lang="uk-UA" sz="3600" dirty="0" smtClean="0"/>
              <a:t> об'єднав у роди, подібні роди у ряди, </a:t>
            </a:r>
            <a:r>
              <a:rPr lang="uk-UA" sz="3600" dirty="0" err="1" smtClean="0"/>
              <a:t>ряди</a:t>
            </a:r>
            <a:r>
              <a:rPr lang="uk-UA" sz="3600" dirty="0" smtClean="0"/>
              <a:t> — у класи. </a:t>
            </a:r>
            <a:endParaRPr lang="ru-RU" sz="3600" dirty="0" smtClean="0"/>
          </a:p>
          <a:p>
            <a:r>
              <a:rPr lang="uk-UA" sz="3600" u="sng" dirty="0" smtClean="0"/>
              <a:t>Запровадив бінарну (подвійну) номенклатуру</a:t>
            </a:r>
            <a:r>
              <a:rPr lang="uk-UA" sz="3600" dirty="0" smtClean="0"/>
              <a:t> найменування видів. </a:t>
            </a:r>
            <a:endParaRPr lang="ru-RU" sz="3600" dirty="0" smtClean="0"/>
          </a:p>
          <a:p>
            <a:pPr algn="l">
              <a:lnSpc>
                <a:spcPts val="5712"/>
              </a:lnSpc>
            </a:pPr>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 y="0"/>
            <a:ext cx="13982700" cy="2165721"/>
          </a:xfrm>
          <a:prstGeom prst="rect">
            <a:avLst/>
          </a:prstGeom>
        </p:spPr>
        <p:txBody>
          <a:bodyPr wrap="square" lIns="0" tIns="0" rIns="0" bIns="0" rtlCol="0" anchor="t">
            <a:spAutoFit/>
          </a:bodyPr>
          <a:lstStyle/>
          <a:p>
            <a:pPr>
              <a:lnSpc>
                <a:spcPct val="150000"/>
              </a:lnSpc>
            </a:pPr>
            <a:r>
              <a:rPr lang="uk-UA" sz="5000" spc="463" dirty="0" smtClean="0">
                <a:solidFill>
                  <a:srgbClr val="38B6FF"/>
                </a:solidFill>
                <a:latin typeface="Raleway Bold Italics"/>
              </a:rPr>
              <a:t>Еволюційна гіпотеза Ж.-Б. </a:t>
            </a:r>
            <a:r>
              <a:rPr lang="uk-UA" sz="5000" spc="463" dirty="0" err="1" smtClean="0">
                <a:solidFill>
                  <a:srgbClr val="38B6FF"/>
                </a:solidFill>
                <a:latin typeface="Raleway Bold Italics"/>
              </a:rPr>
              <a:t>Ламарка</a:t>
            </a:r>
            <a:r>
              <a:rPr lang="uk-UA" sz="5000" spc="463" dirty="0" smtClean="0">
                <a:solidFill>
                  <a:srgbClr val="38B6FF"/>
                </a:solidFill>
                <a:latin typeface="Raleway Bold Italics"/>
              </a:rPr>
              <a:t>. (1744-1829)</a:t>
            </a:r>
            <a:endParaRPr lang="ru-RU" sz="5000" spc="463" dirty="0" smtClean="0">
              <a:solidFill>
                <a:srgbClr val="38B6FF"/>
              </a:solidFill>
              <a:latin typeface="Raleway Bold Italics"/>
            </a:endParaRPr>
          </a:p>
        </p:txBody>
      </p:sp>
      <p:sp>
        <p:nvSpPr>
          <p:cNvPr id="3" name="TextBox 3"/>
          <p:cNvSpPr txBox="1"/>
          <p:nvPr/>
        </p:nvSpPr>
        <p:spPr>
          <a:xfrm>
            <a:off x="2971800" y="1943100"/>
            <a:ext cx="14097000" cy="8309967"/>
          </a:xfrm>
          <a:prstGeom prst="rect">
            <a:avLst/>
          </a:prstGeom>
        </p:spPr>
        <p:txBody>
          <a:bodyPr wrap="square" lIns="0" tIns="0" rIns="0" bIns="0" rtlCol="0" anchor="t">
            <a:spAutoFit/>
          </a:bodyPr>
          <a:lstStyle/>
          <a:p>
            <a:r>
              <a:rPr lang="uk-UA" sz="3600" i="1" dirty="0" smtClean="0"/>
              <a:t>Еволюційні </a:t>
            </a:r>
            <a:r>
              <a:rPr lang="uk-UA" sz="3600" i="1" dirty="0" smtClean="0"/>
              <a:t>вчення відрізняються уявленнями про фактори, які сприяли цілеспрямованій адаптації організмів до навколишнього середовища</a:t>
            </a:r>
            <a:r>
              <a:rPr lang="uk-UA" sz="3600" i="1" dirty="0" smtClean="0"/>
              <a:t>.</a:t>
            </a:r>
            <a:endParaRPr lang="en-US" sz="3600" i="1" dirty="0" smtClean="0"/>
          </a:p>
          <a:p>
            <a:r>
              <a:rPr lang="uk-UA" sz="3600" dirty="0" smtClean="0"/>
              <a:t>У 1809 році у книзі «Філософія зоології» </a:t>
            </a:r>
            <a:r>
              <a:rPr lang="uk-UA" sz="3600" u="sng" dirty="0" smtClean="0"/>
              <a:t>запропонував першу еволюційну гіпотезу </a:t>
            </a:r>
            <a:r>
              <a:rPr lang="uk-UA" sz="3600" dirty="0" smtClean="0"/>
              <a:t>(</a:t>
            </a:r>
            <a:r>
              <a:rPr lang="uk-UA" sz="3600" i="1" dirty="0" smtClean="0"/>
              <a:t>ламаркізм)</a:t>
            </a:r>
            <a:r>
              <a:rPr lang="uk-UA" sz="3600" dirty="0" smtClean="0"/>
              <a:t>. </a:t>
            </a:r>
            <a:endParaRPr lang="ru-RU" sz="3600" dirty="0" smtClean="0"/>
          </a:p>
          <a:p>
            <a:r>
              <a:rPr lang="uk-UA" sz="3600" dirty="0" smtClean="0"/>
              <a:t>За </a:t>
            </a:r>
            <a:r>
              <a:rPr lang="uk-UA" sz="3600" dirty="0" err="1" smtClean="0"/>
              <a:t>Ламарком</a:t>
            </a:r>
            <a:r>
              <a:rPr lang="uk-UA" sz="3600" dirty="0" smtClean="0"/>
              <a:t>, </a:t>
            </a:r>
            <a:r>
              <a:rPr lang="uk-UA" sz="3600" i="1" dirty="0" smtClean="0"/>
              <a:t>Еволюція — це процес набуття корисних ознак, які успадковуються потомством.</a:t>
            </a:r>
            <a:endParaRPr lang="ru-RU" sz="3600" dirty="0" smtClean="0"/>
          </a:p>
          <a:p>
            <a:r>
              <a:rPr lang="uk-UA" sz="3600" b="1" i="1" dirty="0" smtClean="0"/>
              <a:t>Рушійні сили (фактори) еволюції</a:t>
            </a:r>
            <a:r>
              <a:rPr lang="uk-UA" sz="3600" b="1" dirty="0" smtClean="0"/>
              <a:t> за </a:t>
            </a:r>
            <a:r>
              <a:rPr lang="uk-UA" sz="3600" b="1" dirty="0" err="1" smtClean="0"/>
              <a:t>Ламарком</a:t>
            </a:r>
            <a:endParaRPr lang="ru-RU" sz="3600" b="1" dirty="0" smtClean="0"/>
          </a:p>
          <a:p>
            <a:r>
              <a:rPr lang="uk-UA" sz="3600" dirty="0" smtClean="0"/>
              <a:t>1.</a:t>
            </a:r>
            <a:r>
              <a:rPr lang="uk-UA" sz="3600" i="1" dirty="0" smtClean="0"/>
              <a:t> Мінливість, яка завжди успадковується і зумовлена впливом зовнішніх умов або внутрішніх чинників.</a:t>
            </a:r>
            <a:r>
              <a:rPr lang="uk-UA" sz="3600" dirty="0" smtClean="0"/>
              <a:t> </a:t>
            </a:r>
            <a:endParaRPr lang="ru-RU" sz="3600" dirty="0" smtClean="0"/>
          </a:p>
          <a:p>
            <a:r>
              <a:rPr lang="uk-UA" sz="3600" dirty="0" smtClean="0"/>
              <a:t>2. В</a:t>
            </a:r>
            <a:r>
              <a:rPr lang="uk-UA" sz="3600" i="1" dirty="0" smtClean="0"/>
              <a:t>нутрішнє прагнення організму до прогресу</a:t>
            </a:r>
            <a:r>
              <a:rPr lang="uk-UA" sz="3600" dirty="0" smtClean="0"/>
              <a:t>, яке </a:t>
            </a:r>
            <a:r>
              <a:rPr lang="uk-UA" sz="3600" i="1" dirty="0" smtClean="0"/>
              <a:t>не залежить від умов довкілля</a:t>
            </a:r>
            <a:r>
              <a:rPr lang="uk-UA" sz="3600" dirty="0" smtClean="0"/>
              <a:t>.</a:t>
            </a:r>
            <a:endParaRPr lang="en-US" sz="3600" dirty="0" smtClean="0"/>
          </a:p>
          <a:p>
            <a:r>
              <a:rPr lang="uk-UA" sz="3600" dirty="0" smtClean="0"/>
              <a:t>Вчений розглядав </a:t>
            </a:r>
            <a:r>
              <a:rPr lang="uk-UA" sz="3600" i="1" dirty="0" smtClean="0"/>
              <a:t>еволюцію як процес </a:t>
            </a:r>
            <a:r>
              <a:rPr lang="uk-UA" sz="3600" i="1" dirty="0" err="1" smtClean="0"/>
              <a:t>безперевних</a:t>
            </a:r>
            <a:r>
              <a:rPr lang="uk-UA" sz="3600" i="1" dirty="0" smtClean="0"/>
              <a:t> змін, які полягають в ускладненні будови і переході від нижчого щабля організації (градації) до вищого</a:t>
            </a:r>
            <a:r>
              <a:rPr lang="uk-UA" sz="3600" dirty="0" smtClean="0"/>
              <a:t>. </a:t>
            </a:r>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6800" y="266700"/>
            <a:ext cx="13982700" cy="1384995"/>
          </a:xfrm>
          <a:prstGeom prst="rect">
            <a:avLst/>
          </a:prstGeom>
        </p:spPr>
        <p:txBody>
          <a:bodyPr wrap="square" lIns="0" tIns="0" rIns="0" bIns="0" rtlCol="0" anchor="t">
            <a:spAutoFit/>
          </a:bodyPr>
          <a:lstStyle/>
          <a:p>
            <a:r>
              <a:rPr lang="uk-UA" sz="4500" b="1" dirty="0" smtClean="0">
                <a:solidFill>
                  <a:srgbClr val="00B0F0"/>
                </a:solidFill>
              </a:rPr>
              <a:t>Відкриття у біології першої половини 19ст., які стали доказами існування еволюції</a:t>
            </a:r>
            <a:endParaRPr lang="ru-RU" sz="4500" dirty="0">
              <a:solidFill>
                <a:srgbClr val="00B0F0"/>
              </a:solidFill>
            </a:endParaRPr>
          </a:p>
        </p:txBody>
      </p:sp>
      <p:sp>
        <p:nvSpPr>
          <p:cNvPr id="3" name="TextBox 3"/>
          <p:cNvSpPr txBox="1"/>
          <p:nvPr/>
        </p:nvSpPr>
        <p:spPr>
          <a:xfrm>
            <a:off x="2819400" y="1790700"/>
            <a:ext cx="13106400" cy="8309967"/>
          </a:xfrm>
          <a:prstGeom prst="rect">
            <a:avLst/>
          </a:prstGeom>
        </p:spPr>
        <p:txBody>
          <a:bodyPr wrap="square" lIns="0" tIns="0" rIns="0" bIns="0" rtlCol="0" anchor="t">
            <a:spAutoFit/>
          </a:bodyPr>
          <a:lstStyle/>
          <a:p>
            <a:r>
              <a:rPr lang="uk-UA" sz="3600" dirty="0" smtClean="0"/>
              <a:t>У галузі ц</a:t>
            </a:r>
            <a:r>
              <a:rPr lang="uk-UA" sz="3600" i="1" dirty="0" smtClean="0"/>
              <a:t>итології та порівняльної ембріології</a:t>
            </a:r>
            <a:endParaRPr lang="ru-RU" sz="3600" dirty="0" smtClean="0"/>
          </a:p>
          <a:p>
            <a:r>
              <a:rPr lang="uk-UA" sz="3600" i="1" dirty="0" smtClean="0"/>
              <a:t>-  </a:t>
            </a:r>
            <a:r>
              <a:rPr lang="uk-UA" sz="3600" b="1" dirty="0" smtClean="0"/>
              <a:t>Т.</a:t>
            </a:r>
            <a:r>
              <a:rPr lang="uk-UA" sz="3600" b="1" dirty="0" err="1" smtClean="0"/>
              <a:t>Шванн</a:t>
            </a:r>
            <a:r>
              <a:rPr lang="uk-UA" sz="3600" b="1" dirty="0" smtClean="0"/>
              <a:t> та М. </a:t>
            </a:r>
            <a:r>
              <a:rPr lang="uk-UA" sz="3600" b="1" dirty="0" err="1" smtClean="0"/>
              <a:t>Шлейден</a:t>
            </a:r>
            <a:r>
              <a:rPr lang="uk-UA" sz="3600" b="1" dirty="0" smtClean="0"/>
              <a:t> </a:t>
            </a:r>
            <a:r>
              <a:rPr lang="uk-UA" sz="3600" dirty="0" smtClean="0"/>
              <a:t>створили клітинну теорії, згідно з якою в основі мікроскопічної будови всіх організмів лежить клітина; </a:t>
            </a:r>
            <a:endParaRPr lang="ru-RU" sz="3600" dirty="0" smtClean="0"/>
          </a:p>
          <a:p>
            <a:r>
              <a:rPr lang="uk-UA" sz="3600" dirty="0" smtClean="0"/>
              <a:t>- </a:t>
            </a:r>
            <a:r>
              <a:rPr lang="uk-UA" sz="3600" b="1" dirty="0" smtClean="0"/>
              <a:t>Р.</a:t>
            </a:r>
            <a:r>
              <a:rPr lang="uk-UA" sz="3600" b="1" dirty="0" err="1" smtClean="0"/>
              <a:t>Вірхов</a:t>
            </a:r>
            <a:r>
              <a:rPr lang="uk-UA" sz="3600" dirty="0" smtClean="0"/>
              <a:t> довів, що дочірні клітини виникають внаслідок поділу материнської; </a:t>
            </a:r>
            <a:endParaRPr lang="ru-RU" sz="3600" dirty="0" smtClean="0"/>
          </a:p>
          <a:p>
            <a:r>
              <a:rPr lang="uk-UA" sz="3600" dirty="0" smtClean="0"/>
              <a:t>- </a:t>
            </a:r>
            <a:r>
              <a:rPr lang="uk-UA" sz="3600" b="1" dirty="0" smtClean="0"/>
              <a:t>К.Бер відкрив </a:t>
            </a:r>
            <a:r>
              <a:rPr lang="uk-UA" sz="3600" dirty="0" smtClean="0"/>
              <a:t>яйцеклітину ссавців, розробив вчення про зародкові листки та їх похідні, простежив розвиток багатьох органів, дослідив основні етапи ембріогенезу у хребетних тварин, що свідчило про єдність походження цих організмів.</a:t>
            </a:r>
            <a:endParaRPr lang="ru-RU" sz="3600" dirty="0" smtClean="0"/>
          </a:p>
          <a:p>
            <a:r>
              <a:rPr lang="uk-UA" sz="3600" dirty="0" smtClean="0"/>
              <a:t>Французький вчений </a:t>
            </a:r>
            <a:r>
              <a:rPr lang="uk-UA" sz="3600" b="1" dirty="0" smtClean="0"/>
              <a:t>Ж.Кюв'є, </a:t>
            </a:r>
            <a:r>
              <a:rPr lang="uk-UA" sz="3600" dirty="0" smtClean="0"/>
              <a:t>вивчаючи викопні рештки організмів, встановив послідовну зміну певних флор і </a:t>
            </a:r>
            <a:r>
              <a:rPr lang="uk-UA" sz="3600" dirty="0" err="1" smtClean="0"/>
              <a:t>фаун</a:t>
            </a:r>
            <a:r>
              <a:rPr lang="uk-UA" sz="3600" dirty="0" smtClean="0"/>
              <a:t> у минулому Землі. Він був одним із засновників </a:t>
            </a:r>
            <a:r>
              <a:rPr lang="uk-UA" sz="3600" i="1" dirty="0" smtClean="0"/>
              <a:t>палеонтології </a:t>
            </a:r>
            <a:r>
              <a:rPr lang="uk-UA" sz="3600" dirty="0" smtClean="0"/>
              <a:t>та </a:t>
            </a:r>
            <a:r>
              <a:rPr lang="uk-UA" sz="3600" i="1" dirty="0" smtClean="0"/>
              <a:t>порівняльної анатомії тварин</a:t>
            </a:r>
            <a:r>
              <a:rPr lang="uk-UA" sz="3600" dirty="0" smtClean="0"/>
              <a:t>. Довів, що кожен тип тварин має притаманний йому тип будови (ввів систематичну одиницю </a:t>
            </a:r>
            <a:r>
              <a:rPr lang="uk-UA" sz="3600" i="1" dirty="0" smtClean="0"/>
              <a:t>тип</a:t>
            </a:r>
            <a:r>
              <a:rPr lang="uk-UA" sz="3600" dirty="0" smtClean="0"/>
              <a:t>).  Розробив </a:t>
            </a:r>
            <a:r>
              <a:rPr lang="uk-UA" sz="3600" i="1" dirty="0" smtClean="0"/>
              <a:t>гіпотезу катастроф</a:t>
            </a:r>
            <a:r>
              <a:rPr lang="uk-UA" sz="3600" i="1" dirty="0" smtClean="0"/>
              <a:t>.</a:t>
            </a:r>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000" y="342900"/>
            <a:ext cx="13982700" cy="2284728"/>
          </a:xfrm>
          <a:prstGeom prst="rect">
            <a:avLst/>
          </a:prstGeom>
        </p:spPr>
        <p:txBody>
          <a:bodyPr wrap="square" lIns="0" tIns="0" rIns="0" bIns="0" rtlCol="0" anchor="t">
            <a:spAutoFit/>
          </a:bodyPr>
          <a:lstStyle/>
          <a:p>
            <a:pPr>
              <a:lnSpc>
                <a:spcPts val="9440"/>
              </a:lnSpc>
            </a:pPr>
            <a:r>
              <a:rPr lang="uk-UA" sz="6000" spc="463" dirty="0" smtClean="0">
                <a:solidFill>
                  <a:srgbClr val="38B6FF"/>
                </a:solidFill>
                <a:latin typeface="Raleway Bold Italics"/>
              </a:rPr>
              <a:t>Основні положення еволюційної гіпотези Ч. </a:t>
            </a:r>
            <a:r>
              <a:rPr lang="uk-UA" sz="6000" spc="463" dirty="0" smtClean="0">
                <a:solidFill>
                  <a:srgbClr val="38B6FF"/>
                </a:solidFill>
                <a:latin typeface="Raleway Bold Italics"/>
              </a:rPr>
              <a:t>Дарвіна</a:t>
            </a:r>
            <a:endParaRPr lang="ru-RU" sz="6000" spc="463" dirty="0" smtClean="0">
              <a:solidFill>
                <a:srgbClr val="38B6FF"/>
              </a:solidFill>
              <a:latin typeface="Raleway Bold Italics"/>
            </a:endParaRPr>
          </a:p>
        </p:txBody>
      </p:sp>
      <p:sp>
        <p:nvSpPr>
          <p:cNvPr id="3" name="TextBox 3"/>
          <p:cNvSpPr txBox="1"/>
          <p:nvPr/>
        </p:nvSpPr>
        <p:spPr>
          <a:xfrm>
            <a:off x="3429000" y="2857501"/>
            <a:ext cx="12401802" cy="7378943"/>
          </a:xfrm>
          <a:prstGeom prst="rect">
            <a:avLst/>
          </a:prstGeom>
        </p:spPr>
        <p:txBody>
          <a:bodyPr wrap="square" lIns="0" tIns="0" rIns="0" bIns="0" rtlCol="0" anchor="t">
            <a:spAutoFit/>
          </a:bodyPr>
          <a:lstStyle/>
          <a:p>
            <a:r>
              <a:rPr lang="uk-UA" sz="3600" i="1" dirty="0" smtClean="0"/>
              <a:t>Еволюція</a:t>
            </a:r>
            <a:r>
              <a:rPr lang="uk-UA" sz="3600" dirty="0" smtClean="0"/>
              <a:t>, за Дарвіном, - це </a:t>
            </a:r>
            <a:r>
              <a:rPr lang="uk-UA" sz="3600" i="1" dirty="0" smtClean="0"/>
              <a:t>безперервні пристосувальні (адаптивні) зміни видів</a:t>
            </a:r>
            <a:r>
              <a:rPr lang="uk-UA" sz="3600" dirty="0" smtClean="0"/>
              <a:t>. </a:t>
            </a:r>
            <a:endParaRPr lang="ru-RU" sz="3600" dirty="0" smtClean="0"/>
          </a:p>
          <a:p>
            <a:r>
              <a:rPr lang="uk-UA" sz="3600" dirty="0" smtClean="0"/>
              <a:t>Він вважав, що </a:t>
            </a:r>
            <a:r>
              <a:rPr lang="uk-UA" sz="3600" i="1" dirty="0" smtClean="0"/>
              <a:t>всі сучасні види є нащадками вимерлих предкових форм</a:t>
            </a:r>
            <a:r>
              <a:rPr lang="uk-UA" sz="3600" dirty="0" smtClean="0"/>
              <a:t>.</a:t>
            </a:r>
            <a:endParaRPr lang="ru-RU" sz="3600" dirty="0" smtClean="0"/>
          </a:p>
          <a:p>
            <a:r>
              <a:rPr lang="uk-UA" sz="3600" i="1" dirty="0" smtClean="0"/>
              <a:t>Основними факторами або рушійними силами еволюції є:</a:t>
            </a:r>
            <a:r>
              <a:rPr lang="uk-UA" sz="3600" dirty="0" smtClean="0"/>
              <a:t> </a:t>
            </a:r>
            <a:r>
              <a:rPr lang="uk-UA" sz="3600" i="1" dirty="0" smtClean="0"/>
              <a:t>природний добір у процесі боротьби за існування на основі спадкової мінливості.</a:t>
            </a:r>
            <a:endParaRPr lang="ru-RU" sz="3600" dirty="0" smtClean="0"/>
          </a:p>
          <a:p>
            <a:r>
              <a:rPr lang="uk-UA" sz="3600" i="1" dirty="0" smtClean="0"/>
              <a:t> </a:t>
            </a:r>
            <a:endParaRPr lang="ru-RU" sz="3600" dirty="0" smtClean="0"/>
          </a:p>
          <a:p>
            <a:r>
              <a:rPr lang="uk-UA" sz="3600" b="1" i="1" dirty="0" smtClean="0">
                <a:effectLst>
                  <a:outerShdw blurRad="38100" dist="38100" dir="2700000" algn="tl">
                    <a:srgbClr val="000000">
                      <a:alpha val="43137"/>
                    </a:srgbClr>
                  </a:outerShdw>
                </a:effectLst>
              </a:rPr>
              <a:t>Мінливість</a:t>
            </a:r>
            <a:r>
              <a:rPr lang="uk-UA" sz="3600" dirty="0" smtClean="0">
                <a:effectLst>
                  <a:outerShdw blurRad="38100" dist="38100" dir="2700000" algn="tl">
                    <a:srgbClr val="000000">
                      <a:alpha val="43137"/>
                    </a:srgbClr>
                  </a:outerShdw>
                </a:effectLst>
              </a:rPr>
              <a:t> </a:t>
            </a:r>
            <a:r>
              <a:rPr lang="uk-UA" sz="3600" dirty="0" smtClean="0"/>
              <a:t>— загальна властивість організмів, процес виникнення відмінностей у нащадків порівняно з предками, що зумовлює різноманітність особин у межах сорту, породи, виду. </a:t>
            </a:r>
            <a:endParaRPr lang="ru-RU" sz="3600" dirty="0" smtClean="0"/>
          </a:p>
          <a:p>
            <a:pPr algn="l">
              <a:lnSpc>
                <a:spcPts val="5712"/>
              </a:lnSpc>
            </a:pPr>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819400" y="692066"/>
            <a:ext cx="12401802" cy="9594934"/>
          </a:xfrm>
          <a:prstGeom prst="rect">
            <a:avLst/>
          </a:prstGeom>
        </p:spPr>
        <p:txBody>
          <a:bodyPr wrap="square" lIns="0" tIns="0" rIns="0" bIns="0" rtlCol="0" anchor="t">
            <a:spAutoFit/>
          </a:bodyPr>
          <a:lstStyle/>
          <a:p>
            <a:r>
              <a:rPr lang="uk-UA" sz="3600" b="1" i="1" dirty="0" smtClean="0"/>
              <a:t>Боротьба за існування</a:t>
            </a:r>
            <a:r>
              <a:rPr lang="uk-UA" sz="3600" i="1" dirty="0" smtClean="0"/>
              <a:t> </a:t>
            </a:r>
            <a:r>
              <a:rPr lang="uk-UA" sz="3600" dirty="0" smtClean="0"/>
              <a:t>— це вся сукупність взаємозв'язків між особинами та різними факторами довкілля. </a:t>
            </a:r>
            <a:endParaRPr lang="ru-RU" sz="3600" dirty="0" smtClean="0"/>
          </a:p>
          <a:p>
            <a:r>
              <a:rPr lang="uk-UA" sz="3600" dirty="0" smtClean="0"/>
              <a:t>За Дарвіном, є такі форми боротьби за існування:</a:t>
            </a:r>
            <a:endParaRPr lang="ru-RU" sz="3600" dirty="0" smtClean="0"/>
          </a:p>
          <a:p>
            <a:r>
              <a:rPr lang="uk-UA" sz="3600" dirty="0" smtClean="0"/>
              <a:t>1. </a:t>
            </a:r>
            <a:r>
              <a:rPr lang="uk-UA" sz="3600" i="1" dirty="0" smtClean="0">
                <a:solidFill>
                  <a:srgbClr val="00B0F0"/>
                </a:solidFill>
              </a:rPr>
              <a:t>Внутрішньовидова</a:t>
            </a:r>
            <a:r>
              <a:rPr lang="uk-UA" sz="3600" dirty="0" smtClean="0"/>
              <a:t> — між особинами одного виду за їжу, місце розмноження, територію тощо. Найбільш антагоністична, жорстока боротьба. Наприклад, проростки сосни, що густо сходять.</a:t>
            </a:r>
            <a:endParaRPr lang="ru-RU" sz="3600" dirty="0" smtClean="0"/>
          </a:p>
          <a:p>
            <a:r>
              <a:rPr lang="uk-UA" sz="3600" dirty="0" smtClean="0"/>
              <a:t>2. </a:t>
            </a:r>
            <a:r>
              <a:rPr lang="uk-UA" sz="3600" i="1" dirty="0" smtClean="0">
                <a:solidFill>
                  <a:srgbClr val="00B0F0"/>
                </a:solidFill>
              </a:rPr>
              <a:t>Міжвидова</a:t>
            </a:r>
            <a:r>
              <a:rPr lang="uk-UA" sz="3600" dirty="0" smtClean="0">
                <a:solidFill>
                  <a:srgbClr val="00B0F0"/>
                </a:solidFill>
              </a:rPr>
              <a:t> </a:t>
            </a:r>
            <a:r>
              <a:rPr lang="uk-UA" sz="3600" dirty="0" smtClean="0"/>
              <a:t>— проявляється у стосунках між особинами різних видів. Наприклад, хижаки різних видів обмежують чисельність жертв теж різних видів. Рослини різних видів «змагаються» за площу зростання. Чим ближчі екологічні ніші двох видів, тим гостріша конкуренція.</a:t>
            </a:r>
            <a:endParaRPr lang="ru-RU" sz="3600" dirty="0" smtClean="0"/>
          </a:p>
          <a:p>
            <a:r>
              <a:rPr lang="uk-UA" sz="3600" dirty="0" smtClean="0"/>
              <a:t>3. </a:t>
            </a:r>
            <a:r>
              <a:rPr lang="uk-UA" sz="3600" i="1" dirty="0" smtClean="0">
                <a:solidFill>
                  <a:srgbClr val="00B0F0"/>
                </a:solidFill>
              </a:rPr>
              <a:t>Боротьба з чинниками неживої природи</a:t>
            </a:r>
            <a:r>
              <a:rPr lang="uk-UA" sz="3600" dirty="0" smtClean="0">
                <a:solidFill>
                  <a:srgbClr val="00B0F0"/>
                </a:solidFill>
              </a:rPr>
              <a:t> </a:t>
            </a:r>
            <a:r>
              <a:rPr lang="uk-UA" sz="3600" dirty="0" smtClean="0"/>
              <a:t>призводить до загибелі значної частини особин. Наприклад, сильні вітри здувають безліч крилатих комах із узбережжя на морську поверхню, де вони гинуть.</a:t>
            </a:r>
            <a:endParaRPr lang="ru-RU" sz="3600" dirty="0" smtClean="0"/>
          </a:p>
          <a:p>
            <a:pPr algn="l">
              <a:lnSpc>
                <a:spcPts val="5712"/>
              </a:lnSpc>
            </a:pPr>
            <a:endParaRPr dirty="0"/>
          </a:p>
        </p:txBody>
      </p:sp>
      <p:grpSp>
        <p:nvGrpSpPr>
          <p:cNvPr id="4" name="Group 4"/>
          <p:cNvGrpSpPr/>
          <p:nvPr/>
        </p:nvGrpSpPr>
        <p:grpSpPr>
          <a:xfrm rot="5400000">
            <a:off x="14009940" y="-751193"/>
            <a:ext cx="5439122" cy="5340858"/>
            <a:chOff x="0" y="0"/>
            <a:chExt cx="7252163" cy="7121144"/>
          </a:xfrm>
        </p:grpSpPr>
        <p:grpSp>
          <p:nvGrpSpPr>
            <p:cNvPr id="5" name="Group 5"/>
            <p:cNvGrpSpPr/>
            <p:nvPr/>
          </p:nvGrpSpPr>
          <p:grpSpPr>
            <a:xfrm>
              <a:off x="2438451" y="2371395"/>
              <a:ext cx="2645148" cy="264514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p:cNvGrpSpPr>
              <a:grpSpLocks noChangeAspect="1"/>
            </p:cNvGrpSpPr>
            <p:nvPr/>
          </p:nvGrpSpPr>
          <p:grpSpPr>
            <a:xfrm>
              <a:off x="3788196" y="3444670"/>
              <a:ext cx="2310102" cy="979762"/>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9" name="Group 9"/>
            <p:cNvGrpSpPr>
              <a:grpSpLocks noChangeAspect="1"/>
            </p:cNvGrpSpPr>
            <p:nvPr/>
          </p:nvGrpSpPr>
          <p:grpSpPr>
            <a:xfrm>
              <a:off x="6278064" y="2076584"/>
              <a:ext cx="974099" cy="974099"/>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11" name="Group 11"/>
            <p:cNvGrpSpPr/>
            <p:nvPr/>
          </p:nvGrpSpPr>
          <p:grpSpPr>
            <a:xfrm>
              <a:off x="2076584" y="5060700"/>
              <a:ext cx="723735" cy="626754"/>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13" name="Group 13"/>
            <p:cNvGrpSpPr/>
            <p:nvPr/>
          </p:nvGrpSpPr>
          <p:grpSpPr>
            <a:xfrm rot="-10800000">
              <a:off x="3257842" y="6177217"/>
              <a:ext cx="1089985" cy="943927"/>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15" name="Group 15"/>
            <p:cNvGrpSpPr>
              <a:grpSpLocks noChangeAspect="1"/>
            </p:cNvGrpSpPr>
            <p:nvPr/>
          </p:nvGrpSpPr>
          <p:grpSpPr>
            <a:xfrm>
              <a:off x="0" y="0"/>
              <a:ext cx="4153167" cy="4153167"/>
              <a:chOff x="0" y="0"/>
              <a:chExt cx="2787650" cy="2787650"/>
            </a:xfrm>
          </p:grpSpPr>
          <p:sp>
            <p:nvSpPr>
              <p:cNvPr id="16" name="Freeform 1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grpSp>
        <p:nvGrpSpPr>
          <p:cNvPr id="17" name="Group 17"/>
          <p:cNvGrpSpPr/>
          <p:nvPr/>
        </p:nvGrpSpPr>
        <p:grpSpPr>
          <a:xfrm rot="-5400000">
            <a:off x="-1690861" y="4687929"/>
            <a:ext cx="5439122" cy="5340858"/>
            <a:chOff x="0" y="0"/>
            <a:chExt cx="7252163" cy="7121144"/>
          </a:xfrm>
        </p:grpSpPr>
        <p:grpSp>
          <p:nvGrpSpPr>
            <p:cNvPr id="18" name="Group 18"/>
            <p:cNvGrpSpPr/>
            <p:nvPr/>
          </p:nvGrpSpPr>
          <p:grpSpPr>
            <a:xfrm>
              <a:off x="2438451" y="2371395"/>
              <a:ext cx="2645148" cy="264514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0" name="Group 20"/>
            <p:cNvGrpSpPr>
              <a:grpSpLocks noChangeAspect="1"/>
            </p:cNvGrpSpPr>
            <p:nvPr/>
          </p:nvGrpSpPr>
          <p:grpSpPr>
            <a:xfrm>
              <a:off x="3788196" y="3444670"/>
              <a:ext cx="2310102" cy="979762"/>
              <a:chOff x="0" y="0"/>
              <a:chExt cx="2527300" cy="1071880"/>
            </a:xfrm>
          </p:grpSpPr>
          <p:sp>
            <p:nvSpPr>
              <p:cNvPr id="21" name="Freeform 2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38B6FF"/>
              </a:solidFill>
            </p:spPr>
          </p:sp>
        </p:grpSp>
        <p:grpSp>
          <p:nvGrpSpPr>
            <p:cNvPr id="22" name="Group 22"/>
            <p:cNvGrpSpPr>
              <a:grpSpLocks noChangeAspect="1"/>
            </p:cNvGrpSpPr>
            <p:nvPr/>
          </p:nvGrpSpPr>
          <p:grpSpPr>
            <a:xfrm>
              <a:off x="6278064" y="2076584"/>
              <a:ext cx="974099" cy="974099"/>
              <a:chOff x="0" y="0"/>
              <a:chExt cx="1708150" cy="1708150"/>
            </a:xfrm>
          </p:grpSpPr>
          <p:sp>
            <p:nvSpPr>
              <p:cNvPr id="23" name="Freeform 2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38B6FF"/>
              </a:solidFill>
            </p:spPr>
          </p:sp>
        </p:grpSp>
        <p:grpSp>
          <p:nvGrpSpPr>
            <p:cNvPr id="24" name="Group 24"/>
            <p:cNvGrpSpPr/>
            <p:nvPr/>
          </p:nvGrpSpPr>
          <p:grpSpPr>
            <a:xfrm>
              <a:off x="2076584" y="5060700"/>
              <a:ext cx="723735" cy="626754"/>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8B6FF"/>
              </a:solidFill>
            </p:spPr>
          </p:sp>
        </p:grpSp>
        <p:grpSp>
          <p:nvGrpSpPr>
            <p:cNvPr id="26" name="Group 26"/>
            <p:cNvGrpSpPr/>
            <p:nvPr/>
          </p:nvGrpSpPr>
          <p:grpSpPr>
            <a:xfrm rot="-10800000">
              <a:off x="3257842" y="6177217"/>
              <a:ext cx="1089985" cy="943927"/>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grpSp>
          <p:nvGrpSpPr>
            <p:cNvPr id="28" name="Group 28"/>
            <p:cNvGrpSpPr>
              <a:grpSpLocks noChangeAspect="1"/>
            </p:cNvGrpSpPr>
            <p:nvPr/>
          </p:nvGrpSpPr>
          <p:grpSpPr>
            <a:xfrm>
              <a:off x="0" y="0"/>
              <a:ext cx="4153167" cy="4153167"/>
              <a:chOff x="0" y="0"/>
              <a:chExt cx="2787650" cy="2787650"/>
            </a:xfrm>
          </p:grpSpPr>
          <p:sp>
            <p:nvSpPr>
              <p:cNvPr id="29" name="Freeform 2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38B6FF"/>
              </a:solidFill>
            </p:spPr>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2276</Words>
  <Application>Microsoft Office PowerPoint</Application>
  <PresentationFormat>Произвольный</PresentationFormat>
  <Paragraphs>146</Paragraphs>
  <Slides>25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25</vt:i4>
      </vt:variant>
    </vt:vector>
  </HeadingPairs>
  <TitlesOfParts>
    <vt:vector size="34" baseType="lpstr">
      <vt:lpstr>Arial</vt:lpstr>
      <vt:lpstr>Raleway Bold</vt:lpstr>
      <vt:lpstr>HK Grotesk Medium</vt:lpstr>
      <vt:lpstr>Raleway</vt:lpstr>
      <vt:lpstr>Calibri</vt:lpstr>
      <vt:lpstr>Raleway Bold Italics</vt:lpstr>
      <vt:lpstr>Times New Roman</vt:lpstr>
      <vt:lpstr>Wingdings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Генетика</dc:title>
  <dc:creator>Валера</dc:creator>
  <cp:lastModifiedBy>Пользователь Windows</cp:lastModifiedBy>
  <cp:revision>18</cp:revision>
  <dcterms:created xsi:type="dcterms:W3CDTF">2006-08-16T00:00:00Z</dcterms:created>
  <dcterms:modified xsi:type="dcterms:W3CDTF">2020-11-24T14:30:26Z</dcterms:modified>
  <dc:identifier>DAEOEMGqBxo</dc:identifier>
</cp:coreProperties>
</file>