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791325" cy="9921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DB10456-C201-4644-A5C6-85AFE1540B4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8D019E-E1AD-4DB9-AA06-40D3BEC945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5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456-C201-4644-A5C6-85AFE1540B4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019E-E1AD-4DB9-AA06-40D3BEC9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5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456-C201-4644-A5C6-85AFE1540B4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019E-E1AD-4DB9-AA06-40D3BEC945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006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456-C201-4644-A5C6-85AFE1540B4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019E-E1AD-4DB9-AA06-40D3BEC945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6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456-C201-4644-A5C6-85AFE1540B4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019E-E1AD-4DB9-AA06-40D3BEC9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88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456-C201-4644-A5C6-85AFE1540B4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019E-E1AD-4DB9-AA06-40D3BEC945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73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456-C201-4644-A5C6-85AFE1540B4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019E-E1AD-4DB9-AA06-40D3BEC945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017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456-C201-4644-A5C6-85AFE1540B4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019E-E1AD-4DB9-AA06-40D3BEC945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456-C201-4644-A5C6-85AFE1540B4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019E-E1AD-4DB9-AA06-40D3BEC945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74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456-C201-4644-A5C6-85AFE1540B4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019E-E1AD-4DB9-AA06-40D3BEC9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0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456-C201-4644-A5C6-85AFE1540B4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019E-E1AD-4DB9-AA06-40D3BEC9450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08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456-C201-4644-A5C6-85AFE1540B4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019E-E1AD-4DB9-AA06-40D3BEC9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2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456-C201-4644-A5C6-85AFE1540B4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019E-E1AD-4DB9-AA06-40D3BEC9450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07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456-C201-4644-A5C6-85AFE1540B4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019E-E1AD-4DB9-AA06-40D3BEC945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05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456-C201-4644-A5C6-85AFE1540B4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019E-E1AD-4DB9-AA06-40D3BEC9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6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456-C201-4644-A5C6-85AFE1540B4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019E-E1AD-4DB9-AA06-40D3BEC9450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33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0456-C201-4644-A5C6-85AFE1540B4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019E-E1AD-4DB9-AA06-40D3BEC9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6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B10456-C201-4644-A5C6-85AFE1540B4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8D019E-E1AD-4DB9-AA06-40D3BEC9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0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Процедура і програма дослідження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Дисципліна: «Якісні і кількісні методи</a:t>
            </a:r>
            <a:r>
              <a:rPr lang="en-US" dirty="0"/>
              <a:t> </a:t>
            </a:r>
            <a:r>
              <a:rPr lang="uk-UA" dirty="0"/>
              <a:t>медіадосліджень»</a:t>
            </a:r>
          </a:p>
          <a:p>
            <a:r>
              <a:rPr lang="uk-UA" dirty="0"/>
              <a:t>Викладач: К. Г. </a:t>
            </a:r>
            <a:r>
              <a:rPr lang="uk-UA"/>
              <a:t>Сіріньок-Долгарьова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7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Процедура дослідження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824" y="2556932"/>
            <a:ext cx="10381129" cy="3318936"/>
          </a:xfrm>
        </p:spPr>
        <p:txBody>
          <a:bodyPr/>
          <a:lstStyle/>
          <a:p>
            <a:r>
              <a:rPr lang="uk-UA" dirty="0" smtClean="0"/>
              <a:t>Послідовність усіх операцій, загальна система дій і способів організації дослідження:</a:t>
            </a:r>
          </a:p>
          <a:p>
            <a:r>
              <a:rPr lang="uk-UA" b="1" dirty="0" smtClean="0"/>
              <a:t>1й етап</a:t>
            </a:r>
            <a:r>
              <a:rPr lang="uk-UA" dirty="0" smtClean="0"/>
              <a:t>: підготовка – розробка теоретичної концепції і програми дослідження</a:t>
            </a:r>
          </a:p>
          <a:p>
            <a:r>
              <a:rPr lang="uk-UA" b="1" dirty="0" smtClean="0"/>
              <a:t>2й етап</a:t>
            </a:r>
            <a:r>
              <a:rPr lang="uk-UA" dirty="0" smtClean="0"/>
              <a:t>: польовий період (збір первинний даних, підготовка до їх обробки)</a:t>
            </a:r>
          </a:p>
          <a:p>
            <a:r>
              <a:rPr lang="uk-UA" b="1" dirty="0" smtClean="0"/>
              <a:t>3й етап</a:t>
            </a:r>
            <a:r>
              <a:rPr lang="uk-UA" dirty="0" smtClean="0"/>
              <a:t>: обробка зібраної інформації</a:t>
            </a:r>
          </a:p>
          <a:p>
            <a:r>
              <a:rPr lang="uk-UA" b="1" dirty="0" smtClean="0"/>
              <a:t>4й етап</a:t>
            </a:r>
            <a:r>
              <a:rPr lang="uk-UA" dirty="0" smtClean="0"/>
              <a:t>: аналіз інформації, оформлення підсумкових звітів (для замовників, </a:t>
            </a:r>
            <a:r>
              <a:rPr lang="uk-UA" dirty="0" err="1" smtClean="0"/>
              <a:t>грантодавців</a:t>
            </a:r>
            <a:r>
              <a:rPr lang="uk-UA" dirty="0" smtClean="0"/>
              <a:t>) і публікацій (дипломів, наукових статей, дисертацій, доповідей)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1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Програма дослідження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Це виклад загальної концепції дослідження відповідно до його мети, завдань і гіпотез із зазначенням процедури і логічної послідовності дій і операцій для перевірки цих гіпотез (за В. </a:t>
            </a:r>
            <a:r>
              <a:rPr lang="uk-UA" dirty="0" err="1" smtClean="0"/>
              <a:t>Ядовим</a:t>
            </a:r>
            <a:r>
              <a:rPr lang="uk-UA" dirty="0" smtClean="0"/>
              <a:t>).</a:t>
            </a:r>
          </a:p>
          <a:p>
            <a:pPr marL="0" indent="0" algn="ctr">
              <a:buNone/>
            </a:pPr>
            <a:r>
              <a:rPr lang="uk-UA" i="1" dirty="0" smtClean="0"/>
              <a:t>Складові програми дослідження</a:t>
            </a:r>
          </a:p>
          <a:p>
            <a:r>
              <a:rPr lang="uk-UA" dirty="0" smtClean="0"/>
              <a:t>1) теоретико-методологічна частина</a:t>
            </a:r>
          </a:p>
          <a:p>
            <a:r>
              <a:rPr lang="uk-UA" dirty="0" smtClean="0"/>
              <a:t>2) методична частика</a:t>
            </a:r>
          </a:p>
          <a:p>
            <a:r>
              <a:rPr lang="uk-UA" dirty="0" smtClean="0"/>
              <a:t>3) організаційна (процедурна) частина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1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І. Теоретико-методологічна частина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22844"/>
          </a:xfrm>
        </p:spPr>
        <p:txBody>
          <a:bodyPr>
            <a:normAutofit/>
          </a:bodyPr>
          <a:lstStyle/>
          <a:p>
            <a:r>
              <a:rPr lang="uk-UA" dirty="0" smtClean="0"/>
              <a:t>Формулювання і обґрунтування проблеми дослідження (бекграунд і огляд літератури)</a:t>
            </a:r>
          </a:p>
          <a:p>
            <a:r>
              <a:rPr lang="uk-UA" dirty="0" smtClean="0"/>
              <a:t>Постановка мети і завдань дослідження</a:t>
            </a:r>
          </a:p>
          <a:p>
            <a:r>
              <a:rPr lang="uk-UA" dirty="0" smtClean="0"/>
              <a:t>Визначення об’єкта і предмета дослідження</a:t>
            </a:r>
            <a:endParaRPr lang="en-US" dirty="0" smtClean="0"/>
          </a:p>
          <a:p>
            <a:r>
              <a:rPr lang="uk-UA" dirty="0" smtClean="0"/>
              <a:t>Логічний аналіз основних понять (їх інтерпретація і </a:t>
            </a:r>
            <a:r>
              <a:rPr lang="uk-UA" dirty="0" err="1" smtClean="0"/>
              <a:t>операціоналізація</a:t>
            </a:r>
            <a:r>
              <a:rPr lang="uk-UA" dirty="0" smtClean="0"/>
              <a:t> – визначення операційних дефініцій)</a:t>
            </a:r>
          </a:p>
          <a:p>
            <a:r>
              <a:rPr lang="uk-UA" dirty="0" smtClean="0"/>
              <a:t>Формулювання робочих гіпотез / дослідницьких питань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8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ІІ. Методична частина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Вибір стратегії дослідження (</a:t>
            </a:r>
            <a:r>
              <a:rPr lang="uk-UA" b="1" dirty="0" smtClean="0"/>
              <a:t>стратегічний план</a:t>
            </a:r>
            <a:r>
              <a:rPr lang="uk-UA" dirty="0" smtClean="0"/>
              <a:t>):</a:t>
            </a:r>
          </a:p>
          <a:p>
            <a:pPr lvl="1"/>
            <a:r>
              <a:rPr lang="uk-UA" sz="2400" dirty="0" smtClean="0"/>
              <a:t>Логічне обґрунтування системи вибірки</a:t>
            </a:r>
          </a:p>
          <a:p>
            <a:pPr lvl="1"/>
            <a:r>
              <a:rPr lang="uk-UA" sz="2400" dirty="0" smtClean="0"/>
              <a:t>Опис формування вибіркової сукупності</a:t>
            </a:r>
          </a:p>
          <a:p>
            <a:r>
              <a:rPr lang="uk-UA" dirty="0" smtClean="0"/>
              <a:t>Обґрунтування методів збору, обробки і аналізу даних (інструментарій дослідження: анкети, питальники для інтерв'юерів, картки реєстрації спостережень, </a:t>
            </a:r>
            <a:r>
              <a:rPr lang="uk-UA" dirty="0" err="1" smtClean="0"/>
              <a:t>гайди</a:t>
            </a:r>
            <a:r>
              <a:rPr lang="uk-UA" dirty="0" smtClean="0"/>
              <a:t> і сценарії проведення фокус-груп і т. д.)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7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стратегічних планів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164" y="2556932"/>
            <a:ext cx="10502153" cy="3318936"/>
          </a:xfrm>
        </p:spPr>
        <p:txBody>
          <a:bodyPr/>
          <a:lstStyle/>
          <a:p>
            <a:r>
              <a:rPr lang="uk-UA" dirty="0" smtClean="0"/>
              <a:t>1) </a:t>
            </a:r>
            <a:r>
              <a:rPr lang="uk-UA" b="1" dirty="0" smtClean="0"/>
              <a:t>Розвідувальний</a:t>
            </a:r>
            <a:r>
              <a:rPr lang="uk-UA" dirty="0" smtClean="0"/>
              <a:t> – виявлення проблем (об’єкт дослідження є маловивченим)</a:t>
            </a:r>
          </a:p>
          <a:p>
            <a:r>
              <a:rPr lang="uk-UA" dirty="0" smtClean="0"/>
              <a:t>2) </a:t>
            </a:r>
            <a:r>
              <a:rPr lang="uk-UA" b="1" dirty="0" smtClean="0"/>
              <a:t>Описовий (аналітичний)</a:t>
            </a:r>
            <a:r>
              <a:rPr lang="uk-UA" dirty="0" smtClean="0"/>
              <a:t> – якісно-кількісний опис об’єкта, його якостей, характеристик</a:t>
            </a:r>
          </a:p>
          <a:p>
            <a:r>
              <a:rPr lang="uk-UA" dirty="0" smtClean="0"/>
              <a:t>3) </a:t>
            </a:r>
            <a:r>
              <a:rPr lang="uk-UA" b="1" dirty="0" smtClean="0"/>
              <a:t>Експериментальний</a:t>
            </a:r>
            <a:r>
              <a:rPr lang="uk-UA" dirty="0" smtClean="0"/>
              <a:t> – пошук рішень на основі експерименту</a:t>
            </a:r>
          </a:p>
          <a:p>
            <a:r>
              <a:rPr lang="uk-UA" dirty="0" smtClean="0"/>
              <a:t>4) </a:t>
            </a:r>
            <a:r>
              <a:rPr lang="uk-UA" b="1" dirty="0" smtClean="0"/>
              <a:t>Прогностичний</a:t>
            </a:r>
            <a:r>
              <a:rPr lang="uk-UA" dirty="0" smtClean="0"/>
              <a:t> – виявлення функціональних і причинних взаємозв’язків</a:t>
            </a:r>
          </a:p>
          <a:p>
            <a:r>
              <a:rPr lang="uk-UA" dirty="0" smtClean="0"/>
              <a:t>5) </a:t>
            </a:r>
            <a:r>
              <a:rPr lang="uk-UA" b="1" dirty="0" smtClean="0"/>
              <a:t>Порівняльний</a:t>
            </a:r>
            <a:r>
              <a:rPr lang="uk-UA" dirty="0" smtClean="0"/>
              <a:t> – виявлення спільних чи відмінних характеристик певних явищ, тенденцій соціальних змін за динамікою у часі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8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65" y="982132"/>
            <a:ext cx="9820833" cy="130386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Визначення </a:t>
            </a:r>
            <a:r>
              <a:rPr lang="uk-UA" dirty="0" err="1" smtClean="0"/>
              <a:t>релевантності</a:t>
            </a:r>
            <a:r>
              <a:rPr lang="uk-UA" dirty="0" smtClean="0"/>
              <a:t> </a:t>
            </a:r>
            <a:r>
              <a:rPr lang="en-US" dirty="0" smtClean="0"/>
              <a:t>(</a:t>
            </a:r>
            <a:r>
              <a:rPr lang="uk-UA" dirty="0" smtClean="0"/>
              <a:t>доречності</a:t>
            </a:r>
            <a:r>
              <a:rPr lang="en-US" dirty="0" smtClean="0"/>
              <a:t>) </a:t>
            </a:r>
            <a:r>
              <a:rPr lang="uk-UA" dirty="0" smtClean="0"/>
              <a:t>теми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718" y="2393577"/>
            <a:ext cx="10663517" cy="377862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Чи тема не є заширокою?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Чи може проблема дійсно бути дослідженою?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Чи дійсно дані можуть бути проаналізовані? Чи дослідник </a:t>
            </a:r>
            <a:r>
              <a:rPr lang="uk-UA" smtClean="0"/>
              <a:t>володіє знаннями?</a:t>
            </a:r>
            <a:endParaRPr lang="uk-UA" dirty="0" smtClean="0"/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Чи є проблема значущою, теоретично чи практично цінною?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Чи можуть результати дослідження бути поширеними на все суспільство?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Які кошти і час необхідно витратити на проведення дослідження?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Чи планований підхід і методи є доцільними для проведення дослідження?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Чи існує гіпотетична загроза (фізична/психологічна) для суб’єктів дослідження?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0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ІІІ. Організаційна (процедурна) частина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Робочий план-графік дослідження:</a:t>
            </a:r>
          </a:p>
          <a:p>
            <a:pPr lvl="1"/>
            <a:r>
              <a:rPr lang="uk-UA" sz="2400" dirty="0" smtClean="0"/>
              <a:t>розподіл часу, </a:t>
            </a:r>
          </a:p>
          <a:p>
            <a:pPr lvl="1"/>
            <a:r>
              <a:rPr lang="uk-UA" sz="2400" dirty="0"/>
              <a:t>т</a:t>
            </a:r>
            <a:r>
              <a:rPr lang="uk-UA" sz="2400" dirty="0" smtClean="0"/>
              <a:t>рудових людських ресурсів </a:t>
            </a:r>
          </a:p>
          <a:p>
            <a:pPr lvl="1"/>
            <a:r>
              <a:rPr lang="uk-UA" sz="2400" dirty="0" smtClean="0"/>
              <a:t>фінансових ресурсів</a:t>
            </a:r>
          </a:p>
          <a:p>
            <a:r>
              <a:rPr lang="uk-UA" dirty="0" smtClean="0"/>
              <a:t>Допоміжні документи (дозволи, угоди / контракти, додаткова сертифікація для роботи з певними категоріями людей тощо)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85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275</TotalTime>
  <Words>429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Процедура і програма дослідження</vt:lpstr>
      <vt:lpstr>Процедура дослідження</vt:lpstr>
      <vt:lpstr>Програма дослідження</vt:lpstr>
      <vt:lpstr>І. Теоретико-методологічна частина</vt:lpstr>
      <vt:lpstr>ІІ. Методична частина</vt:lpstr>
      <vt:lpstr>Види стратегічних планів</vt:lpstr>
      <vt:lpstr>Визначення релевантності (доречності) теми</vt:lpstr>
      <vt:lpstr>ІІІ. Організаційна (процедурна) частина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Процедура і програма дослідження</dc:title>
  <dc:creator>Katerina Sirinyok-Dolgaryova</dc:creator>
  <cp:lastModifiedBy>Katerina Sirinyok-Dolgaryova</cp:lastModifiedBy>
  <cp:revision>19</cp:revision>
  <cp:lastPrinted>2019-10-29T22:12:14Z</cp:lastPrinted>
  <dcterms:created xsi:type="dcterms:W3CDTF">2018-02-21T20:16:56Z</dcterms:created>
  <dcterms:modified xsi:type="dcterms:W3CDTF">2020-08-27T10:03:16Z</dcterms:modified>
</cp:coreProperties>
</file>