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58" r:id="rId3"/>
    <p:sldId id="330" r:id="rId4"/>
    <p:sldId id="352" r:id="rId5"/>
    <p:sldId id="354" r:id="rId6"/>
    <p:sldId id="346" r:id="rId7"/>
    <p:sldId id="360" r:id="rId8"/>
    <p:sldId id="361" r:id="rId9"/>
    <p:sldId id="344" r:id="rId10"/>
    <p:sldId id="356" r:id="rId11"/>
    <p:sldId id="357" r:id="rId12"/>
    <p:sldId id="359" r:id="rId13"/>
    <p:sldId id="321" r:id="rId14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CB6A6"/>
    <a:srgbClr val="3C2E4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2" autoAdjust="0"/>
    <p:restoredTop sz="94624" autoAdjust="0"/>
  </p:normalViewPr>
  <p:slideViewPr>
    <p:cSldViewPr>
      <p:cViewPr>
        <p:scale>
          <a:sx n="60" d="100"/>
          <a:sy n="60" d="100"/>
        </p:scale>
        <p:origin x="-1512" y="-53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08.11.2022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3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762444" y="-614369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5340" y="2000240"/>
            <a:ext cx="10287072" cy="230197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Соціологічні концепції віктимології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Концепція підкорення авторитету в дослідженні </a:t>
            </a:r>
            <a:r>
              <a:rPr lang="uk-UA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віктимної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поведінки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3076" name="Прямокутник 7"/>
          <p:cNvSpPr>
            <a:spLocks noChangeArrowheads="1"/>
          </p:cNvSpPr>
          <p:nvPr/>
        </p:nvSpPr>
        <p:spPr bwMode="auto">
          <a:xfrm>
            <a:off x="407988" y="4868863"/>
            <a:ext cx="82153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uk-UA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Заняття </a:t>
            </a:r>
            <a:r>
              <a:rPr lang="uk-UA" alt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підготовлене:</a:t>
            </a:r>
            <a:endParaRPr lang="uk-UA" altLang="uk-UA" sz="2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  <a:p>
            <a:pPr eaLnBrk="1" hangingPunct="1"/>
            <a:r>
              <a:rPr lang="uk-UA" altLang="uk-UA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кандидатом </a:t>
            </a:r>
            <a:r>
              <a:rPr lang="uk-UA" alt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соціологічних наук</a:t>
            </a:r>
            <a:r>
              <a:rPr lang="uk-UA" altLang="uk-UA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, </a:t>
            </a:r>
            <a:r>
              <a:rPr lang="uk-UA" alt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доцентом кафедри соціології ЗНУ, </a:t>
            </a:r>
            <a:endParaRPr lang="uk-UA" altLang="uk-UA" sz="2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  <a:p>
            <a:pPr eaLnBrk="1" hangingPunct="1"/>
            <a:r>
              <a:rPr lang="uk-UA" alt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КУЛИК МАРІЄЮ АНАТОЛІЇВНОЮ</a:t>
            </a:r>
            <a:endParaRPr lang="uk-UA" altLang="uk-UA" sz="2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50" y="500042"/>
            <a:ext cx="2587604" cy="182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95274" y="1000108"/>
            <a:ext cx="10501386" cy="500066"/>
          </a:xfrm>
        </p:spPr>
        <p:txBody>
          <a:bodyPr rtlCol="0">
            <a:noAutofit/>
          </a:bodyPr>
          <a:lstStyle/>
          <a:p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2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. 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Титули та назви мають значення</a:t>
            </a:r>
            <a:r>
              <a:rPr lang="en-GB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en-GB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7172" name="AutoShape 4" descr="EU-APTEKA.com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4" name="AutoShape 6" descr="EU-APTEKA.com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6" name="AutoShape 8" descr="EU-APTEKA.com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6626" name="Picture 2" descr="Бизнес-тренинг с Фрэнком Пьюселик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274" y="1285860"/>
            <a:ext cx="3400430" cy="4823305"/>
          </a:xfrm>
          <a:prstGeom prst="rect">
            <a:avLst/>
          </a:prstGeom>
          <a:noFill/>
        </p:spPr>
      </p:pic>
      <p:pic>
        <p:nvPicPr>
          <p:cNvPr id="26628" name="Picture 4" descr="Авторский тренинг Анны Кушнерук «Неудобные вопросы». Дата: 8 декабря 2018,  12:00 - обучение в Черкасcах | in.ck.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612" y="1285860"/>
            <a:ext cx="3406154" cy="4743444"/>
          </a:xfrm>
          <a:prstGeom prst="rect">
            <a:avLst/>
          </a:prstGeom>
          <a:noFill/>
        </p:spPr>
      </p:pic>
      <p:pic>
        <p:nvPicPr>
          <p:cNvPr id="26630" name="Picture 6" descr="Сольний концерт лауреата всеукраїнських та міжнародних конкурсів Андрія  Оленина у місті Тернопіль 19 вересня 2019 &amp;gt; Тернопільська обласна філармоні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4826" y="1214422"/>
            <a:ext cx="3500186" cy="4947260"/>
          </a:xfrm>
          <a:prstGeom prst="rect">
            <a:avLst/>
          </a:prstGeom>
          <a:noFill/>
        </p:spPr>
      </p:pic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119502" y="-600081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19502" y="-600081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95274" y="1000108"/>
            <a:ext cx="10501386" cy="500066"/>
          </a:xfrm>
        </p:spPr>
        <p:txBody>
          <a:bodyPr rtlCol="0">
            <a:noAutofit/>
          </a:bodyPr>
          <a:lstStyle/>
          <a:p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3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. 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Зовнішній вид, одежа, атрибути</a:t>
            </a:r>
            <a:r>
              <a:rPr lang="en-GB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en-GB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7172" name="AutoShape 4" descr="EU-APTEKA.com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4" name="AutoShape 6" descr="EU-APTEKA.com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6" name="AutoShape 8" descr="EU-APTEKA.com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7650" name="Picture 2" descr="african policeman standing with arms crossed - autorité photos et images de coll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3902" y="1285860"/>
            <a:ext cx="3143255" cy="4714884"/>
          </a:xfrm>
          <a:prstGeom prst="rect">
            <a:avLst/>
          </a:prstGeom>
          <a:noFill/>
        </p:spPr>
      </p:pic>
      <p:pic>
        <p:nvPicPr>
          <p:cNvPr id="27652" name="Picture 4" descr="portrait of young businessman - homme photos et images de colle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4562" y="1428736"/>
            <a:ext cx="3143255" cy="4714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19502" y="-600081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95274" y="1000108"/>
            <a:ext cx="10501386" cy="500066"/>
          </a:xfrm>
        </p:spPr>
        <p:txBody>
          <a:bodyPr rtlCol="0">
            <a:noAutofit/>
          </a:bodyPr>
          <a:lstStyle/>
          <a:p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4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. 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Безпосередній контакт реципієнта та авторитету завжди буде </a:t>
            </a:r>
            <a:r>
              <a:rPr lang="uk-UA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дієвішим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ніж опосередкований </a:t>
            </a:r>
            <a:r>
              <a:rPr lang="en-GB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en-GB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7172" name="AutoShape 4" descr="EU-APTEKA.com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4" name="AutoShape 6" descr="EU-APTEKA.com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6" name="AutoShape 8" descr="EU-APTEKA.com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rester connecté. - social media photos et images de coll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3190" y="1857364"/>
            <a:ext cx="4860136" cy="3224208"/>
          </a:xfrm>
          <a:prstGeom prst="rect">
            <a:avLst/>
          </a:prstGeom>
          <a:noFill/>
        </p:spPr>
      </p:pic>
      <p:pic>
        <p:nvPicPr>
          <p:cNvPr id="1028" name="Picture 4" descr="collègues d'affaires - business boss photos et images de colle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464" y="1928802"/>
            <a:ext cx="4643470" cy="30956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1158" y="1357298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!</a:t>
            </a:r>
            <a:b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68" y="928670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39470" y="3857628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25090" y="3857628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39272" y="3857628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8524892" y="4643446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 dirty="0">
                <a:latin typeface="George" pitchFamily="50" charset="0"/>
                <a:cs typeface="Times New Roman" pitchFamily="18" charset="0"/>
              </a:rPr>
              <a:t>@</a:t>
            </a:r>
            <a:r>
              <a:rPr lang="en-US" altLang="uk-UA" sz="2800" b="1" dirty="0" err="1">
                <a:latin typeface="George" pitchFamily="50" charset="0"/>
                <a:cs typeface="Times New Roman" pitchFamily="18" charset="0"/>
              </a:rPr>
              <a:t>fsu_znu</a:t>
            </a:r>
            <a:endParaRPr lang="ru-RU" altLang="uk-UA" sz="2800" b="1" dirty="0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19436" y="-507212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кутник 7"/>
          <p:cNvSpPr>
            <a:spLocks noChangeArrowheads="1"/>
          </p:cNvSpPr>
          <p:nvPr/>
        </p:nvSpPr>
        <p:spPr bwMode="auto">
          <a:xfrm>
            <a:off x="1595406" y="1785926"/>
            <a:ext cx="535785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</a:pPr>
            <a:r>
              <a:rPr lang="uk-UA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	Авторитет – </a:t>
            </a:r>
            <a:r>
              <a:rPr lang="uk-UA" sz="2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значимість, якою володіють індивіди, соціальні групи, соціальні інститути та організації, які не потребують постійного її підтвердження </a:t>
            </a:r>
          </a:p>
          <a:p>
            <a:pPr marL="457200" indent="-457200">
              <a:buFontTx/>
              <a:buChar char="-"/>
            </a:pPr>
            <a:endParaRPr lang="uk-UA" sz="24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  <a:p>
            <a:pPr marL="457200" indent="-457200"/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8" name="Picture 12" descr="homme d'affaires senior souriant sur fond blanc - autorité photos et images de coll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3940" y="928670"/>
            <a:ext cx="4112354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0874" y="-578650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0960" y="1643050"/>
            <a:ext cx="6275624" cy="1125484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uk-UA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cs typeface="Times New Roman" pitchFamily="18" charset="0"/>
              </a:rPr>
              <a:t>Експеримент Стенлі </a:t>
            </a:r>
            <a:r>
              <a:rPr lang="uk-UA" sz="32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cs typeface="Times New Roman" pitchFamily="18" charset="0"/>
              </a:rPr>
              <a:t>Мілгрема</a:t>
            </a:r>
            <a:r>
              <a:rPr lang="uk-UA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cs typeface="Times New Roman" pitchFamily="18" charset="0"/>
              </a:rPr>
              <a:t>(1974) </a:t>
            </a:r>
            <a:endParaRPr lang="ru-RU" sz="32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Стенли Милгрэм – биография, книги, отзывы, цита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49" y="3714752"/>
            <a:ext cx="1955145" cy="2786082"/>
          </a:xfrm>
          <a:prstGeom prst="rect">
            <a:avLst/>
          </a:prstGeom>
          <a:noFill/>
        </p:spPr>
      </p:pic>
      <p:sp>
        <p:nvSpPr>
          <p:cNvPr id="10244" name="AutoShape 4" descr="Милгрэм, Стэнли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6" name="Picture 6" descr="Милгрэм, Стэнли — Википед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8" y="500042"/>
            <a:ext cx="3714776" cy="4662044"/>
          </a:xfrm>
          <a:prstGeom prst="rect">
            <a:avLst/>
          </a:prstGeom>
          <a:noFill/>
        </p:spPr>
      </p:pic>
      <p:pic>
        <p:nvPicPr>
          <p:cNvPr id="10248" name="Picture 8" descr="Практики»: Садист внутри тебя. Эксперимент Стэнли Милгрэм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3058" y="3929066"/>
            <a:ext cx="2047890" cy="1151938"/>
          </a:xfrm>
          <a:prstGeom prst="rect">
            <a:avLst/>
          </a:prstGeom>
          <a:noFill/>
        </p:spPr>
      </p:pic>
      <p:pic>
        <p:nvPicPr>
          <p:cNvPr id="10250" name="Picture 10" descr="Практики»: Садист внутри тебя. Эксперимент Стэнли Милгрэм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7504" y="5286388"/>
            <a:ext cx="2305024" cy="1296576"/>
          </a:xfrm>
          <a:prstGeom prst="rect">
            <a:avLst/>
          </a:prstGeom>
          <a:noFill/>
        </p:spPr>
      </p:pic>
      <p:pic>
        <p:nvPicPr>
          <p:cNvPr id="10252" name="Picture 12" descr="Экспериментатор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52728" y="3714752"/>
            <a:ext cx="190500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0874" y="-578650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кутник 7"/>
          <p:cNvSpPr>
            <a:spLocks noChangeArrowheads="1"/>
          </p:cNvSpPr>
          <p:nvPr/>
        </p:nvSpPr>
        <p:spPr bwMode="auto">
          <a:xfrm>
            <a:off x="1595406" y="571480"/>
            <a:ext cx="53578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</a:pPr>
            <a:r>
              <a:rPr lang="uk-UA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Чому ми підкорюємось?...</a:t>
            </a:r>
          </a:p>
          <a:p>
            <a:pPr marL="457200" indent="-457200">
              <a:buFontTx/>
              <a:buChar char="-"/>
            </a:pPr>
            <a:endParaRPr lang="uk-UA" sz="24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  <a:p>
            <a:pPr marL="457200" indent="-457200"/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Picture 6" descr="trône des rois - autorité photos et images de coll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10710" y="1000108"/>
            <a:ext cx="2214578" cy="2952771"/>
          </a:xfrm>
          <a:prstGeom prst="rect">
            <a:avLst/>
          </a:prstGeom>
          <a:noFill/>
        </p:spPr>
      </p:pic>
      <p:pic>
        <p:nvPicPr>
          <p:cNvPr id="9224" name="Picture 8" descr="homme d'affaires pointant - autorité photos et images de colle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150" y="1928802"/>
            <a:ext cx="1939897" cy="2909846"/>
          </a:xfrm>
          <a:prstGeom prst="rect">
            <a:avLst/>
          </a:prstGeom>
          <a:noFill/>
        </p:spPr>
      </p:pic>
      <p:pic>
        <p:nvPicPr>
          <p:cNvPr id="9228" name="Picture 12" descr="homme d'affaires senior souriant sur fond blanc - autorité photos et images de collec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1620" y="1214422"/>
            <a:ext cx="2940029" cy="3319738"/>
          </a:xfrm>
          <a:prstGeom prst="rect">
            <a:avLst/>
          </a:prstGeom>
          <a:noFill/>
        </p:spPr>
      </p:pic>
      <p:pic>
        <p:nvPicPr>
          <p:cNvPr id="9230" name="Picture 14" descr="african male referee holding red card - autorité photos et images de collect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81290" y="3071810"/>
            <a:ext cx="2264989" cy="3500438"/>
          </a:xfrm>
          <a:prstGeom prst="rect">
            <a:avLst/>
          </a:prstGeom>
          <a:noFill/>
        </p:spPr>
      </p:pic>
      <p:pic>
        <p:nvPicPr>
          <p:cNvPr id="9226" name="Picture 10" descr="mature autoroute patrolman portrait - autorité photos et images de collecti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24760" y="3429000"/>
            <a:ext cx="2103401" cy="30432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0874" y="-578650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24034" y="428604"/>
            <a:ext cx="72390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Типи соціальної стратифікації</a:t>
            </a: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Social Stratific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084" y="2357430"/>
            <a:ext cx="4017128" cy="30908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52464" y="5429264"/>
            <a:ext cx="2762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Родоплеменна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стратифікація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Pyramid of Capitalist System : LateStageCapitali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0050" y="2500306"/>
            <a:ext cx="2767032" cy="262692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095736" y="550070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Класова стратифікація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96264" y="5643578"/>
            <a:ext cx="2667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Кастові стратифікаційні системи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8" name="Picture 8" descr="The Caste System | Ancient egypt history, Egypt history, Ancient egyp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1950" y="3786190"/>
            <a:ext cx="3254396" cy="1885925"/>
          </a:xfrm>
          <a:prstGeom prst="rect">
            <a:avLst/>
          </a:prstGeom>
          <a:noFill/>
        </p:spPr>
      </p:pic>
      <p:pic>
        <p:nvPicPr>
          <p:cNvPr id="1026" name="Picture 2" descr="Caste discrimination is real for South Asians in the US: Survey | Deccan  Heral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4760" y="1071546"/>
            <a:ext cx="4305300" cy="2609851"/>
          </a:xfrm>
          <a:prstGeom prst="rect">
            <a:avLst/>
          </a:prstGeom>
          <a:noFill/>
        </p:spPr>
      </p:pic>
      <p:sp>
        <p:nvSpPr>
          <p:cNvPr id="1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38150" y="1285860"/>
            <a:ext cx="6572296" cy="1143008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- Розвиток складних соціальних структур</a:t>
            </a:r>
            <a:r>
              <a:rPr lang="en-GB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en-GB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- Розвиток соціального контролю</a:t>
            </a:r>
            <a:endParaRPr lang="en-US" sz="2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0874" y="-578650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881158" y="1000108"/>
            <a:ext cx="8358246" cy="4714908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Підкорення авторитету -  це можливість:</a:t>
            </a:r>
            <a:b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1. отримати компетентні поради</a:t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2. самостійно не аналізувати</a:t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3. отримати нагороду чи похвалу</a:t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4. не бути наказаним</a:t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5. перекласти відповідальність</a:t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endParaRPr lang="en-US" sz="2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0874" y="-578650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38150" y="1285860"/>
            <a:ext cx="6572296" cy="4286256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72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Blackadder ITC" pitchFamily="82" charset="0"/>
                <a:cs typeface="Times New Roman" pitchFamily="18" charset="0"/>
              </a:rPr>
              <a:t>place in R ear</a:t>
            </a:r>
            <a:r>
              <a:rPr lang="uk-UA" sz="7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7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endParaRPr lang="en-US" sz="72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25602" name="Picture 2" descr="caucasian doctor talking to patient in clinic - doctor et patient photos et images de coll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4694" y="642918"/>
            <a:ext cx="3886200" cy="58293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0874" y="-578650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095604" y="1000108"/>
            <a:ext cx="8715436" cy="4714908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В соціологію вперше проблематику дослідження авторитету ввів німецький соціолог Макс Вебер.</a:t>
            </a:r>
            <a:b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Дослідник виділяв три типа авторитету в залежності від способу його отримання: </a:t>
            </a:r>
            <a:b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1. </a:t>
            </a:r>
            <a:r>
              <a:rPr lang="uk-UA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легально-раціональний</a:t>
            </a: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(формальні правила, закони)</a:t>
            </a:r>
            <a:b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2. </a:t>
            </a:r>
            <a:r>
              <a:rPr lang="uk-UA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традиційний </a:t>
            </a: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(святість традицій – наприклад монархії)</a:t>
            </a:r>
            <a:b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3. </a:t>
            </a:r>
            <a:r>
              <a:rPr lang="uk-UA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харизматичний</a:t>
            </a: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(віра в екстраординарні якості лідера)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endParaRPr lang="en-US" sz="2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1026" name="Picture 2" descr="Автор: Вебер Макс - 13 книг - Читать, Скачать - ЛитМи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274" y="642918"/>
            <a:ext cx="2143125" cy="28575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66712" y="3500438"/>
            <a:ext cx="2238348" cy="112548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Макс Вебер</a:t>
            </a:r>
            <a:br>
              <a:rPr kumimoji="0" lang="uk-UA" sz="3200" b="0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3200" b="0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(1864-1920) </a:t>
            </a:r>
            <a:endParaRPr kumimoji="0" lang="ru-RU" sz="3200" b="0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19502" y="-600081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95274" y="1000108"/>
            <a:ext cx="10501386" cy="500066"/>
          </a:xfrm>
        </p:spPr>
        <p:txBody>
          <a:bodyPr rtlCol="0">
            <a:noAutofit/>
          </a:bodyPr>
          <a:lstStyle/>
          <a:p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1. 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Достатньою є навіть видимість </a:t>
            </a:r>
            <a:r>
              <a:rPr lang="uk-UA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“авторитету”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en-GB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en-GB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7172" name="AutoShape 4" descr="EU-APTEKA.com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4" name="AutoShape 6" descr="EU-APTEKA.com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6" name="AutoShape 8" descr="EU-APTEKA.com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8" name="Picture 10" descr="Иммунология скидки и акции. Лучшие предложения! - BigSale - Территория  больших скидок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2530" y="1100134"/>
            <a:ext cx="5757866" cy="5757866"/>
          </a:xfrm>
          <a:prstGeom prst="rect">
            <a:avLst/>
          </a:prstGeom>
          <a:noFill/>
        </p:spPr>
      </p:pic>
      <p:pic>
        <p:nvPicPr>
          <p:cNvPr id="7180" name="Picture 12" descr="Мережа аптек &amp;quot;Чаша Мирро&amp;quot; - Reviews | Facebo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1818" y="2214554"/>
            <a:ext cx="4286280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3400</TotalTime>
  <Words>106</Words>
  <Application>Microsoft Office PowerPoint</Application>
  <PresentationFormat>Произвольный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Соціологічні концепції віктимології  Концепція підкорення авторитету в дослідженні віктимної поведінки</vt:lpstr>
      <vt:lpstr>Слайд 2</vt:lpstr>
      <vt:lpstr>Експеримент Стенлі Мілгрема (1974) </vt:lpstr>
      <vt:lpstr>Слайд 4</vt:lpstr>
      <vt:lpstr>- Розвиток складних соціальних структур - Розвиток соціального контролю</vt:lpstr>
      <vt:lpstr>Підкорення авторитету -  це можливість: 1. отримати компетентні поради 2. самостійно не аналізувати 3. отримати нагороду чи похвалу 4. не бути наказаним 5. перекласти відповідальність </vt:lpstr>
      <vt:lpstr>place in R ear </vt:lpstr>
      <vt:lpstr>В соціологію вперше проблематику дослідження авторитету ввів німецький соціолог Макс Вебер.  Дослідник виділяв три типа авторитету в залежності від способу його отримання:  1. легально-раціональний (формальні правила, закони) 2. традиційний (святість традицій – наприклад монархії) 3. харизматичний (віра в екстраординарні якості лідера) </vt:lpstr>
      <vt:lpstr>1. Достатньою є навіть видимість “авторитету”   </vt:lpstr>
      <vt:lpstr>2. Титули та назви мають значення  </vt:lpstr>
      <vt:lpstr>3. Зовнішній вид, одежа, атрибути  </vt:lpstr>
      <vt:lpstr>4. Безпосередній контакт реципієнта та авторитету завжди буде дієвішим ніж опосередкований   </vt:lpstr>
      <vt:lpstr>ДЯКУЮ ЗА УВАГУ!  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kulik</cp:lastModifiedBy>
  <cp:revision>321</cp:revision>
  <dcterms:created xsi:type="dcterms:W3CDTF">2014-05-17T18:57:21Z</dcterms:created>
  <dcterms:modified xsi:type="dcterms:W3CDTF">2022-11-08T22:51:00Z</dcterms:modified>
</cp:coreProperties>
</file>