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80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7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1" autoAdjust="0"/>
    <p:restoredTop sz="94660"/>
  </p:normalViewPr>
  <p:slideViewPr>
    <p:cSldViewPr snapToGrid="0">
      <p:cViewPr>
        <p:scale>
          <a:sx n="72" d="100"/>
          <a:sy n="72" d="100"/>
        </p:scale>
        <p:origin x="-46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x-none" smtClean="0"/>
              <a:t>01.11.2023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151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976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37278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9219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34446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1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8601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1803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916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668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679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19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164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6970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30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666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97C1-9614-4B39-974F-3B9B4984986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212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00018" y="295422"/>
            <a:ext cx="7817373" cy="1111347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/>
          <a:lstStyle/>
          <a:p>
            <a:pPr algn="ctr"/>
            <a:r>
              <a:rPr lang="ru-RU" sz="2800" b="1" i="1" dirty="0">
                <a:solidFill>
                  <a:srgbClr val="FF0000"/>
                </a:solidFill>
                <a:latin typeface="Cambria" panose="02040503050406030204" pitchFamily="18" charset="0"/>
              </a:rPr>
              <a:t>ОСОБЛИВОСТІ РЕГІОНАЛЬНОЇ ПОЛІТИКИ</a:t>
            </a:r>
            <a:br>
              <a:rPr lang="ru-RU" sz="2800" b="1" i="1" dirty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ru-RU" sz="2800" b="1" i="1" dirty="0">
                <a:solidFill>
                  <a:srgbClr val="FF0000"/>
                </a:solidFill>
                <a:latin typeface="Cambria" panose="02040503050406030204" pitchFamily="18" charset="0"/>
              </a:rPr>
              <a:t>НА СУЧАСНОМУ ЕТАПІ</a:t>
            </a:r>
            <a:endParaRPr lang="ru-RU" sz="28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7F887D56-E3F6-0C61-4A03-3884A0857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204" y="2389980"/>
            <a:ext cx="5004887" cy="3017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889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5422" y="168813"/>
            <a:ext cx="10958731" cy="1997613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/>
          <a:lstStyle/>
          <a:p>
            <a:pPr algn="ctr">
              <a:lnSpc>
                <a:spcPct val="107000"/>
              </a:lnSpc>
              <a:spcAft>
                <a:spcPts val="1800"/>
              </a:spcAft>
            </a:pPr>
            <a:r>
              <a:rPr lang="uk-UA" sz="2400" i="1" dirty="0">
                <a:solidFill>
                  <a:srgbClr val="0F0F0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Станом на початок 2022 року ситуація </a:t>
            </a:r>
            <a:r>
              <a:rPr lang="uk-UA" sz="24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із стратегіями розвитку на рівні територіальних громад</a:t>
            </a:r>
            <a:r>
              <a:rPr lang="uk-UA" sz="2400" i="1" dirty="0">
                <a:solidFill>
                  <a:srgbClr val="0F0F0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мала наступний вигляд: </a:t>
            </a:r>
            <a:br>
              <a:rPr lang="uk-UA" sz="2400" i="1" dirty="0">
                <a:solidFill>
                  <a:srgbClr val="0F0F0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sz="2400" i="1" dirty="0">
                <a:solidFill>
                  <a:srgbClr val="0F0F0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із 1438-ти громад 617 (43%) мали затверджену місцевою радою стратегію, </a:t>
            </a:r>
            <a:br>
              <a:rPr lang="uk-UA" sz="2400" i="1" dirty="0">
                <a:solidFill>
                  <a:srgbClr val="0F0F0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sz="2400" i="1" dirty="0">
                <a:solidFill>
                  <a:srgbClr val="0F0F0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у 625-ти (44%) документ знаходився на стадії розробки, </a:t>
            </a:r>
            <a:br>
              <a:rPr lang="uk-UA" sz="2400" i="1" dirty="0">
                <a:solidFill>
                  <a:srgbClr val="0F0F0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sz="2400" i="1" dirty="0">
                <a:solidFill>
                  <a:srgbClr val="0F0F0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а у 196-ти (13%) робота над стратегією не розпочиналася</a:t>
            </a:r>
            <a:endParaRPr lang="uk-UA" sz="2400" i="1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7309" y="2349305"/>
            <a:ext cx="9477362" cy="4339882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az-Cyrl-AZ" sz="2400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</a:t>
            </a: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7F887D56-E3F6-0C61-4A03-3884A0857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4671" y="5416062"/>
            <a:ext cx="1871004" cy="1273125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E558DB9C-DD69-F7D3-1053-79F82C1E6A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2450900"/>
            <a:ext cx="8721969" cy="407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637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0671" y="436098"/>
            <a:ext cx="8370278" cy="928468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/>
          <a:lstStyle/>
          <a:p>
            <a:pPr algn="ctr"/>
            <a:r>
              <a:rPr lang="ru-RU" sz="2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В Закон «Про засади державної регіональної політики» у 2022 р. внесено нову функціональну типологію: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7308" y="1786940"/>
            <a:ext cx="9688377" cy="4628270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         В кінцевій редакції, яку схвалив профільний комітет, вона має наступний вигляд:</a:t>
            </a:r>
          </a:p>
          <a:p>
            <a:pPr algn="just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«території відновлення»;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«території з особливими умовами для розвитку»;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«території сталого розвитку»;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«полюси економічного зростання».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7F887D56-E3F6-0C61-4A03-3884A0857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8116" y="3685735"/>
            <a:ext cx="4266555" cy="272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946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44062" y="143537"/>
            <a:ext cx="8961120" cy="995945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/>
          <a:lstStyle/>
          <a:p>
            <a:pPr algn="ctr"/>
            <a:r>
              <a:rPr lang="uk-UA" sz="2800" b="1" i="1" dirty="0">
                <a:solidFill>
                  <a:srgbClr val="C00000"/>
                </a:solidFill>
                <a:latin typeface="Cambria" panose="02040503050406030204" pitchFamily="18" charset="0"/>
              </a:rPr>
              <a:t>Передумови і драйвери імплементації моделі смарт-спеціалізації регіонів в Україні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7309" y="1322363"/>
            <a:ext cx="10391762" cy="5366825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Структурно-технологічні зрушення в економіці регіонів України у контексті перспектив смарт-спеціалізації;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Інноваційний вимір реалізації державної регіональної політики в Україні;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Розвиток наукового потенціалу регіонів України як передумова формування ефективної національної інноваційної екосистеми;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Інтелектуалізація та цифровізація регіонального розвитку у фокусі нових перспектив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smart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-спеціалізації. 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7F887D56-E3F6-0C61-4A03-3884A0857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2325" y="4005775"/>
            <a:ext cx="4676745" cy="2683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356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56" y="437913"/>
            <a:ext cx="10030265" cy="5620043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az-Cyrl-AZ" sz="24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      </a:t>
            </a:r>
            <a:endParaRPr lang="az-Cyrl-AZ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az-Cyrl-AZ" sz="2400" dirty="0"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az-Cyrl-AZ" sz="2400" dirty="0"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x-none" sz="2400" dirty="0"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7F887D56-E3F6-0C61-4A03-3884A0857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2844" y="2907991"/>
            <a:ext cx="5190978" cy="3129715"/>
          </a:xfrm>
          <a:prstGeom prst="rect">
            <a:avLst/>
          </a:prstGeom>
        </p:spPr>
      </p:pic>
      <p:sp>
        <p:nvSpPr>
          <p:cNvPr id="6" name="Заголовок 5">
            <a:extLst>
              <a:ext uri="{FF2B5EF4-FFF2-40B4-BE49-F238E27FC236}">
                <a16:creationId xmlns="" xmlns:a16="http://schemas.microsoft.com/office/drawing/2014/main" id="{7881790D-55B2-186B-B180-D201CBF0E7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2323" y="1871003"/>
            <a:ext cx="7766936" cy="1054418"/>
          </a:xfrm>
        </p:spPr>
        <p:txBody>
          <a:bodyPr/>
          <a:lstStyle/>
          <a:p>
            <a:pPr algn="ctr"/>
            <a:r>
              <a:rPr lang="uk-UA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ДЯКУЮ ЗА УВАГУ</a:t>
            </a:r>
            <a:endParaRPr lang="x-none" b="1" i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039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42534" y="168812"/>
            <a:ext cx="6175717" cy="1237957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/>
          <a:lstStyle/>
          <a:p>
            <a:pPr algn="ctr"/>
            <a:r>
              <a:rPr lang="uk-UA" sz="2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Державна політика регіонального розвитку в Україні протягом останніх років зазнала суттєвих змін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7309" y="2060918"/>
            <a:ext cx="9477362" cy="4628270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457200" indent="-45720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3200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реалізація певних пріоритетів економіки країни;</a:t>
            </a:r>
          </a:p>
          <a:p>
            <a:pPr marL="457200" indent="-45720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3200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зміцнення демократичних основ її розвитку;</a:t>
            </a:r>
          </a:p>
          <a:p>
            <a:pPr marL="457200" indent="-45720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3200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розв’язання соціально-економічних проблем окремих регіонів.</a:t>
            </a:r>
          </a:p>
          <a:p>
            <a:pPr marL="457200" indent="-457200" algn="l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uk-UA" sz="3200" i="1" dirty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marL="457200" indent="-457200" algn="l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uk-UA" sz="3200" i="1" dirty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7F887D56-E3F6-0C61-4A03-3884A0857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9280" y="4008999"/>
            <a:ext cx="4445391" cy="2680190"/>
          </a:xfrm>
          <a:prstGeom prst="rect">
            <a:avLst/>
          </a:prstGeom>
        </p:spPr>
      </p:pic>
      <p:sp>
        <p:nvSpPr>
          <p:cNvPr id="4" name="Стрелка: вниз 3">
            <a:extLst>
              <a:ext uri="{FF2B5EF4-FFF2-40B4-BE49-F238E27FC236}">
                <a16:creationId xmlns="" xmlns:a16="http://schemas.microsoft.com/office/drawing/2014/main" id="{571CADD7-F665-390E-A6A1-DDF1D32B7A59}"/>
              </a:ext>
            </a:extLst>
          </p:cNvPr>
          <p:cNvSpPr/>
          <p:nvPr/>
        </p:nvSpPr>
        <p:spPr>
          <a:xfrm>
            <a:off x="3348111" y="1410287"/>
            <a:ext cx="1041009" cy="717453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71358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747" y="407963"/>
            <a:ext cx="7958050" cy="1181686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/>
          <a:lstStyle/>
          <a:p>
            <a:pPr algn="ctr"/>
            <a:r>
              <a:rPr lang="uk-UA" sz="2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Нормативно-правові акти установчого змісту та програмні документи з формування та реалізації державної регіональної політики: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8302" y="1899138"/>
            <a:ext cx="10311617" cy="4790050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Концепція та План заходів реформування місцевого самоврядування та територіальної організації влади в Україні;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Стратегічні документи: Державна стратегія регіонального розвитку на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період до 2027  року та Стратегія сталого розвитку до 2030 року; Закони України «Про внесення змін до Бюджетного кодексу України щодо реформування міжбюджетних відносин», «Про внесення змін до Податкового кодексу України та деяких законодавчих актів України щодо податкової реформи», 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«Про засади державної регіональної політики», 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«Про добровільне об’єднання </a:t>
            </a:r>
          </a:p>
          <a:p>
            <a:pPr algn="just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територіальних громад», «Про </a:t>
            </a:r>
          </a:p>
          <a:p>
            <a:pPr algn="just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співробітництво територіальних громад» та ін. </a:t>
            </a:r>
            <a:endParaRPr lang="uk-UA" sz="2400" i="1" dirty="0"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7F887D56-E3F6-0C61-4A03-3884A0857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9095" y="4670475"/>
            <a:ext cx="3080823" cy="2018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105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00017" y="162188"/>
            <a:ext cx="7958050" cy="886264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/>
          <a:lstStyle/>
          <a:p>
            <a:pPr algn="ctr"/>
            <a:r>
              <a:rPr lang="uk-UA" sz="2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На сьогодні залишаються не вирішеними такі проблеми регіонального розвитку (до 24.02.2022 р.):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7625" y="1181686"/>
            <a:ext cx="11099409" cy="5507502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поглиблення соціально-економічної диференціації регіонів держави за показниками валового регіонального продукту, власного доходу місцевих бюджетів, доходів населення тощо;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посилення концентрації економічного простору та розширення ареалів депресивності, що пов’язано з концентруванням фінансових ресурсів у центрах розвитку (зокрема великих містах) та їх «перелив» через банківську систему з менш заможних регіонів до більш заможних;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підвищення рівня внутрішньо регіональної диференціації;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дезінтеграція національного економічного простору та неефективність функціонування внутрішнього ринку країни;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наростання соціальної напруги в суспільстві, спричинене активізацією процесів вимушеної міжрегіональної міграції, дезінтегрованістю гуманітарного, зокрема інформаційного, простору держави;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низька інтенсивність інтеграційних процесів при </a:t>
            </a:r>
          </a:p>
          <a:p>
            <a:pPr algn="just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    формуванні внутрішнього ринку країни.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7F887D56-E3F6-0C61-4A03-3884A0857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8068" y="5373859"/>
            <a:ext cx="2278966" cy="1315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610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95422"/>
            <a:ext cx="8370278" cy="1268954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/>
          <a:lstStyle/>
          <a:p>
            <a:pPr algn="ctr"/>
            <a:r>
              <a:rPr lang="uk-UA" sz="2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Осмислення традиційного державного впливу на регіональний розвиток дає можливість визначити основні його особливості:</a:t>
            </a:r>
            <a:endParaRPr lang="uk-UA" sz="2400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4234" y="1772529"/>
            <a:ext cx="10381957" cy="4916659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az-Cyrl-AZ" sz="2400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цілями цієї політики є зниження диспропорцій і гарантування рівності можливостей для усіх громадян країни;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az-Cyrl-AZ" sz="2400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серед завдань державної регіональної політики переважає інвестиційна допомога чітко визначеним регіонам та інфраструктурна підтримка;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az-Cyrl-AZ" sz="2400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сферами впливу державної політики є регіони з структурними проблемами та міжрегіональні та внутрішньо регіональні диспропорції;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az-Cyrl-AZ" sz="2400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регулюючий вплив спрямований на обмежену</a:t>
            </a:r>
          </a:p>
          <a:p>
            <a:pPr algn="just">
              <a:spcBef>
                <a:spcPts val="0"/>
              </a:spcBef>
            </a:pPr>
            <a:r>
              <a:rPr lang="az-Cyrl-AZ" sz="24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</a:t>
            </a:r>
            <a:r>
              <a:rPr lang="az-Cyrl-AZ" sz="2400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кількість секторів економіки проблемних регіонів.            </a:t>
            </a:r>
            <a:endParaRPr lang="ru-RU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7F887D56-E3F6-0C61-4A03-3884A0857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1975" y="4586069"/>
            <a:ext cx="2954216" cy="2103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452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9829" y="168812"/>
            <a:ext cx="10719580" cy="829994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/>
          <a:lstStyle/>
          <a:p>
            <a:pPr algn="ctr"/>
            <a:r>
              <a:rPr lang="ru-RU" sz="2400" b="1" i="1" dirty="0">
                <a:solidFill>
                  <a:srgbClr val="FF0000"/>
                </a:solidFill>
                <a:latin typeface="Cambria" panose="02040503050406030204" pitchFamily="18" charset="0"/>
              </a:rPr>
              <a:t/>
            </a:r>
            <a:br>
              <a:rPr lang="ru-RU" sz="2400" b="1" i="1" dirty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ru-RU" sz="2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ПЕРЕДУМОВИ ВПРОВАДЖЕННЯ НОВОЇ ПОЛІТИКИ РЕГУЛЮВАННЯ ПРОСТОРОВОГО РОЗВИТКУ</a:t>
            </a:r>
            <a:endParaRPr lang="ru-RU" sz="2400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9828" y="1167618"/>
            <a:ext cx="10719581" cy="5521570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       Територіальний розподіл економічної потужності в Україні, міжрегіональна дезінтегрованість економіки та поступова ексклюзія низки територій з економічного простору країни посилили протистояння між економічним центром і периферією, урбанізованими і сільськими територіями, бюджетними донорами і реципієнтами. </a:t>
            </a:r>
          </a:p>
          <a:p>
            <a:pPr algn="just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      Пострадянська модель регіонального розвитку в Україні була очікувано приреченою як неспроможна забезпечити економічне зростання шляхом поширення імпульсів економічного розвитку та зберегти цілісність економічного  простору держави.</a:t>
            </a:r>
          </a:p>
          <a:p>
            <a:pPr algn="just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      Адекватною відповіддю на вітчизняні проблеми регіональної політики видається впровадження такого сучасного методу</a:t>
            </a:r>
          </a:p>
          <a:p>
            <a:pPr algn="just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стратегування розвитку територій як </a:t>
            </a:r>
          </a:p>
          <a:p>
            <a:pPr algn="just">
              <a:spcBef>
                <a:spcPts val="0"/>
              </a:spcBef>
            </a:pPr>
            <a:r>
              <a:rPr lang="uk-UA" sz="2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смарт-спеціалізація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, яка широко використовується в</a:t>
            </a:r>
          </a:p>
          <a:p>
            <a:pPr algn="just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країнах ЄС, більше того – формує методологію </a:t>
            </a:r>
          </a:p>
          <a:p>
            <a:pPr algn="just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регулювання просторого розвитку в цих країнах.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7F887D56-E3F6-0C61-4A03-3884A0857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1" y="4867422"/>
            <a:ext cx="3784208" cy="1821766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CB806E47-7FC5-D0E1-5523-9E048D35E0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3083" y="2511519"/>
            <a:ext cx="1091279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886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5476" y="393895"/>
            <a:ext cx="10808678" cy="6295293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         Незаперечним фактом є те, що концепція </a:t>
            </a:r>
            <a:r>
              <a:rPr lang="uk-UA" sz="2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смарт-спеціалізації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є достатньо новою як в науковому, так і в практичному аспекті. Початок її імплементації у політику регіонального розвитку Європейського Союзу датується стратегічним періодом 2014-2020 рр.  </a:t>
            </a:r>
          </a:p>
          <a:p>
            <a:pPr algn="just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         Тобто на момент активного просування цієї концепції стратегування регіонального розвитку в Україні </a:t>
            </a:r>
            <a:r>
              <a:rPr lang="uk-UA" sz="2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смарт-спеціалізація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була радше амбітним експериментом, аніж ефективним методом стратегування, оскільки жодних масштабних досліджень її ефективності проведено не було (і не могло бути з огляду на вкрай короткий часовий горизонт). На необхідності глибоких емпіричних досліджень та пошуку прямих доказів придатності застосування концепції </a:t>
            </a:r>
            <a:r>
              <a:rPr lang="uk-UA" sz="2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смарт-спеціалізації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для різних територій, адміністративно-територіальних одиниць та сфер діяльності   наголошували і європейські фахівці.</a:t>
            </a:r>
          </a:p>
          <a:p>
            <a:pPr algn="just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         Тож імплементація засад </a:t>
            </a:r>
            <a:r>
              <a:rPr lang="uk-UA" sz="2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смарт-спеціалізації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у вітчизняну практику розпочалась без глибокого осмислення її суті та методів реалізації, без з’ясування доцільності її застосування та можливостей “вбудовування” цієї концепції в існуючу регіональну інноваційну політику та в процес стратегування розвитку регіонів загалом, без розуміння потенційного впливу</a:t>
            </a:r>
          </a:p>
          <a:p>
            <a:pPr algn="just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на регіони з різною економічною структурою, без </a:t>
            </a:r>
          </a:p>
          <a:p>
            <a:pPr algn="just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визначення чітких критеріїв моніторингу ефектів </a:t>
            </a:r>
          </a:p>
          <a:p>
            <a:pPr algn="just">
              <a:spcBef>
                <a:spcPts val="0"/>
              </a:spcBef>
            </a:pPr>
            <a:r>
              <a:rPr lang="uk-UA" sz="2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смарт-спеціалізації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в регіонах України.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7F887D56-E3F6-0C61-4A03-3884A0857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4689" y="5261403"/>
            <a:ext cx="3629465" cy="1427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468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2948" y="309319"/>
            <a:ext cx="11422965" cy="675589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/>
          <a:lstStyle/>
          <a:p>
            <a:pPr algn="ctr"/>
            <a:r>
              <a:rPr lang="uk-UA" sz="2000" b="1" i="1" dirty="0">
                <a:solidFill>
                  <a:srgbClr val="C00000"/>
                </a:solidFill>
                <a:latin typeface="Cambria" panose="02040503050406030204" pitchFamily="18" charset="0"/>
              </a:rPr>
              <a:t>До основних бар’єрів імплементації стратегії смарт-спеціалізації в Україні віднесено наступні: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2030" y="1206304"/>
            <a:ext cx="11000935" cy="5563773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az-Cyrl-AZ" sz="2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значна слабкість інституційного середовища в Україні, що породжує широке коло перешкод, на які натикаються стейкхолдери при намаганнях втілити в життя ідеї смартспеціалізації. Слабкість інституційного середовища провокує формування середовища тотальної недовіри. Зважаючи, що сама ідея смарт-спеціалізації будується на взаємній довірі усіх учасників процесу – як на етапі вибору пріоритетів розвитку регіону / територіальної громади, так і на етапі їх спільного фінансування та реалізації – її практична імплементація фактично унеможливлюється;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az-Cyrl-AZ" sz="2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відсутність досвіду багаторівневого управління та невибудованість інклюзивного простору управління регіональним розвитком в Україні;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az-Cyrl-AZ" sz="2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неузгодженість смарт-спеціалізації як грандіозного проєкту з іншими програмами національного рівня. Фактично смарт-спеціалізація залишилась за рамками основних стратегічних програм розвитку України (за виключенням Державної стратегії регіонального розвитку на 2021-2027 роки), що знижує потенціал її імплементації через інструментарій реалізації різного роду політик в державі;</a:t>
            </a:r>
          </a:p>
          <a:p>
            <a:pPr algn="just">
              <a:spcBef>
                <a:spcPts val="0"/>
              </a:spcBef>
            </a:pPr>
            <a:endParaRPr lang="az-Cyrl-AZ" sz="2400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7F887D56-E3F6-0C61-4A03-3884A0857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47008" y="6130445"/>
            <a:ext cx="951914" cy="548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65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5760" y="717452"/>
            <a:ext cx="10649243" cy="5971736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відсутність чіткості щодо джерел фінансових ресурсів для реалізації проєктів смарт-спеціалізації (зокрема масштабних). Зважаючи на те, що смарт-спеціалізація найчастіше орієнтована на інноваційні види діяльності, питання лише ускладнюється. Тут слід нагадати, що регіони України, на відміну від регіонів країн – членів ЄС, не зможуть претендувати на фінансову підтримку від європейських структурних та інвестиційних фондів на реалізацію цілей смарт-спеціалізації, оскільки останні фінансують лише країни – члени ЄС;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недостатня ефективність механізмів державного стимулювання розвитку національної інноваційної екосистеми у процесі формування інноваційної інфраструктури;</a:t>
            </a: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слабка взаємодія науки і виробництва на ранніх етапах інноваційної діяльності та низький попит на інтелектуальну власність.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7F887D56-E3F6-0C61-4A03-3884A0857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2846" y="5303519"/>
            <a:ext cx="2088288" cy="1259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9072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2716</TotalTime>
  <Words>997</Words>
  <Application>Microsoft Office PowerPoint</Application>
  <PresentationFormat>Произвольный</PresentationFormat>
  <Paragraphs>69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Аспект</vt:lpstr>
      <vt:lpstr>ОСОБЛИВОСТІ РЕГІОНАЛЬНОЇ ПОЛІТИКИ НА СУЧАСНОМУ ЕТАПІ</vt:lpstr>
      <vt:lpstr>Державна політика регіонального розвитку в Україні протягом останніх років зазнала суттєвих змін</vt:lpstr>
      <vt:lpstr>Нормативно-правові акти установчого змісту та програмні документи з формування та реалізації державної регіональної політики:</vt:lpstr>
      <vt:lpstr>На сьогодні залишаються не вирішеними такі проблеми регіонального розвитку (до 24.02.2022 р.):</vt:lpstr>
      <vt:lpstr>Осмислення традиційного державного впливу на регіональний розвиток дає можливість визначити основні його особливості:</vt:lpstr>
      <vt:lpstr> ПЕРЕДУМОВИ ВПРОВАДЖЕННЯ НОВОЇ ПОЛІТИКИ РЕГУЛЮВАННЯ ПРОСТОРОВОГО РОЗВИТКУ</vt:lpstr>
      <vt:lpstr>Презентация PowerPoint</vt:lpstr>
      <vt:lpstr>До основних бар’єрів імплементації стратегії смарт-спеціалізації в Україні віднесено наступні:</vt:lpstr>
      <vt:lpstr>Презентация PowerPoint</vt:lpstr>
      <vt:lpstr>Станом на початок 2022 року ситуація із стратегіями розвитку на рівні територіальних громад мала наступний вигляд:  із 1438-ти громад 617 (43%) мали затверджену місцевою радою стратегію,  у 625-ти (44%) документ знаходився на стадії розробки,  а у 196-ти (13%) робота над стратегією не розпочиналася</vt:lpstr>
      <vt:lpstr>В Закон «Про засади державної регіональної політики» у 2022 р. внесено нову функціональну типологію:</vt:lpstr>
      <vt:lpstr>Передумови і драйвери імплементації моделі смарт-спеціалізації регіонів в Україні</vt:lpstr>
      <vt:lpstr>ДЯКУЮ ЗА УВАГУ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Владелец</cp:lastModifiedBy>
  <cp:revision>144</cp:revision>
  <dcterms:created xsi:type="dcterms:W3CDTF">2019-11-02T14:16:53Z</dcterms:created>
  <dcterms:modified xsi:type="dcterms:W3CDTF">2023-11-01T08:52:17Z</dcterms:modified>
</cp:coreProperties>
</file>