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74" r:id="rId23"/>
    <p:sldId id="275" r:id="rId24"/>
    <p:sldId id="27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23.02.2023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iktok.com/@nature_environment/video/715810960268335847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u-solidarity-ukraine.ec.europa.eu/one-year-ukrainian-resistance_en" TargetMode="External"/><Relationship Id="rId2" Type="http://schemas.openxmlformats.org/officeDocument/2006/relationships/hyperlink" Target="https://commission.europa.eu/funding-tenders/find-calls-tender_e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wto.org/" TargetMode="External"/><Relationship Id="rId2" Type="http://schemas.openxmlformats.org/officeDocument/2006/relationships/hyperlink" Target="https://hbr.org/1983/05/the-globalization-of-market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mdpi.com/2673-4060/2/2/1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dpi.com/2673-4060/2/2/1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dpi.com/2673-4060/2/2/1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v.nmu.org.ua/docs/2020/4/EV20204_028-035.pdf" TargetMode="External"/><Relationship Id="rId2" Type="http://schemas.openxmlformats.org/officeDocument/2006/relationships/hyperlink" Target="http://international-relations-tourism.karazin.ua/themes/irtb/resources/7ef63f6fcef450bac2fea106a442cae5.pdf" TargetMode="External"/><Relationship Id="rId1" Type="http://schemas.openxmlformats.org/officeDocument/2006/relationships/slideLayout" Target="../slideLayouts/slideLayout2.xml"/><Relationship Id="rId6" Type="http://schemas.openxmlformats.org/officeDocument/2006/relationships/hyperlink" Target="http://www.economy.nayka.com.ua/?op=1&amp;z=1205" TargetMode="External"/><Relationship Id="rId5" Type="http://schemas.openxmlformats.org/officeDocument/2006/relationships/hyperlink" Target="http://www.market-infr.od.ua/journals/2019/30_2019_ukr/5.pdf" TargetMode="External"/><Relationship Id="rId4" Type="http://schemas.openxmlformats.org/officeDocument/2006/relationships/hyperlink" Target="http://repository.hneu.edu.ua/bitstream/123456789/24637/1/30.11.2020_%D0%A1%D0%91%D0%BE%D1%80%D0%BD%D0%B8%D0%BA-6-10.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nfocizinci.cz/cr/zivnostensky-list-pro-cizince/" TargetMode="External"/><Relationship Id="rId2" Type="http://schemas.openxmlformats.org/officeDocument/2006/relationships/hyperlink" Target="https://business.nj.gov/pages/register-your-business?locale=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c.europa.eu/info/funding-tenders/opportunities/portal/screen/opportunities/topic-search;callCode=null;freeTextSearchKeyword=;matchWholeText=true;typeCodes=0,1,2,8;statusCodes=31094501,31094502,31094503;programmePeriod=null;programCcm2Id=null;programDivisionCode=null;focusAreaCode=null;destinationGroup=null;missionGroup=null;geographicalZonesCode=null;programmeDivisionProspect=null;startDateLte=null;startDateGte=null;crossCuttingPriorityCode=null;cpvCode=null;performanceOfDelivery=null;sortQuery=sortStatus;orderBy=asc;onlyTenders=false;topicListKey=topicSearchTablePageStat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vm.tiktok.com/ZMYkvD1Y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m.tiktok.com/ZMYkbSrJS/" TargetMode="External"/><Relationship Id="rId2" Type="http://schemas.openxmlformats.org/officeDocument/2006/relationships/hyperlink" Target="https://vm.tiktok.com/ZMYkb8Er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3886200"/>
            <a:ext cx="6400800" cy="2567136"/>
          </a:xfrm>
        </p:spPr>
        <p:txBody>
          <a:bodyPr>
            <a:normAutofit/>
          </a:bodyPr>
          <a:lstStyle/>
          <a:p>
            <a:r>
              <a:rPr lang="uk-UA" b="1" dirty="0" smtClean="0">
                <a:solidFill>
                  <a:schemeClr val="tx1"/>
                </a:solidFill>
              </a:rPr>
              <a:t>Міжнародні компанії в умовах глобалізації Рева Д.С. Лекція </a:t>
            </a:r>
            <a:r>
              <a:rPr lang="en-US" b="1" dirty="0" smtClean="0">
                <a:solidFill>
                  <a:schemeClr val="tx1"/>
                </a:solidFill>
              </a:rPr>
              <a:t>2</a:t>
            </a:r>
            <a:r>
              <a:rPr lang="uk-UA" b="1" dirty="0" smtClean="0">
                <a:solidFill>
                  <a:schemeClr val="tx1"/>
                </a:solidFill>
              </a:rPr>
              <a:t>:</a:t>
            </a:r>
            <a:endParaRPr lang="uk-UA" b="1" dirty="0" smtClean="0">
              <a:solidFill>
                <a:schemeClr val="tx1"/>
              </a:solidFill>
            </a:endParaRPr>
          </a:p>
          <a:p>
            <a:r>
              <a:rPr lang="en-US" b="1" dirty="0" smtClean="0">
                <a:solidFill>
                  <a:schemeClr val="tx1"/>
                </a:solidFill>
              </a:rPr>
              <a:t>2</a:t>
            </a:r>
            <a:r>
              <a:rPr lang="uk-UA" b="1" dirty="0" smtClean="0">
                <a:solidFill>
                  <a:schemeClr val="tx1"/>
                </a:solidFill>
              </a:rPr>
              <a:t> Великі виробництва і їх вплив на економіку. </a:t>
            </a:r>
            <a:endParaRPr lang="uk-UA" b="1" dirty="0" smtClean="0">
              <a:solidFill>
                <a:schemeClr val="tx1"/>
              </a:solidFill>
            </a:endParaRPr>
          </a:p>
          <a:p>
            <a:endParaRPr lang="ru-RU" b="1" u="sng" dirty="0">
              <a:solidFill>
                <a:schemeClr val="tx1"/>
              </a:solidFill>
            </a:endParaRPr>
          </a:p>
          <a:p>
            <a:endParaRPr lang="ru-RU" dirty="0"/>
          </a:p>
        </p:txBody>
      </p:sp>
      <p:sp>
        <p:nvSpPr>
          <p:cNvPr id="4" name="Заголовок 1"/>
          <p:cNvSpPr>
            <a:spLocks noGrp="1"/>
          </p:cNvSpPr>
          <p:nvPr>
            <p:ph type="ctrTitle"/>
          </p:nvPr>
        </p:nvSpPr>
        <p:spPr>
          <a:xfrm>
            <a:off x="685800" y="980728"/>
            <a:ext cx="7772400" cy="2619723"/>
          </a:xfrm>
        </p:spPr>
        <p:txBody>
          <a:bodyPr>
            <a:normAutofit fontScale="90000"/>
          </a:bodyPr>
          <a:lstStyle/>
          <a:p>
            <a:r>
              <a:rPr lang="uk-UA" dirty="0" smtClean="0"/>
              <a:t>Міжнародні компанії в умовах глобалізації </a:t>
            </a:r>
            <a:r>
              <a:rPr lang="ru-RU" dirty="0" smtClean="0"/>
              <a:t/>
            </a:r>
            <a:br>
              <a:rPr lang="ru-RU" dirty="0" smtClean="0"/>
            </a:br>
            <a:r>
              <a:rPr lang="uk-UA" u="sng" dirty="0" smtClean="0"/>
              <a:t>Рева Денис Сергійович </a:t>
            </a:r>
            <a:r>
              <a:rPr lang="ru-RU" dirty="0"/>
              <a:t/>
            </a:r>
            <a:br>
              <a:rPr lang="ru-RU" dirty="0"/>
            </a:br>
            <a:r>
              <a:rPr lang="uk-UA" dirty="0" smtClean="0"/>
              <a:t>Денне відділення - 02.2023</a:t>
            </a:r>
            <a:endParaRPr lang="ru-RU" dirty="0"/>
          </a:p>
        </p:txBody>
      </p:sp>
    </p:spTree>
    <p:extLst>
      <p:ext uri="{BB962C8B-B14F-4D97-AF65-F5344CB8AC3E}">
        <p14:creationId xmlns:p14="http://schemas.microsoft.com/office/powerpoint/2010/main" val="88429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Обговорення відео. 2</a:t>
            </a:r>
            <a:endParaRPr lang="ru-RU" dirty="0"/>
          </a:p>
        </p:txBody>
      </p:sp>
      <p:sp>
        <p:nvSpPr>
          <p:cNvPr id="3" name="Объект 2"/>
          <p:cNvSpPr>
            <a:spLocks noGrp="1"/>
          </p:cNvSpPr>
          <p:nvPr>
            <p:ph idx="1"/>
          </p:nvPr>
        </p:nvSpPr>
        <p:spPr/>
        <p:txBody>
          <a:bodyPr/>
          <a:lstStyle/>
          <a:p>
            <a:r>
              <a:rPr lang="uk-UA" i="1" dirty="0"/>
              <a:t>*Питання для самоперевірки студента: </a:t>
            </a:r>
            <a:endParaRPr lang="ru-RU" dirty="0"/>
          </a:p>
          <a:p>
            <a:pPr lvl="0"/>
            <a:r>
              <a:rPr lang="uk-UA" i="1" dirty="0"/>
              <a:t>Хто винний у цій проблемі?</a:t>
            </a:r>
            <a:endParaRPr lang="ru-RU" dirty="0"/>
          </a:p>
          <a:p>
            <a:pPr lvl="0"/>
            <a:r>
              <a:rPr lang="uk-UA" i="1" dirty="0"/>
              <a:t>Чи вважаєте ви відповідальність лежить на вас, або на якихось корпораціях або і на вас і на глобалізації бізнесу? </a:t>
            </a:r>
            <a:endParaRPr lang="ru-RU" dirty="0"/>
          </a:p>
          <a:p>
            <a:pPr lvl="0"/>
            <a:r>
              <a:rPr lang="uk-UA" i="1" dirty="0"/>
              <a:t>Як Ваш бізнес може вплинути на розвиток подій у інших країнах? </a:t>
            </a:r>
            <a:endParaRPr lang="ru-RU" dirty="0"/>
          </a:p>
          <a:p>
            <a:endParaRPr lang="ru-RU" dirty="0"/>
          </a:p>
        </p:txBody>
      </p:sp>
    </p:spTree>
    <p:extLst>
      <p:ext uri="{BB962C8B-B14F-4D97-AF65-F5344CB8AC3E}">
        <p14:creationId xmlns:p14="http://schemas.microsoft.com/office/powerpoint/2010/main" val="4051893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бізнес формувань:</a:t>
            </a:r>
            <a:endParaRPr lang="ru-RU" dirty="0"/>
          </a:p>
        </p:txBody>
      </p:sp>
      <p:sp>
        <p:nvSpPr>
          <p:cNvPr id="3" name="Объект 2"/>
          <p:cNvSpPr>
            <a:spLocks noGrp="1"/>
          </p:cNvSpPr>
          <p:nvPr>
            <p:ph idx="1"/>
          </p:nvPr>
        </p:nvSpPr>
        <p:spPr/>
        <p:txBody>
          <a:bodyPr>
            <a:normAutofit fontScale="77500" lnSpcReduction="20000"/>
          </a:bodyPr>
          <a:lstStyle/>
          <a:p>
            <a:r>
              <a:rPr lang="uk-UA" dirty="0"/>
              <a:t> У кожної компанії і бізнесу є одна мета – фінансова вигода у роботі. Цей аспект зареєстрований у державній установі при реєстрації компанії. Існують розділи компаній які створені не для прибутку (</a:t>
            </a:r>
            <a:r>
              <a:rPr lang="en-US" dirty="0"/>
              <a:t>non</a:t>
            </a:r>
            <a:r>
              <a:rPr lang="uk-UA" dirty="0"/>
              <a:t>-</a:t>
            </a:r>
            <a:r>
              <a:rPr lang="en-US" dirty="0"/>
              <a:t>for profit</a:t>
            </a:r>
            <a:r>
              <a:rPr lang="uk-UA" dirty="0"/>
              <a:t>), для прибутку (звичайний інтернаціональний бізнес і ті що мають у собі комбінацію двох напрямів, тобто компанія має стратегію розвитку, але ще й зазначає у місії волонтерську працю, як часткове надбання і духовний здобуток. Волонтерська робота у США винагороджується від 10% - до – 85% зменшення податкового навантаження. Діяльність компанії на максимізацію прибутку може не приносити жодної плідної роботи, бо після уплати податків не залишається нічого для розвитку і інвестування.  </a:t>
            </a:r>
            <a:endParaRPr lang="ru-RU" dirty="0"/>
          </a:p>
          <a:p>
            <a:endParaRPr lang="ru-RU" dirty="0"/>
          </a:p>
        </p:txBody>
      </p:sp>
    </p:spTree>
    <p:extLst>
      <p:ext uri="{BB962C8B-B14F-4D97-AF65-F5344CB8AC3E}">
        <p14:creationId xmlns:p14="http://schemas.microsoft.com/office/powerpoint/2010/main" val="163357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Обговорення відео. </a:t>
            </a:r>
            <a:r>
              <a:rPr lang="uk-UA" dirty="0" smtClean="0"/>
              <a:t>3</a:t>
            </a:r>
            <a:endParaRPr lang="ru-RU" dirty="0"/>
          </a:p>
        </p:txBody>
      </p:sp>
      <p:sp>
        <p:nvSpPr>
          <p:cNvPr id="3" name="Объект 2"/>
          <p:cNvSpPr>
            <a:spLocks noGrp="1"/>
          </p:cNvSpPr>
          <p:nvPr>
            <p:ph idx="1"/>
          </p:nvPr>
        </p:nvSpPr>
        <p:spPr/>
        <p:txBody>
          <a:bodyPr>
            <a:normAutofit fontScale="85000" lnSpcReduction="20000"/>
          </a:bodyPr>
          <a:lstStyle/>
          <a:p>
            <a:r>
              <a:rPr lang="uk-UA" u="sng" dirty="0">
                <a:hlinkClick r:id="rId2"/>
              </a:rPr>
              <a:t>https://www.tiktok.com/@nature_environment/video/7158109602683358470</a:t>
            </a:r>
            <a:r>
              <a:rPr lang="uk-UA" dirty="0"/>
              <a:t> </a:t>
            </a:r>
            <a:endParaRPr lang="uk-UA" dirty="0" smtClean="0"/>
          </a:p>
          <a:p>
            <a:r>
              <a:rPr lang="uk-UA" dirty="0" err="1"/>
              <a:t>Is</a:t>
            </a:r>
            <a:r>
              <a:rPr lang="uk-UA" dirty="0"/>
              <a:t> </a:t>
            </a:r>
            <a:r>
              <a:rPr lang="uk-UA" dirty="0" err="1"/>
              <a:t>Kenya</a:t>
            </a:r>
            <a:r>
              <a:rPr lang="uk-UA" dirty="0"/>
              <a:t> </a:t>
            </a:r>
            <a:r>
              <a:rPr lang="uk-UA" dirty="0" err="1"/>
              <a:t>being</a:t>
            </a:r>
            <a:r>
              <a:rPr lang="uk-UA" dirty="0"/>
              <a:t> </a:t>
            </a:r>
            <a:r>
              <a:rPr lang="uk-UA" dirty="0" err="1"/>
              <a:t>used</a:t>
            </a:r>
            <a:r>
              <a:rPr lang="uk-UA" dirty="0"/>
              <a:t> </a:t>
            </a:r>
            <a:r>
              <a:rPr lang="uk-UA" dirty="0" err="1"/>
              <a:t>to</a:t>
            </a:r>
            <a:r>
              <a:rPr lang="uk-UA" dirty="0"/>
              <a:t> </a:t>
            </a:r>
            <a:r>
              <a:rPr lang="uk-UA" dirty="0" err="1"/>
              <a:t>dump</a:t>
            </a:r>
            <a:r>
              <a:rPr lang="uk-UA" dirty="0"/>
              <a:t> </a:t>
            </a:r>
            <a:r>
              <a:rPr lang="uk-UA" dirty="0" err="1"/>
              <a:t>textile</a:t>
            </a:r>
            <a:r>
              <a:rPr lang="uk-UA" dirty="0"/>
              <a:t> </a:t>
            </a:r>
            <a:r>
              <a:rPr lang="uk-UA" dirty="0" err="1"/>
              <a:t>waste</a:t>
            </a:r>
            <a:r>
              <a:rPr lang="uk-UA" dirty="0"/>
              <a:t> </a:t>
            </a:r>
            <a:r>
              <a:rPr lang="uk-UA" dirty="0" err="1"/>
              <a:t>from</a:t>
            </a:r>
            <a:r>
              <a:rPr lang="uk-UA" dirty="0"/>
              <a:t> </a:t>
            </a:r>
            <a:r>
              <a:rPr lang="uk-UA" dirty="0" err="1"/>
              <a:t>the</a:t>
            </a:r>
            <a:r>
              <a:rPr lang="uk-UA" dirty="0"/>
              <a:t> </a:t>
            </a:r>
            <a:r>
              <a:rPr lang="uk-UA" dirty="0" err="1"/>
              <a:t>Global</a:t>
            </a:r>
            <a:r>
              <a:rPr lang="uk-UA" dirty="0"/>
              <a:t> </a:t>
            </a:r>
            <a:r>
              <a:rPr lang="uk-UA" dirty="0" err="1"/>
              <a:t>North</a:t>
            </a:r>
            <a:r>
              <a:rPr lang="uk-UA" dirty="0"/>
              <a:t>? </a:t>
            </a:r>
            <a:r>
              <a:rPr lang="uk-UA" dirty="0" err="1"/>
              <a:t>video</a:t>
            </a:r>
            <a:r>
              <a:rPr lang="uk-UA" dirty="0"/>
              <a:t> </a:t>
            </a:r>
            <a:r>
              <a:rPr lang="uk-UA" dirty="0" err="1"/>
              <a:t>credit</a:t>
            </a:r>
            <a:r>
              <a:rPr lang="uk-UA" dirty="0"/>
              <a:t>: DW </a:t>
            </a:r>
            <a:r>
              <a:rPr lang="uk-UA" dirty="0" err="1"/>
              <a:t>News</a:t>
            </a:r>
            <a:r>
              <a:rPr lang="uk-UA" dirty="0"/>
              <a:t> #</a:t>
            </a:r>
            <a:r>
              <a:rPr lang="uk-UA" dirty="0" err="1"/>
              <a:t>Kenya</a:t>
            </a:r>
            <a:r>
              <a:rPr lang="uk-UA" dirty="0"/>
              <a:t> #</a:t>
            </a:r>
            <a:r>
              <a:rPr lang="uk-UA" dirty="0" err="1"/>
              <a:t>textile</a:t>
            </a:r>
            <a:r>
              <a:rPr lang="uk-UA" dirty="0"/>
              <a:t> #</a:t>
            </a:r>
            <a:r>
              <a:rPr lang="uk-UA" dirty="0" err="1"/>
              <a:t>waste</a:t>
            </a:r>
            <a:r>
              <a:rPr lang="uk-UA" dirty="0"/>
              <a:t> #</a:t>
            </a:r>
            <a:r>
              <a:rPr lang="uk-UA" dirty="0" err="1"/>
              <a:t>global</a:t>
            </a:r>
            <a:r>
              <a:rPr lang="uk-UA" dirty="0"/>
              <a:t> #</a:t>
            </a:r>
            <a:r>
              <a:rPr lang="uk-UA" dirty="0" err="1"/>
              <a:t>north</a:t>
            </a:r>
            <a:r>
              <a:rPr lang="uk-UA" dirty="0"/>
              <a:t> #</a:t>
            </a:r>
            <a:r>
              <a:rPr lang="uk-UA" dirty="0" err="1"/>
              <a:t>environment</a:t>
            </a:r>
            <a:r>
              <a:rPr lang="uk-UA" dirty="0"/>
              <a:t> #</a:t>
            </a:r>
            <a:r>
              <a:rPr lang="uk-UA" dirty="0" err="1"/>
              <a:t>NatureAndEnvironment</a:t>
            </a:r>
            <a:r>
              <a:rPr lang="uk-UA" dirty="0"/>
              <a:t> #</a:t>
            </a:r>
            <a:r>
              <a:rPr lang="uk-UA" dirty="0" err="1"/>
              <a:t>Nature_Envi</a:t>
            </a:r>
            <a:r>
              <a:rPr lang="uk-UA" dirty="0"/>
              <a:t>ronment #dump #Africa #DWNews</a:t>
            </a:r>
            <a:endParaRPr lang="ru-RU" dirty="0"/>
          </a:p>
          <a:p>
            <a:r>
              <a:rPr lang="uk-UA" dirty="0"/>
              <a:t>Чи використовують Кенію для звалища текстильних відходів із Глобальної Півночі? автор відео: DW </a:t>
            </a:r>
            <a:r>
              <a:rPr lang="uk-UA" dirty="0" err="1"/>
              <a:t>News</a:t>
            </a:r>
            <a:r>
              <a:rPr lang="uk-UA" dirty="0"/>
              <a:t> #</a:t>
            </a:r>
            <a:r>
              <a:rPr lang="uk-UA" dirty="0" err="1"/>
              <a:t>Kenya</a:t>
            </a:r>
            <a:r>
              <a:rPr lang="uk-UA" dirty="0"/>
              <a:t> #</a:t>
            </a:r>
            <a:r>
              <a:rPr lang="uk-UA" dirty="0" err="1"/>
              <a:t>textile</a:t>
            </a:r>
            <a:r>
              <a:rPr lang="uk-UA" dirty="0"/>
              <a:t> #</a:t>
            </a:r>
            <a:r>
              <a:rPr lang="uk-UA" dirty="0" err="1"/>
              <a:t>waste</a:t>
            </a:r>
            <a:r>
              <a:rPr lang="uk-UA" dirty="0"/>
              <a:t> #</a:t>
            </a:r>
            <a:r>
              <a:rPr lang="uk-UA" dirty="0" err="1"/>
              <a:t>global</a:t>
            </a:r>
            <a:r>
              <a:rPr lang="uk-UA" dirty="0"/>
              <a:t> #</a:t>
            </a:r>
            <a:r>
              <a:rPr lang="uk-UA" dirty="0" err="1"/>
              <a:t>north</a:t>
            </a:r>
            <a:r>
              <a:rPr lang="uk-UA" dirty="0"/>
              <a:t> #</a:t>
            </a:r>
            <a:r>
              <a:rPr lang="uk-UA" dirty="0" err="1"/>
              <a:t>environment</a:t>
            </a:r>
            <a:r>
              <a:rPr lang="uk-UA" dirty="0"/>
              <a:t> #</a:t>
            </a:r>
            <a:r>
              <a:rPr lang="uk-UA" dirty="0" err="1"/>
              <a:t>NatureAndEnvironment</a:t>
            </a:r>
            <a:r>
              <a:rPr lang="uk-UA" dirty="0"/>
              <a:t> #</a:t>
            </a:r>
            <a:r>
              <a:rPr lang="uk-UA" dirty="0" err="1"/>
              <a:t>Nature_Envi</a:t>
            </a:r>
            <a:r>
              <a:rPr lang="uk-UA" dirty="0"/>
              <a:t>ronment #dump #Africa #</a:t>
            </a:r>
            <a:r>
              <a:rPr lang="uk-UA" dirty="0" smtClean="0"/>
              <a:t>DWNews</a:t>
            </a:r>
            <a:endParaRPr lang="ru-RU" dirty="0"/>
          </a:p>
        </p:txBody>
      </p:sp>
    </p:spTree>
    <p:extLst>
      <p:ext uri="{BB962C8B-B14F-4D97-AF65-F5344CB8AC3E}">
        <p14:creationId xmlns:p14="http://schemas.microsoft.com/office/powerpoint/2010/main" val="726166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Обговорення відео. 3</a:t>
            </a:r>
            <a:endParaRPr lang="ru-RU" dirty="0"/>
          </a:p>
        </p:txBody>
      </p:sp>
      <p:sp>
        <p:nvSpPr>
          <p:cNvPr id="3" name="Объект 2"/>
          <p:cNvSpPr>
            <a:spLocks noGrp="1"/>
          </p:cNvSpPr>
          <p:nvPr>
            <p:ph idx="1"/>
          </p:nvPr>
        </p:nvSpPr>
        <p:spPr/>
        <p:txBody>
          <a:bodyPr/>
          <a:lstStyle/>
          <a:p>
            <a:r>
              <a:rPr lang="uk-UA" i="1" dirty="0"/>
              <a:t>*Питання для самоперевірки студента: </a:t>
            </a:r>
            <a:endParaRPr lang="ru-RU" dirty="0"/>
          </a:p>
          <a:p>
            <a:pPr lvl="0"/>
            <a:r>
              <a:rPr lang="uk-UA" i="1" dirty="0"/>
              <a:t>Як впиває рішення керівництва у міжнародному бізнесі на розвиток інших націй? </a:t>
            </a:r>
            <a:endParaRPr lang="ru-RU" dirty="0"/>
          </a:p>
          <a:p>
            <a:pPr lvl="0"/>
            <a:r>
              <a:rPr lang="uk-UA" i="1" dirty="0"/>
              <a:t>Чи прийняли би ви такі ж самі рішення як на відео, чи ні? </a:t>
            </a:r>
            <a:endParaRPr lang="ru-RU" dirty="0"/>
          </a:p>
          <a:p>
            <a:endParaRPr lang="ru-RU" dirty="0"/>
          </a:p>
          <a:p>
            <a:endParaRPr lang="ru-RU" dirty="0"/>
          </a:p>
        </p:txBody>
      </p:sp>
    </p:spTree>
    <p:extLst>
      <p:ext uri="{BB962C8B-B14F-4D97-AF65-F5344CB8AC3E}">
        <p14:creationId xmlns:p14="http://schemas.microsoft.com/office/powerpoint/2010/main" val="704029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Вплив міжнародних актів на бізнес у Вашій країні. </a:t>
            </a:r>
            <a:endParaRPr lang="ru-RU" dirty="0"/>
          </a:p>
        </p:txBody>
      </p:sp>
      <p:sp>
        <p:nvSpPr>
          <p:cNvPr id="3" name="Объект 2"/>
          <p:cNvSpPr>
            <a:spLocks noGrp="1"/>
          </p:cNvSpPr>
          <p:nvPr>
            <p:ph idx="1"/>
          </p:nvPr>
        </p:nvSpPr>
        <p:spPr/>
        <p:txBody>
          <a:bodyPr/>
          <a:lstStyle/>
          <a:p>
            <a:pPr lvl="0"/>
            <a:r>
              <a:rPr lang="uk-UA" dirty="0"/>
              <a:t>Контроль якості. </a:t>
            </a:r>
            <a:endParaRPr lang="ru-RU" dirty="0"/>
          </a:p>
          <a:p>
            <a:pPr lvl="0"/>
            <a:r>
              <a:rPr lang="uk-UA" dirty="0"/>
              <a:t>Контроль за технікою безпеки.</a:t>
            </a:r>
            <a:endParaRPr lang="ru-RU" dirty="0"/>
          </a:p>
          <a:p>
            <a:pPr lvl="0"/>
            <a:r>
              <a:rPr lang="uk-UA" dirty="0"/>
              <a:t>Впровадження тренувань персоналу. </a:t>
            </a:r>
            <a:endParaRPr lang="ru-RU" dirty="0"/>
          </a:p>
          <a:p>
            <a:endParaRPr lang="ru-RU" dirty="0"/>
          </a:p>
        </p:txBody>
      </p:sp>
    </p:spTree>
    <p:extLst>
      <p:ext uri="{BB962C8B-B14F-4D97-AF65-F5344CB8AC3E}">
        <p14:creationId xmlns:p14="http://schemas.microsoft.com/office/powerpoint/2010/main" val="3039179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Відділу </a:t>
            </a:r>
            <a:r>
              <a:rPr lang="uk-UA" dirty="0"/>
              <a:t>кадрів (</a:t>
            </a:r>
            <a:r>
              <a:rPr lang="en-US" dirty="0"/>
              <a:t>HR</a:t>
            </a:r>
            <a:r>
              <a:rPr lang="uk-UA" dirty="0"/>
              <a:t> – </a:t>
            </a:r>
            <a:r>
              <a:rPr lang="en-US" dirty="0"/>
              <a:t>human resources person</a:t>
            </a:r>
            <a:r>
              <a:rPr lang="uk-UA" dirty="0"/>
              <a:t>)</a:t>
            </a:r>
            <a:endParaRPr lang="ru-RU" dirty="0"/>
          </a:p>
        </p:txBody>
      </p:sp>
      <p:sp>
        <p:nvSpPr>
          <p:cNvPr id="3" name="Объект 2"/>
          <p:cNvSpPr>
            <a:spLocks noGrp="1"/>
          </p:cNvSpPr>
          <p:nvPr>
            <p:ph idx="1"/>
          </p:nvPr>
        </p:nvSpPr>
        <p:spPr>
          <a:xfrm>
            <a:off x="457200" y="1600200"/>
            <a:ext cx="8229600" cy="5069160"/>
          </a:xfrm>
        </p:spPr>
        <p:txBody>
          <a:bodyPr>
            <a:normAutofit fontScale="85000" lnSpcReduction="20000"/>
          </a:bodyPr>
          <a:lstStyle/>
          <a:p>
            <a:r>
              <a:rPr lang="uk-UA" dirty="0"/>
              <a:t>Впровадження відділу кадрів (</a:t>
            </a:r>
            <a:r>
              <a:rPr lang="en-US" dirty="0"/>
              <a:t>HR</a:t>
            </a:r>
            <a:r>
              <a:rPr lang="uk-UA" dirty="0"/>
              <a:t> – </a:t>
            </a:r>
            <a:r>
              <a:rPr lang="en-US" dirty="0"/>
              <a:t>human resources person</a:t>
            </a:r>
            <a:r>
              <a:rPr lang="uk-UA" dirty="0"/>
              <a:t>) – людини, яка буде мати досвід і у психології і у юриспруденції.  Працівник (</a:t>
            </a:r>
            <a:r>
              <a:rPr lang="en-US" dirty="0"/>
              <a:t>HR</a:t>
            </a:r>
            <a:r>
              <a:rPr lang="ru-RU" dirty="0"/>
              <a:t>)</a:t>
            </a:r>
            <a:r>
              <a:rPr lang="uk-UA" dirty="0"/>
              <a:t>, по суті, представляє собою праву руку керівництва компанії, котра має рівні права по найму на роботу так і у звільнені із посади, але не відноситься до процесу виробництва. Це означає, що всі ваші інші співробітники не будуть особливого бажання мати дружніх відносин, бо ви мотивуєте грошовою премією людину відділу кадрів як за успішний найм людини на роботу так і за вдалі звільнення. Тому відповідальність за дотриманням правил поведінки і етики у внутрішньо-колективному просторі і у спілкуванні із клієнтами буле нести Працівник (</a:t>
            </a:r>
            <a:r>
              <a:rPr lang="en-US" dirty="0"/>
              <a:t>HR</a:t>
            </a:r>
            <a:r>
              <a:rPr lang="ru-RU" dirty="0"/>
              <a:t>)</a:t>
            </a:r>
            <a:r>
              <a:rPr lang="uk-UA" dirty="0"/>
              <a:t> замість вас (директора/директорки підприємства.</a:t>
            </a:r>
            <a:endParaRPr lang="ru-RU" dirty="0"/>
          </a:p>
          <a:p>
            <a:endParaRPr lang="ru-RU" dirty="0"/>
          </a:p>
        </p:txBody>
      </p:sp>
    </p:spTree>
    <p:extLst>
      <p:ext uri="{BB962C8B-B14F-4D97-AF65-F5344CB8AC3E}">
        <p14:creationId xmlns:p14="http://schemas.microsoft.com/office/powerpoint/2010/main" val="712478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Відділу кадрів (</a:t>
            </a:r>
            <a:r>
              <a:rPr lang="en-US" dirty="0"/>
              <a:t>HR</a:t>
            </a:r>
            <a:r>
              <a:rPr lang="uk-UA" dirty="0"/>
              <a:t> – </a:t>
            </a:r>
            <a:r>
              <a:rPr lang="en-US" dirty="0"/>
              <a:t>human resources person</a:t>
            </a:r>
            <a:r>
              <a:rPr lang="uk-UA" dirty="0" smtClean="0"/>
              <a:t>) 2</a:t>
            </a:r>
            <a:endParaRPr lang="ru-RU" dirty="0"/>
          </a:p>
        </p:txBody>
      </p:sp>
      <p:sp>
        <p:nvSpPr>
          <p:cNvPr id="3" name="Объект 2"/>
          <p:cNvSpPr>
            <a:spLocks noGrp="1"/>
          </p:cNvSpPr>
          <p:nvPr>
            <p:ph idx="1"/>
          </p:nvPr>
        </p:nvSpPr>
        <p:spPr/>
        <p:txBody>
          <a:bodyPr/>
          <a:lstStyle/>
          <a:p>
            <a:r>
              <a:rPr lang="uk-UA" dirty="0"/>
              <a:t>Розподіл ролей є важливою складовою підпорядкування і систематизації ваших підлеглих, особливо, коли у фірми є критична необхідність співіснувати у двох різних країнах одночасно. Це несе різну юридичну відповідальність і різне правове навантаження на культурну складову персоналу.  </a:t>
            </a:r>
            <a:endParaRPr lang="ru-RU" dirty="0"/>
          </a:p>
          <a:p>
            <a:endParaRPr lang="ru-RU" dirty="0"/>
          </a:p>
        </p:txBody>
      </p:sp>
    </p:spTree>
    <p:extLst>
      <p:ext uri="{BB962C8B-B14F-4D97-AF65-F5344CB8AC3E}">
        <p14:creationId xmlns:p14="http://schemas.microsoft.com/office/powerpoint/2010/main" val="166321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dirty="0"/>
              <a:t>Вплив міжнародних актів на бізнес у Вашій країні. </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u="sng" dirty="0">
                <a:hlinkClick r:id="rId2"/>
              </a:rPr>
              <a:t>https</a:t>
            </a:r>
            <a:r>
              <a:rPr lang="uk-UA" u="sng" dirty="0">
                <a:hlinkClick r:id="rId2"/>
              </a:rPr>
              <a:t>://</a:t>
            </a:r>
            <a:r>
              <a:rPr lang="en-US" u="sng" dirty="0">
                <a:hlinkClick r:id="rId2"/>
              </a:rPr>
              <a:t>commission</a:t>
            </a:r>
            <a:r>
              <a:rPr lang="uk-UA" u="sng" dirty="0">
                <a:hlinkClick r:id="rId2"/>
              </a:rPr>
              <a:t>.</a:t>
            </a:r>
            <a:r>
              <a:rPr lang="en-US" u="sng" dirty="0" err="1">
                <a:hlinkClick r:id="rId2"/>
              </a:rPr>
              <a:t>europa</a:t>
            </a:r>
            <a:r>
              <a:rPr lang="uk-UA" u="sng" dirty="0">
                <a:hlinkClick r:id="rId2"/>
              </a:rPr>
              <a:t>.</a:t>
            </a:r>
            <a:r>
              <a:rPr lang="en-US" u="sng" dirty="0" err="1">
                <a:hlinkClick r:id="rId2"/>
              </a:rPr>
              <a:t>eu</a:t>
            </a:r>
            <a:r>
              <a:rPr lang="uk-UA" u="sng" dirty="0">
                <a:hlinkClick r:id="rId2"/>
              </a:rPr>
              <a:t>/</a:t>
            </a:r>
            <a:r>
              <a:rPr lang="en-US" u="sng" dirty="0">
                <a:hlinkClick r:id="rId2"/>
              </a:rPr>
              <a:t>funding</a:t>
            </a:r>
            <a:r>
              <a:rPr lang="uk-UA" u="sng" dirty="0">
                <a:hlinkClick r:id="rId2"/>
              </a:rPr>
              <a:t>-</a:t>
            </a:r>
            <a:r>
              <a:rPr lang="en-US" u="sng" dirty="0">
                <a:hlinkClick r:id="rId2"/>
              </a:rPr>
              <a:t>tenders</a:t>
            </a:r>
            <a:r>
              <a:rPr lang="uk-UA" u="sng" dirty="0">
                <a:hlinkClick r:id="rId2"/>
              </a:rPr>
              <a:t>/</a:t>
            </a:r>
            <a:r>
              <a:rPr lang="en-US" u="sng" dirty="0">
                <a:hlinkClick r:id="rId2"/>
              </a:rPr>
              <a:t>find</a:t>
            </a:r>
            <a:r>
              <a:rPr lang="uk-UA" u="sng" dirty="0">
                <a:hlinkClick r:id="rId2"/>
              </a:rPr>
              <a:t>-</a:t>
            </a:r>
            <a:r>
              <a:rPr lang="en-US" u="sng" dirty="0">
                <a:hlinkClick r:id="rId2"/>
              </a:rPr>
              <a:t>calls</a:t>
            </a:r>
            <a:r>
              <a:rPr lang="uk-UA" u="sng" dirty="0">
                <a:hlinkClick r:id="rId2"/>
              </a:rPr>
              <a:t>-</a:t>
            </a:r>
            <a:r>
              <a:rPr lang="en-US" u="sng" dirty="0">
                <a:hlinkClick r:id="rId2"/>
              </a:rPr>
              <a:t>tender</a:t>
            </a:r>
            <a:r>
              <a:rPr lang="uk-UA" u="sng" dirty="0">
                <a:hlinkClick r:id="rId2"/>
              </a:rPr>
              <a:t>_</a:t>
            </a:r>
            <a:r>
              <a:rPr lang="en-US" u="sng" dirty="0">
                <a:hlinkClick r:id="rId2"/>
              </a:rPr>
              <a:t>en</a:t>
            </a:r>
            <a:r>
              <a:rPr lang="en-US" dirty="0"/>
              <a:t> </a:t>
            </a:r>
            <a:endParaRPr lang="ru-RU" dirty="0"/>
          </a:p>
          <a:p>
            <a:r>
              <a:rPr lang="en-US" dirty="0"/>
              <a:t>Find calls for tender.</a:t>
            </a:r>
            <a:endParaRPr lang="ru-RU" dirty="0"/>
          </a:p>
          <a:p>
            <a:r>
              <a:rPr lang="uk-UA" dirty="0"/>
              <a:t>Знайти оголошення про тендер</a:t>
            </a:r>
            <a:r>
              <a:rPr lang="en-US" dirty="0"/>
              <a:t>. </a:t>
            </a:r>
            <a:endParaRPr lang="ru-RU" dirty="0"/>
          </a:p>
          <a:p>
            <a:pPr marL="0" indent="0">
              <a:buNone/>
            </a:pPr>
            <a:r>
              <a:rPr lang="en-US" u="sng" dirty="0" smtClean="0">
                <a:hlinkClick r:id="rId3"/>
              </a:rPr>
              <a:t>https</a:t>
            </a:r>
            <a:r>
              <a:rPr lang="en-US" u="sng" dirty="0">
                <a:hlinkClick r:id="rId3"/>
              </a:rPr>
              <a:t>://eu-solidarity-ukraine.ec.europa.eu/one-year-ukrainian-resistance_en</a:t>
            </a:r>
            <a:r>
              <a:rPr lang="en-US" dirty="0"/>
              <a:t> </a:t>
            </a:r>
            <a:endParaRPr lang="ru-RU" dirty="0"/>
          </a:p>
          <a:p>
            <a:r>
              <a:rPr lang="en-US" dirty="0"/>
              <a:t>Slava Ukraini</a:t>
            </a:r>
            <a:endParaRPr lang="ru-RU" dirty="0"/>
          </a:p>
          <a:p>
            <a:r>
              <a:rPr lang="en-US" dirty="0"/>
              <a:t>One year of Ukrainian resistance</a:t>
            </a:r>
            <a:endParaRPr lang="ru-RU" dirty="0"/>
          </a:p>
          <a:p>
            <a:r>
              <a:rPr lang="uk-UA" dirty="0"/>
              <a:t>Слава Україні</a:t>
            </a:r>
            <a:endParaRPr lang="ru-RU" dirty="0"/>
          </a:p>
          <a:p>
            <a:r>
              <a:rPr lang="uk-UA" dirty="0"/>
              <a:t>Рік українського опору</a:t>
            </a:r>
            <a:endParaRPr lang="ru-RU" dirty="0"/>
          </a:p>
          <a:p>
            <a:endParaRPr lang="ru-RU" dirty="0"/>
          </a:p>
        </p:txBody>
      </p:sp>
    </p:spTree>
    <p:extLst>
      <p:ext uri="{BB962C8B-B14F-4D97-AF65-F5344CB8AC3E}">
        <p14:creationId xmlns:p14="http://schemas.microsoft.com/office/powerpoint/2010/main" val="3207880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Статті для спілкування</a:t>
            </a:r>
            <a:endParaRPr lang="ru-RU" dirty="0"/>
          </a:p>
        </p:txBody>
      </p:sp>
      <p:sp>
        <p:nvSpPr>
          <p:cNvPr id="3" name="Объект 2"/>
          <p:cNvSpPr>
            <a:spLocks noGrp="1"/>
          </p:cNvSpPr>
          <p:nvPr>
            <p:ph idx="1"/>
          </p:nvPr>
        </p:nvSpPr>
        <p:spPr/>
        <p:txBody>
          <a:bodyPr/>
          <a:lstStyle/>
          <a:p>
            <a:pPr marL="0" indent="0">
              <a:buNone/>
            </a:pPr>
            <a:r>
              <a:rPr lang="ru-RU" u="sng" dirty="0" err="1">
                <a:hlinkClick r:id="rId2"/>
              </a:rPr>
              <a:t>https</a:t>
            </a:r>
            <a:r>
              <a:rPr lang="uk-UA" u="sng" dirty="0">
                <a:hlinkClick r:id="rId2"/>
              </a:rPr>
              <a:t>://</a:t>
            </a:r>
            <a:r>
              <a:rPr lang="ru-RU" u="sng" dirty="0" err="1">
                <a:hlinkClick r:id="rId2"/>
              </a:rPr>
              <a:t>hbr</a:t>
            </a:r>
            <a:r>
              <a:rPr lang="uk-UA" u="sng" dirty="0">
                <a:hlinkClick r:id="rId2"/>
              </a:rPr>
              <a:t>.</a:t>
            </a:r>
            <a:r>
              <a:rPr lang="ru-RU" u="sng" dirty="0" err="1">
                <a:hlinkClick r:id="rId2"/>
              </a:rPr>
              <a:t>org</a:t>
            </a:r>
            <a:r>
              <a:rPr lang="uk-UA" u="sng" dirty="0">
                <a:hlinkClick r:id="rId2"/>
              </a:rPr>
              <a:t>/1983/05/</a:t>
            </a:r>
            <a:r>
              <a:rPr lang="ru-RU" u="sng" dirty="0" err="1">
                <a:hlinkClick r:id="rId2"/>
              </a:rPr>
              <a:t>the</a:t>
            </a:r>
            <a:r>
              <a:rPr lang="uk-UA" u="sng" dirty="0">
                <a:hlinkClick r:id="rId2"/>
              </a:rPr>
              <a:t>-</a:t>
            </a:r>
            <a:r>
              <a:rPr lang="ru-RU" u="sng" dirty="0" err="1">
                <a:hlinkClick r:id="rId2"/>
              </a:rPr>
              <a:t>globalization</a:t>
            </a:r>
            <a:r>
              <a:rPr lang="uk-UA" u="sng" dirty="0">
                <a:hlinkClick r:id="rId2"/>
              </a:rPr>
              <a:t>-</a:t>
            </a:r>
            <a:r>
              <a:rPr lang="ru-RU" u="sng" dirty="0" err="1">
                <a:hlinkClick r:id="rId2"/>
              </a:rPr>
              <a:t>of</a:t>
            </a:r>
            <a:r>
              <a:rPr lang="uk-UA" u="sng" dirty="0">
                <a:hlinkClick r:id="rId2"/>
              </a:rPr>
              <a:t>-</a:t>
            </a:r>
            <a:r>
              <a:rPr lang="ru-RU" u="sng" dirty="0" err="1">
                <a:hlinkClick r:id="rId2"/>
              </a:rPr>
              <a:t>markets</a:t>
            </a:r>
            <a:r>
              <a:rPr lang="uk-UA" dirty="0"/>
              <a:t> </a:t>
            </a:r>
            <a:endParaRPr lang="ru-RU" dirty="0"/>
          </a:p>
          <a:p>
            <a:pPr marL="0" indent="0">
              <a:buNone/>
            </a:pPr>
            <a:r>
              <a:rPr lang="en-US" dirty="0"/>
              <a:t>“The Globalization of Markets” </a:t>
            </a:r>
            <a:endParaRPr lang="uk-UA" dirty="0" smtClean="0"/>
          </a:p>
          <a:p>
            <a:pPr lvl="0"/>
            <a:r>
              <a:rPr lang="uk-UA" u="sng" dirty="0">
                <a:hlinkClick r:id="rId3"/>
              </a:rPr>
              <a:t>https://www.wto.org/</a:t>
            </a:r>
            <a:r>
              <a:rPr lang="uk-UA" dirty="0"/>
              <a:t> </a:t>
            </a:r>
            <a:endParaRPr lang="ru-RU" dirty="0"/>
          </a:p>
          <a:p>
            <a:r>
              <a:rPr lang="en-US" b="1" i="1" u="sng" dirty="0"/>
              <a:t>WTO</a:t>
            </a:r>
            <a:r>
              <a:rPr lang="en-US" dirty="0"/>
              <a:t> Fisheries Subsidies Agreement</a:t>
            </a:r>
            <a:endParaRPr lang="ru-RU" dirty="0"/>
          </a:p>
          <a:p>
            <a:r>
              <a:rPr lang="uk-UA" dirty="0"/>
              <a:t>Угода СОТ про субсидії рибальства.</a:t>
            </a:r>
            <a:endParaRPr lang="ru-RU" dirty="0"/>
          </a:p>
          <a:p>
            <a:endParaRPr lang="ru-RU" dirty="0"/>
          </a:p>
          <a:p>
            <a:endParaRPr lang="ru-RU" dirty="0"/>
          </a:p>
        </p:txBody>
      </p:sp>
    </p:spTree>
    <p:extLst>
      <p:ext uri="{BB962C8B-B14F-4D97-AF65-F5344CB8AC3E}">
        <p14:creationId xmlns:p14="http://schemas.microsoft.com/office/powerpoint/2010/main" val="3276088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Цікаві роботи для ознайомлення із міжнародним бізнесом:</a:t>
            </a:r>
            <a:endParaRPr lang="ru-RU" dirty="0"/>
          </a:p>
        </p:txBody>
      </p:sp>
      <p:sp>
        <p:nvSpPr>
          <p:cNvPr id="3" name="Объект 2"/>
          <p:cNvSpPr>
            <a:spLocks noGrp="1"/>
          </p:cNvSpPr>
          <p:nvPr>
            <p:ph idx="1"/>
          </p:nvPr>
        </p:nvSpPr>
        <p:spPr/>
        <p:txBody>
          <a:bodyPr/>
          <a:lstStyle/>
          <a:p>
            <a:r>
              <a:rPr lang="en-US" dirty="0">
                <a:hlinkClick r:id="rId2"/>
              </a:rPr>
              <a:t>https://</a:t>
            </a:r>
            <a:r>
              <a:rPr lang="en-US" dirty="0" smtClean="0">
                <a:hlinkClick r:id="rId2"/>
              </a:rPr>
              <a:t>www.mdpi.com/2673-4060/2/2/14</a:t>
            </a:r>
            <a:r>
              <a:rPr lang="en-US" dirty="0" smtClean="0"/>
              <a:t> </a:t>
            </a:r>
            <a:r>
              <a:rPr lang="en-US" b="1" dirty="0" smtClean="0"/>
              <a:t>Globalization </a:t>
            </a:r>
            <a:r>
              <a:rPr lang="en-US" b="1" dirty="0"/>
              <a:t>Impact on Multinational Enterprises</a:t>
            </a:r>
            <a:br>
              <a:rPr lang="en-US" b="1" dirty="0"/>
            </a:br>
            <a:r>
              <a:rPr lang="ru-RU" b="1" dirty="0" err="1"/>
              <a:t>Вплив</a:t>
            </a:r>
            <a:r>
              <a:rPr lang="ru-RU" b="1" dirty="0"/>
              <a:t> глобалізації на </a:t>
            </a:r>
            <a:r>
              <a:rPr lang="ru-RU" b="1" dirty="0" err="1"/>
              <a:t>багатонаціональні</a:t>
            </a:r>
            <a:r>
              <a:rPr lang="ru-RU" b="1" dirty="0"/>
              <a:t> </a:t>
            </a:r>
            <a:r>
              <a:rPr lang="ru-RU" b="1" dirty="0" err="1"/>
              <a:t>підприємства</a:t>
            </a:r>
            <a:endParaRPr lang="ru-RU" dirty="0"/>
          </a:p>
        </p:txBody>
      </p:sp>
    </p:spTree>
    <p:extLst>
      <p:ext uri="{BB962C8B-B14F-4D97-AF65-F5344CB8AC3E}">
        <p14:creationId xmlns:p14="http://schemas.microsoft.com/office/powerpoint/2010/main" val="123308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Контакти:</a:t>
            </a:r>
            <a:endParaRPr lang="ru-RU" dirty="0"/>
          </a:p>
        </p:txBody>
      </p:sp>
      <p:sp>
        <p:nvSpPr>
          <p:cNvPr id="3" name="Объект 2"/>
          <p:cNvSpPr>
            <a:spLocks noGrp="1"/>
          </p:cNvSpPr>
          <p:nvPr>
            <p:ph idx="1"/>
          </p:nvPr>
        </p:nvSpPr>
        <p:spPr/>
        <p:txBody>
          <a:bodyPr/>
          <a:lstStyle/>
          <a:p>
            <a:r>
              <a:rPr lang="uk-UA" dirty="0"/>
              <a:t>Викладач: </a:t>
            </a:r>
            <a:endParaRPr lang="ru-RU" dirty="0"/>
          </a:p>
          <a:p>
            <a:r>
              <a:rPr lang="uk-UA" dirty="0"/>
              <a:t>Рева Денис Сергійович</a:t>
            </a:r>
            <a:endParaRPr lang="ru-RU" dirty="0"/>
          </a:p>
          <a:p>
            <a:r>
              <a:rPr lang="uk-UA" dirty="0"/>
              <a:t>ЗУМ: 304 604 9820 </a:t>
            </a:r>
          </a:p>
          <a:p>
            <a:pPr lvl="1"/>
            <a:r>
              <a:rPr lang="uk-UA" dirty="0"/>
              <a:t>Пароль: 4</a:t>
            </a:r>
            <a:r>
              <a:rPr lang="en-US" dirty="0" err="1"/>
              <a:t>RMj</a:t>
            </a:r>
            <a:r>
              <a:rPr lang="ru-RU" dirty="0"/>
              <a:t>39</a:t>
            </a:r>
          </a:p>
          <a:p>
            <a:r>
              <a:rPr lang="uk-UA" dirty="0"/>
              <a:t>Контакт: 068-695-50-97</a:t>
            </a:r>
            <a:endParaRPr lang="ru-RU" dirty="0"/>
          </a:p>
          <a:p>
            <a:r>
              <a:rPr lang="uk-UA" dirty="0"/>
              <a:t>denrevaukr@gmail.com</a:t>
            </a:r>
            <a:endParaRPr lang="ru-RU" dirty="0"/>
          </a:p>
          <a:p>
            <a:endParaRPr lang="ru-RU" dirty="0"/>
          </a:p>
          <a:p>
            <a:endParaRPr lang="ru-RU" dirty="0"/>
          </a:p>
        </p:txBody>
      </p:sp>
    </p:spTree>
    <p:extLst>
      <p:ext uri="{BB962C8B-B14F-4D97-AF65-F5344CB8AC3E}">
        <p14:creationId xmlns:p14="http://schemas.microsoft.com/office/powerpoint/2010/main" val="611002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Ключові поняття із статті 1 </a:t>
            </a:r>
            <a:r>
              <a:rPr lang="en-US" dirty="0" smtClean="0"/>
              <a:t>English</a:t>
            </a:r>
            <a:endParaRPr lang="ru-RU" dirty="0"/>
          </a:p>
        </p:txBody>
      </p:sp>
      <p:sp>
        <p:nvSpPr>
          <p:cNvPr id="3" name="Объект 2"/>
          <p:cNvSpPr>
            <a:spLocks noGrp="1"/>
          </p:cNvSpPr>
          <p:nvPr>
            <p:ph idx="1"/>
          </p:nvPr>
        </p:nvSpPr>
        <p:spPr/>
        <p:txBody>
          <a:bodyPr>
            <a:normAutofit fontScale="92500" lnSpcReduction="20000"/>
          </a:bodyPr>
          <a:lstStyle/>
          <a:p>
            <a:r>
              <a:rPr lang="en-US" dirty="0">
                <a:hlinkClick r:id="rId2"/>
              </a:rPr>
              <a:t>https://</a:t>
            </a:r>
            <a:r>
              <a:rPr lang="en-US" dirty="0" smtClean="0">
                <a:hlinkClick r:id="rId2"/>
              </a:rPr>
              <a:t>www.mdpi.com/2673-4060/2/2/14</a:t>
            </a:r>
            <a:endParaRPr lang="uk-UA" dirty="0" smtClean="0"/>
          </a:p>
          <a:p>
            <a:r>
              <a:rPr lang="en-US" dirty="0"/>
              <a:t>better pricing and cost-effectiveness, achieve the industry leadership position, patent information-markets, conglomerates often have a fear of competitors. </a:t>
            </a:r>
            <a:br>
              <a:rPr lang="en-US" dirty="0"/>
            </a:br>
            <a:r>
              <a:rPr lang="en-US" dirty="0"/>
              <a:t>environmental concern and social backlash. The loss of jobs, dehumanizing of structure in social institutions. (First Macdonald’s in USA without personnel - only robots). Economic disparities, trade war, world has become increasingly interdependent</a:t>
            </a:r>
            <a:endParaRPr lang="ru-RU" dirty="0"/>
          </a:p>
        </p:txBody>
      </p:sp>
    </p:spTree>
    <p:extLst>
      <p:ext uri="{BB962C8B-B14F-4D97-AF65-F5344CB8AC3E}">
        <p14:creationId xmlns:p14="http://schemas.microsoft.com/office/powerpoint/2010/main" val="1559582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r>
              <a:rPr lang="uk-UA" dirty="0" smtClean="0"/>
              <a:t>Ключові поняття із статті 2</a:t>
            </a:r>
            <a:endParaRPr lang="ru-RU" dirty="0"/>
          </a:p>
        </p:txBody>
      </p:sp>
      <p:sp>
        <p:nvSpPr>
          <p:cNvPr id="3" name="Объект 2"/>
          <p:cNvSpPr>
            <a:spLocks noGrp="1"/>
          </p:cNvSpPr>
          <p:nvPr>
            <p:ph idx="1"/>
          </p:nvPr>
        </p:nvSpPr>
        <p:spPr>
          <a:xfrm>
            <a:off x="457200" y="1052736"/>
            <a:ext cx="8229600" cy="5544616"/>
          </a:xfrm>
        </p:spPr>
        <p:txBody>
          <a:bodyPr>
            <a:normAutofit fontScale="85000" lnSpcReduction="20000"/>
          </a:bodyPr>
          <a:lstStyle/>
          <a:p>
            <a:r>
              <a:rPr lang="en-US" dirty="0">
                <a:hlinkClick r:id="rId2"/>
              </a:rPr>
              <a:t>https://</a:t>
            </a:r>
            <a:r>
              <a:rPr lang="en-US" dirty="0" smtClean="0">
                <a:hlinkClick r:id="rId2"/>
              </a:rPr>
              <a:t>www.mdpi.com/2673-4060/2/2/14</a:t>
            </a:r>
            <a:endParaRPr lang="uk-UA" dirty="0" smtClean="0"/>
          </a:p>
          <a:p>
            <a:r>
              <a:rPr lang="ru-RU" dirty="0" err="1" smtClean="0"/>
              <a:t>кращі</a:t>
            </a:r>
            <a:r>
              <a:rPr lang="ru-RU" dirty="0" smtClean="0"/>
              <a:t> </a:t>
            </a:r>
            <a:r>
              <a:rPr lang="ru-RU" dirty="0" err="1"/>
              <a:t>ціни</a:t>
            </a:r>
            <a:r>
              <a:rPr lang="ru-RU" dirty="0"/>
              <a:t> та </a:t>
            </a:r>
            <a:r>
              <a:rPr lang="ru-RU" dirty="0" err="1"/>
              <a:t>економічна</a:t>
            </a:r>
            <a:r>
              <a:rPr lang="ru-RU" dirty="0"/>
              <a:t> </a:t>
            </a:r>
            <a:r>
              <a:rPr lang="ru-RU" dirty="0" err="1"/>
              <a:t>ефективність</a:t>
            </a:r>
            <a:r>
              <a:rPr lang="ru-RU" dirty="0" smtClean="0"/>
              <a:t>,</a:t>
            </a:r>
          </a:p>
          <a:p>
            <a:r>
              <a:rPr lang="ru-RU" dirty="0" smtClean="0"/>
              <a:t> </a:t>
            </a:r>
            <a:r>
              <a:rPr lang="ru-RU" dirty="0" err="1"/>
              <a:t>досягнення</a:t>
            </a:r>
            <a:r>
              <a:rPr lang="ru-RU" dirty="0"/>
              <a:t> </a:t>
            </a:r>
            <a:r>
              <a:rPr lang="ru-RU" dirty="0" err="1"/>
              <a:t>позиції</a:t>
            </a:r>
            <a:r>
              <a:rPr lang="ru-RU" dirty="0"/>
              <a:t> </a:t>
            </a:r>
            <a:r>
              <a:rPr lang="ru-RU" dirty="0" err="1"/>
              <a:t>лідера</a:t>
            </a:r>
            <a:r>
              <a:rPr lang="ru-RU" dirty="0"/>
              <a:t> </a:t>
            </a:r>
            <a:r>
              <a:rPr lang="ru-RU" dirty="0" err="1"/>
              <a:t>галузі</a:t>
            </a:r>
            <a:r>
              <a:rPr lang="ru-RU" dirty="0"/>
              <a:t>, </a:t>
            </a:r>
            <a:endParaRPr lang="ru-RU" dirty="0" smtClean="0"/>
          </a:p>
          <a:p>
            <a:r>
              <a:rPr lang="ru-RU" dirty="0" smtClean="0"/>
              <a:t>ринки </a:t>
            </a:r>
            <a:r>
              <a:rPr lang="ru-RU" dirty="0" err="1"/>
              <a:t>патентної</a:t>
            </a:r>
            <a:r>
              <a:rPr lang="ru-RU" dirty="0"/>
              <a:t> </a:t>
            </a:r>
            <a:r>
              <a:rPr lang="ru-RU" dirty="0" err="1"/>
              <a:t>інформації</a:t>
            </a:r>
            <a:r>
              <a:rPr lang="ru-RU" dirty="0"/>
              <a:t>, </a:t>
            </a:r>
            <a:endParaRPr lang="ru-RU" dirty="0" smtClean="0"/>
          </a:p>
          <a:p>
            <a:r>
              <a:rPr lang="ru-RU" dirty="0" err="1" smtClean="0"/>
              <a:t>конгломерати</a:t>
            </a:r>
            <a:r>
              <a:rPr lang="ru-RU" dirty="0" smtClean="0"/>
              <a:t> </a:t>
            </a:r>
            <a:r>
              <a:rPr lang="ru-RU" dirty="0"/>
              <a:t>часто бояться </a:t>
            </a:r>
            <a:r>
              <a:rPr lang="ru-RU" dirty="0" err="1"/>
              <a:t>конкурентів</a:t>
            </a:r>
            <a:r>
              <a:rPr lang="ru-RU" dirty="0" smtClean="0"/>
              <a:t>.</a:t>
            </a:r>
          </a:p>
          <a:p>
            <a:r>
              <a:rPr lang="ru-RU" dirty="0" err="1" smtClean="0"/>
              <a:t>стурбованість</a:t>
            </a:r>
            <a:r>
              <a:rPr lang="ru-RU" dirty="0" smtClean="0"/>
              <a:t> </a:t>
            </a:r>
            <a:r>
              <a:rPr lang="ru-RU" dirty="0" err="1"/>
              <a:t>навколишнім</a:t>
            </a:r>
            <a:r>
              <a:rPr lang="ru-RU" dirty="0"/>
              <a:t> </a:t>
            </a:r>
            <a:r>
              <a:rPr lang="ru-RU" dirty="0" err="1"/>
              <a:t>середовищем</a:t>
            </a:r>
            <a:r>
              <a:rPr lang="ru-RU" dirty="0"/>
              <a:t> і </a:t>
            </a:r>
            <a:r>
              <a:rPr lang="ru-RU" dirty="0" err="1"/>
              <a:t>соціальна</a:t>
            </a:r>
            <a:r>
              <a:rPr lang="ru-RU" dirty="0"/>
              <a:t> негативна </a:t>
            </a:r>
            <a:r>
              <a:rPr lang="ru-RU" dirty="0" err="1"/>
              <a:t>реакція</a:t>
            </a:r>
            <a:r>
              <a:rPr lang="ru-RU" dirty="0"/>
              <a:t>. </a:t>
            </a:r>
            <a:endParaRPr lang="ru-RU" dirty="0" smtClean="0"/>
          </a:p>
          <a:p>
            <a:r>
              <a:rPr lang="ru-RU" dirty="0" err="1" smtClean="0"/>
              <a:t>Втрата</a:t>
            </a:r>
            <a:r>
              <a:rPr lang="ru-RU" dirty="0" smtClean="0"/>
              <a:t> </a:t>
            </a:r>
            <a:r>
              <a:rPr lang="ru-RU" dirty="0" err="1"/>
              <a:t>робочих</a:t>
            </a:r>
            <a:r>
              <a:rPr lang="ru-RU" dirty="0"/>
              <a:t> </a:t>
            </a:r>
            <a:r>
              <a:rPr lang="ru-RU" dirty="0" err="1"/>
              <a:t>місць</a:t>
            </a:r>
            <a:r>
              <a:rPr lang="ru-RU" dirty="0"/>
              <a:t>, </a:t>
            </a:r>
            <a:endParaRPr lang="ru-RU" dirty="0" smtClean="0"/>
          </a:p>
          <a:p>
            <a:r>
              <a:rPr lang="ru-RU" dirty="0" err="1" smtClean="0"/>
              <a:t>дегуманізація</a:t>
            </a:r>
            <a:r>
              <a:rPr lang="ru-RU" dirty="0" smtClean="0"/>
              <a:t> </a:t>
            </a:r>
            <a:r>
              <a:rPr lang="ru-RU" dirty="0" err="1"/>
              <a:t>структури</a:t>
            </a:r>
            <a:r>
              <a:rPr lang="ru-RU" dirty="0"/>
              <a:t> </a:t>
            </a:r>
            <a:r>
              <a:rPr lang="ru-RU" dirty="0" err="1"/>
              <a:t>соціальних</a:t>
            </a:r>
            <a:r>
              <a:rPr lang="ru-RU" dirty="0"/>
              <a:t> </a:t>
            </a:r>
            <a:r>
              <a:rPr lang="ru-RU" dirty="0" err="1"/>
              <a:t>установ</a:t>
            </a:r>
            <a:r>
              <a:rPr lang="ru-RU" dirty="0"/>
              <a:t>. (Перший </a:t>
            </a:r>
            <a:r>
              <a:rPr lang="en-US" dirty="0"/>
              <a:t>Macdonald’s </a:t>
            </a:r>
            <a:r>
              <a:rPr lang="ru-RU" dirty="0"/>
              <a:t>в США без персоналу - </a:t>
            </a:r>
            <a:r>
              <a:rPr lang="ru-RU" dirty="0" err="1"/>
              <a:t>тільки</a:t>
            </a:r>
            <a:r>
              <a:rPr lang="ru-RU" dirty="0"/>
              <a:t> </a:t>
            </a:r>
            <a:r>
              <a:rPr lang="ru-RU" dirty="0" err="1"/>
              <a:t>роботи</a:t>
            </a:r>
            <a:r>
              <a:rPr lang="ru-RU" dirty="0"/>
              <a:t>). </a:t>
            </a:r>
            <a:endParaRPr lang="ru-RU" dirty="0" smtClean="0"/>
          </a:p>
          <a:p>
            <a:r>
              <a:rPr lang="ru-RU" dirty="0" err="1" smtClean="0"/>
              <a:t>Економічні</a:t>
            </a:r>
            <a:r>
              <a:rPr lang="ru-RU" dirty="0" smtClean="0"/>
              <a:t> </a:t>
            </a:r>
            <a:r>
              <a:rPr lang="ru-RU" dirty="0" err="1"/>
              <a:t>відмінності</a:t>
            </a:r>
            <a:r>
              <a:rPr lang="ru-RU" dirty="0"/>
              <a:t>, </a:t>
            </a:r>
            <a:endParaRPr lang="ru-RU" dirty="0" smtClean="0"/>
          </a:p>
          <a:p>
            <a:r>
              <a:rPr lang="ru-RU" dirty="0" err="1" smtClean="0"/>
              <a:t>торгова</a:t>
            </a:r>
            <a:r>
              <a:rPr lang="ru-RU" dirty="0" smtClean="0"/>
              <a:t> </a:t>
            </a:r>
            <a:r>
              <a:rPr lang="ru-RU" dirty="0" err="1"/>
              <a:t>війна</a:t>
            </a:r>
            <a:r>
              <a:rPr lang="ru-RU" dirty="0"/>
              <a:t>, </a:t>
            </a:r>
            <a:endParaRPr lang="ru-RU" dirty="0" smtClean="0"/>
          </a:p>
          <a:p>
            <a:r>
              <a:rPr lang="ru-RU" dirty="0" err="1" smtClean="0"/>
              <a:t>світ</a:t>
            </a:r>
            <a:r>
              <a:rPr lang="ru-RU" dirty="0" smtClean="0"/>
              <a:t> </a:t>
            </a:r>
            <a:r>
              <a:rPr lang="ru-RU" dirty="0" err="1"/>
              <a:t>стає</a:t>
            </a:r>
            <a:r>
              <a:rPr lang="ru-RU" dirty="0"/>
              <a:t> все </a:t>
            </a:r>
            <a:r>
              <a:rPr lang="ru-RU" dirty="0" err="1"/>
              <a:t>більш</a:t>
            </a:r>
            <a:r>
              <a:rPr lang="ru-RU" dirty="0"/>
              <a:t> </a:t>
            </a:r>
            <a:r>
              <a:rPr lang="ru-RU" dirty="0" err="1"/>
              <a:t>взаємозалежним</a:t>
            </a:r>
            <a:endParaRPr lang="uk-UA" dirty="0" smtClean="0"/>
          </a:p>
        </p:txBody>
      </p:sp>
    </p:spTree>
    <p:extLst>
      <p:ext uri="{BB962C8B-B14F-4D97-AF65-F5344CB8AC3E}">
        <p14:creationId xmlns:p14="http://schemas.microsoft.com/office/powerpoint/2010/main" val="1780609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Висновок. </a:t>
            </a:r>
            <a:endParaRPr lang="ru-RU" dirty="0"/>
          </a:p>
        </p:txBody>
      </p:sp>
      <p:sp>
        <p:nvSpPr>
          <p:cNvPr id="3" name="Объект 2"/>
          <p:cNvSpPr>
            <a:spLocks noGrp="1"/>
          </p:cNvSpPr>
          <p:nvPr>
            <p:ph idx="1"/>
          </p:nvPr>
        </p:nvSpPr>
        <p:spPr/>
        <p:txBody>
          <a:bodyPr>
            <a:normAutofit fontScale="92500" lnSpcReduction="10000"/>
          </a:bodyPr>
          <a:lstStyle/>
          <a:p>
            <a:r>
              <a:rPr lang="uk-UA" dirty="0"/>
              <a:t>Тип стратегії ведення інтернаціонального бізнесу:</a:t>
            </a:r>
            <a:endParaRPr lang="ru-RU" dirty="0"/>
          </a:p>
          <a:p>
            <a:pPr lvl="0"/>
            <a:r>
              <a:rPr lang="uk-UA" dirty="0"/>
              <a:t>«Традиційна</a:t>
            </a:r>
            <a:endParaRPr lang="ru-RU" dirty="0"/>
          </a:p>
          <a:p>
            <a:pPr lvl="0"/>
            <a:r>
              <a:rPr lang="uk-UA" dirty="0"/>
              <a:t>Залежна</a:t>
            </a:r>
            <a:endParaRPr lang="ru-RU" dirty="0"/>
          </a:p>
          <a:p>
            <a:pPr lvl="0"/>
            <a:r>
              <a:rPr lang="uk-UA" dirty="0"/>
              <a:t>Змішана</a:t>
            </a:r>
            <a:endParaRPr lang="ru-RU" dirty="0"/>
          </a:p>
          <a:p>
            <a:pPr lvl="0"/>
            <a:r>
              <a:rPr lang="uk-UA" dirty="0"/>
              <a:t>Опортуністична</a:t>
            </a:r>
            <a:endParaRPr lang="ru-RU" dirty="0"/>
          </a:p>
          <a:p>
            <a:pPr lvl="0"/>
            <a:r>
              <a:rPr lang="uk-UA" dirty="0"/>
              <a:t>Оборонна</a:t>
            </a:r>
            <a:endParaRPr lang="ru-RU" dirty="0"/>
          </a:p>
          <a:p>
            <a:pPr lvl="0"/>
            <a:r>
              <a:rPr lang="uk-UA" dirty="0"/>
              <a:t>Імітаційна</a:t>
            </a:r>
            <a:endParaRPr lang="ru-RU" dirty="0"/>
          </a:p>
          <a:p>
            <a:pPr lvl="0"/>
            <a:r>
              <a:rPr lang="uk-UA" dirty="0"/>
              <a:t>Наступальна» </a:t>
            </a:r>
            <a:r>
              <a:rPr lang="en-US" dirty="0"/>
              <a:t>[3, c5]</a:t>
            </a:r>
            <a:endParaRPr lang="ru-RU" dirty="0"/>
          </a:p>
        </p:txBody>
      </p:sp>
    </p:spTree>
    <p:extLst>
      <p:ext uri="{BB962C8B-B14F-4D97-AF65-F5344CB8AC3E}">
        <p14:creationId xmlns:p14="http://schemas.microsoft.com/office/powerpoint/2010/main" val="1100043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Література </a:t>
            </a:r>
            <a:endParaRPr lang="ru-RU" dirty="0"/>
          </a:p>
        </p:txBody>
      </p:sp>
      <p:sp>
        <p:nvSpPr>
          <p:cNvPr id="3" name="Объект 2"/>
          <p:cNvSpPr>
            <a:spLocks noGrp="1"/>
          </p:cNvSpPr>
          <p:nvPr>
            <p:ph idx="1"/>
          </p:nvPr>
        </p:nvSpPr>
        <p:spPr>
          <a:xfrm>
            <a:off x="457200" y="1124744"/>
            <a:ext cx="8229600" cy="5001419"/>
          </a:xfrm>
        </p:spPr>
        <p:txBody>
          <a:bodyPr>
            <a:normAutofit fontScale="47500" lnSpcReduction="20000"/>
          </a:bodyPr>
          <a:lstStyle/>
          <a:p>
            <a:pPr lvl="0"/>
            <a:r>
              <a:rPr lang="uk-UA" dirty="0"/>
              <a:t>Стаття: «Міжнародний бізнес в умовах глобалізації: теоретичний аспект» К. О. </a:t>
            </a:r>
            <a:r>
              <a:rPr lang="uk-UA" dirty="0" err="1"/>
              <a:t>Макарчук</a:t>
            </a:r>
            <a:r>
              <a:rPr lang="uk-UA" dirty="0"/>
              <a:t>, Харківського національного університету імені В. Н. </a:t>
            </a:r>
            <a:r>
              <a:rPr lang="uk-UA" dirty="0" err="1"/>
              <a:t>Каразіна</a:t>
            </a:r>
            <a:r>
              <a:rPr lang="uk-UA" dirty="0"/>
              <a:t>, 2013, 4 сторінки, УДК 339.5. Режим перегляду, URL:</a:t>
            </a:r>
            <a:endParaRPr lang="ru-RU" dirty="0"/>
          </a:p>
          <a:p>
            <a:r>
              <a:rPr lang="uk-UA" u="sng" dirty="0">
                <a:hlinkClick r:id="rId2"/>
              </a:rPr>
              <a:t>http://international-relations-tourism.karazin.ua/themes/irtb/resources/7ef63f6fcef450bac2fea106a442cae5.pdf</a:t>
            </a:r>
            <a:r>
              <a:rPr lang="uk-UA" dirty="0"/>
              <a:t> </a:t>
            </a:r>
            <a:endParaRPr lang="ru-RU" dirty="0"/>
          </a:p>
          <a:p>
            <a:pPr lvl="0"/>
            <a:r>
              <a:rPr lang="uk-UA" i="1" dirty="0"/>
              <a:t>Кіно для перегляду по темі глобалізація економіки у біржі акцій і цінних паперів: </a:t>
            </a:r>
            <a:r>
              <a:rPr lang="en-US" i="1" dirty="0"/>
              <a:t>“Wag the Dog is a 1997 American political satire black comedy film produced and directed by Barry Levinson and starring Dustin Hoffman and Robert De </a:t>
            </a:r>
            <a:r>
              <a:rPr lang="en-US" i="1" dirty="0" err="1"/>
              <a:t>Niro</a:t>
            </a:r>
            <a:r>
              <a:rPr lang="en-US" i="1" dirty="0"/>
              <a:t>.”</a:t>
            </a:r>
            <a:endParaRPr lang="ru-RU" dirty="0"/>
          </a:p>
          <a:p>
            <a:pPr lvl="0"/>
            <a:r>
              <a:rPr lang="uk-UA" dirty="0"/>
              <a:t>Стаття Е. В. </a:t>
            </a:r>
            <a:r>
              <a:rPr lang="uk-UA" dirty="0" err="1"/>
              <a:t>Прушківська</a:t>
            </a:r>
            <a:r>
              <a:rPr lang="uk-UA" dirty="0"/>
              <a:t>, д. е. н., професор Інноваційні «Стратегії Розвитку Міжнародних Компаній В Умовах Глобалізації», УДК 316.422.44:330.977 . 8 сторінок.  Режим перегляду, URL:</a:t>
            </a:r>
            <a:endParaRPr lang="ru-RU" dirty="0"/>
          </a:p>
          <a:p>
            <a:r>
              <a:rPr lang="uk-UA" u="sng" dirty="0">
                <a:hlinkClick r:id="rId3"/>
              </a:rPr>
              <a:t>https://ev.nmu.org.ua/docs/2020/4/EV20204_028-035.pdf</a:t>
            </a:r>
            <a:endParaRPr lang="ru-RU" dirty="0"/>
          </a:p>
          <a:p>
            <a:r>
              <a:rPr lang="uk-UA" dirty="0"/>
              <a:t> </a:t>
            </a:r>
            <a:endParaRPr lang="ru-RU" dirty="0"/>
          </a:p>
          <a:p>
            <a:pPr lvl="0"/>
            <a:r>
              <a:rPr lang="uk-UA" dirty="0"/>
              <a:t>Стаття </a:t>
            </a:r>
            <a:r>
              <a:rPr lang="uk-UA" dirty="0" err="1"/>
              <a:t>Абакелія</a:t>
            </a:r>
            <a:r>
              <a:rPr lang="uk-UA" dirty="0"/>
              <a:t> І.Р., «Вплив процесів глобалізації на розвиток корпоративного середовища міжнародних it-компаній» Харківський національний економічний університет імені Семена </a:t>
            </a:r>
            <a:r>
              <a:rPr lang="uk-UA" dirty="0" err="1"/>
              <a:t>Кузнеця</a:t>
            </a:r>
            <a:r>
              <a:rPr lang="uk-UA" dirty="0"/>
              <a:t>. 8 сторінок, Корпоративна культура. Режим перегляду, URL: </a:t>
            </a:r>
            <a:r>
              <a:rPr lang="uk-UA" u="sng" dirty="0">
                <a:hlinkClick r:id="rId4"/>
              </a:rPr>
              <a:t>http://repository.hneu.edu.ua/bitstream/123456789/24637/1/30.11.2020_%D0%A1%D0%91%D0%BE%D1%80%D0%BD%D0%B8%D0%BA-6-10.pdf</a:t>
            </a:r>
            <a:r>
              <a:rPr lang="uk-UA" dirty="0"/>
              <a:t> </a:t>
            </a:r>
            <a:endParaRPr lang="ru-RU" dirty="0"/>
          </a:p>
          <a:p>
            <a:pPr lvl="0"/>
            <a:r>
              <a:rPr lang="uk-UA" dirty="0" err="1"/>
              <a:t>Батракова</a:t>
            </a:r>
            <a:r>
              <a:rPr lang="uk-UA" dirty="0"/>
              <a:t> Т.І., Гайдай І.О., «Розділ 2. Світове господарство і міжнародні економічні відносини розвиток міжнародного бізнесу в умовах глобалізації». УДК 339.9:330.33.01:005.412. 6 сторінок. Режим перегляду, URL:</a:t>
            </a:r>
            <a:endParaRPr lang="ru-RU" dirty="0"/>
          </a:p>
          <a:p>
            <a:r>
              <a:rPr lang="uk-UA" u="sng" dirty="0">
                <a:hlinkClick r:id="rId5"/>
              </a:rPr>
              <a:t>http://www.market-infr.od.ua/journals/2019/30_2019_ukr/5.pdf</a:t>
            </a:r>
            <a:r>
              <a:rPr lang="uk-UA" dirty="0"/>
              <a:t> </a:t>
            </a:r>
            <a:endParaRPr lang="ru-RU" dirty="0"/>
          </a:p>
          <a:p>
            <a:pPr lvl="0"/>
            <a:r>
              <a:rPr lang="uk-UA" dirty="0"/>
              <a:t>В. І. Кокоріна, "Основні тенденції розвитку форм міжнародного бізнесу в умовах глобалізації" УДК 339.94:330.34 ДВНЗ «Київський національний економічний університет ім. В. Гетьмана»,  Режим перегляду, URL: </a:t>
            </a:r>
            <a:r>
              <a:rPr lang="uk-UA" u="sng" dirty="0">
                <a:hlinkClick r:id="rId6"/>
              </a:rPr>
              <a:t>http://www.economy.nayka.com.ua/?op=1&amp;z=1205</a:t>
            </a:r>
            <a:r>
              <a:rPr lang="uk-UA" dirty="0"/>
              <a:t> </a:t>
            </a:r>
            <a:endParaRPr lang="ru-RU" dirty="0"/>
          </a:p>
        </p:txBody>
      </p:sp>
    </p:spTree>
    <p:extLst>
      <p:ext uri="{BB962C8B-B14F-4D97-AF65-F5344CB8AC3E}">
        <p14:creationId xmlns:p14="http://schemas.microsoft.com/office/powerpoint/2010/main" val="2158846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pPr lvl="0"/>
            <a:r>
              <a:rPr lang="uk-UA" sz="4000" i="1" dirty="0"/>
              <a:t>Кіно для перегляду по темі глобалізація економіки у </a:t>
            </a:r>
            <a:r>
              <a:rPr lang="uk-UA" sz="4000" i="1" dirty="0" smtClean="0"/>
              <a:t>політиці: </a:t>
            </a:r>
            <a:endParaRPr lang="ru-RU" sz="4000" dirty="0"/>
          </a:p>
        </p:txBody>
      </p:sp>
      <p:sp>
        <p:nvSpPr>
          <p:cNvPr id="3" name="Объект 2"/>
          <p:cNvSpPr>
            <a:spLocks noGrp="1"/>
          </p:cNvSpPr>
          <p:nvPr>
            <p:ph idx="1"/>
          </p:nvPr>
        </p:nvSpPr>
        <p:spPr>
          <a:xfrm>
            <a:off x="467544" y="2348880"/>
            <a:ext cx="8229600" cy="1800200"/>
          </a:xfrm>
        </p:spPr>
        <p:txBody>
          <a:bodyPr>
            <a:normAutofit fontScale="92500" lnSpcReduction="10000"/>
          </a:bodyPr>
          <a:lstStyle/>
          <a:p>
            <a:pPr lvl="0"/>
            <a:r>
              <a:rPr lang="en-US" i="1" dirty="0" smtClean="0"/>
              <a:t>“</a:t>
            </a:r>
            <a:r>
              <a:rPr lang="en-US" i="1" dirty="0"/>
              <a:t>Wag the Dog is a 1997 American political satire black comedy film produced and directed by Barry Levinson and starring Dustin Hoffman and Robert De </a:t>
            </a:r>
            <a:r>
              <a:rPr lang="en-US" i="1" dirty="0" err="1"/>
              <a:t>Niro</a:t>
            </a:r>
            <a:r>
              <a:rPr lang="en-US" i="1" dirty="0"/>
              <a:t>.”</a:t>
            </a:r>
            <a:endParaRPr lang="ru-RU" dirty="0"/>
          </a:p>
          <a:p>
            <a:pPr marL="0" indent="0">
              <a:buNone/>
            </a:pPr>
            <a:endParaRPr lang="ru-RU" dirty="0"/>
          </a:p>
        </p:txBody>
      </p:sp>
      <p:sp>
        <p:nvSpPr>
          <p:cNvPr id="4" name="Заголовок 1"/>
          <p:cNvSpPr txBox="1">
            <a:spLocks/>
          </p:cNvSpPr>
          <p:nvPr/>
        </p:nvSpPr>
        <p:spPr>
          <a:xfrm>
            <a:off x="417418" y="4424810"/>
            <a:ext cx="8229600" cy="193022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4000" i="1" dirty="0" smtClean="0"/>
              <a:t>Дякую за увагу!</a:t>
            </a:r>
            <a:endParaRPr lang="ru-RU" sz="4000" dirty="0"/>
          </a:p>
        </p:txBody>
      </p:sp>
    </p:spTree>
    <p:extLst>
      <p:ext uri="{BB962C8B-B14F-4D97-AF65-F5344CB8AC3E}">
        <p14:creationId xmlns:p14="http://schemas.microsoft.com/office/powerpoint/2010/main" val="63219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ru-RU" dirty="0"/>
          </a:p>
        </p:txBody>
      </p:sp>
      <p:sp>
        <p:nvSpPr>
          <p:cNvPr id="3" name="Объект 2"/>
          <p:cNvSpPr>
            <a:spLocks noGrp="1"/>
          </p:cNvSpPr>
          <p:nvPr>
            <p:ph idx="1"/>
          </p:nvPr>
        </p:nvSpPr>
        <p:spPr/>
        <p:txBody>
          <a:bodyPr>
            <a:normAutofit fontScale="70000" lnSpcReduction="20000"/>
          </a:bodyPr>
          <a:lstStyle/>
          <a:p>
            <a:pPr lvl="0"/>
            <a:r>
              <a:rPr lang="uk-UA" dirty="0"/>
              <a:t>Глобалізація: дистанційне створення компанії у США, Чехії. </a:t>
            </a:r>
            <a:endParaRPr lang="ru-RU" sz="2400" dirty="0"/>
          </a:p>
          <a:p>
            <a:pPr lvl="1"/>
            <a:r>
              <a:rPr lang="uk-UA" dirty="0"/>
              <a:t>Вимоги до не резидентів. </a:t>
            </a:r>
            <a:endParaRPr lang="ru-RU" sz="2000" dirty="0"/>
          </a:p>
          <a:p>
            <a:pPr lvl="1"/>
            <a:r>
              <a:rPr lang="uk-UA" dirty="0"/>
              <a:t>Стартовий капітал.</a:t>
            </a:r>
            <a:endParaRPr lang="ru-RU" sz="2000" dirty="0"/>
          </a:p>
          <a:p>
            <a:pPr lvl="1"/>
            <a:r>
              <a:rPr lang="uk-UA" dirty="0"/>
              <a:t>Устаткування та ліцензування. </a:t>
            </a:r>
            <a:endParaRPr lang="ru-RU" sz="2000" dirty="0"/>
          </a:p>
          <a:p>
            <a:pPr lvl="1"/>
            <a:r>
              <a:rPr lang="uk-UA" dirty="0"/>
              <a:t>Робочий час співробітників та різниця у спілкуванні порівняно із Україною.</a:t>
            </a:r>
            <a:endParaRPr lang="ru-RU" sz="2000" dirty="0"/>
          </a:p>
          <a:p>
            <a:pPr lvl="0"/>
            <a:r>
              <a:rPr lang="uk-UA" dirty="0"/>
              <a:t>Пошук кадрів за кордоном.</a:t>
            </a:r>
            <a:endParaRPr lang="ru-RU" sz="2400" dirty="0"/>
          </a:p>
          <a:p>
            <a:pPr lvl="0"/>
            <a:r>
              <a:rPr lang="uk-UA" dirty="0"/>
              <a:t>Внесення корегування до власної місії компанії під час виходу на іноземний ринок.</a:t>
            </a:r>
            <a:endParaRPr lang="ru-RU" sz="2400" dirty="0"/>
          </a:p>
          <a:p>
            <a:pPr lvl="0"/>
            <a:r>
              <a:rPr lang="uk-UA" dirty="0"/>
              <a:t>Обговорення відео.</a:t>
            </a:r>
            <a:endParaRPr lang="ru-RU" sz="2400" dirty="0"/>
          </a:p>
          <a:p>
            <a:pPr lvl="0"/>
            <a:r>
              <a:rPr lang="uk-UA" dirty="0"/>
              <a:t>Вплив міжнародних актів на бізнес у Вашій країні. </a:t>
            </a:r>
            <a:endParaRPr lang="ru-RU" sz="2400" dirty="0"/>
          </a:p>
          <a:p>
            <a:pPr lvl="0"/>
            <a:r>
              <a:rPr lang="uk-UA" dirty="0"/>
              <a:t>Висновки</a:t>
            </a:r>
            <a:r>
              <a:rPr lang="ru-RU" dirty="0"/>
              <a:t>.</a:t>
            </a:r>
            <a:endParaRPr lang="ru-RU" sz="2400" dirty="0"/>
          </a:p>
          <a:p>
            <a:pPr lvl="0"/>
            <a:r>
              <a:rPr lang="uk-UA" dirty="0"/>
              <a:t>Список літератури для подальшого вивчення</a:t>
            </a:r>
            <a:r>
              <a:rPr lang="uk-UA" dirty="0" smtClean="0"/>
              <a:t>.</a:t>
            </a:r>
            <a:endParaRPr lang="ru-RU" sz="2400" dirty="0"/>
          </a:p>
        </p:txBody>
      </p:sp>
    </p:spTree>
    <p:extLst>
      <p:ext uri="{BB962C8B-B14F-4D97-AF65-F5344CB8AC3E}">
        <p14:creationId xmlns:p14="http://schemas.microsoft.com/office/powerpoint/2010/main" val="242554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dirty="0"/>
              <a:t>Глобалізація: дистанційне створення компанії у США, Чехії. </a:t>
            </a:r>
            <a:endParaRPr lang="ru-RU" dirty="0"/>
          </a:p>
        </p:txBody>
      </p:sp>
      <p:sp>
        <p:nvSpPr>
          <p:cNvPr id="3" name="Объект 2"/>
          <p:cNvSpPr>
            <a:spLocks noGrp="1"/>
          </p:cNvSpPr>
          <p:nvPr>
            <p:ph idx="1"/>
          </p:nvPr>
        </p:nvSpPr>
        <p:spPr/>
        <p:txBody>
          <a:bodyPr>
            <a:normAutofit lnSpcReduction="10000"/>
          </a:bodyPr>
          <a:lstStyle/>
          <a:p>
            <a:r>
              <a:rPr lang="en-US" u="sng" dirty="0" smtClean="0">
                <a:hlinkClick r:id="rId2"/>
              </a:rPr>
              <a:t>https</a:t>
            </a:r>
            <a:r>
              <a:rPr lang="uk-UA" u="sng" dirty="0">
                <a:hlinkClick r:id="rId2"/>
              </a:rPr>
              <a:t>://</a:t>
            </a:r>
            <a:r>
              <a:rPr lang="en-US" u="sng" dirty="0">
                <a:hlinkClick r:id="rId2"/>
              </a:rPr>
              <a:t>business</a:t>
            </a:r>
            <a:r>
              <a:rPr lang="uk-UA" u="sng" dirty="0">
                <a:hlinkClick r:id="rId2"/>
              </a:rPr>
              <a:t>.</a:t>
            </a:r>
            <a:r>
              <a:rPr lang="en-US" u="sng" dirty="0" err="1">
                <a:hlinkClick r:id="rId2"/>
              </a:rPr>
              <a:t>nj</a:t>
            </a:r>
            <a:r>
              <a:rPr lang="uk-UA" u="sng" dirty="0">
                <a:hlinkClick r:id="rId2"/>
              </a:rPr>
              <a:t>.</a:t>
            </a:r>
            <a:r>
              <a:rPr lang="en-US" u="sng" dirty="0" err="1">
                <a:hlinkClick r:id="rId2"/>
              </a:rPr>
              <a:t>gov</a:t>
            </a:r>
            <a:r>
              <a:rPr lang="uk-UA" u="sng" dirty="0">
                <a:hlinkClick r:id="rId2"/>
              </a:rPr>
              <a:t>/</a:t>
            </a:r>
            <a:r>
              <a:rPr lang="en-US" u="sng" dirty="0">
                <a:hlinkClick r:id="rId2"/>
              </a:rPr>
              <a:t>pages</a:t>
            </a:r>
            <a:r>
              <a:rPr lang="uk-UA" u="sng" dirty="0">
                <a:hlinkClick r:id="rId2"/>
              </a:rPr>
              <a:t>/</a:t>
            </a:r>
            <a:r>
              <a:rPr lang="en-US" u="sng" dirty="0">
                <a:hlinkClick r:id="rId2"/>
              </a:rPr>
              <a:t>register</a:t>
            </a:r>
            <a:r>
              <a:rPr lang="uk-UA" u="sng" dirty="0">
                <a:hlinkClick r:id="rId2"/>
              </a:rPr>
              <a:t>-</a:t>
            </a:r>
            <a:r>
              <a:rPr lang="en-US" u="sng" dirty="0">
                <a:hlinkClick r:id="rId2"/>
              </a:rPr>
              <a:t>your</a:t>
            </a:r>
            <a:r>
              <a:rPr lang="uk-UA" u="sng" dirty="0">
                <a:hlinkClick r:id="rId2"/>
              </a:rPr>
              <a:t>-</a:t>
            </a:r>
            <a:r>
              <a:rPr lang="en-US" u="sng" dirty="0">
                <a:hlinkClick r:id="rId2"/>
              </a:rPr>
              <a:t>business</a:t>
            </a:r>
            <a:r>
              <a:rPr lang="uk-UA" u="sng" dirty="0">
                <a:hlinkClick r:id="rId2"/>
              </a:rPr>
              <a:t>?</a:t>
            </a:r>
            <a:r>
              <a:rPr lang="en-US" u="sng" dirty="0">
                <a:hlinkClick r:id="rId2"/>
              </a:rPr>
              <a:t>locale</a:t>
            </a:r>
            <a:r>
              <a:rPr lang="uk-UA" u="sng" dirty="0">
                <a:hlinkClick r:id="rId2"/>
              </a:rPr>
              <a:t>=</a:t>
            </a:r>
            <a:r>
              <a:rPr lang="en-US" u="sng" dirty="0">
                <a:hlinkClick r:id="rId2"/>
              </a:rPr>
              <a:t>en</a:t>
            </a:r>
            <a:r>
              <a:rPr lang="en-US" dirty="0"/>
              <a:t> </a:t>
            </a:r>
            <a:endParaRPr lang="ru-RU" sz="2400" dirty="0"/>
          </a:p>
          <a:p>
            <a:r>
              <a:rPr lang="en-US" u="sng" dirty="0">
                <a:hlinkClick r:id="rId3"/>
              </a:rPr>
              <a:t>https</a:t>
            </a:r>
            <a:r>
              <a:rPr lang="uk-UA" u="sng" dirty="0">
                <a:hlinkClick r:id="rId3"/>
              </a:rPr>
              <a:t>://</a:t>
            </a:r>
            <a:r>
              <a:rPr lang="en-US" u="sng" dirty="0" err="1">
                <a:hlinkClick r:id="rId3"/>
              </a:rPr>
              <a:t>infocizinci</a:t>
            </a:r>
            <a:r>
              <a:rPr lang="uk-UA" u="sng" dirty="0">
                <a:hlinkClick r:id="rId3"/>
              </a:rPr>
              <a:t>.</a:t>
            </a:r>
            <a:r>
              <a:rPr lang="en-US" u="sng" dirty="0" err="1">
                <a:hlinkClick r:id="rId3"/>
              </a:rPr>
              <a:t>cz</a:t>
            </a:r>
            <a:r>
              <a:rPr lang="uk-UA" u="sng" dirty="0">
                <a:hlinkClick r:id="rId3"/>
              </a:rPr>
              <a:t>/</a:t>
            </a:r>
            <a:r>
              <a:rPr lang="en-US" u="sng" dirty="0" err="1">
                <a:hlinkClick r:id="rId3"/>
              </a:rPr>
              <a:t>cr</a:t>
            </a:r>
            <a:r>
              <a:rPr lang="uk-UA" u="sng" dirty="0">
                <a:hlinkClick r:id="rId3"/>
              </a:rPr>
              <a:t>/</a:t>
            </a:r>
            <a:r>
              <a:rPr lang="en-US" u="sng" dirty="0" err="1">
                <a:hlinkClick r:id="rId3"/>
              </a:rPr>
              <a:t>zivnostensky</a:t>
            </a:r>
            <a:r>
              <a:rPr lang="uk-UA" u="sng" dirty="0">
                <a:hlinkClick r:id="rId3"/>
              </a:rPr>
              <a:t>-</a:t>
            </a:r>
            <a:r>
              <a:rPr lang="en-US" u="sng" dirty="0">
                <a:hlinkClick r:id="rId3"/>
              </a:rPr>
              <a:t>list</a:t>
            </a:r>
            <a:r>
              <a:rPr lang="uk-UA" u="sng" dirty="0">
                <a:hlinkClick r:id="rId3"/>
              </a:rPr>
              <a:t>-</a:t>
            </a:r>
            <a:r>
              <a:rPr lang="en-US" u="sng" dirty="0">
                <a:hlinkClick r:id="rId3"/>
              </a:rPr>
              <a:t>pro</a:t>
            </a:r>
            <a:r>
              <a:rPr lang="uk-UA" u="sng" dirty="0">
                <a:hlinkClick r:id="rId3"/>
              </a:rPr>
              <a:t>-</a:t>
            </a:r>
            <a:r>
              <a:rPr lang="en-US" u="sng" dirty="0" err="1">
                <a:hlinkClick r:id="rId3"/>
              </a:rPr>
              <a:t>cizince</a:t>
            </a:r>
            <a:r>
              <a:rPr lang="uk-UA" u="sng" dirty="0">
                <a:hlinkClick r:id="rId3"/>
              </a:rPr>
              <a:t>/</a:t>
            </a:r>
            <a:r>
              <a:rPr lang="en-US" dirty="0"/>
              <a:t> </a:t>
            </a:r>
            <a:endParaRPr lang="ru-RU" sz="2400" dirty="0"/>
          </a:p>
          <a:p>
            <a:pPr lvl="1"/>
            <a:r>
              <a:rPr lang="uk-UA" dirty="0"/>
              <a:t>Вимоги до не резидентів. </a:t>
            </a:r>
            <a:endParaRPr lang="ru-RU" sz="2000" dirty="0"/>
          </a:p>
          <a:p>
            <a:pPr lvl="1"/>
            <a:r>
              <a:rPr lang="uk-UA" dirty="0"/>
              <a:t>Стартовий капітал.</a:t>
            </a:r>
            <a:endParaRPr lang="ru-RU" sz="2000" dirty="0"/>
          </a:p>
          <a:p>
            <a:pPr lvl="1"/>
            <a:r>
              <a:rPr lang="uk-UA" dirty="0"/>
              <a:t>Устаткування та ліцензування. </a:t>
            </a:r>
            <a:endParaRPr lang="ru-RU" sz="2000" dirty="0"/>
          </a:p>
          <a:p>
            <a:pPr lvl="1"/>
            <a:r>
              <a:rPr lang="uk-UA" dirty="0"/>
              <a:t>Робочий час співробітників та різниця у спілкуванні порівняно із Україною.</a:t>
            </a:r>
            <a:endParaRPr lang="ru-RU" sz="2000" dirty="0"/>
          </a:p>
          <a:p>
            <a:endParaRPr lang="ru-RU" dirty="0"/>
          </a:p>
        </p:txBody>
      </p:sp>
    </p:spTree>
    <p:extLst>
      <p:ext uri="{BB962C8B-B14F-4D97-AF65-F5344CB8AC3E}">
        <p14:creationId xmlns:p14="http://schemas.microsoft.com/office/powerpoint/2010/main" val="23748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dirty="0"/>
              <a:t>Пошук кадрів за кордоном</a:t>
            </a:r>
            <a:r>
              <a:rPr lang="uk-UA" dirty="0" smtClean="0"/>
              <a:t>.</a:t>
            </a:r>
            <a:endParaRPr lang="ru-RU" dirty="0"/>
          </a:p>
        </p:txBody>
      </p:sp>
      <p:sp>
        <p:nvSpPr>
          <p:cNvPr id="3" name="Объект 2"/>
          <p:cNvSpPr>
            <a:spLocks noGrp="1"/>
          </p:cNvSpPr>
          <p:nvPr>
            <p:ph idx="1"/>
          </p:nvPr>
        </p:nvSpPr>
        <p:spPr/>
        <p:txBody>
          <a:bodyPr/>
          <a:lstStyle/>
          <a:p>
            <a:r>
              <a:rPr lang="uk-UA" dirty="0"/>
              <a:t>Для успішного ведення бізнесу необхідно мати персонал, який допоможе у веденні бізнесу, а саме бухгалтерського обліку і аудиту. У розвинутих країнах аудит проводиться часто і регулярно. </a:t>
            </a:r>
            <a:endParaRPr lang="ru-RU" dirty="0"/>
          </a:p>
          <a:p>
            <a:endParaRPr lang="ru-RU" dirty="0"/>
          </a:p>
        </p:txBody>
      </p:sp>
    </p:spTree>
    <p:extLst>
      <p:ext uri="{BB962C8B-B14F-4D97-AF65-F5344CB8AC3E}">
        <p14:creationId xmlns:p14="http://schemas.microsoft.com/office/powerpoint/2010/main" val="402657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dirty="0"/>
              <a:t>Внесення корегування до власної місії компанії під час виходу на іноземний ринок.</a:t>
            </a: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r>
              <a:rPr lang="en-US" u="sng" dirty="0">
                <a:hlinkClick r:id="rId2"/>
              </a:rPr>
              <a:t>https</a:t>
            </a:r>
            <a:r>
              <a:rPr lang="uk-UA" u="sng" dirty="0">
                <a:hlinkClick r:id="rId2"/>
              </a:rPr>
              <a:t>://</a:t>
            </a:r>
            <a:r>
              <a:rPr lang="en-US" u="sng" dirty="0" err="1">
                <a:hlinkClick r:id="rId2"/>
              </a:rPr>
              <a:t>ec</a:t>
            </a:r>
            <a:r>
              <a:rPr lang="uk-UA" u="sng" dirty="0">
                <a:hlinkClick r:id="rId2"/>
              </a:rPr>
              <a:t>.</a:t>
            </a:r>
            <a:r>
              <a:rPr lang="en-US" u="sng" dirty="0" err="1">
                <a:hlinkClick r:id="rId2"/>
              </a:rPr>
              <a:t>europa</a:t>
            </a:r>
            <a:r>
              <a:rPr lang="uk-UA" u="sng" dirty="0">
                <a:hlinkClick r:id="rId2"/>
              </a:rPr>
              <a:t>.</a:t>
            </a:r>
            <a:r>
              <a:rPr lang="en-US" u="sng" dirty="0" err="1">
                <a:hlinkClick r:id="rId2"/>
              </a:rPr>
              <a:t>eu</a:t>
            </a:r>
            <a:r>
              <a:rPr lang="uk-UA" u="sng" dirty="0">
                <a:hlinkClick r:id="rId2"/>
              </a:rPr>
              <a:t>/</a:t>
            </a:r>
            <a:r>
              <a:rPr lang="en-US" u="sng" dirty="0">
                <a:hlinkClick r:id="rId2"/>
              </a:rPr>
              <a:t>info</a:t>
            </a:r>
            <a:r>
              <a:rPr lang="uk-UA" u="sng" dirty="0">
                <a:hlinkClick r:id="rId2"/>
              </a:rPr>
              <a:t>/</a:t>
            </a:r>
            <a:r>
              <a:rPr lang="en-US" u="sng" dirty="0">
                <a:hlinkClick r:id="rId2"/>
              </a:rPr>
              <a:t>funding</a:t>
            </a:r>
            <a:r>
              <a:rPr lang="uk-UA" u="sng" dirty="0">
                <a:hlinkClick r:id="rId2"/>
              </a:rPr>
              <a:t>-</a:t>
            </a:r>
            <a:r>
              <a:rPr lang="en-US" u="sng" dirty="0">
                <a:hlinkClick r:id="rId2"/>
              </a:rPr>
              <a:t>tenders</a:t>
            </a:r>
            <a:r>
              <a:rPr lang="uk-UA" u="sng" dirty="0">
                <a:hlinkClick r:id="rId2"/>
              </a:rPr>
              <a:t>/</a:t>
            </a:r>
            <a:r>
              <a:rPr lang="en-US" u="sng" dirty="0">
                <a:hlinkClick r:id="rId2"/>
              </a:rPr>
              <a:t>opportunities</a:t>
            </a:r>
            <a:r>
              <a:rPr lang="uk-UA" u="sng" dirty="0">
                <a:hlinkClick r:id="rId2"/>
              </a:rPr>
              <a:t>/</a:t>
            </a:r>
            <a:r>
              <a:rPr lang="en-US" u="sng" dirty="0">
                <a:hlinkClick r:id="rId2"/>
              </a:rPr>
              <a:t>portal</a:t>
            </a:r>
            <a:r>
              <a:rPr lang="uk-UA" u="sng" dirty="0">
                <a:hlinkClick r:id="rId2"/>
              </a:rPr>
              <a:t>/</a:t>
            </a:r>
            <a:r>
              <a:rPr lang="en-US" u="sng" dirty="0">
                <a:hlinkClick r:id="rId2"/>
              </a:rPr>
              <a:t>screen</a:t>
            </a:r>
            <a:r>
              <a:rPr lang="uk-UA" u="sng" dirty="0">
                <a:hlinkClick r:id="rId2"/>
              </a:rPr>
              <a:t>/</a:t>
            </a:r>
            <a:r>
              <a:rPr lang="en-US" u="sng" dirty="0">
                <a:hlinkClick r:id="rId2"/>
              </a:rPr>
              <a:t>opportunities</a:t>
            </a:r>
            <a:r>
              <a:rPr lang="uk-UA" u="sng" dirty="0">
                <a:hlinkClick r:id="rId2"/>
              </a:rPr>
              <a:t>/</a:t>
            </a:r>
            <a:r>
              <a:rPr lang="en-US" u="sng" dirty="0">
                <a:hlinkClick r:id="rId2"/>
              </a:rPr>
              <a:t>topic</a:t>
            </a:r>
            <a:r>
              <a:rPr lang="uk-UA" u="sng" dirty="0">
                <a:hlinkClick r:id="rId2"/>
              </a:rPr>
              <a:t>-</a:t>
            </a:r>
            <a:r>
              <a:rPr lang="en-US" u="sng" dirty="0">
                <a:hlinkClick r:id="rId2"/>
              </a:rPr>
              <a:t>search</a:t>
            </a:r>
            <a:r>
              <a:rPr lang="uk-UA" u="sng" dirty="0">
                <a:hlinkClick r:id="rId2"/>
              </a:rPr>
              <a:t>;</a:t>
            </a:r>
            <a:r>
              <a:rPr lang="en-US" u="sng" dirty="0" err="1">
                <a:hlinkClick r:id="rId2"/>
              </a:rPr>
              <a:t>callCode</a:t>
            </a:r>
            <a:r>
              <a:rPr lang="uk-UA" u="sng" dirty="0">
                <a:hlinkClick r:id="rId2"/>
              </a:rPr>
              <a:t>=</a:t>
            </a:r>
            <a:r>
              <a:rPr lang="en-US" u="sng" dirty="0">
                <a:hlinkClick r:id="rId2"/>
              </a:rPr>
              <a:t>null</a:t>
            </a:r>
            <a:r>
              <a:rPr lang="uk-UA" u="sng" dirty="0">
                <a:hlinkClick r:id="rId2"/>
              </a:rPr>
              <a:t>;</a:t>
            </a:r>
            <a:r>
              <a:rPr lang="en-US" u="sng" dirty="0" err="1">
                <a:hlinkClick r:id="rId2"/>
              </a:rPr>
              <a:t>freeTextSearchKeyword</a:t>
            </a:r>
            <a:r>
              <a:rPr lang="uk-UA" u="sng" dirty="0">
                <a:hlinkClick r:id="rId2"/>
              </a:rPr>
              <a:t>=;</a:t>
            </a:r>
            <a:r>
              <a:rPr lang="en-US" u="sng" dirty="0" err="1">
                <a:hlinkClick r:id="rId2"/>
              </a:rPr>
              <a:t>matchWholeText</a:t>
            </a:r>
            <a:r>
              <a:rPr lang="uk-UA" u="sng" dirty="0">
                <a:hlinkClick r:id="rId2"/>
              </a:rPr>
              <a:t>=</a:t>
            </a:r>
            <a:r>
              <a:rPr lang="en-US" u="sng" dirty="0">
                <a:hlinkClick r:id="rId2"/>
              </a:rPr>
              <a:t>true</a:t>
            </a:r>
            <a:r>
              <a:rPr lang="uk-UA" u="sng" dirty="0">
                <a:hlinkClick r:id="rId2"/>
              </a:rPr>
              <a:t>;</a:t>
            </a:r>
            <a:r>
              <a:rPr lang="en-US" u="sng" dirty="0" err="1">
                <a:hlinkClick r:id="rId2"/>
              </a:rPr>
              <a:t>typeCodes</a:t>
            </a:r>
            <a:r>
              <a:rPr lang="uk-UA" u="sng" dirty="0">
                <a:hlinkClick r:id="rId2"/>
              </a:rPr>
              <a:t>=0,1,2,8;</a:t>
            </a:r>
            <a:r>
              <a:rPr lang="en-US" u="sng" dirty="0" err="1">
                <a:hlinkClick r:id="rId2"/>
              </a:rPr>
              <a:t>statusCodes</a:t>
            </a:r>
            <a:r>
              <a:rPr lang="uk-UA" u="sng" dirty="0">
                <a:hlinkClick r:id="rId2"/>
              </a:rPr>
              <a:t>=31094501,31094502,31094503;</a:t>
            </a:r>
            <a:r>
              <a:rPr lang="en-US" u="sng" dirty="0" err="1">
                <a:hlinkClick r:id="rId2"/>
              </a:rPr>
              <a:t>programmePeriod</a:t>
            </a:r>
            <a:r>
              <a:rPr lang="uk-UA" u="sng" dirty="0">
                <a:hlinkClick r:id="rId2"/>
              </a:rPr>
              <a:t>=</a:t>
            </a:r>
            <a:r>
              <a:rPr lang="en-US" u="sng" dirty="0">
                <a:hlinkClick r:id="rId2"/>
              </a:rPr>
              <a:t>null</a:t>
            </a:r>
            <a:r>
              <a:rPr lang="uk-UA" u="sng" dirty="0">
                <a:hlinkClick r:id="rId2"/>
              </a:rPr>
              <a:t>;</a:t>
            </a:r>
            <a:r>
              <a:rPr lang="en-US" u="sng" dirty="0" err="1">
                <a:hlinkClick r:id="rId2"/>
              </a:rPr>
              <a:t>programCcm</a:t>
            </a:r>
            <a:r>
              <a:rPr lang="uk-UA" u="sng" dirty="0">
                <a:hlinkClick r:id="rId2"/>
              </a:rPr>
              <a:t>2</a:t>
            </a:r>
            <a:r>
              <a:rPr lang="en-US" u="sng" dirty="0">
                <a:hlinkClick r:id="rId2"/>
              </a:rPr>
              <a:t>Id</a:t>
            </a:r>
            <a:r>
              <a:rPr lang="uk-UA" u="sng" dirty="0">
                <a:hlinkClick r:id="rId2"/>
              </a:rPr>
              <a:t>=</a:t>
            </a:r>
            <a:r>
              <a:rPr lang="en-US" u="sng" dirty="0">
                <a:hlinkClick r:id="rId2"/>
              </a:rPr>
              <a:t>null</a:t>
            </a:r>
            <a:r>
              <a:rPr lang="uk-UA" u="sng" dirty="0">
                <a:hlinkClick r:id="rId2"/>
              </a:rPr>
              <a:t>;</a:t>
            </a:r>
            <a:r>
              <a:rPr lang="en-US" u="sng" dirty="0" err="1">
                <a:hlinkClick r:id="rId2"/>
              </a:rPr>
              <a:t>programDivisionCode</a:t>
            </a:r>
            <a:r>
              <a:rPr lang="uk-UA" u="sng" dirty="0">
                <a:hlinkClick r:id="rId2"/>
              </a:rPr>
              <a:t>=</a:t>
            </a:r>
            <a:r>
              <a:rPr lang="en-US" u="sng" dirty="0">
                <a:hlinkClick r:id="rId2"/>
              </a:rPr>
              <a:t>null</a:t>
            </a:r>
            <a:r>
              <a:rPr lang="uk-UA" u="sng" dirty="0">
                <a:hlinkClick r:id="rId2"/>
              </a:rPr>
              <a:t>;</a:t>
            </a:r>
            <a:r>
              <a:rPr lang="en-US" u="sng" dirty="0" err="1">
                <a:hlinkClick r:id="rId2"/>
              </a:rPr>
              <a:t>focusAreaCode</a:t>
            </a:r>
            <a:r>
              <a:rPr lang="uk-UA" u="sng" dirty="0">
                <a:hlinkClick r:id="rId2"/>
              </a:rPr>
              <a:t>=</a:t>
            </a:r>
            <a:r>
              <a:rPr lang="en-US" u="sng" dirty="0">
                <a:hlinkClick r:id="rId2"/>
              </a:rPr>
              <a:t>null</a:t>
            </a:r>
            <a:r>
              <a:rPr lang="uk-UA" u="sng" dirty="0">
                <a:hlinkClick r:id="rId2"/>
              </a:rPr>
              <a:t>;</a:t>
            </a:r>
            <a:r>
              <a:rPr lang="en-US" u="sng" dirty="0" err="1">
                <a:hlinkClick r:id="rId2"/>
              </a:rPr>
              <a:t>destinationGroup</a:t>
            </a:r>
            <a:r>
              <a:rPr lang="uk-UA" u="sng" dirty="0">
                <a:hlinkClick r:id="rId2"/>
              </a:rPr>
              <a:t>=</a:t>
            </a:r>
            <a:r>
              <a:rPr lang="en-US" u="sng" dirty="0">
                <a:hlinkClick r:id="rId2"/>
              </a:rPr>
              <a:t>null</a:t>
            </a:r>
            <a:r>
              <a:rPr lang="uk-UA" u="sng" dirty="0">
                <a:hlinkClick r:id="rId2"/>
              </a:rPr>
              <a:t>;</a:t>
            </a:r>
            <a:r>
              <a:rPr lang="en-US" u="sng" dirty="0" err="1">
                <a:hlinkClick r:id="rId2"/>
              </a:rPr>
              <a:t>missionGroup</a:t>
            </a:r>
            <a:r>
              <a:rPr lang="uk-UA" u="sng" dirty="0">
                <a:hlinkClick r:id="rId2"/>
              </a:rPr>
              <a:t>=</a:t>
            </a:r>
            <a:r>
              <a:rPr lang="en-US" u="sng" dirty="0">
                <a:hlinkClick r:id="rId2"/>
              </a:rPr>
              <a:t>null</a:t>
            </a:r>
            <a:r>
              <a:rPr lang="uk-UA" u="sng" dirty="0">
                <a:hlinkClick r:id="rId2"/>
              </a:rPr>
              <a:t>;</a:t>
            </a:r>
            <a:r>
              <a:rPr lang="en-US" u="sng" dirty="0" err="1">
                <a:hlinkClick r:id="rId2"/>
              </a:rPr>
              <a:t>geographicalZonesCode</a:t>
            </a:r>
            <a:r>
              <a:rPr lang="uk-UA" u="sng" dirty="0">
                <a:hlinkClick r:id="rId2"/>
              </a:rPr>
              <a:t>=</a:t>
            </a:r>
            <a:r>
              <a:rPr lang="en-US" u="sng" dirty="0">
                <a:hlinkClick r:id="rId2"/>
              </a:rPr>
              <a:t>null</a:t>
            </a:r>
            <a:r>
              <a:rPr lang="uk-UA" u="sng" dirty="0">
                <a:hlinkClick r:id="rId2"/>
              </a:rPr>
              <a:t>;</a:t>
            </a:r>
            <a:r>
              <a:rPr lang="en-US" u="sng" dirty="0" err="1">
                <a:hlinkClick r:id="rId2"/>
              </a:rPr>
              <a:t>programmeDivisionProspect</a:t>
            </a:r>
            <a:r>
              <a:rPr lang="uk-UA" u="sng" dirty="0">
                <a:hlinkClick r:id="rId2"/>
              </a:rPr>
              <a:t>=</a:t>
            </a:r>
            <a:r>
              <a:rPr lang="en-US" u="sng" dirty="0">
                <a:hlinkClick r:id="rId2"/>
              </a:rPr>
              <a:t>null</a:t>
            </a:r>
            <a:r>
              <a:rPr lang="uk-UA" u="sng" dirty="0">
                <a:hlinkClick r:id="rId2"/>
              </a:rPr>
              <a:t>;</a:t>
            </a:r>
            <a:r>
              <a:rPr lang="en-US" u="sng" dirty="0" err="1">
                <a:hlinkClick r:id="rId2"/>
              </a:rPr>
              <a:t>startDateLte</a:t>
            </a:r>
            <a:r>
              <a:rPr lang="uk-UA" u="sng" dirty="0">
                <a:hlinkClick r:id="rId2"/>
              </a:rPr>
              <a:t>=</a:t>
            </a:r>
            <a:r>
              <a:rPr lang="en-US" u="sng" dirty="0">
                <a:hlinkClick r:id="rId2"/>
              </a:rPr>
              <a:t>null</a:t>
            </a:r>
            <a:r>
              <a:rPr lang="uk-UA" u="sng" dirty="0">
                <a:hlinkClick r:id="rId2"/>
              </a:rPr>
              <a:t>;</a:t>
            </a:r>
            <a:r>
              <a:rPr lang="en-US" u="sng" dirty="0" err="1">
                <a:hlinkClick r:id="rId2"/>
              </a:rPr>
              <a:t>startDateGte</a:t>
            </a:r>
            <a:r>
              <a:rPr lang="uk-UA" u="sng" dirty="0">
                <a:hlinkClick r:id="rId2"/>
              </a:rPr>
              <a:t>=</a:t>
            </a:r>
            <a:r>
              <a:rPr lang="en-US" u="sng" dirty="0">
                <a:hlinkClick r:id="rId2"/>
              </a:rPr>
              <a:t>null</a:t>
            </a:r>
            <a:r>
              <a:rPr lang="uk-UA" u="sng" dirty="0">
                <a:hlinkClick r:id="rId2"/>
              </a:rPr>
              <a:t>;</a:t>
            </a:r>
            <a:r>
              <a:rPr lang="en-US" u="sng" dirty="0" err="1">
                <a:hlinkClick r:id="rId2"/>
              </a:rPr>
              <a:t>crossCuttingPriorityCode</a:t>
            </a:r>
            <a:r>
              <a:rPr lang="uk-UA" u="sng" dirty="0">
                <a:hlinkClick r:id="rId2"/>
              </a:rPr>
              <a:t>=</a:t>
            </a:r>
            <a:r>
              <a:rPr lang="en-US" u="sng" dirty="0">
                <a:hlinkClick r:id="rId2"/>
              </a:rPr>
              <a:t>null</a:t>
            </a:r>
            <a:r>
              <a:rPr lang="uk-UA" u="sng" dirty="0">
                <a:hlinkClick r:id="rId2"/>
              </a:rPr>
              <a:t>;</a:t>
            </a:r>
            <a:r>
              <a:rPr lang="en-US" u="sng" dirty="0" err="1">
                <a:hlinkClick r:id="rId2"/>
              </a:rPr>
              <a:t>cpvCode</a:t>
            </a:r>
            <a:r>
              <a:rPr lang="uk-UA" u="sng" dirty="0">
                <a:hlinkClick r:id="rId2"/>
              </a:rPr>
              <a:t>=</a:t>
            </a:r>
            <a:r>
              <a:rPr lang="en-US" u="sng" dirty="0">
                <a:hlinkClick r:id="rId2"/>
              </a:rPr>
              <a:t>null</a:t>
            </a:r>
            <a:r>
              <a:rPr lang="uk-UA" u="sng" dirty="0">
                <a:hlinkClick r:id="rId2"/>
              </a:rPr>
              <a:t>;</a:t>
            </a:r>
            <a:r>
              <a:rPr lang="en-US" u="sng" dirty="0" err="1">
                <a:hlinkClick r:id="rId2"/>
              </a:rPr>
              <a:t>performanceOfDelivery</a:t>
            </a:r>
            <a:r>
              <a:rPr lang="uk-UA" u="sng" dirty="0">
                <a:hlinkClick r:id="rId2"/>
              </a:rPr>
              <a:t>=</a:t>
            </a:r>
            <a:r>
              <a:rPr lang="en-US" u="sng" dirty="0">
                <a:hlinkClick r:id="rId2"/>
              </a:rPr>
              <a:t>null</a:t>
            </a:r>
            <a:r>
              <a:rPr lang="uk-UA" u="sng" dirty="0">
                <a:hlinkClick r:id="rId2"/>
              </a:rPr>
              <a:t>;</a:t>
            </a:r>
            <a:r>
              <a:rPr lang="en-US" u="sng" dirty="0" err="1">
                <a:hlinkClick r:id="rId2"/>
              </a:rPr>
              <a:t>sortQuery</a:t>
            </a:r>
            <a:r>
              <a:rPr lang="uk-UA" u="sng" dirty="0">
                <a:hlinkClick r:id="rId2"/>
              </a:rPr>
              <a:t>=</a:t>
            </a:r>
            <a:r>
              <a:rPr lang="en-US" u="sng" dirty="0" err="1">
                <a:hlinkClick r:id="rId2"/>
              </a:rPr>
              <a:t>sortStatus</a:t>
            </a:r>
            <a:r>
              <a:rPr lang="uk-UA" u="sng" dirty="0">
                <a:hlinkClick r:id="rId2"/>
              </a:rPr>
              <a:t>;</a:t>
            </a:r>
            <a:r>
              <a:rPr lang="en-US" u="sng" dirty="0" err="1">
                <a:hlinkClick r:id="rId2"/>
              </a:rPr>
              <a:t>orderBy</a:t>
            </a:r>
            <a:r>
              <a:rPr lang="uk-UA" u="sng" dirty="0">
                <a:hlinkClick r:id="rId2"/>
              </a:rPr>
              <a:t>=</a:t>
            </a:r>
            <a:r>
              <a:rPr lang="en-US" u="sng" dirty="0" err="1">
                <a:hlinkClick r:id="rId2"/>
              </a:rPr>
              <a:t>asc</a:t>
            </a:r>
            <a:r>
              <a:rPr lang="uk-UA" u="sng" dirty="0">
                <a:hlinkClick r:id="rId2"/>
              </a:rPr>
              <a:t>;</a:t>
            </a:r>
            <a:r>
              <a:rPr lang="en-US" u="sng" dirty="0" err="1">
                <a:hlinkClick r:id="rId2"/>
              </a:rPr>
              <a:t>onlyTenders</a:t>
            </a:r>
            <a:r>
              <a:rPr lang="uk-UA" u="sng" dirty="0">
                <a:hlinkClick r:id="rId2"/>
              </a:rPr>
              <a:t>=</a:t>
            </a:r>
            <a:r>
              <a:rPr lang="en-US" u="sng" dirty="0">
                <a:hlinkClick r:id="rId2"/>
              </a:rPr>
              <a:t>false</a:t>
            </a:r>
            <a:r>
              <a:rPr lang="uk-UA" u="sng" dirty="0">
                <a:hlinkClick r:id="rId2"/>
              </a:rPr>
              <a:t>;</a:t>
            </a:r>
            <a:r>
              <a:rPr lang="en-US" u="sng" dirty="0" err="1">
                <a:hlinkClick r:id="rId2"/>
              </a:rPr>
              <a:t>topicListKey</a:t>
            </a:r>
            <a:r>
              <a:rPr lang="uk-UA" u="sng" dirty="0">
                <a:hlinkClick r:id="rId2"/>
              </a:rPr>
              <a:t>=</a:t>
            </a:r>
            <a:r>
              <a:rPr lang="en-US" u="sng" dirty="0" err="1">
                <a:hlinkClick r:id="rId2"/>
              </a:rPr>
              <a:t>topicSearchTablePageState</a:t>
            </a:r>
            <a:r>
              <a:rPr lang="en-US" dirty="0"/>
              <a:t> </a:t>
            </a:r>
            <a:endParaRPr lang="ru-RU" dirty="0"/>
          </a:p>
          <a:p>
            <a:endParaRPr lang="ru-RU" dirty="0"/>
          </a:p>
        </p:txBody>
      </p:sp>
    </p:spTree>
    <p:extLst>
      <p:ext uri="{BB962C8B-B14F-4D97-AF65-F5344CB8AC3E}">
        <p14:creationId xmlns:p14="http://schemas.microsoft.com/office/powerpoint/2010/main" val="366362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dirty="0"/>
              <a:t>Обговорення відео</a:t>
            </a:r>
            <a:r>
              <a:rPr lang="uk-UA" dirty="0" smtClean="0"/>
              <a:t>. 1</a:t>
            </a:r>
            <a:endParaRPr lang="ru-RU" dirty="0"/>
          </a:p>
        </p:txBody>
      </p:sp>
      <p:sp>
        <p:nvSpPr>
          <p:cNvPr id="3" name="Объект 2"/>
          <p:cNvSpPr>
            <a:spLocks noGrp="1"/>
          </p:cNvSpPr>
          <p:nvPr>
            <p:ph idx="1"/>
          </p:nvPr>
        </p:nvSpPr>
        <p:spPr/>
        <p:txBody>
          <a:bodyPr>
            <a:normAutofit fontScale="92500" lnSpcReduction="10000"/>
          </a:bodyPr>
          <a:lstStyle/>
          <a:p>
            <a:pPr lvl="0"/>
            <a:r>
              <a:rPr lang="ru-RU" dirty="0"/>
              <a:t> </a:t>
            </a:r>
            <a:r>
              <a:rPr lang="uk-UA" u="sng" dirty="0">
                <a:hlinkClick r:id="rId2"/>
              </a:rPr>
              <a:t>https://vm.tiktok.com/ZMYkvD1YN/</a:t>
            </a:r>
            <a:r>
              <a:rPr lang="uk-UA" dirty="0"/>
              <a:t>  - </a:t>
            </a:r>
            <a:r>
              <a:rPr lang="en-US" dirty="0"/>
              <a:t>More than 300,000 bottles of Starbucks vanilla Frappuccino are being recalled because they might contain glass. #</a:t>
            </a:r>
            <a:r>
              <a:rPr lang="en-US" dirty="0" err="1"/>
              <a:t>starbucks</a:t>
            </a:r>
            <a:r>
              <a:rPr lang="en-US" dirty="0"/>
              <a:t> #</a:t>
            </a:r>
            <a:r>
              <a:rPr lang="en-US" dirty="0" err="1"/>
              <a:t>frappuccino</a:t>
            </a:r>
            <a:r>
              <a:rPr lang="en-US" dirty="0"/>
              <a:t> #coffee #health #recall </a:t>
            </a:r>
            <a:endParaRPr lang="ru-RU" dirty="0"/>
          </a:p>
          <a:p>
            <a:r>
              <a:rPr lang="uk-UA" dirty="0"/>
              <a:t>Українською - Більше 300 000 пляшок ванільного </a:t>
            </a:r>
            <a:r>
              <a:rPr lang="uk-UA" dirty="0" err="1"/>
              <a:t>фрапучіно</a:t>
            </a:r>
            <a:r>
              <a:rPr lang="uk-UA" dirty="0"/>
              <a:t> </a:t>
            </a:r>
            <a:r>
              <a:rPr lang="uk-UA" dirty="0" err="1"/>
              <a:t>Starbucks</a:t>
            </a:r>
            <a:r>
              <a:rPr lang="uk-UA" dirty="0"/>
              <a:t> відкликають через те, що вони можуть містити скло. #</a:t>
            </a:r>
            <a:r>
              <a:rPr lang="uk-UA" dirty="0" err="1"/>
              <a:t>starbucks</a:t>
            </a:r>
            <a:r>
              <a:rPr lang="uk-UA" dirty="0"/>
              <a:t> #</a:t>
            </a:r>
            <a:r>
              <a:rPr lang="uk-UA" dirty="0" err="1"/>
              <a:t>фрапучіно</a:t>
            </a:r>
            <a:r>
              <a:rPr lang="uk-UA" dirty="0"/>
              <a:t> #кава #здоров'я #відкликання</a:t>
            </a:r>
            <a:endParaRPr lang="ru-RU" dirty="0"/>
          </a:p>
          <a:p>
            <a:endParaRPr lang="ru-RU" dirty="0"/>
          </a:p>
        </p:txBody>
      </p:sp>
    </p:spTree>
    <p:extLst>
      <p:ext uri="{BB962C8B-B14F-4D97-AF65-F5344CB8AC3E}">
        <p14:creationId xmlns:p14="http://schemas.microsoft.com/office/powerpoint/2010/main" val="99711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Обговорення відео. 1</a:t>
            </a:r>
            <a:endParaRPr lang="ru-RU" dirty="0"/>
          </a:p>
        </p:txBody>
      </p:sp>
      <p:sp>
        <p:nvSpPr>
          <p:cNvPr id="3" name="Объект 2"/>
          <p:cNvSpPr>
            <a:spLocks noGrp="1"/>
          </p:cNvSpPr>
          <p:nvPr>
            <p:ph idx="1"/>
          </p:nvPr>
        </p:nvSpPr>
        <p:spPr/>
        <p:txBody>
          <a:bodyPr/>
          <a:lstStyle/>
          <a:p>
            <a:r>
              <a:rPr lang="uk-UA" i="1" dirty="0"/>
              <a:t>*Питання для самоперевірки студента: </a:t>
            </a:r>
            <a:endParaRPr lang="ru-RU" dirty="0"/>
          </a:p>
          <a:p>
            <a:pPr lvl="0"/>
            <a:r>
              <a:rPr lang="uk-UA" i="1" dirty="0"/>
              <a:t>Хто допустив помилку у випуску 300 000 пляшок із кавою? </a:t>
            </a:r>
            <a:endParaRPr lang="ru-RU" dirty="0"/>
          </a:p>
          <a:p>
            <a:pPr lvl="0"/>
            <a:r>
              <a:rPr lang="uk-UA" i="1" dirty="0"/>
              <a:t>На кого перенесеться фінансова відповідальність за втрати </a:t>
            </a:r>
            <a:r>
              <a:rPr lang="uk-UA" i="1" dirty="0" err="1"/>
              <a:t>відзову</a:t>
            </a:r>
            <a:r>
              <a:rPr lang="uk-UA" i="1" dirty="0"/>
              <a:t> товару? </a:t>
            </a:r>
            <a:endParaRPr lang="ru-RU" dirty="0"/>
          </a:p>
          <a:p>
            <a:pPr lvl="0"/>
            <a:r>
              <a:rPr lang="uk-UA" i="1" dirty="0"/>
              <a:t>Хто вирішуватиме, створюватиме і буде очолювати комісію із розслідування? </a:t>
            </a:r>
            <a:endParaRPr lang="ru-RU" dirty="0"/>
          </a:p>
          <a:p>
            <a:endParaRPr lang="ru-RU" dirty="0"/>
          </a:p>
        </p:txBody>
      </p:sp>
    </p:spTree>
    <p:extLst>
      <p:ext uri="{BB962C8B-B14F-4D97-AF65-F5344CB8AC3E}">
        <p14:creationId xmlns:p14="http://schemas.microsoft.com/office/powerpoint/2010/main" val="336491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Обговорення відео. </a:t>
            </a:r>
            <a:r>
              <a:rPr lang="uk-UA" dirty="0" smtClean="0"/>
              <a:t>2</a:t>
            </a:r>
            <a:endParaRPr lang="ru-RU" dirty="0"/>
          </a:p>
        </p:txBody>
      </p:sp>
      <p:sp>
        <p:nvSpPr>
          <p:cNvPr id="3" name="Объект 2"/>
          <p:cNvSpPr>
            <a:spLocks noGrp="1"/>
          </p:cNvSpPr>
          <p:nvPr>
            <p:ph idx="1"/>
          </p:nvPr>
        </p:nvSpPr>
        <p:spPr/>
        <p:txBody>
          <a:bodyPr/>
          <a:lstStyle/>
          <a:p>
            <a:r>
              <a:rPr lang="uk-UA" u="sng" dirty="0">
                <a:hlinkClick r:id="rId2"/>
              </a:rPr>
              <a:t>https://vm.tiktok.com/ZMYkb8ErA/</a:t>
            </a:r>
            <a:r>
              <a:rPr lang="uk-UA" u="sng" dirty="0"/>
              <a:t>  </a:t>
            </a:r>
            <a:endParaRPr lang="ru-RU" dirty="0"/>
          </a:p>
          <a:p>
            <a:r>
              <a:rPr lang="uk-UA" u="sng" dirty="0">
                <a:hlinkClick r:id="rId3"/>
              </a:rPr>
              <a:t>https://vm.tiktok.com/ZMYkbSrJS/</a:t>
            </a:r>
            <a:endParaRPr lang="ru-RU" dirty="0"/>
          </a:p>
          <a:p>
            <a:r>
              <a:rPr lang="uk-UA" dirty="0"/>
              <a:t>«</a:t>
            </a:r>
            <a:r>
              <a:rPr lang="en-US" dirty="0"/>
              <a:t>Please don’t waste food, many are dying of hunger in Africa, </a:t>
            </a:r>
            <a:endParaRPr lang="ru-RU" dirty="0"/>
          </a:p>
          <a:p>
            <a:r>
              <a:rPr lang="uk-UA" dirty="0"/>
              <a:t>Будь ласка, не витрачайте їжу, багато хто вмирає від голоду в Африці».</a:t>
            </a:r>
            <a:endParaRPr lang="ru-RU" dirty="0"/>
          </a:p>
          <a:p>
            <a:endParaRPr lang="ru-RU" dirty="0"/>
          </a:p>
        </p:txBody>
      </p:sp>
    </p:spTree>
    <p:extLst>
      <p:ext uri="{BB962C8B-B14F-4D97-AF65-F5344CB8AC3E}">
        <p14:creationId xmlns:p14="http://schemas.microsoft.com/office/powerpoint/2010/main" val="39111593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1349</Words>
  <Application>Microsoft Office PowerPoint</Application>
  <PresentationFormat>Экран (4:3)</PresentationFormat>
  <Paragraphs>124</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Міжнародні компанії в умовах глобалізації  Рева Денис Сергійович  Денне відділення - 02.2023</vt:lpstr>
      <vt:lpstr>Контакти:</vt:lpstr>
      <vt:lpstr>План</vt:lpstr>
      <vt:lpstr>Глобалізація: дистанційне створення компанії у США, Чехії. </vt:lpstr>
      <vt:lpstr>Пошук кадрів за кордоном.</vt:lpstr>
      <vt:lpstr>Внесення корегування до власної місії компанії під час виходу на іноземний ринок. </vt:lpstr>
      <vt:lpstr>Обговорення відео. 1</vt:lpstr>
      <vt:lpstr>Обговорення відео. 1</vt:lpstr>
      <vt:lpstr>Обговорення відео. 2</vt:lpstr>
      <vt:lpstr>Обговорення відео. 2</vt:lpstr>
      <vt:lpstr>Типи бізнес формувань:</vt:lpstr>
      <vt:lpstr>Обговорення відео. 3</vt:lpstr>
      <vt:lpstr>Обговорення відео. 3</vt:lpstr>
      <vt:lpstr>Вплив міжнародних актів на бізнес у Вашій країні. </vt:lpstr>
      <vt:lpstr>Відділу кадрів (HR – human resources person)</vt:lpstr>
      <vt:lpstr>Відділу кадрів (HR – human resources person) 2</vt:lpstr>
      <vt:lpstr>Вплив міжнародних актів на бізнес у Вашій країні. </vt:lpstr>
      <vt:lpstr>Статті для спілкування</vt:lpstr>
      <vt:lpstr>Цікаві роботи для ознайомлення із міжнародним бізнесом:</vt:lpstr>
      <vt:lpstr>Ключові поняття із статті 1 English</vt:lpstr>
      <vt:lpstr>Ключові поняття із статті 2</vt:lpstr>
      <vt:lpstr>Висновок. </vt:lpstr>
      <vt:lpstr>Література </vt:lpstr>
      <vt:lpstr>Кіно для перегляду по темі глобалізація економіки у політиці: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Ділові переговори та етика бізнесу. Викладачі: Денисов К.В., Рева Денис Сергійович  Заочне відділення - 02.2023</dc:title>
  <dc:creator>Den</dc:creator>
  <cp:lastModifiedBy>Den</cp:lastModifiedBy>
  <cp:revision>40</cp:revision>
  <dcterms:created xsi:type="dcterms:W3CDTF">2023-01-31T16:20:54Z</dcterms:created>
  <dcterms:modified xsi:type="dcterms:W3CDTF">2023-02-23T10:48:39Z</dcterms:modified>
</cp:coreProperties>
</file>