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00"/>
  </p:notesMasterIdLst>
  <p:sldIdLst>
    <p:sldId id="331" r:id="rId2"/>
    <p:sldId id="332" r:id="rId3"/>
    <p:sldId id="345" r:id="rId4"/>
    <p:sldId id="359" r:id="rId5"/>
    <p:sldId id="360" r:id="rId6"/>
    <p:sldId id="361" r:id="rId7"/>
    <p:sldId id="388" r:id="rId8"/>
    <p:sldId id="389" r:id="rId9"/>
    <p:sldId id="390" r:id="rId10"/>
    <p:sldId id="362" r:id="rId11"/>
    <p:sldId id="363" r:id="rId12"/>
    <p:sldId id="391" r:id="rId13"/>
    <p:sldId id="392" r:id="rId14"/>
    <p:sldId id="393" r:id="rId15"/>
    <p:sldId id="394" r:id="rId16"/>
    <p:sldId id="395" r:id="rId17"/>
    <p:sldId id="364" r:id="rId18"/>
    <p:sldId id="398" r:id="rId19"/>
    <p:sldId id="397" r:id="rId20"/>
    <p:sldId id="399" r:id="rId21"/>
    <p:sldId id="401" r:id="rId22"/>
    <p:sldId id="402" r:id="rId23"/>
    <p:sldId id="403" r:id="rId24"/>
    <p:sldId id="404" r:id="rId25"/>
    <p:sldId id="405" r:id="rId26"/>
    <p:sldId id="400" r:id="rId27"/>
    <p:sldId id="406" r:id="rId28"/>
    <p:sldId id="407" r:id="rId29"/>
    <p:sldId id="410" r:id="rId30"/>
    <p:sldId id="411" r:id="rId31"/>
    <p:sldId id="409" r:id="rId32"/>
    <p:sldId id="408" r:id="rId33"/>
    <p:sldId id="412" r:id="rId34"/>
    <p:sldId id="414" r:id="rId35"/>
    <p:sldId id="413" r:id="rId36"/>
    <p:sldId id="416" r:id="rId37"/>
    <p:sldId id="415" r:id="rId38"/>
    <p:sldId id="418" r:id="rId39"/>
    <p:sldId id="419" r:id="rId40"/>
    <p:sldId id="420" r:id="rId41"/>
    <p:sldId id="421" r:id="rId42"/>
    <p:sldId id="423" r:id="rId43"/>
    <p:sldId id="422" r:id="rId44"/>
    <p:sldId id="424" r:id="rId45"/>
    <p:sldId id="417" r:id="rId46"/>
    <p:sldId id="427" r:id="rId47"/>
    <p:sldId id="426" r:id="rId48"/>
    <p:sldId id="428" r:id="rId49"/>
    <p:sldId id="431" r:id="rId50"/>
    <p:sldId id="429" r:id="rId51"/>
    <p:sldId id="433" r:id="rId52"/>
    <p:sldId id="434" r:id="rId53"/>
    <p:sldId id="432" r:id="rId54"/>
    <p:sldId id="430" r:id="rId55"/>
    <p:sldId id="435" r:id="rId56"/>
    <p:sldId id="436" r:id="rId57"/>
    <p:sldId id="425" r:id="rId58"/>
    <p:sldId id="438" r:id="rId59"/>
    <p:sldId id="437" r:id="rId60"/>
    <p:sldId id="442" r:id="rId61"/>
    <p:sldId id="443" r:id="rId62"/>
    <p:sldId id="444" r:id="rId63"/>
    <p:sldId id="445" r:id="rId64"/>
    <p:sldId id="446" r:id="rId65"/>
    <p:sldId id="439" r:id="rId66"/>
    <p:sldId id="447" r:id="rId67"/>
    <p:sldId id="441" r:id="rId68"/>
    <p:sldId id="450" r:id="rId69"/>
    <p:sldId id="440" r:id="rId70"/>
    <p:sldId id="449" r:id="rId71"/>
    <p:sldId id="448" r:id="rId72"/>
    <p:sldId id="453" r:id="rId73"/>
    <p:sldId id="454" r:id="rId74"/>
    <p:sldId id="455" r:id="rId75"/>
    <p:sldId id="456" r:id="rId76"/>
    <p:sldId id="452" r:id="rId77"/>
    <p:sldId id="451" r:id="rId78"/>
    <p:sldId id="457" r:id="rId79"/>
    <p:sldId id="458" r:id="rId80"/>
    <p:sldId id="459" r:id="rId81"/>
    <p:sldId id="460" r:id="rId82"/>
    <p:sldId id="461" r:id="rId83"/>
    <p:sldId id="463" r:id="rId84"/>
    <p:sldId id="462" r:id="rId85"/>
    <p:sldId id="465" r:id="rId86"/>
    <p:sldId id="464" r:id="rId87"/>
    <p:sldId id="466" r:id="rId88"/>
    <p:sldId id="467" r:id="rId89"/>
    <p:sldId id="468" r:id="rId90"/>
    <p:sldId id="469" r:id="rId91"/>
    <p:sldId id="471" r:id="rId92"/>
    <p:sldId id="470" r:id="rId93"/>
    <p:sldId id="472" r:id="rId94"/>
    <p:sldId id="473" r:id="rId95"/>
    <p:sldId id="474" r:id="rId96"/>
    <p:sldId id="475" r:id="rId97"/>
    <p:sldId id="476" r:id="rId98"/>
    <p:sldId id="330" r:id="rId99"/>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p:cViewPr varScale="1">
        <p:scale>
          <a:sx n="83" d="100"/>
          <a:sy n="83" d="100"/>
        </p:scale>
        <p:origin x="145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6CB95BA9-5EDB-46AB-984D-39BB755EB05C}" type="datetimeFigureOut">
              <a:rPr lang="ru-RU" smtClean="0"/>
              <a:t>01.11.2022</a:t>
            </a:fld>
            <a:endParaRPr lang="ru-RU" dirty="0"/>
          </a:p>
        </p:txBody>
      </p:sp>
      <p:sp>
        <p:nvSpPr>
          <p:cNvPr id="4" name="Образ слайда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E6B8007B-9407-4148-8628-78B3BF9E9A1F}" type="slidenum">
              <a:rPr lang="ru-RU" smtClean="0"/>
              <a:t>‹#›</a:t>
            </a:fld>
            <a:endParaRPr lang="ru-RU" dirty="0"/>
          </a:p>
        </p:txBody>
      </p:sp>
    </p:spTree>
    <p:extLst>
      <p:ext uri="{BB962C8B-B14F-4D97-AF65-F5344CB8AC3E}">
        <p14:creationId xmlns:p14="http://schemas.microsoft.com/office/powerpoint/2010/main" val="252372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B8007B-9407-4148-8628-78B3BF9E9A1F}" type="slidenum">
              <a:rPr lang="ru-RU" smtClean="0"/>
              <a:t>1</a:t>
            </a:fld>
            <a:endParaRPr lang="ru-RU" dirty="0"/>
          </a:p>
        </p:txBody>
      </p:sp>
    </p:spTree>
    <p:extLst>
      <p:ext uri="{BB962C8B-B14F-4D97-AF65-F5344CB8AC3E}">
        <p14:creationId xmlns:p14="http://schemas.microsoft.com/office/powerpoint/2010/main" val="207397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09734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80211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88173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54612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426664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64994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46389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74858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00289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9680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99257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01.11.2022</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76667997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08" y="116632"/>
            <a:ext cx="8819980" cy="5760640"/>
          </a:xfrm>
          <a:prstGeom prst="rect">
            <a:avLst/>
          </a:prstGeom>
        </p:spPr>
      </p:pic>
      <p:sp>
        <p:nvSpPr>
          <p:cNvPr id="6" name="Rectangle 4"/>
          <p:cNvSpPr txBox="1">
            <a:spLocks noChangeArrowheads="1"/>
          </p:cNvSpPr>
          <p:nvPr/>
        </p:nvSpPr>
        <p:spPr bwMode="auto">
          <a:xfrm>
            <a:off x="1043608" y="6305581"/>
            <a:ext cx="6182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uk-UA" sz="2400" b="1"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a:t>
            </a:r>
            <a:endParaRPr lang="ru-RU" sz="2400" b="1" dirty="0">
              <a:solidFill>
                <a:srgbClr val="0000FF"/>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72847" y="2389866"/>
            <a:ext cx="8819980" cy="1165705"/>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smtClean="0">
                <a:solidFill>
                  <a:schemeClr val="tx1"/>
                </a:solidFill>
                <a:latin typeface="Times New Roman" panose="02020603050405020304" pitchFamily="18" charset="0"/>
                <a:cs typeface="Times New Roman" panose="02020603050405020304" pitchFamily="18" charset="0"/>
              </a:rPr>
              <a:t>КОНКУРЕНТНЕ СЕРЕДОВИЩЕ </a:t>
            </a:r>
          </a:p>
          <a:p>
            <a:r>
              <a:rPr lang="ru-RU" sz="2800" b="1" dirty="0" smtClean="0">
                <a:solidFill>
                  <a:schemeClr val="tx1"/>
                </a:solidFill>
                <a:latin typeface="Times New Roman" panose="02020603050405020304" pitchFamily="18" charset="0"/>
                <a:cs typeface="Times New Roman" panose="02020603050405020304" pitchFamily="18" charset="0"/>
              </a:rPr>
              <a:t>ПІДПРИЄМСТВА</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8" name="Подзаголовок 2"/>
          <p:cNvSpPr txBox="1">
            <a:spLocks/>
          </p:cNvSpPr>
          <p:nvPr/>
        </p:nvSpPr>
        <p:spPr>
          <a:xfrm>
            <a:off x="1907704" y="3717032"/>
            <a:ext cx="4752528" cy="10317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r">
              <a:buNone/>
            </a:pPr>
            <a:r>
              <a:rPr lang="uk-UA" sz="1400" b="1" dirty="0" smtClean="0">
                <a:latin typeface="Times New Roman" panose="02020603050405020304" pitchFamily="18" charset="0"/>
                <a:cs typeface="Times New Roman" panose="02020603050405020304" pitchFamily="18" charset="0"/>
              </a:rPr>
              <a:t>                   </a:t>
            </a:r>
            <a:endParaRPr lang="ru-RU" sz="1200" b="1" dirty="0">
              <a:latin typeface="Times New Roman" panose="02020603050405020304" pitchFamily="18" charset="0"/>
              <a:cs typeface="Times New Roman" panose="02020603050405020304" pitchFamily="18" charset="0"/>
            </a:endParaRPr>
          </a:p>
        </p:txBody>
      </p:sp>
      <p:sp>
        <p:nvSpPr>
          <p:cNvPr id="9" name="Подзаголовок 2"/>
          <p:cNvSpPr txBox="1">
            <a:spLocks/>
          </p:cNvSpPr>
          <p:nvPr/>
        </p:nvSpPr>
        <p:spPr>
          <a:xfrm>
            <a:off x="7833788" y="6271570"/>
            <a:ext cx="1296144" cy="3518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uk-UA" sz="1800" b="1" dirty="0" smtClean="0">
                <a:solidFill>
                  <a:schemeClr val="tx1"/>
                </a:solidFill>
                <a:latin typeface="Times New Roman" panose="02020603050405020304" pitchFamily="18" charset="0"/>
                <a:cs typeface="Times New Roman" panose="02020603050405020304" pitchFamily="18" charset="0"/>
              </a:rPr>
              <a:t>2022</a:t>
            </a:r>
            <a:endParaRPr lang="ru-RU" sz="18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29413" y="6038733"/>
            <a:ext cx="777999" cy="817558"/>
          </a:xfrm>
          <a:prstGeom prst="rect">
            <a:avLst/>
          </a:prstGeom>
        </p:spPr>
      </p:pic>
      <p:sp>
        <p:nvSpPr>
          <p:cNvPr id="11" name="Прямоугольник 10"/>
          <p:cNvSpPr/>
          <p:nvPr/>
        </p:nvSpPr>
        <p:spPr>
          <a:xfrm>
            <a:off x="144508" y="2389866"/>
            <a:ext cx="1149674"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Лек</a:t>
            </a:r>
            <a:r>
              <a:rPr lang="uk-UA" b="1" dirty="0" smtClean="0">
                <a:latin typeface="Times New Roman" panose="02020603050405020304" pitchFamily="18" charset="0"/>
                <a:cs typeface="Times New Roman" panose="02020603050405020304" pitchFamily="18" charset="0"/>
              </a:rPr>
              <a:t>ція</a:t>
            </a:r>
            <a:r>
              <a:rPr lang="ru-RU" b="1" dirty="0" smtClean="0">
                <a:latin typeface="Times New Roman" panose="02020603050405020304" pitchFamily="18" charset="0"/>
                <a:cs typeface="Times New Roman" panose="02020603050405020304" pitchFamily="18" charset="0"/>
              </a:rPr>
              <a:t> 2</a:t>
            </a:r>
            <a:r>
              <a:rPr lang="ru-RU" dirty="0" smtClean="0">
                <a:latin typeface="Arial" panose="020B0604020202020204" pitchFamily="34" charset="0"/>
              </a:rPr>
              <a:t> </a:t>
            </a:r>
            <a:endParaRPr lang="ru-RU" dirty="0"/>
          </a:p>
        </p:txBody>
      </p:sp>
    </p:spTree>
    <p:extLst>
      <p:ext uri="{BB962C8B-B14F-4D97-AF65-F5344CB8AC3E}">
        <p14:creationId xmlns:p14="http://schemas.microsoft.com/office/powerpoint/2010/main" val="1148438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489691" y="71150"/>
            <a:ext cx="3996568" cy="558049"/>
          </a:xfrm>
          <a:solidFill>
            <a:schemeClr val="accent4">
              <a:lumMod val="20000"/>
              <a:lumOff val="80000"/>
            </a:schemeClr>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ПАРАМЕТРИ КСП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224150" y="1019660"/>
            <a:ext cx="3276611" cy="544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Параметри КСП </a:t>
            </a:r>
          </a:p>
        </p:txBody>
      </p:sp>
      <p:sp>
        <p:nvSpPr>
          <p:cNvPr id="6" name="Скругленный прямоугольник 5"/>
          <p:cNvSpPr/>
          <p:nvPr/>
        </p:nvSpPr>
        <p:spPr>
          <a:xfrm>
            <a:off x="107503" y="2850701"/>
            <a:ext cx="3672409" cy="3284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chemeClr val="tx1"/>
                </a:solidFill>
                <a:latin typeface="Times New Roman" panose="02020603050405020304" pitchFamily="18" charset="0"/>
                <a:cs typeface="Times New Roman" panose="02020603050405020304" pitchFamily="18" charset="0"/>
              </a:rPr>
              <a:t>Т</a:t>
            </a:r>
            <a:r>
              <a:rPr lang="ru-RU" sz="2000" b="1" i="1" dirty="0" smtClean="0">
                <a:solidFill>
                  <a:schemeClr val="tx1"/>
                </a:solidFill>
                <a:latin typeface="Times New Roman" panose="02020603050405020304" pitchFamily="18" charset="0"/>
                <a:cs typeface="Times New Roman" panose="02020603050405020304" pitchFamily="18" charset="0"/>
              </a:rPr>
              <a:t>ехнічні </a:t>
            </a:r>
            <a:r>
              <a:rPr lang="ru-RU" sz="2000" b="1" i="1" dirty="0">
                <a:solidFill>
                  <a:schemeClr val="tx1"/>
                </a:solidFill>
                <a:latin typeface="Times New Roman" panose="02020603050405020304" pitchFamily="18" charset="0"/>
                <a:cs typeface="Times New Roman" panose="02020603050405020304" pitchFamily="18" charset="0"/>
              </a:rPr>
              <a:t>параметри </a:t>
            </a:r>
            <a:endParaRPr lang="ru-RU" sz="2000" b="1" i="1" dirty="0" smtClean="0">
              <a:solidFill>
                <a:schemeClr val="tx1"/>
              </a:solidFill>
              <a:latin typeface="Times New Roman" panose="02020603050405020304" pitchFamily="18" charset="0"/>
              <a:cs typeface="Times New Roman" panose="02020603050405020304" pitchFamily="18" charset="0"/>
            </a:endParaRPr>
          </a:p>
          <a:p>
            <a:pPr algn="just"/>
            <a:r>
              <a:rPr lang="ru-RU" sz="1600" dirty="0" smtClean="0">
                <a:solidFill>
                  <a:schemeClr val="tx1"/>
                </a:solidFill>
                <a:latin typeface="Times New Roman" panose="02020603050405020304" pitchFamily="18" charset="0"/>
                <a:cs typeface="Times New Roman" panose="02020603050405020304" pitchFamily="18" charset="0"/>
              </a:rPr>
              <a:t>становлять </a:t>
            </a:r>
            <a:r>
              <a:rPr lang="ru-RU" sz="1600" dirty="0">
                <a:solidFill>
                  <a:schemeClr val="tx1"/>
                </a:solidFill>
                <a:latin typeface="Times New Roman" panose="02020603050405020304" pitchFamily="18" charset="0"/>
                <a:cs typeface="Times New Roman" panose="02020603050405020304" pitchFamily="18" charset="0"/>
              </a:rPr>
              <a:t>характеристику властивостей товару, що визначають основні сфери його застосування, функції, які він повинен виконувати у процесі споживання або </a:t>
            </a:r>
            <a:r>
              <a:rPr lang="ru-RU" sz="1600" dirty="0" smtClean="0">
                <a:solidFill>
                  <a:schemeClr val="tx1"/>
                </a:solidFill>
                <a:latin typeface="Times New Roman" panose="02020603050405020304" pitchFamily="18" charset="0"/>
                <a:cs typeface="Times New Roman" panose="02020603050405020304" pitchFamily="18" charset="0"/>
              </a:rPr>
              <a:t>експлуатації. </a:t>
            </a:r>
            <a:r>
              <a:rPr lang="ru-RU" sz="1600" dirty="0">
                <a:solidFill>
                  <a:schemeClr val="tx1"/>
                </a:solidFill>
                <a:latin typeface="Times New Roman" panose="02020603050405020304" pitchFamily="18" charset="0"/>
                <a:cs typeface="Times New Roman" panose="02020603050405020304" pitchFamily="18" charset="0"/>
              </a:rPr>
              <a:t>До цієї групи зазвичай входять як приватні параметри, що відбивають специфіку конкретного товару (наприклад, для двигунів це може бути потужність і кількість оборотів), так і більш загальні (такі, як надійність, довговічність та ін.); </a:t>
            </a:r>
            <a:r>
              <a:rPr lang="ru-RU" sz="1600" dirty="0" smtClean="0">
                <a:solidFill>
                  <a:schemeClr val="tx1"/>
                </a:solidFill>
                <a:latin typeface="Times New Roman" panose="02020603050405020304" pitchFamily="18" charset="0"/>
                <a:cs typeface="Times New Roman" panose="02020603050405020304"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788024" y="4101652"/>
            <a:ext cx="3960440" cy="20331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chemeClr val="tx1"/>
                </a:solidFill>
                <a:latin typeface="Times New Roman" panose="02020603050405020304" pitchFamily="18" charset="0"/>
                <a:cs typeface="Times New Roman" panose="02020603050405020304" pitchFamily="18" charset="0"/>
              </a:rPr>
              <a:t>Е</a:t>
            </a:r>
            <a:r>
              <a:rPr lang="ru-RU" sz="2000" b="1" i="1" dirty="0" smtClean="0">
                <a:solidFill>
                  <a:schemeClr val="tx1"/>
                </a:solidFill>
                <a:latin typeface="Times New Roman" panose="02020603050405020304" pitchFamily="18" charset="0"/>
                <a:cs typeface="Times New Roman" panose="02020603050405020304" pitchFamily="18" charset="0"/>
              </a:rPr>
              <a:t>кономічні параметри</a:t>
            </a:r>
          </a:p>
          <a:p>
            <a:pPr algn="just"/>
            <a:r>
              <a:rPr lang="ru-RU" sz="2000" b="1" i="1"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визначають, з одного боку, економічний ефект від споживання або експлуатації товару, а з іншого (рівень витрат, що виникають у зв'язку з його придбанням і споживанням, тобто відображають вплив товару на економіку споживача</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220072" y="686793"/>
            <a:ext cx="3816424" cy="26701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chemeClr val="tx1"/>
                </a:solidFill>
                <a:latin typeface="Times New Roman" panose="02020603050405020304" pitchFamily="18" charset="0"/>
                <a:cs typeface="Times New Roman" panose="02020603050405020304" pitchFamily="18" charset="0"/>
              </a:rPr>
              <a:t>Н</a:t>
            </a:r>
            <a:r>
              <a:rPr lang="ru-RU" sz="2000" b="1" i="1" dirty="0" smtClean="0">
                <a:solidFill>
                  <a:schemeClr val="tx1"/>
                </a:solidFill>
                <a:latin typeface="Times New Roman" panose="02020603050405020304" pitchFamily="18" charset="0"/>
                <a:cs typeface="Times New Roman" panose="02020603050405020304" pitchFamily="18" charset="0"/>
              </a:rPr>
              <a:t>ормативні параметри</a:t>
            </a:r>
          </a:p>
          <a:p>
            <a:pPr algn="just"/>
            <a:r>
              <a:rPr lang="ru-RU" sz="1600" b="1" i="1"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визначають відповідність товару стандартам, технічним умовам, нормативним актам і законодавству</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До них належить можливий збиток навколишньому середовищу внаслідок споживання або експлуатації товару, відповідність технічних параметрів, які діють на конкретному ринку, стандартам, технічним умовам і т. п.; </a:t>
            </a:r>
            <a:r>
              <a:rPr lang="ru-RU" sz="1600" dirty="0" smtClean="0">
                <a:solidFill>
                  <a:schemeClr val="tx1"/>
                </a:solidFill>
                <a:latin typeface="Times New Roman" panose="02020603050405020304" pitchFamily="18" charset="0"/>
                <a:cs typeface="Times New Roman" panose="02020603050405020304"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10" name="Прямая со стрелкой 9"/>
          <p:cNvCxnSpPr/>
          <p:nvPr/>
        </p:nvCxnSpPr>
        <p:spPr>
          <a:xfrm flipH="1">
            <a:off x="2267744" y="1737972"/>
            <a:ext cx="504057" cy="9854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a:off x="3655953" y="1291689"/>
            <a:ext cx="1348095" cy="446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a:off x="3500761" y="1737972"/>
            <a:ext cx="1719311" cy="226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3" name="Рисунок 22"/>
          <p:cNvPicPr>
            <a:picLocks noChangeAspect="1"/>
          </p:cNvPicPr>
          <p:nvPr/>
        </p:nvPicPr>
        <p:blipFill>
          <a:blip r:embed="rId2"/>
          <a:stretch>
            <a:fillRect/>
          </a:stretch>
        </p:blipFill>
        <p:spPr>
          <a:xfrm>
            <a:off x="107504" y="6134805"/>
            <a:ext cx="674769" cy="709079"/>
          </a:xfrm>
          <a:prstGeom prst="rect">
            <a:avLst/>
          </a:prstGeom>
        </p:spPr>
      </p:pic>
      <p:sp>
        <p:nvSpPr>
          <p:cNvPr id="24"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10</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113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20926" y="0"/>
            <a:ext cx="5782068" cy="657653"/>
          </a:xfrm>
          <a:solidFill>
            <a:schemeClr val="accent4">
              <a:lumMod val="20000"/>
              <a:lumOff val="80000"/>
            </a:schemeClr>
          </a:solidFill>
        </p:spPr>
        <p:txBody>
          <a:bodyPr anchor="ctr">
            <a:noAutofit/>
          </a:bodyPr>
          <a:lstStyle/>
          <a:p>
            <a:pPr algn="ctr"/>
            <a:r>
              <a:rPr lang="ru-RU" b="1" dirty="0" smtClean="0">
                <a:solidFill>
                  <a:srgbClr val="000000"/>
                </a:solidFill>
                <a:latin typeface="Times New Roman" panose="02020603050405020304" pitchFamily="18" charset="0"/>
              </a:rPr>
              <a:t>ЧОТИРИ СТАДІЇ</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067944" y="1268760"/>
            <a:ext cx="4680520" cy="4093428"/>
          </a:xfrm>
          <a:prstGeom prst="rect">
            <a:avLst/>
          </a:prstGeom>
        </p:spPr>
        <p:txBody>
          <a:bodyPr wrap="square">
            <a:spAutoFit/>
          </a:bodyPr>
          <a:lstStyle/>
          <a:p>
            <a:pPr algn="just"/>
            <a:r>
              <a:rPr lang="ru-RU" sz="2600" dirty="0" smtClean="0">
                <a:solidFill>
                  <a:srgbClr val="000000"/>
                </a:solidFill>
                <a:latin typeface="Times New Roman" panose="02020603050405020304" pitchFamily="18" charset="0"/>
              </a:rPr>
              <a:t>     Продукція </a:t>
            </a:r>
            <a:r>
              <a:rPr lang="ru-RU" sz="2600" dirty="0">
                <a:solidFill>
                  <a:srgbClr val="000000"/>
                </a:solidFill>
                <a:latin typeface="Times New Roman" panose="02020603050405020304" pitchFamily="18" charset="0"/>
              </a:rPr>
              <a:t>у процесі відтворення проходить чотири стадії: виробничу, розподілу, обміну і споживання. Оскільки розподіл і обмін як фази відбуваються у процесі продажу, у таблиці наведено фактори КПр за трьома сферами проходження. </a:t>
            </a:r>
            <a:endParaRPr lang="ru-RU" sz="2600" dirty="0" smtClean="0">
              <a:solidFill>
                <a:srgbClr val="000000"/>
              </a:solidFill>
              <a:latin typeface="Times New Roman" panose="02020603050405020304" pitchFamily="18" charset="0"/>
            </a:endParaRPr>
          </a:p>
          <a:p>
            <a:pPr algn="just"/>
            <a:endParaRPr lang="ru-RU" sz="2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3" y="1052736"/>
            <a:ext cx="3818206" cy="3818206"/>
          </a:xfrm>
          <a:prstGeom prst="rect">
            <a:avLst/>
          </a:prstGeom>
        </p:spPr>
      </p:pic>
    </p:spTree>
    <p:extLst>
      <p:ext uri="{BB962C8B-B14F-4D97-AF65-F5344CB8AC3E}">
        <p14:creationId xmlns:p14="http://schemas.microsoft.com/office/powerpoint/2010/main" val="3636478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20926" y="0"/>
            <a:ext cx="6923482" cy="657653"/>
          </a:xfrm>
          <a:solidFill>
            <a:schemeClr val="accent4">
              <a:lumMod val="20000"/>
              <a:lumOff val="80000"/>
            </a:schemeClr>
          </a:solidFill>
        </p:spPr>
        <p:txBody>
          <a:bodyPr anchor="ctr">
            <a:noAutofit/>
          </a:bodyPr>
          <a:lstStyle/>
          <a:p>
            <a:pPr algn="ctr"/>
            <a:r>
              <a:rPr lang="ru-RU" b="1" dirty="0" smtClean="0">
                <a:solidFill>
                  <a:srgbClr val="000000"/>
                </a:solidFill>
                <a:latin typeface="Times New Roman" panose="02020603050405020304" pitchFamily="18" charset="0"/>
              </a:rPr>
              <a:t>ФАКТОРИ КОНКУРЕНТОСПРОМОЖНОСТІ ПРОДУКЦІЇ ЗА СТАДІЯМИ ВІДТВОРЕННЯ</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238529"/>
            <a:ext cx="576064" cy="60535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12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885503" y="657653"/>
            <a:ext cx="7502921" cy="5642066"/>
          </a:xfrm>
          <a:prstGeom prst="rect">
            <a:avLst/>
          </a:prstGeom>
        </p:spPr>
      </p:pic>
    </p:spTree>
    <p:extLst>
      <p:ext uri="{BB962C8B-B14F-4D97-AF65-F5344CB8AC3E}">
        <p14:creationId xmlns:p14="http://schemas.microsoft.com/office/powerpoint/2010/main" val="163104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20926" y="0"/>
            <a:ext cx="5782068" cy="657653"/>
          </a:xfrm>
          <a:solidFill>
            <a:schemeClr val="accent4">
              <a:lumMod val="20000"/>
              <a:lumOff val="80000"/>
            </a:schemeClr>
          </a:solidFill>
        </p:spPr>
        <p:txBody>
          <a:bodyPr anchor="ctr">
            <a:noAutofit/>
          </a:bodyPr>
          <a:lstStyle/>
          <a:p>
            <a:pPr algn="ctr"/>
            <a:r>
              <a:rPr lang="ru-RU" b="1" dirty="0" smtClean="0">
                <a:solidFill>
                  <a:srgbClr val="000000"/>
                </a:solidFill>
                <a:latin typeface="Times New Roman" panose="02020603050405020304" pitchFamily="18" charset="0"/>
              </a:rPr>
              <a:t>ФАКТОРИ КПС</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238529"/>
            <a:ext cx="576064" cy="60535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474345"/>
            <a:ext cx="8712968" cy="4832092"/>
          </a:xfrm>
          <a:prstGeom prst="rect">
            <a:avLst/>
          </a:prstGeom>
        </p:spPr>
        <p:txBody>
          <a:bodyPr wrap="square">
            <a:spAutoFit/>
          </a:bodyPr>
          <a:lstStyle/>
          <a:p>
            <a:pPr algn="just"/>
            <a:r>
              <a:rPr lang="ru-RU" sz="2200" dirty="0" smtClean="0">
                <a:solidFill>
                  <a:srgbClr val="000000"/>
                </a:solidFill>
                <a:latin typeface="Times New Roman" panose="02020603050405020304" pitchFamily="18" charset="0"/>
              </a:rPr>
              <a:t>     Із </a:t>
            </a:r>
            <a:r>
              <a:rPr lang="ru-RU" sz="2200" dirty="0">
                <a:solidFill>
                  <a:srgbClr val="000000"/>
                </a:solidFill>
                <a:latin typeface="Times New Roman" panose="02020603050405020304" pitchFamily="18" charset="0"/>
              </a:rPr>
              <a:t>великої кількості факторів </a:t>
            </a:r>
            <a:r>
              <a:rPr lang="ru-RU" sz="2200" dirty="0" smtClean="0">
                <a:solidFill>
                  <a:srgbClr val="000000"/>
                </a:solidFill>
                <a:latin typeface="Times New Roman" panose="02020603050405020304" pitchFamily="18" charset="0"/>
              </a:rPr>
              <a:t>КПр </a:t>
            </a:r>
            <a:r>
              <a:rPr lang="ru-RU" sz="2200" dirty="0">
                <a:solidFill>
                  <a:srgbClr val="000000"/>
                </a:solidFill>
                <a:latin typeface="Times New Roman" panose="02020603050405020304" pitchFamily="18" charset="0"/>
              </a:rPr>
              <a:t>на ринку пріоритетну роль відіграють такі: </a:t>
            </a:r>
          </a:p>
          <a:p>
            <a:pPr marL="342900" indent="-342900" algn="just">
              <a:buClr>
                <a:srgbClr val="00B050"/>
              </a:buClr>
              <a:buFont typeface="Wingdings" panose="05000000000000000000" pitchFamily="2" charset="2"/>
              <a:buChar char="ü"/>
            </a:pPr>
            <a:r>
              <a:rPr lang="ru-RU" sz="2200" dirty="0" smtClean="0">
                <a:solidFill>
                  <a:srgbClr val="000000"/>
                </a:solidFill>
                <a:latin typeface="Times New Roman" panose="02020603050405020304" pitchFamily="18" charset="0"/>
              </a:rPr>
              <a:t>корисність </a:t>
            </a:r>
            <a:r>
              <a:rPr lang="ru-RU" sz="2200" dirty="0">
                <a:solidFill>
                  <a:srgbClr val="000000"/>
                </a:solidFill>
                <a:latin typeface="Times New Roman" panose="02020603050405020304" pitchFamily="18" charset="0"/>
              </a:rPr>
              <a:t>для потенційного покупця (споживча вартість або здатність задовольнити вимоги, що встановлюються до окремого типу і виду продукції з боку споживача); </a:t>
            </a:r>
            <a:endParaRPr lang="ru-RU" sz="22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ü"/>
            </a:pPr>
            <a:endParaRPr lang="ru-RU" sz="2200" dirty="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ü"/>
            </a:pPr>
            <a:r>
              <a:rPr lang="ru-RU" sz="2200" dirty="0" smtClean="0">
                <a:solidFill>
                  <a:srgbClr val="000000"/>
                </a:solidFill>
                <a:latin typeface="Times New Roman" panose="02020603050405020304" pitchFamily="18" charset="0"/>
              </a:rPr>
              <a:t>ціна </a:t>
            </a:r>
            <a:r>
              <a:rPr lang="ru-RU" sz="2200" dirty="0">
                <a:solidFill>
                  <a:srgbClr val="000000"/>
                </a:solidFill>
                <a:latin typeface="Times New Roman" panose="02020603050405020304" pitchFamily="18" charset="0"/>
              </a:rPr>
              <a:t>продукції (за однакової корисності покупець віддасть перевагу дешевшому товару, але може придбати і дорожчий товар, якщо він виявиться для нього кориснішим; виняток – престижні або статусні товари, придбання яких необхідне для підтримки певного соціального статусу покупця); </a:t>
            </a:r>
            <a:endParaRPr lang="ru-RU" sz="22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ü"/>
            </a:pPr>
            <a:endParaRPr lang="ru-RU" sz="22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ü"/>
            </a:pPr>
            <a:r>
              <a:rPr lang="ru-RU" sz="2200" dirty="0" smtClean="0">
                <a:solidFill>
                  <a:srgbClr val="000000"/>
                </a:solidFill>
                <a:latin typeface="Times New Roman" panose="02020603050405020304" pitchFamily="18" charset="0"/>
              </a:rPr>
              <a:t> </a:t>
            </a:r>
            <a:r>
              <a:rPr lang="ru-RU" sz="2200" dirty="0">
                <a:solidFill>
                  <a:srgbClr val="000000"/>
                </a:solidFill>
                <a:latin typeface="Times New Roman" panose="02020603050405020304" pitchFamily="18" charset="0"/>
              </a:rPr>
              <a:t>інноваційність продукції (введення важливої для покупця новизни у товар, що робить його оригінальним (ексклюзивним)). </a:t>
            </a:r>
            <a:endParaRPr lang="ru-RU" sz="2200" dirty="0"/>
          </a:p>
        </p:txBody>
      </p:sp>
    </p:spTree>
    <p:extLst>
      <p:ext uri="{BB962C8B-B14F-4D97-AF65-F5344CB8AC3E}">
        <p14:creationId xmlns:p14="http://schemas.microsoft.com/office/powerpoint/2010/main" val="3705349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9625"/>
            <a:ext cx="8136904" cy="531119"/>
          </a:xfrm>
          <a:solidFill>
            <a:schemeClr val="accent4">
              <a:lumMod val="20000"/>
              <a:lumOff val="80000"/>
            </a:schemeClr>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КРИТЕРІЇ КОНКУРЕНТОСПРОМОЖНОСТІ ТОВАРУ</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95536" y="836712"/>
            <a:ext cx="8352928" cy="4893647"/>
          </a:xfrm>
          <a:prstGeom prst="rect">
            <a:avLst/>
          </a:prstGeom>
        </p:spPr>
        <p:txBody>
          <a:bodyPr wrap="square">
            <a:spAutoFit/>
          </a:bodyPr>
          <a:lstStyle/>
          <a:p>
            <a:r>
              <a:rPr lang="ru-RU" sz="2600" b="1" i="1" dirty="0" smtClean="0">
                <a:latin typeface="Times New Roman" panose="02020603050405020304" pitchFamily="18" charset="0"/>
                <a:cs typeface="Times New Roman" panose="02020603050405020304" pitchFamily="18" charset="0"/>
              </a:rPr>
              <a:t>    Критерії </a:t>
            </a:r>
            <a:r>
              <a:rPr lang="ru-RU" sz="2600" b="1" i="1" dirty="0">
                <a:latin typeface="Times New Roman" panose="02020603050405020304" pitchFamily="18" charset="0"/>
                <a:cs typeface="Times New Roman" panose="02020603050405020304" pitchFamily="18" charset="0"/>
              </a:rPr>
              <a:t>конкурентоспроможності товару </a:t>
            </a:r>
            <a:r>
              <a:rPr lang="ru-RU" sz="2600" dirty="0">
                <a:latin typeface="Times New Roman" panose="02020603050405020304" pitchFamily="18" charset="0"/>
                <a:cs typeface="Times New Roman" panose="02020603050405020304" pitchFamily="18" charset="0"/>
              </a:rPr>
              <a:t>— це якісна та (або) кількісна характеристика продукції, що виступає основою для оцінки її конкурентоспроможності. До основних критеріїв конкурентоспроможності належать: </a:t>
            </a:r>
          </a:p>
          <a:p>
            <a:pPr lvl="3"/>
            <a:r>
              <a:rPr lang="ru-RU" sz="2600" dirty="0">
                <a:latin typeface="Times New Roman" panose="02020603050405020304" pitchFamily="18" charset="0"/>
                <a:cs typeface="Times New Roman" panose="02020603050405020304" pitchFamily="18" charset="0"/>
              </a:rPr>
              <a:t>― рівень якості товару та його стабільність; </a:t>
            </a:r>
          </a:p>
          <a:p>
            <a:pPr lvl="3"/>
            <a:r>
              <a:rPr lang="ru-RU" sz="2600" dirty="0">
                <a:latin typeface="Times New Roman" panose="02020603050405020304" pitchFamily="18" charset="0"/>
                <a:cs typeface="Times New Roman" panose="02020603050405020304" pitchFamily="18" charset="0"/>
              </a:rPr>
              <a:t>― соціальна адресність; </a:t>
            </a:r>
          </a:p>
          <a:p>
            <a:pPr lvl="3"/>
            <a:r>
              <a:rPr lang="ru-RU" sz="2600" dirty="0">
                <a:latin typeface="Times New Roman" panose="02020603050405020304" pitchFamily="18" charset="0"/>
                <a:cs typeface="Times New Roman" panose="02020603050405020304" pitchFamily="18" charset="0"/>
              </a:rPr>
              <a:t>― безпечність; </a:t>
            </a:r>
          </a:p>
          <a:p>
            <a:pPr lvl="3"/>
            <a:r>
              <a:rPr lang="ru-RU" sz="2600" dirty="0">
                <a:latin typeface="Times New Roman" panose="02020603050405020304" pitchFamily="18" charset="0"/>
                <a:cs typeface="Times New Roman" panose="02020603050405020304" pitchFamily="18" charset="0"/>
              </a:rPr>
              <a:t>― споживча новизна товару; </a:t>
            </a:r>
          </a:p>
          <a:p>
            <a:pPr lvl="3"/>
            <a:r>
              <a:rPr lang="ru-RU" sz="2600" dirty="0">
                <a:latin typeface="Times New Roman" panose="02020603050405020304" pitchFamily="18" charset="0"/>
                <a:cs typeface="Times New Roman" panose="02020603050405020304" pitchFamily="18" charset="0"/>
              </a:rPr>
              <a:t>― імідж товару; </a:t>
            </a:r>
          </a:p>
          <a:p>
            <a:pPr lvl="3"/>
            <a:r>
              <a:rPr lang="ru-RU" sz="2600" dirty="0">
                <a:latin typeface="Times New Roman" panose="02020603050405020304" pitchFamily="18" charset="0"/>
                <a:cs typeface="Times New Roman" panose="02020603050405020304" pitchFamily="18" charset="0"/>
              </a:rPr>
              <a:t>― інформативність товару; </a:t>
            </a:r>
          </a:p>
          <a:p>
            <a:pPr lvl="3"/>
            <a:r>
              <a:rPr lang="ru-RU" sz="2600" dirty="0">
                <a:latin typeface="Times New Roman" panose="02020603050405020304" pitchFamily="18" charset="0"/>
                <a:cs typeface="Times New Roman" panose="02020603050405020304" pitchFamily="18" charset="0"/>
              </a:rPr>
              <a:t>― ціна споживання товару.</a:t>
            </a:r>
          </a:p>
        </p:txBody>
      </p:sp>
    </p:spTree>
    <p:extLst>
      <p:ext uri="{BB962C8B-B14F-4D97-AF65-F5344CB8AC3E}">
        <p14:creationId xmlns:p14="http://schemas.microsoft.com/office/powerpoint/2010/main" val="627456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0"/>
            <a:ext cx="8568952" cy="657653"/>
          </a:xfrm>
          <a:solidFill>
            <a:schemeClr val="accent4">
              <a:lumMod val="20000"/>
              <a:lumOff val="80000"/>
            </a:schemeClr>
          </a:solidFill>
        </p:spPr>
        <p:txBody>
          <a:bodyPr anchor="ctr">
            <a:noAutofit/>
          </a:bodyPr>
          <a:lstStyle/>
          <a:p>
            <a:pPr algn="ctr"/>
            <a:r>
              <a:rPr lang="ru-RU" b="1" dirty="0">
                <a:latin typeface="Times New Roman" panose="02020603050405020304" pitchFamily="18" charset="0"/>
                <a:cs typeface="Times New Roman" panose="02020603050405020304" pitchFamily="18" charset="0"/>
              </a:rPr>
              <a:t>КРИТЕРІЇ КОНКУРЕНТОСПРОМОЖНОСТІ ТОВАРУ</a:t>
            </a:r>
          </a:p>
        </p:txBody>
      </p:sp>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15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357761" y="1033098"/>
            <a:ext cx="8568952" cy="4314825"/>
          </a:xfrm>
          <a:prstGeom prst="rect">
            <a:avLst/>
          </a:prstGeom>
        </p:spPr>
      </p:pic>
    </p:spTree>
    <p:extLst>
      <p:ext uri="{BB962C8B-B14F-4D97-AF65-F5344CB8AC3E}">
        <p14:creationId xmlns:p14="http://schemas.microsoft.com/office/powerpoint/2010/main" val="3108682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490231" y="62940"/>
            <a:ext cx="8182530" cy="657653"/>
          </a:xfrm>
          <a:solidFill>
            <a:schemeClr val="accent4">
              <a:lumMod val="20000"/>
              <a:lumOff val="80000"/>
            </a:schemeClr>
          </a:solidFill>
        </p:spPr>
        <p:txBody>
          <a:bodyPr anchor="ctr">
            <a:noAutofit/>
          </a:bodyPr>
          <a:lstStyle/>
          <a:p>
            <a:pPr algn="ctr"/>
            <a:r>
              <a:rPr lang="ru-RU" b="1" dirty="0">
                <a:latin typeface="Times New Roman" panose="02020603050405020304" pitchFamily="18" charset="0"/>
                <a:cs typeface="Times New Roman" panose="02020603050405020304" pitchFamily="18" charset="0"/>
              </a:rPr>
              <a:t>КРИТЕРІЇ КОНКУРЕНТОСПРОМОЖНОСТІ ТОВАРУ</a:t>
            </a:r>
          </a:p>
        </p:txBody>
      </p:sp>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16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609571" y="980728"/>
            <a:ext cx="8281942" cy="4597769"/>
          </a:xfrm>
          <a:prstGeom prst="rect">
            <a:avLst/>
          </a:prstGeom>
        </p:spPr>
      </p:pic>
    </p:spTree>
    <p:extLst>
      <p:ext uri="{BB962C8B-B14F-4D97-AF65-F5344CB8AC3E}">
        <p14:creationId xmlns:p14="http://schemas.microsoft.com/office/powerpoint/2010/main" val="2395466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КРИТЕРІЇ КОНКУРЕНТОСПРОМОЖНОСТІ ТОВАРУ</a:t>
            </a:r>
            <a:endParaRPr lang="ru-RU" b="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433387" y="919162"/>
            <a:ext cx="8277225" cy="5019675"/>
          </a:xfrm>
          <a:prstGeom prst="rect">
            <a:avLst/>
          </a:prstGeom>
        </p:spPr>
      </p:pic>
    </p:spTree>
    <p:extLst>
      <p:ext uri="{BB962C8B-B14F-4D97-AF65-F5344CB8AC3E}">
        <p14:creationId xmlns:p14="http://schemas.microsoft.com/office/powerpoint/2010/main" val="2089925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5" y="6087191"/>
            <a:ext cx="720079" cy="756693"/>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КРИТЕРІЇ КОНКУРЕНТОСПРОМОЖНОСТІ ТОВАРУ</a:t>
            </a:r>
            <a:endParaRPr lang="ru-RU"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611560" y="836712"/>
            <a:ext cx="7924800" cy="270510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3721724"/>
            <a:ext cx="4176464" cy="2349262"/>
          </a:xfrm>
          <a:prstGeom prst="rect">
            <a:avLst/>
          </a:prstGeom>
        </p:spPr>
      </p:pic>
    </p:spTree>
    <p:extLst>
      <p:ext uri="{BB962C8B-B14F-4D97-AF65-F5344CB8AC3E}">
        <p14:creationId xmlns:p14="http://schemas.microsoft.com/office/powerpoint/2010/main" val="2983295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 КОНКУРЕНТОСПРОМОЖНОСТЬ ПОСЛУГ</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980729"/>
            <a:ext cx="8928992" cy="4893647"/>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cs typeface="Times New Roman" panose="02020603050405020304" pitchFamily="18" charset="0"/>
              </a:rPr>
              <a:t>     Щодо </a:t>
            </a:r>
            <a:r>
              <a:rPr lang="ru-RU" sz="2400" b="1" i="1" dirty="0">
                <a:solidFill>
                  <a:srgbClr val="000000"/>
                </a:solidFill>
                <a:latin typeface="Times New Roman" panose="02020603050405020304" pitchFamily="18" charset="0"/>
                <a:cs typeface="Times New Roman" panose="02020603050405020304" pitchFamily="18" charset="0"/>
              </a:rPr>
              <a:t>конкурентоспроможності послуг</a:t>
            </a:r>
            <a:r>
              <a:rPr lang="ru-RU" sz="2400" dirty="0">
                <a:solidFill>
                  <a:srgbClr val="000000"/>
                </a:solidFill>
                <a:latin typeface="Times New Roman" panose="02020603050405020304" pitchFamily="18" charset="0"/>
                <a:cs typeface="Times New Roman" panose="02020603050405020304" pitchFamily="18" charset="0"/>
              </a:rPr>
              <a:t>, то перші три критерії визначають корисність послуги, причому перелік одиничних показників першого критерію специфічний для кожної групи послуги, а зміст другого і третього критеріїв загалом ідентичний для всіх груп послуг. Поряд із цими критеріями виокремлюють також організаційні критерії (умови збуту, якість обслуговування і післяпродажну діяльність), але їх неможливо виміряти навіть за допомогою бальної шкали через вплив на них занадто великої кількості факторів. </a:t>
            </a:r>
            <a:endParaRPr lang="ru-RU" sz="2400" dirty="0" smtClean="0">
              <a:solidFill>
                <a:srgbClr val="000000"/>
              </a:solidFill>
              <a:latin typeface="Times New Roman" panose="02020603050405020304" pitchFamily="18" charset="0"/>
              <a:cs typeface="Times New Roman" panose="02020603050405020304" pitchFamily="18" charset="0"/>
            </a:endParaRPr>
          </a:p>
          <a:p>
            <a:pPr algn="just"/>
            <a:endParaRPr lang="uk-UA" sz="2400" dirty="0">
              <a:solidFill>
                <a:srgbClr val="000000"/>
              </a:solidFill>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Під </a:t>
            </a:r>
            <a:r>
              <a:rPr lang="ru-RU" sz="2400" b="1" i="1" dirty="0">
                <a:latin typeface="Times New Roman" panose="02020603050405020304" pitchFamily="18" charset="0"/>
                <a:cs typeface="Times New Roman" panose="02020603050405020304" pitchFamily="18" charset="0"/>
              </a:rPr>
              <a:t>чинниками конкурентоспроможності </a:t>
            </a:r>
            <a:r>
              <a:rPr lang="ru-RU" sz="2400" dirty="0">
                <a:latin typeface="Times New Roman" panose="02020603050405020304" pitchFamily="18" charset="0"/>
                <a:cs typeface="Times New Roman" panose="02020603050405020304" pitchFamily="18" charset="0"/>
              </a:rPr>
              <a:t>прийнято розуміти безпосередні причини, наявність котрих необхідна та достатня для зміни </a:t>
            </a:r>
            <a:r>
              <a:rPr lang="ru-RU" sz="2400" dirty="0" smtClean="0">
                <a:latin typeface="Times New Roman" panose="02020603050405020304" pitchFamily="18" charset="0"/>
                <a:cs typeface="Times New Roman" panose="02020603050405020304" pitchFamily="18" charset="0"/>
              </a:rPr>
              <a:t>одного </a:t>
            </a:r>
            <a:r>
              <a:rPr lang="ru-RU" sz="2400" dirty="0">
                <a:latin typeface="Times New Roman" panose="02020603050405020304" pitchFamily="18" charset="0"/>
                <a:cs typeface="Times New Roman" panose="02020603050405020304" pitchFamily="18" charset="0"/>
              </a:rPr>
              <a:t>чи декількох </a:t>
            </a:r>
            <a:r>
              <a:rPr lang="ru-RU" sz="2400" dirty="0" smtClean="0">
                <a:latin typeface="Times New Roman" panose="02020603050405020304" pitchFamily="18" charset="0"/>
                <a:cs typeface="Times New Roman" panose="02020603050405020304" pitchFamily="18" charset="0"/>
              </a:rPr>
              <a:t>критеріїв</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конкурентоспроможності</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67405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7689"/>
            <a:ext cx="9036496" cy="5688637"/>
          </a:xfrm>
        </p:spPr>
        <p:txBody>
          <a:bodyPr anchor="t">
            <a:normAutofit fontScale="90000"/>
          </a:bodyPr>
          <a:lstStyle/>
          <a:p>
            <a:r>
              <a:rPr lang="ru-RU" sz="2000"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2.1. Конкурентоспроможність товару. Чинники конкурентоспроможності продукції (послуги): техніко-економічні, комерційні, нормативно-правові. Фактори конкурентоспроможності товару за стадіями відтворення продукту. Виробнича стадія. Стадія продажу. Стадія споживання, користування. Критерій конкурентоспроможності товару. </a:t>
            </a:r>
            <a:r>
              <a:rPr lang="ru-RU" sz="2000" i="1" dirty="0" smtClean="0">
                <a:latin typeface="Times New Roman" panose="02020603050405020304" pitchFamily="18" charset="0"/>
                <a:cs typeface="Times New Roman" panose="02020603050405020304" pitchFamily="18" charset="0"/>
              </a:rPr>
              <a:t>Класифікація </a:t>
            </a:r>
            <a:r>
              <a:rPr lang="ru-RU" sz="2000" i="1" dirty="0">
                <a:latin typeface="Times New Roman" panose="02020603050405020304" pitchFamily="18" charset="0"/>
                <a:cs typeface="Times New Roman" panose="02020603050405020304" pitchFamily="18" charset="0"/>
              </a:rPr>
              <a:t>чинників конкурентоспроможності. </a:t>
            </a:r>
            <a:r>
              <a:rPr lang="uk-UA" sz="2000" i="1" dirty="0" smtClean="0">
                <a:latin typeface="Times New Roman" panose="02020603050405020304" pitchFamily="18" charset="0"/>
                <a:cs typeface="Times New Roman" panose="02020603050405020304" pitchFamily="18" charset="0"/>
              </a:rPr>
              <a:t>.</a:t>
            </a:r>
            <a:br>
              <a:rPr lang="uk-UA" sz="2000" i="1" dirty="0" smtClean="0">
                <a:latin typeface="Times New Roman" panose="02020603050405020304" pitchFamily="18" charset="0"/>
                <a:cs typeface="Times New Roman" panose="02020603050405020304" pitchFamily="18" charset="0"/>
              </a:rPr>
            </a:br>
            <a:r>
              <a:rPr lang="uk-UA" sz="2000" i="1" dirty="0" smtClean="0">
                <a:latin typeface="Times New Roman" panose="02020603050405020304" pitchFamily="18" charset="0"/>
                <a:cs typeface="Times New Roman" panose="02020603050405020304" pitchFamily="18" charset="0"/>
              </a:rPr>
              <a:t/>
            </a:r>
            <a:br>
              <a:rPr lang="uk-UA" sz="2000" i="1" dirty="0" smtClean="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2.2. Оцінка конкурентоспроможності продукції. Принципи оцінки </a:t>
            </a:r>
            <a:r>
              <a:rPr lang="ru-RU" sz="2000" i="1" dirty="0" smtClean="0">
                <a:latin typeface="Times New Roman" panose="02020603050405020304" pitchFamily="18" charset="0"/>
                <a:cs typeface="Times New Roman" panose="02020603050405020304" pitchFamily="18" charset="0"/>
              </a:rPr>
              <a:t/>
            </a:r>
            <a:br>
              <a:rPr lang="ru-RU" sz="2000" i="1"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конкурентоспроможності </a:t>
            </a:r>
            <a:r>
              <a:rPr lang="ru-RU" sz="2000" i="1" dirty="0">
                <a:latin typeface="Times New Roman" panose="02020603050405020304" pitchFamily="18" charset="0"/>
                <a:cs typeface="Times New Roman" panose="02020603050405020304" pitchFamily="18" charset="0"/>
              </a:rPr>
              <a:t>товарів і послуг. Методи оцінки конкурентоспроможності продукції: реєстраційні, вимірювальні, соціологічні; експериментальні; розрахункові; статистичні; аналітичні; маркетингові; прямі; непрямі; матричний; графічний; диференційований; комплексний; змішаний. Етапи оцінки конкурентоспроможності продукції. </a:t>
            </a:r>
            <a:r>
              <a:rPr lang="ru-RU" sz="2000" i="1" dirty="0" smtClean="0">
                <a:latin typeface="Times New Roman" panose="02020603050405020304" pitchFamily="18" charset="0"/>
                <a:cs typeface="Times New Roman" panose="02020603050405020304" pitchFamily="18" charset="0"/>
              </a:rPr>
              <a:t/>
            </a:r>
            <a:br>
              <a:rPr lang="ru-RU" sz="2000" i="1"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
            </a:r>
            <a:br>
              <a:rPr lang="ru-RU" sz="2000" i="1" dirty="0" smtClean="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2.3. Якість товару – основний важіль забезпечення його конкурентоспроможності. Встановлені потреби. Передбачувані потреби. Показники якості товару. Рівень якості. Абсолютний рівень якості. Відносний рівень якості. Оптимальний рівень якості. Фактори, що впливають на рівень якості продукції (технічні, організаційні, економічні, суб'єктивні). Стандартизація. Стандарт. Сертифікація. Система якості. </a:t>
            </a:r>
            <a:r>
              <a:rPr lang="uk-UA" sz="2000" i="1" dirty="0" smtClean="0">
                <a:latin typeface="Times New Roman" panose="02020603050405020304" pitchFamily="18" charset="0"/>
                <a:cs typeface="Times New Roman" panose="02020603050405020304" pitchFamily="18" charset="0"/>
              </a:rPr>
              <a:t>Мере</a:t>
            </a:r>
            <a:br>
              <a:rPr lang="uk-UA" sz="2000" i="1" dirty="0" smtClean="0">
                <a:latin typeface="Times New Roman" panose="02020603050405020304" pitchFamily="18" charset="0"/>
                <a:cs typeface="Times New Roman" panose="02020603050405020304" pitchFamily="18" charset="0"/>
              </a:rPr>
            </a:br>
            <a:r>
              <a:rPr lang="uk-UA" sz="2000" i="1" dirty="0" smtClean="0">
                <a:latin typeface="Times New Roman" panose="02020603050405020304" pitchFamily="18" charset="0"/>
                <a:cs typeface="Times New Roman" panose="02020603050405020304" pitchFamily="18" charset="0"/>
              </a:rPr>
              <a:t/>
            </a:r>
            <a:br>
              <a:rPr lang="uk-UA" sz="2000" i="1"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2.4</a:t>
            </a:r>
            <a:r>
              <a:rPr lang="ru-RU" sz="2000" i="1" dirty="0">
                <a:latin typeface="Times New Roman" panose="02020603050405020304" pitchFamily="18" charset="0"/>
                <a:cs typeface="Times New Roman" panose="02020603050405020304" pitchFamily="18" charset="0"/>
              </a:rPr>
              <a:t>. Основні підходи до управління конкурентоспроможністю товару (комплексний, функціональний, відтворювальний, маркетинговий, інтеграційний).Складові управління конкурентоспроможністю продукції</a:t>
            </a:r>
            <a:r>
              <a:rPr lang="ru-RU" sz="2000" i="1" dirty="0" smtClean="0">
                <a:latin typeface="Times New Roman" panose="02020603050405020304" pitchFamily="18" charset="0"/>
                <a:cs typeface="Times New Roman" panose="02020603050405020304" pitchFamily="18" charset="0"/>
              </a:rPr>
              <a:t>. Шляхи забезпечення конкурентоспроможності </a:t>
            </a:r>
            <a:r>
              <a:rPr lang="ru-RU" sz="2000" i="1" dirty="0">
                <a:latin typeface="Times New Roman" panose="02020603050405020304" pitchFamily="18" charset="0"/>
                <a:cs typeface="Times New Roman" panose="02020603050405020304" pitchFamily="18" charset="0"/>
              </a:rPr>
              <a:t>продукції</a:t>
            </a:r>
            <a:r>
              <a:rPr lang="ru-RU" sz="2000" i="1" dirty="0" smtClean="0">
                <a:latin typeface="Times New Roman" panose="02020603050405020304" pitchFamily="18" charset="0"/>
                <a:cs typeface="Times New Roman" panose="02020603050405020304" pitchFamily="18" charset="0"/>
              </a:rPr>
              <a:t>.</a:t>
            </a:r>
            <a:endParaRPr lang="ru-RU" sz="2000" i="1" dirty="0">
              <a:solidFill>
                <a:schemeClr val="bg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547664" y="-2501"/>
            <a:ext cx="6417734" cy="370028"/>
          </a:xfrm>
          <a:solidFill>
            <a:schemeClr val="accent4">
              <a:lumMod val="20000"/>
              <a:lumOff val="80000"/>
            </a:schemeClr>
          </a:solidFill>
        </p:spPr>
        <p:txBody>
          <a:bodyPr anchor="ctr">
            <a:normAutofit fontScale="77500" lnSpcReduction="20000"/>
          </a:bodyPr>
          <a:lstStyle/>
          <a:p>
            <a:pPr algn="ctr"/>
            <a:r>
              <a:rPr lang="uk-UA" sz="3200" b="1" dirty="0" smtClean="0">
                <a:solidFill>
                  <a:schemeClr val="tx1"/>
                </a:solidFill>
                <a:latin typeface="Times New Roman" panose="02020603050405020304" pitchFamily="18" charset="0"/>
                <a:cs typeface="Times New Roman" panose="02020603050405020304" pitchFamily="18" charset="0"/>
              </a:rPr>
              <a:t>План</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98416" y="6152316"/>
            <a:ext cx="648072" cy="681025"/>
          </a:xfrm>
          <a:prstGeom prst="rect">
            <a:avLst/>
          </a:prstGeom>
        </p:spPr>
      </p:pic>
    </p:spTree>
    <p:extLst>
      <p:ext uri="{BB962C8B-B14F-4D97-AF65-F5344CB8AC3E}">
        <p14:creationId xmlns:p14="http://schemas.microsoft.com/office/powerpoint/2010/main" val="333699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07504" y="0"/>
            <a:ext cx="8758594"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ЧИННИКИ КОНКУРЕНТОСПРОМОЖНОСТІ ПРОДУКЦІЇ</a:t>
            </a:r>
            <a:endParaRPr lang="ru-RU"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885502" y="611886"/>
            <a:ext cx="7980595" cy="5769442"/>
          </a:xfrm>
          <a:prstGeom prst="rect">
            <a:avLst/>
          </a:prstGeom>
        </p:spPr>
      </p:pic>
    </p:spTree>
    <p:extLst>
      <p:ext uri="{BB962C8B-B14F-4D97-AF65-F5344CB8AC3E}">
        <p14:creationId xmlns:p14="http://schemas.microsoft.com/office/powerpoint/2010/main" val="2466632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323528" y="-4228"/>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НИЗКИ ЧИННИКІВ</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02325" y="729975"/>
            <a:ext cx="8424936" cy="4893647"/>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КПр </a:t>
            </a:r>
            <a:r>
              <a:rPr lang="ru-RU" sz="2400" dirty="0">
                <a:solidFill>
                  <a:srgbClr val="000000"/>
                </a:solidFill>
                <a:latin typeface="Times New Roman" panose="02020603050405020304" pitchFamily="18" charset="0"/>
              </a:rPr>
              <a:t>залежить від </a:t>
            </a:r>
            <a:r>
              <a:rPr lang="ru-RU" sz="2400" b="1" i="1" dirty="0">
                <a:solidFill>
                  <a:srgbClr val="000000"/>
                </a:solidFill>
                <a:latin typeface="Times New Roman" panose="02020603050405020304" pitchFamily="18" charset="0"/>
              </a:rPr>
              <a:t>низки чинників</a:t>
            </a:r>
            <a:r>
              <a:rPr lang="ru-RU" sz="2400" dirty="0">
                <a:solidFill>
                  <a:srgbClr val="000000"/>
                </a:solidFill>
                <a:latin typeface="Times New Roman" panose="02020603050405020304" pitchFamily="18" charset="0"/>
              </a:rPr>
              <a:t>, що впливають на пріоритетність вибору і визначають обсяг їх реалізації на певному ринку, зокрема: </a:t>
            </a:r>
            <a:endParaRPr lang="ru-RU" sz="24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
            </a:pPr>
            <a:r>
              <a:rPr lang="ru-RU" sz="2400" dirty="0" smtClean="0">
                <a:solidFill>
                  <a:srgbClr val="000000"/>
                </a:solidFill>
                <a:latin typeface="Times New Roman" panose="02020603050405020304" pitchFamily="18" charset="0"/>
              </a:rPr>
              <a:t> </a:t>
            </a:r>
            <a:r>
              <a:rPr lang="ru-RU" sz="2400" dirty="0">
                <a:solidFill>
                  <a:srgbClr val="000000"/>
                </a:solidFill>
                <a:latin typeface="Times New Roman" panose="02020603050405020304" pitchFamily="18" charset="0"/>
              </a:rPr>
              <a:t>техніко-економічних чинників, які залежать від продуктивності та інтенсивності праці, витрат виробництва, наукоємності продукції; </a:t>
            </a:r>
            <a:endParaRPr lang="ru-RU" sz="24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
            </a:pPr>
            <a:r>
              <a:rPr lang="ru-RU" sz="2400" dirty="0" smtClean="0">
                <a:solidFill>
                  <a:srgbClr val="000000"/>
                </a:solidFill>
                <a:latin typeface="Times New Roman" panose="02020603050405020304" pitchFamily="18" charset="0"/>
              </a:rPr>
              <a:t>комерційних </a:t>
            </a:r>
            <a:r>
              <a:rPr lang="ru-RU" sz="2400" dirty="0">
                <a:solidFill>
                  <a:srgbClr val="000000"/>
                </a:solidFill>
                <a:latin typeface="Times New Roman" panose="02020603050405020304" pitchFamily="18" charset="0"/>
              </a:rPr>
              <a:t>чинників, які визначають умови реалізації продукції на конкретному ринку (кон’юнктура ринку, сервіс, що надається, реклама, імідж); </a:t>
            </a:r>
            <a:endParaRPr lang="ru-RU" sz="24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
            </a:pPr>
            <a:r>
              <a:rPr lang="ru-RU" sz="2400" dirty="0" smtClean="0">
                <a:solidFill>
                  <a:srgbClr val="000000"/>
                </a:solidFill>
                <a:latin typeface="Times New Roman" panose="02020603050405020304" pitchFamily="18" charset="0"/>
              </a:rPr>
              <a:t>нормативно-правових </a:t>
            </a:r>
            <a:r>
              <a:rPr lang="ru-RU" sz="2400" dirty="0">
                <a:solidFill>
                  <a:srgbClr val="000000"/>
                </a:solidFill>
                <a:latin typeface="Times New Roman" panose="02020603050405020304" pitchFamily="18" charset="0"/>
              </a:rPr>
              <a:t>чинників, які відображають вимоги технічної, екологічної і морально-етичної безпеки використання товару на певному ринку, патентно-правові вимоги. </a:t>
            </a:r>
            <a:endParaRPr lang="ru-RU" sz="24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75622"/>
            <a:ext cx="993053" cy="1643721"/>
          </a:xfrm>
          <a:prstGeom prst="rect">
            <a:avLst/>
          </a:prstGeom>
        </p:spPr>
      </p:pic>
    </p:spTree>
    <p:extLst>
      <p:ext uri="{BB962C8B-B14F-4D97-AF65-F5344CB8AC3E}">
        <p14:creationId xmlns:p14="http://schemas.microsoft.com/office/powerpoint/2010/main" val="1357265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5" y="6087191"/>
            <a:ext cx="720080" cy="756694"/>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37942" y="25011"/>
            <a:ext cx="8182530" cy="451661"/>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ВЗАЄМОЗВ'ЯЗОК КСП ПРОДУКЦІЇ</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469253"/>
            <a:ext cx="8496944" cy="3785652"/>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У </a:t>
            </a:r>
            <a:r>
              <a:rPr lang="ru-RU" sz="2400" dirty="0">
                <a:solidFill>
                  <a:srgbClr val="000000"/>
                </a:solidFill>
                <a:latin typeface="Times New Roman" panose="02020603050405020304" pitchFamily="18" charset="0"/>
              </a:rPr>
              <a:t>процесі конкурентної боротьби відбувається взаємозв'язок «КСП продукції» з іншими об'єктами КСП. У такому взаємозв'язку необхідно виділити макрорівень, де відбувається зв'язок з такими об'єктами КСП, як промисловість і національна економіка, а також мікрорівень, що містить у </a:t>
            </a:r>
            <a:r>
              <a:rPr lang="ru-RU" sz="2400" dirty="0" smtClean="0">
                <a:solidFill>
                  <a:srgbClr val="000000"/>
                </a:solidFill>
                <a:latin typeface="Times New Roman" panose="02020603050405020304" pitchFamily="18" charset="0"/>
              </a:rPr>
              <a:t>собі </a:t>
            </a:r>
            <a:r>
              <a:rPr lang="ru-RU" sz="2400" dirty="0">
                <a:solidFill>
                  <a:srgbClr val="000000"/>
                </a:solidFill>
                <a:latin typeface="Times New Roman" panose="02020603050405020304" pitchFamily="18" charset="0"/>
              </a:rPr>
              <a:t>такі об'єкти КСП, як підприємство та галузь. На мікрорівні основний взаємозв'язок відбувається між КСП продукції та таким об'єктом КСП, як підприємство. Знаходячись у взаємозв’язку та взаємозалежності категорії КСП товару та підприємства відрізняються за своєю сутністю. </a:t>
            </a:r>
            <a:endParaRPr lang="ru-RU" sz="24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5" y="4254905"/>
            <a:ext cx="4172581" cy="2023070"/>
          </a:xfrm>
          <a:prstGeom prst="rect">
            <a:avLst/>
          </a:prstGeom>
        </p:spPr>
      </p:pic>
    </p:spTree>
    <p:extLst>
      <p:ext uri="{BB962C8B-B14F-4D97-AF65-F5344CB8AC3E}">
        <p14:creationId xmlns:p14="http://schemas.microsoft.com/office/powerpoint/2010/main" val="1531714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11859" y="0"/>
            <a:ext cx="890261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КАТЕГОРІЇ КСП ВІДРІЗНЯЮТЬСЯ ЗА СВОЄЮ СУТНІСТЮ</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78688" y="549394"/>
            <a:ext cx="8568952" cy="5262979"/>
          </a:xfrm>
          <a:prstGeom prst="rect">
            <a:avLst/>
          </a:prstGeom>
        </p:spPr>
        <p:txBody>
          <a:bodyPr wrap="square">
            <a:spAutoFit/>
          </a:bodyPr>
          <a:lstStyle/>
          <a:p>
            <a:pPr marL="457200" indent="-457200" algn="just">
              <a:buAutoNum type="arabicPeriod"/>
            </a:pPr>
            <a:r>
              <a:rPr lang="ru-RU" sz="2400" dirty="0" smtClean="0">
                <a:solidFill>
                  <a:srgbClr val="000000"/>
                </a:solidFill>
                <a:latin typeface="Times New Roman" panose="02020603050405020304" pitchFamily="18" charset="0"/>
              </a:rPr>
              <a:t>Оцінка </a:t>
            </a:r>
            <a:r>
              <a:rPr lang="ru-RU" sz="2400" dirty="0">
                <a:solidFill>
                  <a:srgbClr val="000000"/>
                </a:solidFill>
                <a:latin typeface="Times New Roman" panose="02020603050405020304" pitchFamily="18" charset="0"/>
              </a:rPr>
              <a:t>КСП продукції застосовується до </a:t>
            </a:r>
            <a:r>
              <a:rPr lang="ru-RU" sz="2400" dirty="0" smtClean="0">
                <a:solidFill>
                  <a:srgbClr val="000000"/>
                </a:solidFill>
                <a:latin typeface="Times New Roman" panose="02020603050405020304" pitchFamily="18" charset="0"/>
              </a:rPr>
              <a:t>кожного</a:t>
            </a:r>
          </a:p>
          <a:p>
            <a:pPr algn="just"/>
            <a:r>
              <a:rPr lang="ru-RU" sz="2400" dirty="0" smtClean="0">
                <a:solidFill>
                  <a:srgbClr val="000000"/>
                </a:solidFill>
                <a:latin typeface="Times New Roman" panose="02020603050405020304" pitchFamily="18" charset="0"/>
              </a:rPr>
              <a:t>конкретного </a:t>
            </a:r>
            <a:r>
              <a:rPr lang="ru-RU" sz="2400" dirty="0">
                <a:solidFill>
                  <a:srgbClr val="000000"/>
                </a:solidFill>
                <a:latin typeface="Times New Roman" panose="02020603050405020304" pitchFamily="18" charset="0"/>
              </a:rPr>
              <a:t>її виду, а КСП підприємства охоплює всю номенклатуру продукції, що виробляється, її динаміку, структуру, а також всі види виробничо-економічної діяльності, які здійснюються підприємством, включаючи роботи та послуги, валютно-фінансові операції, інвестиційну діяльність. </a:t>
            </a:r>
            <a:endParaRPr lang="ru-RU" sz="2400" dirty="0" smtClean="0">
              <a:solidFill>
                <a:srgbClr val="000000"/>
              </a:solidFill>
              <a:latin typeface="Times New Roman" panose="02020603050405020304" pitchFamily="18" charset="0"/>
            </a:endParaRPr>
          </a:p>
          <a:p>
            <a:pPr marL="457200" indent="-457200" algn="just">
              <a:buAutoNum type="arabicPeriod"/>
            </a:pPr>
            <a:endParaRPr lang="ru-RU" sz="2400" dirty="0">
              <a:solidFill>
                <a:srgbClr val="000000"/>
              </a:solidFill>
              <a:latin typeface="Times New Roman" panose="02020603050405020304" pitchFamily="18" charset="0"/>
            </a:endParaRPr>
          </a:p>
          <a:p>
            <a:pPr algn="just"/>
            <a:r>
              <a:rPr lang="ru-RU" sz="2400" dirty="0">
                <a:solidFill>
                  <a:srgbClr val="000000"/>
                </a:solidFill>
                <a:latin typeface="Times New Roman" panose="02020603050405020304" pitchFamily="18" charset="0"/>
              </a:rPr>
              <a:t>2. Визнання КСП товару та виробника здійснюється на ринку. В той же час оцінка рівня КСП підприємства здійснюється не тільки споживачем, але й і ним самим. Саме підприємство-виробник вирішує питання щодо доцільності виробничо-економічної діяльності в конкретних умовах. При оцінці КСП товару споживача не цікавить рівень витрат і ефективність виробничо-господарської діяльності виробника. </a:t>
            </a:r>
            <a:endParaRPr lang="ru-RU" sz="2400" dirty="0"/>
          </a:p>
        </p:txBody>
      </p:sp>
    </p:spTree>
    <p:extLst>
      <p:ext uri="{BB962C8B-B14F-4D97-AF65-F5344CB8AC3E}">
        <p14:creationId xmlns:p14="http://schemas.microsoft.com/office/powerpoint/2010/main" val="209801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11859" y="0"/>
            <a:ext cx="890261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КАТЕГОРІЇ КСП ВІДРІЗНЯЮТЬСЯ ЗА СВОЄЮ СУТНІСТЮ</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9993" y="1390322"/>
            <a:ext cx="8568952"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3. Товар і підприємство мають різні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часові </a:t>
            </a:r>
            <a:r>
              <a:rPr lang="ru-RU" sz="2400" dirty="0">
                <a:latin typeface="Times New Roman" panose="02020603050405020304" pitchFamily="18" charset="0"/>
                <a:cs typeface="Times New Roman" panose="02020603050405020304" pitchFamily="18" charset="0"/>
              </a:rPr>
              <a:t>періоди свого життєвого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циклу</a:t>
            </a:r>
            <a:r>
              <a:rPr lang="ru-RU" sz="2400" dirty="0">
                <a:latin typeface="Times New Roman" panose="02020603050405020304" pitchFamily="18" charset="0"/>
                <a:cs typeface="Times New Roman" panose="02020603050405020304" pitchFamily="18" charset="0"/>
              </a:rPr>
              <a:t>. Якщо предметом дослідження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є </a:t>
            </a:r>
            <a:r>
              <a:rPr lang="ru-RU" sz="2400" dirty="0">
                <a:latin typeface="Times New Roman" panose="02020603050405020304" pitchFamily="18" charset="0"/>
                <a:cs typeface="Times New Roman" panose="02020603050405020304" pitchFamily="18" charset="0"/>
              </a:rPr>
              <a:t>саме поточна оцінка КСП, </a:t>
            </a:r>
            <a:r>
              <a:rPr lang="ru-RU" sz="2400" dirty="0" smtClean="0">
                <a:latin typeface="Times New Roman" panose="02020603050405020304" pitchFamily="18" charset="0"/>
                <a:cs typeface="Times New Roman" panose="02020603050405020304" pitchFamily="18" charset="0"/>
              </a:rPr>
              <a:t>то фактор </a:t>
            </a:r>
          </a:p>
          <a:p>
            <a:pPr algn="just"/>
            <a:r>
              <a:rPr lang="ru-RU" sz="2400" dirty="0" smtClean="0">
                <a:latin typeface="Times New Roman" panose="02020603050405020304" pitchFamily="18" charset="0"/>
                <a:cs typeface="Times New Roman" panose="02020603050405020304" pitchFamily="18" charset="0"/>
              </a:rPr>
              <a:t>часу </a:t>
            </a:r>
            <a:r>
              <a:rPr lang="ru-RU" sz="2400" dirty="0">
                <a:latin typeface="Times New Roman" panose="02020603050405020304" pitchFamily="18" charset="0"/>
                <a:cs typeface="Times New Roman" panose="02020603050405020304" pitchFamily="18" charset="0"/>
              </a:rPr>
              <a:t>не має визначального значення</a:t>
            </a:r>
            <a:r>
              <a:rPr lang="ru-RU" sz="2400" dirty="0" smtClean="0">
                <a:latin typeface="Times New Roman" panose="02020603050405020304" pitchFamily="18" charset="0"/>
                <a:cs typeface="Times New Roman" panose="02020603050405020304" pitchFamily="18" charset="0"/>
              </a:rPr>
              <a:t>,</a:t>
            </a:r>
          </a:p>
          <a:p>
            <a:pPr algn="just"/>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але коли процес розглядається в довгостроковому аспекті, то слід мати на увазі, що життєвий цикл підприємства, як правило, є більш тривалим, оскільки за період його функціонування змінюються від декількох до багатьох поколінь виробів. Разом із тим інколи життєвий цикл продукції може перевищувати період функціонування підприємства</a:t>
            </a:r>
            <a:r>
              <a:rPr lang="ru-RU" sz="2400" dirty="0" smtClean="0">
                <a:latin typeface="Times New Roman" panose="02020603050405020304" pitchFamily="18" charset="0"/>
                <a:cs typeface="Times New Roman" panose="02020603050405020304" pitchFamily="18" charset="0"/>
              </a:rPr>
              <a:t>.</a:t>
            </a:r>
            <a:r>
              <a:rPr lang="ru-RU" sz="2400" dirty="0" smtClean="0">
                <a:solidFill>
                  <a:srgbClr val="000000"/>
                </a:solidFill>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324" y="764704"/>
            <a:ext cx="3483552" cy="2323529"/>
          </a:xfrm>
          <a:prstGeom prst="rect">
            <a:avLst/>
          </a:prstGeom>
        </p:spPr>
      </p:pic>
    </p:spTree>
    <p:extLst>
      <p:ext uri="{BB962C8B-B14F-4D97-AF65-F5344CB8AC3E}">
        <p14:creationId xmlns:p14="http://schemas.microsoft.com/office/powerpoint/2010/main" val="29372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КОНКУРЕНТОСПРОМОЖНОСТЬ ПІДПРИЄМСТВА ТОВАРУ</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836712"/>
            <a:ext cx="8614578" cy="2400657"/>
          </a:xfrm>
          <a:prstGeom prst="rect">
            <a:avLst/>
          </a:prstGeom>
        </p:spPr>
        <p:txBody>
          <a:bodyPr wrap="square">
            <a:spAutoFit/>
          </a:bodyPr>
          <a:lstStyle/>
          <a:p>
            <a:r>
              <a:rPr lang="ru-RU" sz="2500" b="1" i="1" dirty="0" smtClean="0">
                <a:solidFill>
                  <a:srgbClr val="000000"/>
                </a:solidFill>
                <a:latin typeface="Times New Roman" panose="02020603050405020304" pitchFamily="18" charset="0"/>
              </a:rPr>
              <a:t>     Конкурентоспроможність </a:t>
            </a:r>
            <a:r>
              <a:rPr lang="ru-RU" sz="2500" b="1" i="1" dirty="0">
                <a:solidFill>
                  <a:srgbClr val="000000"/>
                </a:solidFill>
                <a:latin typeface="Times New Roman" panose="02020603050405020304" pitchFamily="18" charset="0"/>
              </a:rPr>
              <a:t>підприємства </a:t>
            </a:r>
            <a:r>
              <a:rPr lang="ru-RU" sz="2500" dirty="0">
                <a:solidFill>
                  <a:srgbClr val="000000"/>
                </a:solidFill>
                <a:latin typeface="Times New Roman" panose="02020603050405020304" pitchFamily="18" charset="0"/>
              </a:rPr>
              <a:t>– це відносна характеристика, що відображає ступінь відмінності розвитку даного підприємства від конкурентів за ступенем задоволення своїми товарами потреб людей, а також можливості й динаміку пристосування підприємства до умов ринкової конкуренції </a:t>
            </a:r>
            <a:endParaRPr lang="ru-RU" sz="25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605145"/>
            <a:ext cx="4415301" cy="2464354"/>
          </a:xfrm>
          <a:prstGeom prst="rect">
            <a:avLst/>
          </a:prstGeom>
        </p:spPr>
      </p:pic>
    </p:spTree>
    <p:extLst>
      <p:ext uri="{BB962C8B-B14F-4D97-AF65-F5344CB8AC3E}">
        <p14:creationId xmlns:p14="http://schemas.microsoft.com/office/powerpoint/2010/main" val="1743106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165303"/>
            <a:ext cx="645747" cy="678581"/>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429985"/>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ОСОБЛИВОСТІ ПОНЯТТЯ КПС ПІДПРИЄМСТВА</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353159"/>
            <a:ext cx="8640959" cy="5632311"/>
          </a:xfrm>
          <a:prstGeom prst="rect">
            <a:avLst/>
          </a:prstGeom>
        </p:spPr>
        <p:txBody>
          <a:bodyPr wrap="square">
            <a:spAutoFit/>
          </a:bodyPr>
          <a:lstStyle/>
          <a:p>
            <a:pPr algn="just"/>
            <a:r>
              <a:rPr lang="ru-RU" sz="2400" i="1" dirty="0" smtClean="0">
                <a:solidFill>
                  <a:srgbClr val="000000"/>
                </a:solidFill>
                <a:latin typeface="Times New Roman" panose="02020603050405020304" pitchFamily="18" charset="0"/>
              </a:rPr>
              <a:t>     Поняття </a:t>
            </a:r>
            <a:r>
              <a:rPr lang="ru-RU" sz="2400" i="1" dirty="0">
                <a:solidFill>
                  <a:srgbClr val="000000"/>
                </a:solidFill>
                <a:latin typeface="Times New Roman" panose="02020603050405020304" pitchFamily="18" charset="0"/>
              </a:rPr>
              <a:t>КСП підприємства можна охарактеризувати такими особливостями: </a:t>
            </a:r>
            <a:endParaRPr lang="ru-RU" sz="2400" i="1"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marL="342900" indent="-342900" algn="just">
              <a:buFont typeface="Arial" panose="020B0604020202020204" pitchFamily="34" charset="0"/>
              <a:buChar char="•"/>
            </a:pPr>
            <a:r>
              <a:rPr lang="ru-RU" sz="2400" dirty="0" smtClean="0">
                <a:solidFill>
                  <a:srgbClr val="000000"/>
                </a:solidFill>
                <a:latin typeface="Times New Roman" panose="02020603050405020304" pitchFamily="18" charset="0"/>
              </a:rPr>
              <a:t>КСП </a:t>
            </a:r>
            <a:r>
              <a:rPr lang="ru-RU" sz="2400" dirty="0">
                <a:solidFill>
                  <a:srgbClr val="000000"/>
                </a:solidFill>
                <a:latin typeface="Times New Roman" panose="02020603050405020304" pitchFamily="18" charset="0"/>
              </a:rPr>
              <a:t>не є іманентною якістю підприємства, вона може бути виявлена та оцінена тільки в умовах наявності конкурентів (реальних або потенційних); </a:t>
            </a:r>
            <a:endParaRPr lang="ru-RU" sz="2400" dirty="0" smtClean="0">
              <a:solidFill>
                <a:srgbClr val="000000"/>
              </a:solidFill>
              <a:latin typeface="Times New Roman" panose="02020603050405020304" pitchFamily="18" charset="0"/>
            </a:endParaRPr>
          </a:p>
          <a:p>
            <a:pPr marL="342900" indent="-342900" algn="just">
              <a:buFontTx/>
              <a:buChar char="-"/>
            </a:pPr>
            <a:endParaRPr lang="ru-RU" sz="2400" dirty="0">
              <a:solidFill>
                <a:srgbClr val="000000"/>
              </a:solidFill>
              <a:latin typeface="Times New Roman" panose="02020603050405020304" pitchFamily="18" charset="0"/>
            </a:endParaRPr>
          </a:p>
          <a:p>
            <a:pPr marL="342900" indent="-342900" algn="just">
              <a:buFont typeface="Arial" panose="020B0604020202020204" pitchFamily="34" charset="0"/>
              <a:buChar char="•"/>
            </a:pPr>
            <a:r>
              <a:rPr lang="ru-RU" sz="2400" dirty="0" smtClean="0">
                <a:solidFill>
                  <a:srgbClr val="000000"/>
                </a:solidFill>
                <a:latin typeface="Times New Roman" panose="02020603050405020304" pitchFamily="18" charset="0"/>
              </a:rPr>
              <a:t>поняття </a:t>
            </a:r>
            <a:r>
              <a:rPr lang="ru-RU" sz="2400" dirty="0">
                <a:solidFill>
                  <a:srgbClr val="000000"/>
                </a:solidFill>
                <a:latin typeface="Times New Roman" panose="02020603050405020304" pitchFamily="18" charset="0"/>
              </a:rPr>
              <a:t>КСП відносне, тобто вона буде мати різний рівень стосовно різних конкурентів; </a:t>
            </a:r>
            <a:endParaRPr lang="ru-RU" sz="2400" dirty="0" smtClean="0">
              <a:solidFill>
                <a:srgbClr val="000000"/>
              </a:solidFill>
              <a:latin typeface="Times New Roman" panose="02020603050405020304" pitchFamily="18" charset="0"/>
            </a:endParaRPr>
          </a:p>
          <a:p>
            <a:pPr marL="342900" indent="-342900" algn="just">
              <a:buFontTx/>
              <a:buChar char="-"/>
            </a:pPr>
            <a:endParaRPr lang="ru-RU" sz="2400" dirty="0">
              <a:solidFill>
                <a:srgbClr val="000000"/>
              </a:solidFill>
              <a:latin typeface="Times New Roman" panose="02020603050405020304" pitchFamily="18" charset="0"/>
            </a:endParaRPr>
          </a:p>
          <a:p>
            <a:pPr marL="342900" indent="-342900" algn="just">
              <a:buFont typeface="Arial" panose="020B0604020202020204" pitchFamily="34" charset="0"/>
              <a:buChar char="•"/>
            </a:pPr>
            <a:r>
              <a:rPr lang="ru-RU" sz="2400" dirty="0" smtClean="0">
                <a:solidFill>
                  <a:srgbClr val="000000"/>
                </a:solidFill>
                <a:latin typeface="Times New Roman" panose="02020603050405020304" pitchFamily="18" charset="0"/>
              </a:rPr>
              <a:t>визначається </a:t>
            </a:r>
            <a:r>
              <a:rPr lang="ru-RU" sz="2400" dirty="0">
                <a:solidFill>
                  <a:srgbClr val="000000"/>
                </a:solidFill>
                <a:latin typeface="Times New Roman" panose="02020603050405020304" pitchFamily="18" charset="0"/>
              </a:rPr>
              <a:t>КСП підприємства продуктивністю використання залучених ним у виробничий процес ресурсів; </a:t>
            </a:r>
            <a:endParaRPr lang="ru-RU" sz="2400" dirty="0" smtClean="0">
              <a:solidFill>
                <a:srgbClr val="000000"/>
              </a:solidFill>
              <a:latin typeface="Times New Roman" panose="02020603050405020304" pitchFamily="18" charset="0"/>
            </a:endParaRPr>
          </a:p>
          <a:p>
            <a:pPr marL="342900" indent="-342900" algn="just">
              <a:buFontTx/>
              <a:buChar char="-"/>
            </a:pPr>
            <a:endParaRPr lang="ru-RU" sz="2400" dirty="0">
              <a:solidFill>
                <a:srgbClr val="000000"/>
              </a:solidFill>
              <a:latin typeface="Times New Roman" panose="02020603050405020304" pitchFamily="18" charset="0"/>
            </a:endParaRPr>
          </a:p>
          <a:p>
            <a:pPr marL="342900" indent="-342900" algn="just">
              <a:buFont typeface="Arial" panose="020B0604020202020204" pitchFamily="34" charset="0"/>
              <a:buChar char="•"/>
            </a:pPr>
            <a:r>
              <a:rPr lang="ru-RU" sz="2400" dirty="0" smtClean="0">
                <a:solidFill>
                  <a:srgbClr val="000000"/>
                </a:solidFill>
                <a:latin typeface="Times New Roman" panose="02020603050405020304" pitchFamily="18" charset="0"/>
              </a:rPr>
              <a:t>рівень </a:t>
            </a:r>
            <a:r>
              <a:rPr lang="ru-RU" sz="2400" dirty="0">
                <a:solidFill>
                  <a:srgbClr val="000000"/>
                </a:solidFill>
                <a:latin typeface="Times New Roman" panose="02020603050405020304" pitchFamily="18" charset="0"/>
              </a:rPr>
              <a:t>КСП підприємства залежить від рівня КСП його продукції, галузі, країни</a:t>
            </a:r>
            <a:r>
              <a:rPr lang="ru-RU" dirty="0">
                <a:solidFill>
                  <a:srgbClr val="000000"/>
                </a:solidFill>
                <a:latin typeface="Times New Roman" panose="02020603050405020304" pitchFamily="18" charset="0"/>
              </a:rPr>
              <a:t>. </a:t>
            </a:r>
            <a:endParaRPr lang="ru-RU" dirty="0"/>
          </a:p>
        </p:txBody>
      </p:sp>
    </p:spTree>
    <p:extLst>
      <p:ext uri="{BB962C8B-B14F-4D97-AF65-F5344CB8AC3E}">
        <p14:creationId xmlns:p14="http://schemas.microsoft.com/office/powerpoint/2010/main" val="2639014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ГРУПИ ФАКТОРІВ КПС</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980728"/>
            <a:ext cx="8964488" cy="2880320"/>
          </a:xfrm>
          <a:prstGeom prst="rect">
            <a:avLst/>
          </a:prstGeom>
        </p:spPr>
        <p:txBody>
          <a:bodyPr wrap="square">
            <a:spAutoFit/>
          </a:bodyPr>
          <a:lstStyle/>
          <a:p>
            <a:pPr algn="just"/>
            <a:r>
              <a:rPr lang="ru-RU" sz="2600" b="1" i="1" dirty="0" smtClean="0">
                <a:solidFill>
                  <a:srgbClr val="000000"/>
                </a:solidFill>
                <a:latin typeface="Times New Roman" panose="02020603050405020304" pitchFamily="18" charset="0"/>
              </a:rPr>
              <a:t>         КСП </a:t>
            </a:r>
            <a:r>
              <a:rPr lang="ru-RU" sz="2600" b="1" i="1" dirty="0">
                <a:solidFill>
                  <a:srgbClr val="000000"/>
                </a:solidFill>
                <a:latin typeface="Times New Roman" panose="02020603050405020304" pitchFamily="18" charset="0"/>
              </a:rPr>
              <a:t>підприємства визначають три групи факторів: </a:t>
            </a:r>
            <a:endParaRPr lang="ru-RU" sz="2600" dirty="0">
              <a:solidFill>
                <a:srgbClr val="000000"/>
              </a:solidFill>
              <a:latin typeface="Times New Roman" panose="02020603050405020304" pitchFamily="18" charset="0"/>
            </a:endParaRPr>
          </a:p>
          <a:p>
            <a:pPr marL="457200" indent="-457200" algn="just">
              <a:buClr>
                <a:srgbClr val="00B050"/>
              </a:buClr>
              <a:buFont typeface="Wingdings" panose="05000000000000000000" pitchFamily="2" charset="2"/>
              <a:buChar char="ü"/>
            </a:pPr>
            <a:r>
              <a:rPr lang="ru-RU" sz="2600" dirty="0">
                <a:solidFill>
                  <a:srgbClr val="000000"/>
                </a:solidFill>
                <a:latin typeface="Times New Roman" panose="02020603050405020304" pitchFamily="18" charset="0"/>
              </a:rPr>
              <a:t>н</a:t>
            </a:r>
            <a:r>
              <a:rPr lang="ru-RU" sz="2600" dirty="0" smtClean="0">
                <a:solidFill>
                  <a:srgbClr val="000000"/>
                </a:solidFill>
                <a:latin typeface="Times New Roman" panose="02020603050405020304" pitchFamily="18" charset="0"/>
              </a:rPr>
              <a:t>а </a:t>
            </a:r>
            <a:r>
              <a:rPr lang="ru-RU" sz="2600" dirty="0">
                <a:solidFill>
                  <a:srgbClr val="000000"/>
                </a:solidFill>
                <a:latin typeface="Times New Roman" panose="02020603050405020304" pitchFamily="18" charset="0"/>
              </a:rPr>
              <a:t>макроекономічному рівні – КСП території й країни (національної економіки); </a:t>
            </a:r>
            <a:endParaRPr lang="ru-RU" sz="2600" dirty="0" smtClean="0">
              <a:solidFill>
                <a:srgbClr val="000000"/>
              </a:solidFill>
              <a:latin typeface="Times New Roman" panose="02020603050405020304" pitchFamily="18" charset="0"/>
            </a:endParaRPr>
          </a:p>
          <a:p>
            <a:pPr marL="457200" indent="-457200" algn="just">
              <a:buClr>
                <a:srgbClr val="00B050"/>
              </a:buClr>
              <a:buFont typeface="Wingdings" panose="05000000000000000000" pitchFamily="2" charset="2"/>
              <a:buChar char="ü"/>
            </a:pPr>
            <a:r>
              <a:rPr lang="ru-RU" sz="2600" dirty="0" smtClean="0">
                <a:solidFill>
                  <a:srgbClr val="000000"/>
                </a:solidFill>
                <a:latin typeface="Times New Roman" panose="02020603050405020304" pitchFamily="18" charset="0"/>
              </a:rPr>
              <a:t>на </a:t>
            </a:r>
            <a:r>
              <a:rPr lang="ru-RU" sz="2600" dirty="0">
                <a:solidFill>
                  <a:srgbClr val="000000"/>
                </a:solidFill>
                <a:latin typeface="Times New Roman" panose="02020603050405020304" pitchFamily="18" charset="0"/>
              </a:rPr>
              <a:t>галузевому рівні – КСП галузі; </a:t>
            </a:r>
            <a:endParaRPr lang="ru-RU" sz="2600" dirty="0" smtClean="0">
              <a:solidFill>
                <a:srgbClr val="000000"/>
              </a:solidFill>
              <a:latin typeface="Times New Roman" panose="02020603050405020304" pitchFamily="18" charset="0"/>
            </a:endParaRPr>
          </a:p>
          <a:p>
            <a:pPr marL="457200" indent="-457200" algn="just">
              <a:buClr>
                <a:srgbClr val="00B050"/>
              </a:buClr>
              <a:buFont typeface="Wingdings" panose="05000000000000000000" pitchFamily="2" charset="2"/>
              <a:buChar char="ü"/>
            </a:pPr>
            <a:r>
              <a:rPr lang="ru-RU" sz="2600" dirty="0" smtClean="0">
                <a:solidFill>
                  <a:srgbClr val="000000"/>
                </a:solidFill>
                <a:latin typeface="Times New Roman" panose="02020603050405020304" pitchFamily="18" charset="0"/>
              </a:rPr>
              <a:t>на </a:t>
            </a:r>
            <a:r>
              <a:rPr lang="ru-RU" sz="2600" dirty="0">
                <a:solidFill>
                  <a:srgbClr val="000000"/>
                </a:solidFill>
                <a:latin typeface="Times New Roman" panose="02020603050405020304" pitchFamily="18" charset="0"/>
              </a:rPr>
              <a:t>рівні підприємства – фактори, що характеризують його власний потенціал і місце на ринку, зокрема унікальність продукції й рівень її КСП. </a:t>
            </a:r>
            <a:endParaRPr lang="ru-RU" sz="26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881" y="4196903"/>
            <a:ext cx="3308246" cy="1966758"/>
          </a:xfrm>
          <a:prstGeom prst="rect">
            <a:avLst/>
          </a:prstGeom>
        </p:spPr>
      </p:pic>
    </p:spTree>
    <p:extLst>
      <p:ext uri="{BB962C8B-B14F-4D97-AF65-F5344CB8AC3E}">
        <p14:creationId xmlns:p14="http://schemas.microsoft.com/office/powerpoint/2010/main" val="3606854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ПІРАМІДА КОНКУРЕНТОСПРОМОЖНОСТІ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548680"/>
            <a:ext cx="8892480" cy="1446550"/>
          </a:xfrm>
          <a:prstGeom prst="rect">
            <a:avLst/>
          </a:prstGeom>
        </p:spPr>
        <p:txBody>
          <a:bodyPr wrap="square">
            <a:spAutoFit/>
          </a:bodyPr>
          <a:lstStyle/>
          <a:p>
            <a:r>
              <a:rPr lang="ru-RU" sz="2200" dirty="0" smtClean="0">
                <a:solidFill>
                  <a:srgbClr val="000000"/>
                </a:solidFill>
                <a:latin typeface="Times New Roman" panose="02020603050405020304" pitchFamily="18" charset="0"/>
              </a:rPr>
              <a:t>     Підприємство </a:t>
            </a:r>
            <a:r>
              <a:rPr lang="ru-RU" sz="2200" dirty="0">
                <a:solidFill>
                  <a:srgbClr val="000000"/>
                </a:solidFill>
                <a:latin typeface="Times New Roman" panose="02020603050405020304" pitchFamily="18" charset="0"/>
              </a:rPr>
              <a:t>функціонує в системі мікро-, мезо- і макросередовища, яке формується конкретною галуззю та національною економікою відповідно. У свою чергу КСП галузі залежить від КСП підприємств, що входять у дану галузь, і загальної стратегії розвитку цих підприємств. </a:t>
            </a:r>
            <a:endParaRPr lang="ru-RU" sz="2200" dirty="0"/>
          </a:p>
        </p:txBody>
      </p:sp>
      <p:pic>
        <p:nvPicPr>
          <p:cNvPr id="3" name="Рисунок 2"/>
          <p:cNvPicPr>
            <a:picLocks noChangeAspect="1"/>
          </p:cNvPicPr>
          <p:nvPr/>
        </p:nvPicPr>
        <p:blipFill>
          <a:blip r:embed="rId3"/>
          <a:stretch>
            <a:fillRect/>
          </a:stretch>
        </p:blipFill>
        <p:spPr>
          <a:xfrm>
            <a:off x="885503" y="2070864"/>
            <a:ext cx="6690218" cy="3927323"/>
          </a:xfrm>
          <a:prstGeom prst="rect">
            <a:avLst/>
          </a:prstGeom>
        </p:spPr>
      </p:pic>
    </p:spTree>
    <p:extLst>
      <p:ext uri="{BB962C8B-B14F-4D97-AF65-F5344CB8AC3E}">
        <p14:creationId xmlns:p14="http://schemas.microsoft.com/office/powerpoint/2010/main" val="3228017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11560" y="8031"/>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rPr>
              <a:t>СПЕЦИФІКА УПРАВЛІННЯ КСП</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664998"/>
            <a:ext cx="8856984" cy="5262979"/>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Специфіка </a:t>
            </a:r>
            <a:r>
              <a:rPr lang="ru-RU" sz="2400" dirty="0">
                <a:solidFill>
                  <a:srgbClr val="000000"/>
                </a:solidFill>
                <a:latin typeface="Times New Roman" panose="02020603050405020304" pitchFamily="18" charset="0"/>
              </a:rPr>
              <a:t>управління КСП полягає у необхідності врахування її впливу на інші характеристики підприємства: конкурентні переваги, конкурентну позицію, конкурентний (стратегічний) потенціал, конкурентний статус, конкурентну стратегію тощо.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b="1" i="1" dirty="0" smtClean="0">
                <a:solidFill>
                  <a:srgbClr val="000000"/>
                </a:solidFill>
                <a:latin typeface="Times New Roman" panose="02020603050405020304" pitchFamily="18" charset="0"/>
              </a:rPr>
              <a:t>     Конкурентна </a:t>
            </a:r>
            <a:r>
              <a:rPr lang="ru-RU" sz="2400" b="1" i="1" dirty="0">
                <a:solidFill>
                  <a:srgbClr val="000000"/>
                </a:solidFill>
                <a:latin typeface="Times New Roman" panose="02020603050405020304" pitchFamily="18" charset="0"/>
              </a:rPr>
              <a:t>перевага </a:t>
            </a:r>
            <a:r>
              <a:rPr lang="ru-RU" sz="2400" dirty="0">
                <a:solidFill>
                  <a:srgbClr val="000000"/>
                </a:solidFill>
                <a:latin typeface="Times New Roman" panose="02020603050405020304" pitchFamily="18" charset="0"/>
              </a:rPr>
              <a:t>становить категорію, що проявляється в конкурентному середовищі, має стабільність і високий рівень адаптації до умов, що змінюються, і визначає можливості ефективного функціонування системи.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b="1" i="1" dirty="0" smtClean="0">
                <a:solidFill>
                  <a:srgbClr val="000000"/>
                </a:solidFill>
                <a:latin typeface="Times New Roman" panose="02020603050405020304" pitchFamily="18" charset="0"/>
              </a:rPr>
              <a:t>     Конкурентна </a:t>
            </a:r>
            <a:r>
              <a:rPr lang="ru-RU" sz="2400" b="1" i="1" dirty="0">
                <a:solidFill>
                  <a:srgbClr val="000000"/>
                </a:solidFill>
                <a:latin typeface="Times New Roman" panose="02020603050405020304" pitchFamily="18" charset="0"/>
              </a:rPr>
              <a:t>позиція </a:t>
            </a:r>
            <a:r>
              <a:rPr lang="ru-RU" sz="2400" dirty="0">
                <a:solidFill>
                  <a:srgbClr val="000000"/>
                </a:solidFill>
                <a:latin typeface="Times New Roman" panose="02020603050405020304" pitchFamily="18" charset="0"/>
              </a:rPr>
              <a:t>підприємства характеризується положенням підприємства в певному ринковому сегменті за рахунок більш ефективної реалізації обраної ним конкурентної стратегії порівняно з підприємствами-конкурентами. </a:t>
            </a:r>
            <a:endParaRPr lang="ru-RU" sz="2400" dirty="0"/>
          </a:p>
        </p:txBody>
      </p:sp>
    </p:spTree>
    <p:extLst>
      <p:ext uri="{BB962C8B-B14F-4D97-AF65-F5344CB8AC3E}">
        <p14:creationId xmlns:p14="http://schemas.microsoft.com/office/powerpoint/2010/main" val="281881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5496" y="-13491"/>
            <a:ext cx="8928992" cy="792087"/>
          </a:xfrm>
          <a:solidFill>
            <a:schemeClr val="accent4">
              <a:lumMod val="20000"/>
              <a:lumOff val="80000"/>
            </a:schemeClr>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2.1 КОНКУРЕНТОСПРОМОЖНІСТЬ ТОВАРУ.</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4" y="908720"/>
            <a:ext cx="8568952" cy="2677656"/>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Поняття </a:t>
            </a:r>
            <a:r>
              <a:rPr lang="ru-RU" sz="2400" b="1" i="1" dirty="0">
                <a:latin typeface="Times New Roman" panose="02020603050405020304" pitchFamily="18" charset="0"/>
                <a:cs typeface="Times New Roman" panose="02020603050405020304" pitchFamily="18" charset="0"/>
              </a:rPr>
              <a:t>«конкурентоспроможність» </a:t>
            </a:r>
            <a:r>
              <a:rPr lang="ru-RU" sz="2400" dirty="0">
                <a:latin typeface="Times New Roman" panose="02020603050405020304" pitchFamily="18" charset="0"/>
                <a:cs typeface="Times New Roman" panose="02020603050405020304" pitchFamily="18" charset="0"/>
              </a:rPr>
              <a:t>(КСП) як економічна категорія означає здатність окремого суб'єкта </a:t>
            </a:r>
            <a:r>
              <a:rPr lang="ru-RU" sz="2400" dirty="0" smtClean="0">
                <a:latin typeface="Times New Roman" panose="02020603050405020304" pitchFamily="18" charset="0"/>
                <a:cs typeface="Times New Roman" panose="02020603050405020304" pitchFamily="18" charset="0"/>
              </a:rPr>
              <a:t>випереджати свого </a:t>
            </a:r>
            <a:r>
              <a:rPr lang="ru-RU" sz="2400" dirty="0">
                <a:latin typeface="Times New Roman" panose="02020603050405020304" pitchFamily="18" charset="0"/>
                <a:cs typeface="Times New Roman" panose="02020603050405020304" pitchFamily="18" charset="0"/>
              </a:rPr>
              <a:t>суперника в досягненні поставлених цілей на конкурентному ринку. Однак сучасна наука про теорію стратегії не дає як єдиного </a:t>
            </a:r>
            <a:r>
              <a:rPr lang="ru-RU" sz="2400" dirty="0" smtClean="0">
                <a:latin typeface="Times New Roman" panose="02020603050405020304" pitchFamily="18" charset="0"/>
                <a:cs typeface="Times New Roman" panose="02020603050405020304" pitchFamily="18" charset="0"/>
              </a:rPr>
              <a:t>загально прийнятого </a:t>
            </a:r>
            <a:r>
              <a:rPr lang="ru-RU" sz="2400" dirty="0">
                <a:latin typeface="Times New Roman" panose="02020603050405020304" pitchFamily="18" charset="0"/>
                <a:cs typeface="Times New Roman" panose="02020603050405020304" pitchFamily="18" charset="0"/>
              </a:rPr>
              <a:t>трактування змісту категорії «конкурентоспроможність», так і єдиного загальноприйнятого підходу до методівїї оцінки й формування.</a:t>
            </a:r>
          </a:p>
        </p:txBody>
      </p:sp>
      <p:sp>
        <p:nvSpPr>
          <p:cNvPr id="13"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2"/>
          <a:stretch>
            <a:fillRect/>
          </a:stretch>
        </p:blipFill>
        <p:spPr>
          <a:xfrm>
            <a:off x="107505" y="6162859"/>
            <a:ext cx="648072" cy="681025"/>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803" y="3586376"/>
            <a:ext cx="3704729" cy="2691599"/>
          </a:xfrm>
          <a:prstGeom prst="rect">
            <a:avLst/>
          </a:prstGeom>
        </p:spPr>
      </p:pic>
    </p:spTree>
    <p:extLst>
      <p:ext uri="{BB962C8B-B14F-4D97-AF65-F5344CB8AC3E}">
        <p14:creationId xmlns:p14="http://schemas.microsoft.com/office/powerpoint/2010/main" val="396918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11560" y="8031"/>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rPr>
              <a:t>СПЕЦИФІКА УПРАВЛІННЯ КСП</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664998"/>
            <a:ext cx="8856984" cy="5093702"/>
          </a:xfrm>
          <a:prstGeom prst="rect">
            <a:avLst/>
          </a:prstGeom>
        </p:spPr>
        <p:txBody>
          <a:bodyPr wrap="square">
            <a:spAutoFit/>
          </a:bodyPr>
          <a:lstStyle/>
          <a:p>
            <a:pPr algn="just"/>
            <a:r>
              <a:rPr lang="ru-RU" sz="2500" b="1" i="1" dirty="0" smtClean="0">
                <a:latin typeface="Times New Roman" panose="02020603050405020304" pitchFamily="18" charset="0"/>
                <a:cs typeface="Times New Roman" panose="02020603050405020304" pitchFamily="18" charset="0"/>
              </a:rPr>
              <a:t>    Стратегічний </a:t>
            </a:r>
            <a:r>
              <a:rPr lang="ru-RU" sz="2500" b="1" i="1" dirty="0">
                <a:latin typeface="Times New Roman" panose="02020603050405020304" pitchFamily="18" charset="0"/>
                <a:cs typeface="Times New Roman" panose="02020603050405020304" pitchFamily="18" charset="0"/>
              </a:rPr>
              <a:t>потенціал </a:t>
            </a:r>
            <a:r>
              <a:rPr lang="ru-RU" sz="2500" dirty="0">
                <a:latin typeface="Times New Roman" panose="02020603050405020304" pitchFamily="18" charset="0"/>
                <a:cs typeface="Times New Roman" panose="02020603050405020304" pitchFamily="18" charset="0"/>
              </a:rPr>
              <a:t>підприємства складається із системи ресурсів і джерел їх поповнення, котрі воно має в розпорядженні, зв’язків, можливостей і управлінських здібностей, що спрямовані на забезпечення його розвитку. </a:t>
            </a:r>
            <a:endParaRPr lang="ru-RU" sz="2500" dirty="0" smtClean="0">
              <a:latin typeface="Times New Roman" panose="02020603050405020304" pitchFamily="18" charset="0"/>
              <a:cs typeface="Times New Roman" panose="02020603050405020304" pitchFamily="18" charset="0"/>
            </a:endParaRPr>
          </a:p>
          <a:p>
            <a:pPr algn="just"/>
            <a:endParaRPr lang="ru-RU" sz="2500" dirty="0">
              <a:latin typeface="Times New Roman" panose="02020603050405020304" pitchFamily="18" charset="0"/>
              <a:cs typeface="Times New Roman" panose="02020603050405020304" pitchFamily="18" charset="0"/>
            </a:endParaRPr>
          </a:p>
          <a:p>
            <a:pPr algn="just"/>
            <a:r>
              <a:rPr lang="ru-RU" sz="2500" b="1" i="1" dirty="0" smtClean="0">
                <a:latin typeface="Times New Roman" panose="02020603050405020304" pitchFamily="18" charset="0"/>
                <a:cs typeface="Times New Roman" panose="02020603050405020304" pitchFamily="18" charset="0"/>
              </a:rPr>
              <a:t>    Конкурентний </a:t>
            </a:r>
            <a:r>
              <a:rPr lang="ru-RU" sz="2500" b="1" i="1" dirty="0">
                <a:latin typeface="Times New Roman" panose="02020603050405020304" pitchFamily="18" charset="0"/>
                <a:cs typeface="Times New Roman" panose="02020603050405020304" pitchFamily="18" charset="0"/>
              </a:rPr>
              <a:t>статус </a:t>
            </a:r>
            <a:r>
              <a:rPr lang="ru-RU" sz="2500" dirty="0">
                <a:latin typeface="Times New Roman" panose="02020603050405020304" pitchFamily="18" charset="0"/>
                <a:cs typeface="Times New Roman" panose="02020603050405020304" pitchFamily="18" charset="0"/>
              </a:rPr>
              <a:t>– міра визначення положення підприємства в конкуренції, співвідношення фактичної й базової продуктивності використання ресурсів. </a:t>
            </a:r>
            <a:endParaRPr lang="ru-RU" sz="2500" dirty="0" smtClean="0">
              <a:latin typeface="Times New Roman" panose="02020603050405020304" pitchFamily="18" charset="0"/>
              <a:cs typeface="Times New Roman" panose="02020603050405020304" pitchFamily="18" charset="0"/>
            </a:endParaRPr>
          </a:p>
          <a:p>
            <a:pPr algn="just"/>
            <a:endParaRPr lang="ru-RU" sz="2500" dirty="0">
              <a:latin typeface="Times New Roman" panose="02020603050405020304" pitchFamily="18" charset="0"/>
              <a:cs typeface="Times New Roman" panose="02020603050405020304" pitchFamily="18" charset="0"/>
            </a:endParaRPr>
          </a:p>
          <a:p>
            <a:pPr algn="just"/>
            <a:r>
              <a:rPr lang="ru-RU" sz="2500" b="1" i="1" dirty="0" smtClean="0">
                <a:latin typeface="Times New Roman" panose="02020603050405020304" pitchFamily="18" charset="0"/>
                <a:cs typeface="Times New Roman" panose="02020603050405020304" pitchFamily="18" charset="0"/>
              </a:rPr>
              <a:t>    Конкурентна </a:t>
            </a:r>
            <a:r>
              <a:rPr lang="ru-RU" sz="2500" b="1" i="1" dirty="0">
                <a:latin typeface="Times New Roman" panose="02020603050405020304" pitchFamily="18" charset="0"/>
                <a:cs typeface="Times New Roman" panose="02020603050405020304" pitchFamily="18" charset="0"/>
              </a:rPr>
              <a:t>стратегія </a:t>
            </a:r>
            <a:r>
              <a:rPr lang="ru-RU" sz="2500" dirty="0">
                <a:latin typeface="Times New Roman" panose="02020603050405020304" pitchFamily="18" charset="0"/>
                <a:cs typeface="Times New Roman" panose="02020603050405020304" pitchFamily="18" charset="0"/>
              </a:rPr>
              <a:t>– це ретельно розроблена програма заходів, які мають бути реалізовані підприємством з метою досягнення вигідної конкурентної позиції на ринку та адаптації до впливу зовнішнього середовища.</a:t>
            </a:r>
          </a:p>
        </p:txBody>
      </p:sp>
    </p:spTree>
    <p:extLst>
      <p:ext uri="{BB962C8B-B14F-4D97-AF65-F5344CB8AC3E}">
        <p14:creationId xmlns:p14="http://schemas.microsoft.com/office/powerpoint/2010/main" val="2362208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07504" y="0"/>
            <a:ext cx="8856984"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2.2. ОЦІНКА КОНКУРЕНТОСПРОМОЖНОСТІ ПРОДУКЦІЇ.</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554025"/>
            <a:ext cx="8712968" cy="5632311"/>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Конкурентоспроможність </a:t>
            </a:r>
            <a:r>
              <a:rPr lang="ru-RU" sz="2400" dirty="0">
                <a:solidFill>
                  <a:srgbClr val="000000"/>
                </a:solidFill>
                <a:latin typeface="Times New Roman" panose="02020603050405020304" pitchFamily="18" charset="0"/>
              </a:rPr>
              <a:t>(К) у загальному вигляді визначається відношенням корисного ефекту (Ек) до сумарних затрат, які включають витрати, що пов’язані з придбанням та експлуатацією товару і іменуються ціною споживання (Цспож). А тому умови надання переваги одному з товарів всім іншим виражається формулою </a:t>
            </a:r>
            <a:endParaRPr lang="ru-RU" sz="2400" dirty="0" smtClean="0">
              <a:solidFill>
                <a:srgbClr val="000000"/>
              </a:solidFill>
              <a:latin typeface="Times New Roman" panose="02020603050405020304" pitchFamily="18" charset="0"/>
            </a:endParaRPr>
          </a:p>
          <a:p>
            <a:pPr algn="just"/>
            <a:endParaRPr lang="uk-UA" sz="2400" dirty="0" smtClean="0">
              <a:solidFill>
                <a:srgbClr val="000000"/>
              </a:solidFill>
              <a:latin typeface="Times New Roman" panose="02020603050405020304" pitchFamily="18" charset="0"/>
            </a:endParaRPr>
          </a:p>
          <a:p>
            <a:pPr algn="just"/>
            <a:endParaRPr lang="uk-UA" sz="2400" dirty="0">
              <a:solidFill>
                <a:srgbClr val="000000"/>
              </a:solidFill>
              <a:latin typeface="Times New Roman" panose="02020603050405020304" pitchFamily="18" charset="0"/>
            </a:endParaRPr>
          </a:p>
          <a:p>
            <a:pPr algn="just"/>
            <a:endParaRPr lang="uk-UA" sz="2400" dirty="0">
              <a:solidFill>
                <a:srgbClr val="000000"/>
              </a:solidFill>
              <a:latin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Чим </a:t>
            </a:r>
            <a:r>
              <a:rPr lang="ru-RU" sz="2400" dirty="0">
                <a:latin typeface="Times New Roman" panose="02020603050405020304" pitchFamily="18" charset="0"/>
                <a:cs typeface="Times New Roman" panose="02020603050405020304" pitchFamily="18" charset="0"/>
              </a:rPr>
              <a:t>більше співвідношення, тим вища конкурентоспроможність товару. Але визначити, чи відповідає потенційно експортний товар цій умові, можна лише в результаті порівняльного аналізу сукупних характеристик товару з товарами-конкурентами за ступенем задоволення конкретних потреб і за ціною споживання</a:t>
            </a:r>
          </a:p>
        </p:txBody>
      </p:sp>
      <p:pic>
        <p:nvPicPr>
          <p:cNvPr id="3" name="Рисунок 2"/>
          <p:cNvPicPr>
            <a:picLocks noChangeAspect="1"/>
          </p:cNvPicPr>
          <p:nvPr/>
        </p:nvPicPr>
        <p:blipFill>
          <a:blip r:embed="rId3"/>
          <a:stretch>
            <a:fillRect/>
          </a:stretch>
        </p:blipFill>
        <p:spPr>
          <a:xfrm>
            <a:off x="3497771" y="2946702"/>
            <a:ext cx="2076450" cy="790575"/>
          </a:xfrm>
          <a:prstGeom prst="rect">
            <a:avLst/>
          </a:prstGeom>
        </p:spPr>
      </p:pic>
    </p:spTree>
    <p:extLst>
      <p:ext uri="{BB962C8B-B14F-4D97-AF65-F5344CB8AC3E}">
        <p14:creationId xmlns:p14="http://schemas.microsoft.com/office/powerpoint/2010/main" val="2106285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07504" y="0"/>
            <a:ext cx="8928992"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ПРИНЦИПИ ОЦІНЮВАННЯ КОНКУРЕНТОСПРОМОЖНОСТІ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980728"/>
            <a:ext cx="8856984" cy="4524315"/>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Дотримання </a:t>
            </a:r>
            <a:r>
              <a:rPr lang="ru-RU" sz="2400" b="1" i="1" dirty="0">
                <a:solidFill>
                  <a:srgbClr val="000000"/>
                </a:solidFill>
                <a:latin typeface="Times New Roman" panose="02020603050405020304" pitchFamily="18" charset="0"/>
              </a:rPr>
              <a:t>принципів оцінювання конкурентоспроможності </a:t>
            </a:r>
            <a:r>
              <a:rPr lang="ru-RU" sz="2400" dirty="0">
                <a:solidFill>
                  <a:srgbClr val="000000"/>
                </a:solidFill>
                <a:latin typeface="Times New Roman" panose="02020603050405020304" pitchFamily="18" charset="0"/>
              </a:rPr>
              <a:t>товарів дає можливість підвищити точність оцінки, врахувати інтереси ринкових суб’єктів, уніфікувати порядок дій, що становлять зміст процедури оцінювання. Такими принципами є: </a:t>
            </a:r>
          </a:p>
          <a:p>
            <a:pPr algn="just"/>
            <a:r>
              <a:rPr lang="ru-RU" sz="2400" dirty="0">
                <a:solidFill>
                  <a:srgbClr val="000000"/>
                </a:solidFill>
                <a:latin typeface="Times New Roman" panose="02020603050405020304" pitchFamily="18" charset="0"/>
              </a:rPr>
              <a:t>1) орієнтація на певний тип ринку (внутрішній, зовнішній); </a:t>
            </a:r>
          </a:p>
          <a:p>
            <a:pPr algn="just"/>
            <a:r>
              <a:rPr lang="ru-RU" sz="2400" dirty="0">
                <a:solidFill>
                  <a:srgbClr val="000000"/>
                </a:solidFill>
                <a:latin typeface="Times New Roman" panose="02020603050405020304" pitchFamily="18" charset="0"/>
              </a:rPr>
              <a:t>2) орієнтація на конкретний сегмент ринку; </a:t>
            </a:r>
          </a:p>
          <a:p>
            <a:pPr algn="just"/>
            <a:r>
              <a:rPr lang="ru-RU" sz="2400" dirty="0">
                <a:solidFill>
                  <a:srgbClr val="000000"/>
                </a:solidFill>
                <a:latin typeface="Times New Roman" panose="02020603050405020304" pitchFamily="18" charset="0"/>
              </a:rPr>
              <a:t>3) оцінювання конкурентоспроможності з позицій певного суб’єкта ринку — виробника, продавця, споживача; </a:t>
            </a:r>
          </a:p>
          <a:p>
            <a:pPr algn="just"/>
            <a:r>
              <a:rPr lang="ru-RU" sz="2400" dirty="0">
                <a:solidFill>
                  <a:srgbClr val="000000"/>
                </a:solidFill>
                <a:latin typeface="Times New Roman" panose="02020603050405020304" pitchFamily="18" charset="0"/>
              </a:rPr>
              <a:t>4) формування номенклатури критеріїв конкурентоспроможності з урахуванням рекомендованих вимог до товару та перевищенням обов’язкових вимог; </a:t>
            </a:r>
          </a:p>
          <a:p>
            <a:pPr algn="just"/>
            <a:r>
              <a:rPr lang="ru-RU" sz="2400" dirty="0">
                <a:solidFill>
                  <a:srgbClr val="000000"/>
                </a:solidFill>
                <a:latin typeface="Times New Roman" panose="02020603050405020304" pitchFamily="18" charset="0"/>
              </a:rPr>
              <a:t>5) виключення подвійного рахування. </a:t>
            </a:r>
            <a:endParaRPr lang="ru-RU" sz="24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7876" y="5291734"/>
            <a:ext cx="2024717" cy="1552151"/>
          </a:xfrm>
          <a:prstGeom prst="rect">
            <a:avLst/>
          </a:prstGeom>
        </p:spPr>
      </p:pic>
    </p:spTree>
    <p:extLst>
      <p:ext uri="{BB962C8B-B14F-4D97-AF65-F5344CB8AC3E}">
        <p14:creationId xmlns:p14="http://schemas.microsoft.com/office/powerpoint/2010/main" val="690552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07504" y="24648"/>
            <a:ext cx="9145016"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МЕТОДИ ОЦІНЮВАННЯ КОНКУРЕНТОСПРОМОЖНОСТІ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1124744"/>
            <a:ext cx="8640960" cy="4154984"/>
          </a:xfrm>
          <a:prstGeom prst="rect">
            <a:avLst/>
          </a:prstGeom>
        </p:spPr>
        <p:txBody>
          <a:bodyPr wrap="square">
            <a:spAutoFit/>
          </a:bodyPr>
          <a:lstStyle/>
          <a:p>
            <a:r>
              <a:rPr lang="ru-RU" sz="2400" dirty="0" smtClean="0">
                <a:solidFill>
                  <a:srgbClr val="000000"/>
                </a:solidFill>
                <a:latin typeface="Times New Roman" panose="02020603050405020304" pitchFamily="18" charset="0"/>
              </a:rPr>
              <a:t>    Для </a:t>
            </a:r>
            <a:r>
              <a:rPr lang="ru-RU" sz="2400" dirty="0">
                <a:solidFill>
                  <a:srgbClr val="000000"/>
                </a:solidFill>
                <a:latin typeface="Times New Roman" panose="02020603050405020304" pitchFamily="18" charset="0"/>
              </a:rPr>
              <a:t>визначення рівня конкурентоспроможності продукції на практиці застосуються різні методи. Вибір конкретного методу (методики) залежить від специфіки продукту (споживчий товар чи продукція промислового призначення), обсягів доступної інформації, терміновості отримання результатів оцінювання, аудиторії, на яку вони розраховані, ресурсних (у тому числі бюджетних) обмежень тощо. </a:t>
            </a:r>
            <a:endParaRPr lang="ru-RU" sz="2400" dirty="0" smtClean="0">
              <a:solidFill>
                <a:srgbClr val="000000"/>
              </a:solidFill>
              <a:latin typeface="Times New Roman" panose="02020603050405020304" pitchFamily="18" charset="0"/>
            </a:endParaRPr>
          </a:p>
          <a:p>
            <a:endParaRPr lang="ru-RU" sz="2400" dirty="0">
              <a:solidFill>
                <a:srgbClr val="000000"/>
              </a:solidFill>
              <a:latin typeface="Times New Roman" panose="02020603050405020304" pitchFamily="18" charset="0"/>
            </a:endParaRPr>
          </a:p>
          <a:p>
            <a:r>
              <a:rPr lang="ru-RU" sz="2400" b="1" i="1" dirty="0" smtClean="0">
                <a:solidFill>
                  <a:srgbClr val="000000"/>
                </a:solidFill>
                <a:latin typeface="Times New Roman" panose="02020603050405020304" pitchFamily="18" charset="0"/>
              </a:rPr>
              <a:t>    Методи </a:t>
            </a:r>
            <a:r>
              <a:rPr lang="ru-RU" sz="2400" b="1" i="1" dirty="0">
                <a:solidFill>
                  <a:srgbClr val="000000"/>
                </a:solidFill>
                <a:latin typeface="Times New Roman" panose="02020603050405020304" pitchFamily="18" charset="0"/>
              </a:rPr>
              <a:t>оцінювання конкурентоспроможності </a:t>
            </a:r>
            <a:r>
              <a:rPr lang="ru-RU" sz="2400" dirty="0">
                <a:solidFill>
                  <a:srgbClr val="000000"/>
                </a:solidFill>
                <a:latin typeface="Times New Roman" panose="02020603050405020304" pitchFamily="18" charset="0"/>
              </a:rPr>
              <a:t>суб’єкта господарювання можна класифікувати за певними критеріями</a:t>
            </a:r>
            <a:r>
              <a:rPr lang="ru-RU" dirty="0">
                <a:solidFill>
                  <a:srgbClr val="000000"/>
                </a:solidFill>
                <a:latin typeface="Times New Roman" panose="02020603050405020304" pitchFamily="18" charset="0"/>
              </a:rPr>
              <a:t>, </a:t>
            </a:r>
            <a:r>
              <a:rPr lang="ru-RU" sz="2400" dirty="0">
                <a:solidFill>
                  <a:srgbClr val="000000"/>
                </a:solidFill>
                <a:latin typeface="Times New Roman" panose="02020603050405020304" pitchFamily="18" charset="0"/>
              </a:rPr>
              <a:t>що відображено на рис</a:t>
            </a:r>
            <a:r>
              <a:rPr lang="ru-RU" dirty="0">
                <a:solidFill>
                  <a:srgbClr val="000000"/>
                </a:solidFill>
                <a:latin typeface="Times New Roman" panose="02020603050405020304" pitchFamily="18" charset="0"/>
              </a:rPr>
              <a:t>. </a:t>
            </a:r>
            <a:endParaRPr lang="ru-RU" dirty="0"/>
          </a:p>
        </p:txBody>
      </p:sp>
    </p:spTree>
    <p:extLst>
      <p:ext uri="{BB962C8B-B14F-4D97-AF65-F5344CB8AC3E}">
        <p14:creationId xmlns:p14="http://schemas.microsoft.com/office/powerpoint/2010/main" val="3799776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6100028"/>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0" y="0"/>
            <a:ext cx="925252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a:solidFill>
                  <a:srgbClr val="000000"/>
                </a:solidFill>
                <a:latin typeface="Times New Roman" panose="02020603050405020304" pitchFamily="18" charset="0"/>
              </a:rPr>
              <a:t>МЕТОДИ ОЦІНЮВАННЯ КОНКУРЕНТОСПРОМОЖНОСТІ</a:t>
            </a:r>
            <a:endParaRPr lang="ru-RU"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809750" y="461962"/>
            <a:ext cx="5524500" cy="5934075"/>
          </a:xfrm>
          <a:prstGeom prst="rect">
            <a:avLst/>
          </a:prstGeom>
        </p:spPr>
      </p:pic>
    </p:spTree>
    <p:extLst>
      <p:ext uri="{BB962C8B-B14F-4D97-AF65-F5344CB8AC3E}">
        <p14:creationId xmlns:p14="http://schemas.microsoft.com/office/powerpoint/2010/main" val="3588533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5" y="6238529"/>
            <a:ext cx="576064" cy="60535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МАТРИЧНИЙ МЕТОД ОЦІНЮВАННЯ </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2923" y="697872"/>
            <a:ext cx="8712968" cy="5632311"/>
          </a:xfrm>
          <a:prstGeom prst="rect">
            <a:avLst/>
          </a:prstGeom>
        </p:spPr>
        <p:txBody>
          <a:bodyPr wrap="square">
            <a:spAutoFit/>
          </a:bodyPr>
          <a:lstStyle/>
          <a:p>
            <a:pPr algn="just"/>
            <a:r>
              <a:rPr lang="ru-RU" sz="2400" i="1" dirty="0" smtClean="0">
                <a:solidFill>
                  <a:srgbClr val="000000"/>
                </a:solidFill>
                <a:latin typeface="Times New Roman" panose="02020603050405020304" pitchFamily="18" charset="0"/>
              </a:rPr>
              <a:t>    Матричний </a:t>
            </a:r>
            <a:r>
              <a:rPr lang="ru-RU" sz="2400" i="1" dirty="0">
                <a:solidFill>
                  <a:srgbClr val="000000"/>
                </a:solidFill>
                <a:latin typeface="Times New Roman" panose="02020603050405020304" pitchFamily="18" charset="0"/>
              </a:rPr>
              <a:t>метод оцінювання рівня конкурентоспроможності </a:t>
            </a:r>
            <a:r>
              <a:rPr lang="ru-RU" sz="2400" dirty="0">
                <a:solidFill>
                  <a:srgbClr val="000000"/>
                </a:solidFill>
                <a:latin typeface="Times New Roman" panose="02020603050405020304" pitchFamily="18" charset="0"/>
              </a:rPr>
              <a:t>товару варто охарактеризувати на конкретному прикладі, за який взято так звану «матрицю Нільсена». В основу методу покладено використання таблиці оцінки комерційного успіху нового товару, розробленої аналітиками маркетингової фірми «А. С. Нільсен».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dirty="0" smtClean="0">
                <a:solidFill>
                  <a:srgbClr val="000000"/>
                </a:solidFill>
                <a:latin typeface="Times New Roman" panose="02020603050405020304" pitchFamily="18" charset="0"/>
              </a:rPr>
              <a:t>     Метод </a:t>
            </a:r>
            <a:r>
              <a:rPr lang="ru-RU" sz="2400" dirty="0">
                <a:solidFill>
                  <a:srgbClr val="000000"/>
                </a:solidFill>
                <a:latin typeface="Times New Roman" panose="02020603050405020304" pitchFamily="18" charset="0"/>
              </a:rPr>
              <a:t>передбачає: </a:t>
            </a:r>
          </a:p>
          <a:p>
            <a:pPr algn="just"/>
            <a:r>
              <a:rPr lang="ru-RU" sz="2400" dirty="0">
                <a:solidFill>
                  <a:srgbClr val="000000"/>
                </a:solidFill>
                <a:latin typeface="Times New Roman" panose="02020603050405020304" pitchFamily="18" charset="0"/>
              </a:rPr>
              <a:t>— комплексне оцінювання конкурентоспроможності з використанням сукупності групових критеріїв — товарних, збутових, ринкових, виробничих; </a:t>
            </a:r>
          </a:p>
          <a:p>
            <a:pPr algn="just"/>
            <a:r>
              <a:rPr lang="ru-RU" sz="2400" dirty="0">
                <a:solidFill>
                  <a:srgbClr val="000000"/>
                </a:solidFill>
                <a:latin typeface="Times New Roman" panose="02020603050405020304" pitchFamily="18" charset="0"/>
              </a:rPr>
              <a:t>— градацію рівня комерційного успіху по трьох групах — «нижчий за середній», «середній», «вищий за середній»; </a:t>
            </a:r>
          </a:p>
          <a:p>
            <a:pPr algn="just"/>
            <a:r>
              <a:rPr lang="ru-RU" sz="2400" dirty="0">
                <a:solidFill>
                  <a:srgbClr val="000000"/>
                </a:solidFill>
                <a:latin typeface="Times New Roman" panose="02020603050405020304" pitchFamily="18" charset="0"/>
              </a:rPr>
              <a:t>— характеристику ознак за кожним одиничним критерієм товару, що аналізується, для віднесення до однієї з груп. </a:t>
            </a:r>
            <a:endParaRPr lang="ru-RU" sz="24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0162" y="5934923"/>
            <a:ext cx="756942" cy="870958"/>
          </a:xfrm>
          <a:prstGeom prst="rect">
            <a:avLst/>
          </a:prstGeom>
        </p:spPr>
      </p:pic>
    </p:spTree>
    <p:extLst>
      <p:ext uri="{BB962C8B-B14F-4D97-AF65-F5344CB8AC3E}">
        <p14:creationId xmlns:p14="http://schemas.microsoft.com/office/powerpoint/2010/main" val="3993501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МОДИФІКОВАНА МАТРИЦЯ НІЛЬСЕНА</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657653"/>
            <a:ext cx="8928992" cy="2123658"/>
          </a:xfrm>
          <a:prstGeom prst="rect">
            <a:avLst/>
          </a:prstGeom>
        </p:spPr>
        <p:txBody>
          <a:bodyPr wrap="square">
            <a:spAutoFit/>
          </a:bodyPr>
          <a:lstStyle/>
          <a:p>
            <a:pPr algn="just"/>
            <a:r>
              <a:rPr lang="ru-RU" sz="2200" dirty="0" smtClean="0">
                <a:solidFill>
                  <a:srgbClr val="000000"/>
                </a:solidFill>
                <a:latin typeface="Times New Roman" panose="02020603050405020304" pitchFamily="18" charset="0"/>
              </a:rPr>
              <a:t>    У </a:t>
            </a:r>
            <a:r>
              <a:rPr lang="ru-RU" sz="2200" dirty="0">
                <a:solidFill>
                  <a:srgbClr val="000000"/>
                </a:solidFill>
                <a:latin typeface="Times New Roman" panose="02020603050405020304" pitchFamily="18" charset="0"/>
              </a:rPr>
              <a:t>таблиці представлено форму модифікованої матриці Нільсена, в якій якісну оцінку по трьох групах комерційного успіху доповнено кількісною 100-бальною оцінкою. При цьому в межах кожної категорії для підвищення точності оцінка надана в інтервалах: 0—40 балів — для категорії «нижчий за середній», 40—70 балів — для категорії «середній», 70—100 балів — для категорії «вищий за середній»</a:t>
            </a:r>
            <a:endParaRPr lang="ru-RU" sz="2200" dirty="0"/>
          </a:p>
        </p:txBody>
      </p:sp>
      <p:pic>
        <p:nvPicPr>
          <p:cNvPr id="3" name="Рисунок 2"/>
          <p:cNvPicPr>
            <a:picLocks noChangeAspect="1"/>
          </p:cNvPicPr>
          <p:nvPr/>
        </p:nvPicPr>
        <p:blipFill>
          <a:blip r:embed="rId3"/>
          <a:stretch>
            <a:fillRect/>
          </a:stretch>
        </p:blipFill>
        <p:spPr>
          <a:xfrm>
            <a:off x="1691680" y="2861863"/>
            <a:ext cx="5760640" cy="3416112"/>
          </a:xfrm>
          <a:prstGeom prst="rect">
            <a:avLst/>
          </a:prstGeom>
        </p:spPr>
      </p:pic>
    </p:spTree>
    <p:extLst>
      <p:ext uri="{BB962C8B-B14F-4D97-AF65-F5344CB8AC3E}">
        <p14:creationId xmlns:p14="http://schemas.microsoft.com/office/powerpoint/2010/main" val="3578199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24648"/>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ГРАФІЧНИЙ МЕТОД ОЦІНЮВАННЯ КПр</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548680"/>
            <a:ext cx="8856984" cy="2462213"/>
          </a:xfrm>
          <a:prstGeom prst="rect">
            <a:avLst/>
          </a:prstGeom>
        </p:spPr>
        <p:txBody>
          <a:bodyPr wrap="square">
            <a:spAutoFit/>
          </a:bodyPr>
          <a:lstStyle/>
          <a:p>
            <a:pPr algn="just"/>
            <a:r>
              <a:rPr lang="ru-RU" sz="2200" i="1" dirty="0">
                <a:solidFill>
                  <a:srgbClr val="000000"/>
                </a:solidFill>
                <a:latin typeface="Times New Roman" panose="02020603050405020304" pitchFamily="18" charset="0"/>
              </a:rPr>
              <a:t>Графічний метод оцінювання КПр </a:t>
            </a:r>
            <a:r>
              <a:rPr lang="ru-RU" sz="2200" dirty="0">
                <a:solidFill>
                  <a:srgbClr val="000000"/>
                </a:solidFill>
                <a:latin typeface="Times New Roman" panose="02020603050405020304" pitchFamily="18" charset="0"/>
              </a:rPr>
              <a:t>базується на побудові багатокутника конкурентоспроожності. Так, нам кожній з восьми осей з використанням певного масштабу виміру відмічаються крапки, що відповідають значенням критеріїв. Лінія, що проходить через них, утворює багатокутник. Але описаний метод не дозволяє встановити значення узагальненого критерію конкурентоспроможності і, відповідно, її рівень. </a:t>
            </a:r>
            <a:endParaRPr lang="ru-RU" sz="2200" dirty="0"/>
          </a:p>
        </p:txBody>
      </p:sp>
      <p:pic>
        <p:nvPicPr>
          <p:cNvPr id="4" name="Рисунок 3"/>
          <p:cNvPicPr>
            <a:picLocks noChangeAspect="1"/>
          </p:cNvPicPr>
          <p:nvPr/>
        </p:nvPicPr>
        <p:blipFill>
          <a:blip r:embed="rId3"/>
          <a:stretch>
            <a:fillRect/>
          </a:stretch>
        </p:blipFill>
        <p:spPr>
          <a:xfrm>
            <a:off x="1259632" y="2941185"/>
            <a:ext cx="6264696" cy="3336790"/>
          </a:xfrm>
          <a:prstGeom prst="rect">
            <a:avLst/>
          </a:prstGeom>
        </p:spPr>
      </p:pic>
    </p:spTree>
    <p:extLst>
      <p:ext uri="{BB962C8B-B14F-4D97-AF65-F5344CB8AC3E}">
        <p14:creationId xmlns:p14="http://schemas.microsoft.com/office/powerpoint/2010/main" val="177910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ДИФЕРЕНЦІАЛЬНИЙ МЕТОД ОЦІНЮВАННЯ КПр </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634450"/>
            <a:ext cx="8758594" cy="4893647"/>
          </a:xfrm>
          <a:prstGeom prst="rect">
            <a:avLst/>
          </a:prstGeom>
        </p:spPr>
        <p:txBody>
          <a:bodyPr wrap="square">
            <a:spAutoFit/>
          </a:bodyPr>
          <a:lstStyle/>
          <a:p>
            <a:pPr algn="just"/>
            <a:r>
              <a:rPr lang="ru-RU" sz="2400" i="1" dirty="0" smtClean="0">
                <a:solidFill>
                  <a:srgbClr val="000000"/>
                </a:solidFill>
                <a:latin typeface="Times New Roman" panose="02020603050405020304" pitchFamily="18" charset="0"/>
                <a:cs typeface="Times New Roman" panose="02020603050405020304" pitchFamily="18" charset="0"/>
              </a:rPr>
              <a:t>     Диференціальний </a:t>
            </a:r>
            <a:r>
              <a:rPr lang="ru-RU" sz="2400" i="1" dirty="0">
                <a:solidFill>
                  <a:srgbClr val="000000"/>
                </a:solidFill>
                <a:latin typeface="Times New Roman" panose="02020603050405020304" pitchFamily="18" charset="0"/>
                <a:cs typeface="Times New Roman" panose="02020603050405020304" pitchFamily="18" charset="0"/>
              </a:rPr>
              <a:t>метод оцінювання КПр </a:t>
            </a:r>
            <a:r>
              <a:rPr lang="ru-RU" sz="2400" dirty="0">
                <a:solidFill>
                  <a:srgbClr val="000000"/>
                </a:solidFill>
                <a:latin typeface="Times New Roman" panose="02020603050405020304" pitchFamily="18" charset="0"/>
                <a:cs typeface="Times New Roman" panose="02020603050405020304" pitchFamily="18" charset="0"/>
              </a:rPr>
              <a:t>суб’єкта господарювання базується на використанні та зіставленні одиничних параметрів аналізованої продукції та бази, порівняння. Враховуючи невизначеність інформаційної бази диференціальний метод дозволяє лише констатувати факт конкурентоспроможності аналізованої продукції або наявності у </a:t>
            </a:r>
            <a:r>
              <a:rPr lang="ru-RU" sz="2400" dirty="0" smtClean="0">
                <a:solidFill>
                  <a:srgbClr val="000000"/>
                </a:solidFill>
                <a:latin typeface="Times New Roman" panose="02020603050405020304" pitchFamily="18" charset="0"/>
                <a:cs typeface="Times New Roman" panose="02020603050405020304" pitchFamily="18" charset="0"/>
              </a:rPr>
              <a:t>неї </a:t>
            </a:r>
            <a:r>
              <a:rPr lang="ru-RU" sz="2400" dirty="0">
                <a:latin typeface="Times New Roman" panose="02020603050405020304" pitchFamily="18" charset="0"/>
                <a:cs typeface="Times New Roman" panose="02020603050405020304" pitchFamily="18" charset="0"/>
              </a:rPr>
              <a:t>недоліків порівняно з продукцією-аналогом, проте не враховує вплив на перевагу споживача при виборі продукції вагомості кожного параметра. </a:t>
            </a:r>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Як </a:t>
            </a:r>
            <a:r>
              <a:rPr lang="ru-RU" sz="2400" dirty="0">
                <a:latin typeface="Times New Roman" panose="02020603050405020304" pitchFamily="18" charset="0"/>
                <a:cs typeface="Times New Roman" panose="02020603050405020304" pitchFamily="18" charset="0"/>
              </a:rPr>
              <a:t>правило, за значеннями одиничних показників неможливо однозначно оцінити рівень КПр, тому часто вдаються до комплексних та змішаних методів оцінювання. </a:t>
            </a:r>
          </a:p>
        </p:txBody>
      </p:sp>
    </p:spTree>
    <p:extLst>
      <p:ext uri="{BB962C8B-B14F-4D97-AF65-F5344CB8AC3E}">
        <p14:creationId xmlns:p14="http://schemas.microsoft.com/office/powerpoint/2010/main" val="2643230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42674" y="6277974"/>
            <a:ext cx="544826" cy="572529"/>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КОМПЛЕКСНИЙ МЕТОД</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5237" y="1045041"/>
            <a:ext cx="8640960" cy="4524315"/>
          </a:xfrm>
          <a:prstGeom prst="rect">
            <a:avLst/>
          </a:prstGeom>
        </p:spPr>
        <p:txBody>
          <a:bodyPr wrap="square">
            <a:spAutoFit/>
          </a:bodyPr>
          <a:lstStyle/>
          <a:p>
            <a:pPr algn="just"/>
            <a:r>
              <a:rPr lang="ru-RU" sz="2400" i="1" dirty="0" smtClean="0">
                <a:solidFill>
                  <a:srgbClr val="000000"/>
                </a:solidFill>
                <a:latin typeface="Times New Roman" panose="02020603050405020304" pitchFamily="18" charset="0"/>
              </a:rPr>
              <a:t>     Комплексний </a:t>
            </a:r>
            <a:r>
              <a:rPr lang="ru-RU" sz="2400" i="1" dirty="0">
                <a:solidFill>
                  <a:srgbClr val="000000"/>
                </a:solidFill>
                <a:latin typeface="Times New Roman" panose="02020603050405020304" pitchFamily="18" charset="0"/>
              </a:rPr>
              <a:t>метод </a:t>
            </a:r>
            <a:r>
              <a:rPr lang="ru-RU" sz="2400" dirty="0">
                <a:solidFill>
                  <a:srgbClr val="000000"/>
                </a:solidFill>
                <a:latin typeface="Times New Roman" panose="02020603050405020304" pitchFamily="18" charset="0"/>
              </a:rPr>
              <a:t>застосовується у випадку, якщо для характеристики якості продукції використовується сукупність параметрів, що описують яку-небудь властивість. Метод ґрунтується на використанні комплексних показників або зіставленні питомих корисних ефектів продукції, що аналізується, та зразка.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dirty="0" smtClean="0">
                <a:solidFill>
                  <a:srgbClr val="000000"/>
                </a:solidFill>
                <a:latin typeface="Times New Roman" panose="02020603050405020304" pitchFamily="18" charset="0"/>
              </a:rPr>
              <a:t>     Основою </a:t>
            </a:r>
            <a:r>
              <a:rPr lang="ru-RU" sz="2400" dirty="0">
                <a:solidFill>
                  <a:srgbClr val="000000"/>
                </a:solidFill>
                <a:latin typeface="Times New Roman" panose="02020603050405020304" pitchFamily="18" charset="0"/>
              </a:rPr>
              <a:t>для визначення вагомості кожного технічного параметра в загальному переліку є експертні оцінки, що ґрунтуються на результатах маркетингових досліджень. Значення комплексних показників оцінювання КПр визначаються як сума одиничних показників. </a:t>
            </a:r>
            <a:endParaRPr lang="ru-RU" sz="24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812" y="27396"/>
            <a:ext cx="1403648" cy="1017645"/>
          </a:xfrm>
          <a:prstGeom prst="rect">
            <a:avLst/>
          </a:prstGeom>
        </p:spPr>
      </p:pic>
    </p:spTree>
    <p:extLst>
      <p:ext uri="{BB962C8B-B14F-4D97-AF65-F5344CB8AC3E}">
        <p14:creationId xmlns:p14="http://schemas.microsoft.com/office/powerpoint/2010/main" val="2044911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064673" y="188640"/>
            <a:ext cx="6732748" cy="792087"/>
          </a:xfrm>
          <a:solidFill>
            <a:schemeClr val="accent4">
              <a:lumMod val="20000"/>
              <a:lumOff val="80000"/>
            </a:schemeClr>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ВИЗНАЧЕННЯ</a:t>
            </a:r>
            <a:r>
              <a:rPr lang="en-US" sz="2400" b="1" dirty="0" smtClean="0">
                <a:solidFill>
                  <a:schemeClr val="tx1"/>
                </a:solidFill>
                <a:latin typeface="Times New Roman" panose="02020603050405020304" pitchFamily="18" charset="0"/>
                <a:cs typeface="Times New Roman" panose="02020603050405020304" pitchFamily="18" charset="0"/>
              </a:rPr>
              <a:t> </a:t>
            </a:r>
            <a:r>
              <a:rPr lang="uk-UA" sz="2400" b="1" dirty="0" smtClean="0">
                <a:solidFill>
                  <a:schemeClr val="tx1"/>
                </a:solidFill>
                <a:latin typeface="Times New Roman" panose="02020603050405020304" pitchFamily="18" charset="0"/>
                <a:cs typeface="Times New Roman" panose="02020603050405020304" pitchFamily="18" charset="0"/>
              </a:rPr>
              <a:t>КОНКУРЕНТОСПРОМОЖНОСТІ</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07505" y="6162859"/>
            <a:ext cx="648072" cy="681025"/>
          </a:xfrm>
          <a:prstGeom prst="rect">
            <a:avLst/>
          </a:prstGeom>
        </p:spPr>
      </p:pic>
      <p:pic>
        <p:nvPicPr>
          <p:cNvPr id="7" name="Рисунок 6"/>
          <p:cNvPicPr>
            <a:picLocks noChangeAspect="1"/>
          </p:cNvPicPr>
          <p:nvPr/>
        </p:nvPicPr>
        <p:blipFill>
          <a:blip r:embed="rId3"/>
          <a:stretch>
            <a:fillRect/>
          </a:stretch>
        </p:blipFill>
        <p:spPr>
          <a:xfrm>
            <a:off x="0" y="1119681"/>
            <a:ext cx="9144000" cy="4440401"/>
          </a:xfrm>
          <a:prstGeom prst="rect">
            <a:avLst/>
          </a:prstGeom>
        </p:spPr>
      </p:pic>
    </p:spTree>
    <p:extLst>
      <p:ext uri="{BB962C8B-B14F-4D97-AF65-F5344CB8AC3E}">
        <p14:creationId xmlns:p14="http://schemas.microsoft.com/office/powerpoint/2010/main" val="3039073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251520" y="0"/>
            <a:ext cx="8614578"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ХАРАКТЕРИСТИКА МЕТОДІВ ОЦІНЮВАННЯ КОНКУРЕНТОСПРОМОЖНОСТІ</a:t>
            </a:r>
            <a:endParaRPr lang="ru-RU"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2051720" y="630643"/>
            <a:ext cx="4320480" cy="5572889"/>
          </a:xfrm>
          <a:prstGeom prst="rect">
            <a:avLst/>
          </a:prstGeom>
        </p:spPr>
      </p:pic>
    </p:spTree>
    <p:extLst>
      <p:ext uri="{BB962C8B-B14F-4D97-AF65-F5344CB8AC3E}">
        <p14:creationId xmlns:p14="http://schemas.microsoft.com/office/powerpoint/2010/main" val="2061046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41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212059" y="657653"/>
            <a:ext cx="6335082" cy="5710393"/>
          </a:xfrm>
          <a:prstGeom prst="rect">
            <a:avLst/>
          </a:prstGeom>
        </p:spPr>
      </p:pic>
      <p:sp>
        <p:nvSpPr>
          <p:cNvPr id="8" name="Текст 2"/>
          <p:cNvSpPr txBox="1">
            <a:spLocks/>
          </p:cNvSpPr>
          <p:nvPr/>
        </p:nvSpPr>
        <p:spPr>
          <a:xfrm>
            <a:off x="349910" y="0"/>
            <a:ext cx="8614578"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КОМПЛЕКСНІ ПОКАЗНИКИ КОНКУРЕНТОСПРОМОЖНОСТІ ПРОДУКЦІЇ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174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42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187624" y="188640"/>
            <a:ext cx="6840761" cy="6197682"/>
          </a:xfrm>
          <a:prstGeom prst="rect">
            <a:avLst/>
          </a:prstGeom>
        </p:spPr>
      </p:pic>
    </p:spTree>
    <p:extLst>
      <p:ext uri="{BB962C8B-B14F-4D97-AF65-F5344CB8AC3E}">
        <p14:creationId xmlns:p14="http://schemas.microsoft.com/office/powerpoint/2010/main" val="3086589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323528" y="95288"/>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РОЗРАХУНКИ ПОКАЗНИКІВ</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764704"/>
            <a:ext cx="8352928" cy="5170646"/>
          </a:xfrm>
          <a:prstGeom prst="rect">
            <a:avLst/>
          </a:prstGeom>
        </p:spPr>
        <p:txBody>
          <a:bodyPr wrap="square">
            <a:spAutoFit/>
          </a:bodyPr>
          <a:lstStyle/>
          <a:p>
            <a:pPr algn="just"/>
            <a:r>
              <a:rPr lang="ru-RU" sz="2200" dirty="0" smtClean="0">
                <a:solidFill>
                  <a:srgbClr val="000000"/>
                </a:solidFill>
                <a:latin typeface="Times New Roman" panose="02020603050405020304" pitchFamily="18" charset="0"/>
                <a:cs typeface="Times New Roman" panose="02020603050405020304" pitchFamily="18" charset="0"/>
              </a:rPr>
              <a:t>     Найчастіше </a:t>
            </a:r>
            <a:r>
              <a:rPr lang="ru-RU" sz="2200" dirty="0">
                <a:solidFill>
                  <a:srgbClr val="000000"/>
                </a:solidFill>
                <a:latin typeface="Times New Roman" panose="02020603050405020304" pitchFamily="18" charset="0"/>
                <a:cs typeface="Times New Roman" panose="02020603050405020304" pitchFamily="18" charset="0"/>
              </a:rPr>
              <a:t>розрахунок інтегрального показника конкурентоспроможності товару (Kінт) здійснюють у такий спосіб: </a:t>
            </a: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endParaRPr lang="uk-UA" sz="2200" dirty="0">
              <a:solidFill>
                <a:srgbClr val="000000"/>
              </a:solidFill>
              <a:latin typeface="Times New Roman" panose="02020603050405020304" pitchFamily="18" charset="0"/>
              <a:cs typeface="Times New Roman" panose="02020603050405020304" pitchFamily="18" charset="0"/>
            </a:endParaRPr>
          </a:p>
          <a:p>
            <a:pPr algn="just"/>
            <a:endParaRPr lang="uk-UA" sz="2200" dirty="0" smtClean="0">
              <a:solidFill>
                <a:srgbClr val="000000"/>
              </a:solidFill>
              <a:latin typeface="Times New Roman" panose="02020603050405020304" pitchFamily="18" charset="0"/>
              <a:cs typeface="Times New Roman" panose="02020603050405020304" pitchFamily="18" charset="0"/>
            </a:endParaRPr>
          </a:p>
          <a:p>
            <a:pPr algn="just"/>
            <a:endParaRPr lang="uk-UA" sz="2200" dirty="0" smtClean="0">
              <a:solidFill>
                <a:srgbClr val="000000"/>
              </a:solidFill>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де ІТП — індекс технічних параметрів (індекс якості); </a:t>
            </a:r>
          </a:p>
          <a:p>
            <a:pPr algn="just"/>
            <a:r>
              <a:rPr lang="ru-RU" sz="2200" dirty="0" smtClean="0">
                <a:latin typeface="Times New Roman" panose="02020603050405020304" pitchFamily="18" charset="0"/>
                <a:cs typeface="Times New Roman" panose="02020603050405020304" pitchFamily="18" charset="0"/>
              </a:rPr>
              <a:t>     ІЕП </a:t>
            </a:r>
            <a:r>
              <a:rPr lang="ru-RU" sz="2200" dirty="0">
                <a:latin typeface="Times New Roman" panose="02020603050405020304" pitchFamily="18" charset="0"/>
                <a:cs typeface="Times New Roman" panose="02020603050405020304" pitchFamily="18" charset="0"/>
              </a:rPr>
              <a:t>— індекс економічних параметрів (індекс цін). </a:t>
            </a:r>
          </a:p>
          <a:p>
            <a:pPr algn="just"/>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Для </a:t>
            </a:r>
            <a:r>
              <a:rPr lang="ru-RU" sz="2200" dirty="0">
                <a:latin typeface="Times New Roman" panose="02020603050405020304" pitchFamily="18" charset="0"/>
                <a:cs typeface="Times New Roman" panose="02020603050405020304" pitchFamily="18" charset="0"/>
              </a:rPr>
              <a:t>розрахунку індексу технічних параметрів використовують формулу: </a:t>
            </a:r>
            <a:endParaRPr lang="ru-RU" sz="2200" dirty="0" smtClean="0">
              <a:latin typeface="Times New Roman" panose="02020603050405020304" pitchFamily="18" charset="0"/>
              <a:cs typeface="Times New Roman" panose="02020603050405020304" pitchFamily="18" charset="0"/>
            </a:endParaRPr>
          </a:p>
          <a:p>
            <a:pPr algn="just"/>
            <a:endParaRPr lang="uk-UA" sz="2200" dirty="0" smtClean="0">
              <a:latin typeface="Times New Roman" panose="02020603050405020304" pitchFamily="18" charset="0"/>
              <a:cs typeface="Times New Roman" panose="02020603050405020304" pitchFamily="18" charset="0"/>
            </a:endParaRPr>
          </a:p>
          <a:p>
            <a:pPr algn="just"/>
            <a:endParaRPr lang="uk-UA" sz="2200" dirty="0">
              <a:latin typeface="Times New Roman" panose="02020603050405020304" pitchFamily="18" charset="0"/>
              <a:cs typeface="Times New Roman" panose="02020603050405020304" pitchFamily="18" charset="0"/>
            </a:endParaRPr>
          </a:p>
          <a:p>
            <a:pPr algn="just"/>
            <a:endParaRPr lang="uk-UA" sz="2200" dirty="0" smtClean="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де qi — одиничний показник і-го технічного параметра; </a:t>
            </a:r>
          </a:p>
          <a:p>
            <a:pPr algn="just"/>
            <a:r>
              <a:rPr lang="ru-RU" sz="2200" dirty="0" smtClean="0">
                <a:latin typeface="Times New Roman" panose="02020603050405020304" pitchFamily="18" charset="0"/>
                <a:cs typeface="Times New Roman" panose="02020603050405020304" pitchFamily="18" charset="0"/>
              </a:rPr>
              <a:t>     νi </a:t>
            </a:r>
            <a:r>
              <a:rPr lang="ru-RU" sz="2200" dirty="0">
                <a:latin typeface="Times New Roman" panose="02020603050405020304" pitchFamily="18" charset="0"/>
                <a:cs typeface="Times New Roman" panose="02020603050405020304" pitchFamily="18" charset="0"/>
              </a:rPr>
              <a:t>— коефіцієнт вагомості і-го параметра. </a:t>
            </a:r>
          </a:p>
        </p:txBody>
      </p:sp>
      <p:pic>
        <p:nvPicPr>
          <p:cNvPr id="3" name="Рисунок 2"/>
          <p:cNvPicPr>
            <a:picLocks noChangeAspect="1"/>
          </p:cNvPicPr>
          <p:nvPr/>
        </p:nvPicPr>
        <p:blipFill>
          <a:blip r:embed="rId3"/>
          <a:stretch>
            <a:fillRect/>
          </a:stretch>
        </p:blipFill>
        <p:spPr>
          <a:xfrm>
            <a:off x="3635896" y="1628800"/>
            <a:ext cx="1485900" cy="723900"/>
          </a:xfrm>
          <a:prstGeom prst="rect">
            <a:avLst/>
          </a:prstGeom>
        </p:spPr>
      </p:pic>
      <p:pic>
        <p:nvPicPr>
          <p:cNvPr id="4" name="Рисунок 3"/>
          <p:cNvPicPr>
            <a:picLocks noChangeAspect="1"/>
          </p:cNvPicPr>
          <p:nvPr/>
        </p:nvPicPr>
        <p:blipFill>
          <a:blip r:embed="rId4"/>
          <a:stretch>
            <a:fillRect/>
          </a:stretch>
        </p:blipFill>
        <p:spPr>
          <a:xfrm>
            <a:off x="3625182" y="4005064"/>
            <a:ext cx="2095500" cy="981075"/>
          </a:xfrm>
          <a:prstGeom prst="rect">
            <a:avLst/>
          </a:prstGeom>
        </p:spPr>
      </p:pic>
    </p:spTree>
    <p:extLst>
      <p:ext uri="{BB962C8B-B14F-4D97-AF65-F5344CB8AC3E}">
        <p14:creationId xmlns:p14="http://schemas.microsoft.com/office/powerpoint/2010/main" val="386615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a:latin typeface="Times New Roman" panose="02020603050405020304" pitchFamily="18" charset="0"/>
                <a:cs typeface="Times New Roman" panose="02020603050405020304" pitchFamily="18" charset="0"/>
              </a:rPr>
              <a:t>РОЗРАХУНКИ ПОКАЗНИКІВ</a:t>
            </a:r>
          </a:p>
        </p:txBody>
      </p:sp>
      <p:sp>
        <p:nvSpPr>
          <p:cNvPr id="2" name="Прямоугольник 1"/>
          <p:cNvSpPr/>
          <p:nvPr/>
        </p:nvSpPr>
        <p:spPr>
          <a:xfrm>
            <a:off x="364736" y="568033"/>
            <a:ext cx="8398554" cy="5539978"/>
          </a:xfrm>
          <a:prstGeom prst="rect">
            <a:avLst/>
          </a:prstGeom>
        </p:spPr>
        <p:txBody>
          <a:bodyPr wrap="square">
            <a:spAutoFit/>
          </a:bodyPr>
          <a:lstStyle/>
          <a:p>
            <a:pPr algn="just"/>
            <a:r>
              <a:rPr lang="ru-RU" sz="2200" dirty="0" smtClean="0">
                <a:solidFill>
                  <a:srgbClr val="000000"/>
                </a:solidFill>
                <a:latin typeface="Times New Roman" panose="02020603050405020304" pitchFamily="18" charset="0"/>
                <a:cs typeface="Times New Roman" panose="02020603050405020304" pitchFamily="18" charset="0"/>
              </a:rPr>
              <a:t>     Численні </a:t>
            </a:r>
            <a:r>
              <a:rPr lang="ru-RU" sz="2200" dirty="0">
                <a:solidFill>
                  <a:srgbClr val="000000"/>
                </a:solidFill>
                <a:latin typeface="Times New Roman" panose="02020603050405020304" pitchFamily="18" charset="0"/>
                <a:cs typeface="Times New Roman" panose="02020603050405020304" pitchFamily="18" charset="0"/>
              </a:rPr>
              <a:t>одиничні показники технічних параметрів визначаються таким чином: </a:t>
            </a:r>
            <a:endParaRPr lang="uk-UA" sz="2200" dirty="0">
              <a:solidFill>
                <a:srgbClr val="000000"/>
              </a:solidFill>
              <a:latin typeface="Times New Roman" panose="02020603050405020304" pitchFamily="18" charset="0"/>
              <a:cs typeface="Times New Roman" panose="02020603050405020304" pitchFamily="18" charset="0"/>
            </a:endParaRPr>
          </a:p>
          <a:p>
            <a:pPr algn="just"/>
            <a:endParaRPr lang="uk-UA" sz="2200" dirty="0" smtClean="0">
              <a:solidFill>
                <a:srgbClr val="000000"/>
              </a:solidFill>
              <a:latin typeface="Times New Roman" panose="02020603050405020304" pitchFamily="18" charset="0"/>
              <a:cs typeface="Times New Roman" panose="02020603050405020304" pitchFamily="18" charset="0"/>
            </a:endParaRPr>
          </a:p>
          <a:p>
            <a:pPr algn="just"/>
            <a:endParaRPr lang="uk-UA" sz="2200" dirty="0">
              <a:solidFill>
                <a:srgbClr val="000000"/>
              </a:solidFill>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де </a:t>
            </a:r>
            <a:r>
              <a:rPr lang="ru-RU" sz="2200" dirty="0" smtClean="0">
                <a:latin typeface="Times New Roman" panose="02020603050405020304" pitchFamily="18" charset="0"/>
                <a:cs typeface="Times New Roman" panose="02020603050405020304" pitchFamily="18" charset="0"/>
              </a:rPr>
              <a:t>Р оцін </a:t>
            </a:r>
            <a:r>
              <a:rPr lang="ru-RU" sz="2200" dirty="0">
                <a:latin typeface="Times New Roman" panose="02020603050405020304" pitchFamily="18" charset="0"/>
                <a:cs typeface="Times New Roman" panose="02020603050405020304" pitchFamily="18" charset="0"/>
              </a:rPr>
              <a:t>— значення конкретного параметра оцінюваного виробу; </a:t>
            </a:r>
          </a:p>
          <a:p>
            <a:pPr algn="just"/>
            <a:r>
              <a:rPr lang="ru-RU" sz="2200" dirty="0" smtClean="0">
                <a:latin typeface="Times New Roman" panose="02020603050405020304" pitchFamily="18" charset="0"/>
                <a:cs typeface="Times New Roman" panose="02020603050405020304" pitchFamily="18" charset="0"/>
              </a:rPr>
              <a:t>     Р баз </a:t>
            </a:r>
            <a:r>
              <a:rPr lang="ru-RU" sz="2200" dirty="0">
                <a:latin typeface="Times New Roman" panose="02020603050405020304" pitchFamily="18" charset="0"/>
                <a:cs typeface="Times New Roman" panose="02020603050405020304" pitchFamily="18" charset="0"/>
              </a:rPr>
              <a:t>— значення цього ж параметра базового виробу. </a:t>
            </a:r>
          </a:p>
          <a:p>
            <a:pPr algn="just"/>
            <a:r>
              <a:rPr lang="ru-RU" sz="2200" dirty="0" smtClean="0">
                <a:latin typeface="Times New Roman" panose="02020603050405020304" pitchFamily="18" charset="0"/>
                <a:cs typeface="Times New Roman" panose="02020603050405020304" pitchFamily="18" charset="0"/>
              </a:rPr>
              <a:t>     Для </a:t>
            </a:r>
            <a:r>
              <a:rPr lang="ru-RU" sz="2200" dirty="0">
                <a:latin typeface="Times New Roman" panose="02020603050405020304" pitchFamily="18" charset="0"/>
                <a:cs typeface="Times New Roman" panose="02020603050405020304" pitchFamily="18" charset="0"/>
              </a:rPr>
              <a:t>розрахунку індексу економічних параметрів використовують формулу: </a:t>
            </a:r>
            <a:endParaRPr lang="ru-RU" sz="2200" dirty="0" smtClean="0">
              <a:latin typeface="Times New Roman" panose="02020603050405020304" pitchFamily="18" charset="0"/>
              <a:cs typeface="Times New Roman" panose="02020603050405020304" pitchFamily="18" charset="0"/>
            </a:endParaRPr>
          </a:p>
          <a:p>
            <a:pPr algn="just"/>
            <a:endParaRPr lang="uk-UA" sz="2200" dirty="0" smtClean="0">
              <a:latin typeface="Times New Roman" panose="02020603050405020304" pitchFamily="18" charset="0"/>
              <a:cs typeface="Times New Roman" panose="02020603050405020304" pitchFamily="18" charset="0"/>
            </a:endParaRPr>
          </a:p>
          <a:p>
            <a:pPr algn="just"/>
            <a:endParaRPr lang="uk-UA"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де </a:t>
            </a:r>
            <a:r>
              <a:rPr lang="ru-RU" sz="2200" dirty="0" smtClean="0">
                <a:latin typeface="Times New Roman" panose="02020603050405020304" pitchFamily="18" charset="0"/>
                <a:cs typeface="Times New Roman" panose="02020603050405020304" pitchFamily="18" charset="0"/>
              </a:rPr>
              <a:t>Ц оцінспож</a:t>
            </a:r>
            <a:r>
              <a:rPr lang="ru-RU" sz="2200" dirty="0">
                <a:latin typeface="Times New Roman" panose="02020603050405020304" pitchFamily="18" charset="0"/>
                <a:cs typeface="Times New Roman" panose="02020603050405020304" pitchFamily="18" charset="0"/>
              </a:rPr>
              <a:t>, Цбазспож — ціна споживання відповідно оцінюваного та базового виробів, що розраховується в такий спосіб: </a:t>
            </a:r>
            <a:endParaRPr lang="uk-UA" sz="2200" dirty="0" smtClean="0">
              <a:latin typeface="Times New Roman" panose="02020603050405020304" pitchFamily="18" charset="0"/>
              <a:cs typeface="Times New Roman" panose="02020603050405020304" pitchFamily="18" charset="0"/>
            </a:endParaRPr>
          </a:p>
          <a:p>
            <a:pPr algn="ctr"/>
            <a:r>
              <a:rPr lang="ru-RU" sz="2200" dirty="0">
                <a:latin typeface="Times New Roman" panose="02020603050405020304" pitchFamily="18" charset="0"/>
                <a:cs typeface="Times New Roman" panose="02020603050405020304" pitchFamily="18" charset="0"/>
              </a:rPr>
              <a:t>Цоцін = Цпрод + М, </a:t>
            </a:r>
            <a:endParaRPr lang="uk-UA"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де Цпрод — ціна продажу товару; </a:t>
            </a:r>
          </a:p>
          <a:p>
            <a:r>
              <a:rPr lang="ru-RU" sz="2200" dirty="0">
                <a:latin typeface="Times New Roman" panose="02020603050405020304" pitchFamily="18" charset="0"/>
                <a:cs typeface="Times New Roman" panose="02020603050405020304" pitchFamily="18" charset="0"/>
              </a:rPr>
              <a:t>М — сумарні витрати споживання, пов’язані з експлуатацією товару протягом усього періоду його служби. </a:t>
            </a:r>
          </a:p>
        </p:txBody>
      </p:sp>
      <p:pic>
        <p:nvPicPr>
          <p:cNvPr id="3" name="Рисунок 2"/>
          <p:cNvPicPr>
            <a:picLocks noChangeAspect="1"/>
          </p:cNvPicPr>
          <p:nvPr/>
        </p:nvPicPr>
        <p:blipFill>
          <a:blip r:embed="rId3"/>
          <a:stretch>
            <a:fillRect/>
          </a:stretch>
        </p:blipFill>
        <p:spPr>
          <a:xfrm>
            <a:off x="4067945" y="1100546"/>
            <a:ext cx="1872207" cy="805973"/>
          </a:xfrm>
          <a:prstGeom prst="rect">
            <a:avLst/>
          </a:prstGeom>
        </p:spPr>
      </p:pic>
      <p:pic>
        <p:nvPicPr>
          <p:cNvPr id="4" name="Рисунок 3"/>
          <p:cNvPicPr>
            <a:picLocks noChangeAspect="1"/>
          </p:cNvPicPr>
          <p:nvPr/>
        </p:nvPicPr>
        <p:blipFill>
          <a:blip r:embed="rId4"/>
          <a:stretch>
            <a:fillRect/>
          </a:stretch>
        </p:blipFill>
        <p:spPr>
          <a:xfrm>
            <a:off x="3923928" y="2996952"/>
            <a:ext cx="1856497" cy="1046246"/>
          </a:xfrm>
          <a:prstGeom prst="rect">
            <a:avLst/>
          </a:prstGeom>
        </p:spPr>
      </p:pic>
    </p:spTree>
    <p:extLst>
      <p:ext uri="{BB962C8B-B14F-4D97-AF65-F5344CB8AC3E}">
        <p14:creationId xmlns:p14="http://schemas.microsoft.com/office/powerpoint/2010/main" val="3393299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a:latin typeface="Times New Roman" panose="02020603050405020304" pitchFamily="18" charset="0"/>
                <a:cs typeface="Times New Roman" panose="02020603050405020304" pitchFamily="18" charset="0"/>
              </a:rPr>
              <a:t>РОЗРАХУНКИ ПОКАЗНИКІВ</a:t>
            </a:r>
          </a:p>
        </p:txBody>
      </p:sp>
      <p:sp>
        <p:nvSpPr>
          <p:cNvPr id="2" name="Прямоугольник 1"/>
          <p:cNvSpPr/>
          <p:nvPr/>
        </p:nvSpPr>
        <p:spPr>
          <a:xfrm>
            <a:off x="107504" y="980728"/>
            <a:ext cx="8856984" cy="3046988"/>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Якщо </a:t>
            </a:r>
            <a:r>
              <a:rPr lang="en-US" sz="2400" dirty="0">
                <a:solidFill>
                  <a:srgbClr val="000000"/>
                </a:solidFill>
                <a:latin typeface="Times New Roman" panose="02020603050405020304" pitchFamily="18" charset="0"/>
              </a:rPr>
              <a:t>K</a:t>
            </a:r>
            <a:r>
              <a:rPr lang="ru-RU" sz="2400" dirty="0">
                <a:solidFill>
                  <a:srgbClr val="000000"/>
                </a:solidFill>
                <a:latin typeface="Times New Roman" panose="02020603050405020304" pitchFamily="18" charset="0"/>
              </a:rPr>
              <a:t>інт &gt; 1, то оцінюваний товар вважається конкурентоспроможнішим за товар-аналог, взятий за базу для порівняння; якщо </a:t>
            </a:r>
            <a:r>
              <a:rPr lang="en-US" sz="2400" dirty="0">
                <a:solidFill>
                  <a:srgbClr val="000000"/>
                </a:solidFill>
                <a:latin typeface="Times New Roman" panose="02020603050405020304" pitchFamily="18" charset="0"/>
              </a:rPr>
              <a:t>K</a:t>
            </a:r>
            <a:r>
              <a:rPr lang="ru-RU" sz="2400" dirty="0">
                <a:solidFill>
                  <a:srgbClr val="000000"/>
                </a:solidFill>
                <a:latin typeface="Times New Roman" panose="02020603050405020304" pitchFamily="18" charset="0"/>
              </a:rPr>
              <a:t>інт &lt; 1, то рівень конкурентоспроможності оцінюваного товару є нижчим, ніж товару-суперника; якщо </a:t>
            </a:r>
            <a:r>
              <a:rPr lang="en-US" sz="2400" dirty="0">
                <a:solidFill>
                  <a:srgbClr val="000000"/>
                </a:solidFill>
                <a:latin typeface="Times New Roman" panose="02020603050405020304" pitchFamily="18" charset="0"/>
              </a:rPr>
              <a:t>K</a:t>
            </a:r>
            <a:r>
              <a:rPr lang="ru-RU" sz="2400" dirty="0">
                <a:solidFill>
                  <a:srgbClr val="000000"/>
                </a:solidFill>
                <a:latin typeface="Times New Roman" panose="02020603050405020304" pitchFamily="18" charset="0"/>
              </a:rPr>
              <a:t>інт = 1, то ситуація інтерпретується як тотожність рівнів конкурентоспроможності обох товарів. </a:t>
            </a:r>
            <a:endParaRPr lang="ru-RU" sz="2400" dirty="0" smtClean="0">
              <a:solidFill>
                <a:srgbClr val="000000"/>
              </a:solidFill>
              <a:latin typeface="Times New Roman" panose="02020603050405020304" pitchFamily="18" charset="0"/>
            </a:endParaRPr>
          </a:p>
          <a:p>
            <a:pPr algn="just"/>
            <a:r>
              <a:rPr lang="ru-RU" sz="2400" dirty="0">
                <a:solidFill>
                  <a:srgbClr val="000000"/>
                </a:solidFill>
                <a:latin typeface="Times New Roman" panose="02020603050405020304" pitchFamily="18" charset="0"/>
              </a:rPr>
              <a:t> </a:t>
            </a:r>
            <a:r>
              <a:rPr lang="ru-RU" sz="2400" dirty="0" smtClean="0">
                <a:solidFill>
                  <a:srgbClr val="000000"/>
                </a:solidFill>
                <a:latin typeface="Times New Roman" panose="02020603050405020304" pitchFamily="18" charset="0"/>
              </a:rPr>
              <a:t>    Безумовно</a:t>
            </a:r>
            <a:r>
              <a:rPr lang="ru-RU" sz="2400" dirty="0">
                <a:solidFill>
                  <a:srgbClr val="000000"/>
                </a:solidFill>
                <a:latin typeface="Times New Roman" panose="02020603050405020304" pitchFamily="18" charset="0"/>
              </a:rPr>
              <a:t>, мета виробника — отримати </a:t>
            </a:r>
            <a:r>
              <a:rPr lang="en-US" sz="2400" dirty="0">
                <a:solidFill>
                  <a:srgbClr val="000000"/>
                </a:solidFill>
                <a:latin typeface="Times New Roman" panose="02020603050405020304" pitchFamily="18" charset="0"/>
              </a:rPr>
              <a:t>K</a:t>
            </a:r>
            <a:r>
              <a:rPr lang="ru-RU" sz="2400" dirty="0">
                <a:solidFill>
                  <a:srgbClr val="000000"/>
                </a:solidFill>
                <a:latin typeface="Times New Roman" panose="02020603050405020304" pitchFamily="18" charset="0"/>
              </a:rPr>
              <a:t>інт &gt; 1, цілеспрямовано збільшуючи ІТП та зменшуючи ІЕП. </a:t>
            </a:r>
            <a:endParaRPr lang="ru-RU" sz="24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051337"/>
            <a:ext cx="3384376" cy="2228048"/>
          </a:xfrm>
          <a:prstGeom prst="rect">
            <a:avLst/>
          </a:prstGeom>
        </p:spPr>
      </p:pic>
    </p:spTree>
    <p:extLst>
      <p:ext uri="{BB962C8B-B14F-4D97-AF65-F5344CB8AC3E}">
        <p14:creationId xmlns:p14="http://schemas.microsoft.com/office/powerpoint/2010/main" val="1235034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071482" y="24648"/>
            <a:ext cx="710241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ЗМІШАНИЙ МЕТОД ОЦІНЮВАННЯ</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682302"/>
            <a:ext cx="8568952" cy="3693319"/>
          </a:xfrm>
          <a:prstGeom prst="rect">
            <a:avLst/>
          </a:prstGeom>
        </p:spPr>
        <p:txBody>
          <a:bodyPr wrap="square">
            <a:spAutoFit/>
          </a:bodyPr>
          <a:lstStyle/>
          <a:p>
            <a:pPr algn="just"/>
            <a:r>
              <a:rPr lang="ru-RU" sz="2600" i="1" dirty="0" smtClean="0">
                <a:solidFill>
                  <a:srgbClr val="000000"/>
                </a:solidFill>
                <a:latin typeface="Times New Roman" panose="02020603050405020304" pitchFamily="18" charset="0"/>
              </a:rPr>
              <a:t>     Змішаний </a:t>
            </a:r>
            <a:r>
              <a:rPr lang="ru-RU" sz="2600" i="1" dirty="0">
                <a:solidFill>
                  <a:srgbClr val="000000"/>
                </a:solidFill>
                <a:latin typeface="Times New Roman" panose="02020603050405020304" pitchFamily="18" charset="0"/>
              </a:rPr>
              <a:t>метод </a:t>
            </a:r>
            <a:r>
              <a:rPr lang="ru-RU" sz="2600" dirty="0">
                <a:solidFill>
                  <a:srgbClr val="000000"/>
                </a:solidFill>
                <a:latin typeface="Times New Roman" panose="02020603050405020304" pitchFamily="18" charset="0"/>
              </a:rPr>
              <a:t>оцінювання є поєднанням диференціального і комплексного методів. При змішаному методі оцінювання КПр, використовуються частина параметрів, розрахованих диференціальним методом і частина параметрів, розрахованих комплексним методом, а також враховуються умови ринкових відносин. Зокрема, відомо, в система ринкових відносин є непередбачуваною і створює потребу достовірності оцінювання КПр суб’єкта господарювання. </a:t>
            </a:r>
            <a:endParaRPr lang="ru-RU" sz="26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740746"/>
            <a:ext cx="2915816" cy="2042480"/>
          </a:xfrm>
          <a:prstGeom prst="rect">
            <a:avLst/>
          </a:prstGeom>
        </p:spPr>
      </p:pic>
    </p:spTree>
    <p:extLst>
      <p:ext uri="{BB962C8B-B14F-4D97-AF65-F5344CB8AC3E}">
        <p14:creationId xmlns:p14="http://schemas.microsoft.com/office/powerpoint/2010/main" val="3736463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11560" y="65478"/>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ПРОЦЕСС ОЦІНЮВАННЯ РІВНЯ КОНКУРЕНТОСПРОМОЖНОСТІ ТОВАРУ</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80968" y="836712"/>
            <a:ext cx="8483519" cy="5262979"/>
          </a:xfrm>
          <a:prstGeom prst="rect">
            <a:avLst/>
          </a:prstGeom>
        </p:spPr>
        <p:txBody>
          <a:bodyPr wrap="square">
            <a:spAutoFit/>
          </a:bodyPr>
          <a:lstStyle/>
          <a:p>
            <a:pPr algn="just"/>
            <a:r>
              <a:rPr lang="ru-RU" sz="2400" b="1" i="1" dirty="0" smtClean="0">
                <a:solidFill>
                  <a:srgbClr val="000000"/>
                </a:solidFill>
                <a:latin typeface="Times New Roman" panose="02020603050405020304" pitchFamily="18" charset="0"/>
              </a:rPr>
              <a:t>      Процесс </a:t>
            </a:r>
            <a:r>
              <a:rPr lang="ru-RU" sz="2400" b="1" i="1" dirty="0">
                <a:solidFill>
                  <a:srgbClr val="000000"/>
                </a:solidFill>
                <a:latin typeface="Times New Roman" panose="02020603050405020304" pitchFamily="18" charset="0"/>
              </a:rPr>
              <a:t>оцінювання рівня конкурентоспроможності товару </a:t>
            </a:r>
            <a:r>
              <a:rPr lang="ru-RU" sz="2400" dirty="0">
                <a:solidFill>
                  <a:srgbClr val="000000"/>
                </a:solidFill>
                <a:latin typeface="Times New Roman" panose="02020603050405020304" pitchFamily="18" charset="0"/>
              </a:rPr>
              <a:t>умовно може бути розбитий на три стадії: </a:t>
            </a:r>
          </a:p>
          <a:p>
            <a:pPr marL="342900" indent="-342900" algn="just">
              <a:buFont typeface="Wingdings" panose="05000000000000000000" pitchFamily="2" charset="2"/>
              <a:buChar char="§"/>
            </a:pPr>
            <a:r>
              <a:rPr lang="ru-RU" sz="2400" dirty="0" smtClean="0">
                <a:solidFill>
                  <a:srgbClr val="000000"/>
                </a:solidFill>
                <a:latin typeface="Times New Roman" panose="02020603050405020304" pitchFamily="18" charset="0"/>
              </a:rPr>
              <a:t>вибір </a:t>
            </a:r>
            <a:r>
              <a:rPr lang="ru-RU" sz="2400" dirty="0">
                <a:solidFill>
                  <a:srgbClr val="000000"/>
                </a:solidFill>
                <a:latin typeface="Times New Roman" panose="02020603050405020304" pitchFamily="18" charset="0"/>
              </a:rPr>
              <a:t>товарів-аналогів; </a:t>
            </a:r>
            <a:endParaRPr lang="ru-RU" sz="2400" dirty="0" smtClean="0">
              <a:solidFill>
                <a:srgbClr val="000000"/>
              </a:solidFill>
              <a:latin typeface="Times New Roman" panose="02020603050405020304" pitchFamily="18" charset="0"/>
            </a:endParaRPr>
          </a:p>
          <a:p>
            <a:pPr marL="342900" indent="-342900" algn="just">
              <a:buFont typeface="Wingdings" panose="05000000000000000000" pitchFamily="2" charset="2"/>
              <a:buChar char="§"/>
            </a:pPr>
            <a:r>
              <a:rPr lang="ru-RU" sz="2400" dirty="0" smtClean="0">
                <a:solidFill>
                  <a:srgbClr val="000000"/>
                </a:solidFill>
                <a:latin typeface="Times New Roman" panose="02020603050405020304" pitchFamily="18" charset="0"/>
              </a:rPr>
              <a:t>формування </a:t>
            </a:r>
            <a:r>
              <a:rPr lang="ru-RU" sz="2400" dirty="0">
                <a:solidFill>
                  <a:srgbClr val="000000"/>
                </a:solidFill>
                <a:latin typeface="Times New Roman" panose="02020603050405020304" pitchFamily="18" charset="0"/>
              </a:rPr>
              <a:t>номенклатури критеріїв </a:t>
            </a:r>
            <a:r>
              <a:rPr lang="ru-RU" sz="2400" dirty="0" smtClean="0">
                <a:solidFill>
                  <a:srgbClr val="000000"/>
                </a:solidFill>
                <a:latin typeface="Times New Roman" panose="02020603050405020304" pitchFamily="18" charset="0"/>
              </a:rPr>
              <a:t>конкурентоспроможності;</a:t>
            </a:r>
          </a:p>
          <a:p>
            <a:pPr marL="342900" indent="-342900" algn="just">
              <a:buFont typeface="Wingdings" panose="05000000000000000000" pitchFamily="2" charset="2"/>
              <a:buChar char="§"/>
            </a:pPr>
            <a:r>
              <a:rPr lang="ru-RU" sz="2400" dirty="0" smtClean="0">
                <a:solidFill>
                  <a:srgbClr val="000000"/>
                </a:solidFill>
                <a:latin typeface="Times New Roman" panose="02020603050405020304" pitchFamily="18" charset="0"/>
              </a:rPr>
              <a:t>визначення </a:t>
            </a:r>
            <a:r>
              <a:rPr lang="ru-RU" sz="2400" dirty="0">
                <a:solidFill>
                  <a:srgbClr val="000000"/>
                </a:solidFill>
                <a:latin typeface="Times New Roman" panose="02020603050405020304" pitchFamily="18" charset="0"/>
              </a:rPr>
              <a:t>рівня конкурентоспроможності товару. </a:t>
            </a:r>
          </a:p>
          <a:p>
            <a:pPr algn="just"/>
            <a:r>
              <a:rPr lang="ru-RU" sz="2400" dirty="0" smtClean="0">
                <a:solidFill>
                  <a:srgbClr val="000000"/>
                </a:solidFill>
                <a:latin typeface="Times New Roman" panose="02020603050405020304" pitchFamily="18" charset="0"/>
              </a:rPr>
              <a:t>    Оцінювання </a:t>
            </a:r>
            <a:r>
              <a:rPr lang="ru-RU" sz="2400" dirty="0">
                <a:solidFill>
                  <a:srgbClr val="000000"/>
                </a:solidFill>
                <a:latin typeface="Times New Roman" panose="02020603050405020304" pitchFamily="18" charset="0"/>
              </a:rPr>
              <a:t>конкурентоспроможності будь-якого товару, що йде на експорт, включає такі етапи: </a:t>
            </a:r>
          </a:p>
          <a:p>
            <a:pPr algn="just"/>
            <a:r>
              <a:rPr lang="ru-RU" sz="2400" dirty="0">
                <a:solidFill>
                  <a:srgbClr val="000000"/>
                </a:solidFill>
                <a:latin typeface="Times New Roman" panose="02020603050405020304" pitchFamily="18" charset="0"/>
              </a:rPr>
              <a:t>а) аналіз ринку та вибір найбільш конкурентоспроможного товару-зразка для порівняння і визначення рівня конкурентоспроможності певного товару; </a:t>
            </a:r>
          </a:p>
          <a:p>
            <a:pPr algn="just"/>
            <a:r>
              <a:rPr lang="ru-RU" sz="2400" dirty="0">
                <a:solidFill>
                  <a:srgbClr val="000000"/>
                </a:solidFill>
                <a:latin typeface="Times New Roman" panose="02020603050405020304" pitchFamily="18" charset="0"/>
              </a:rPr>
              <a:t>б) визначення набору порівнюваних параметрів обох товарів; </a:t>
            </a:r>
          </a:p>
          <a:p>
            <a:pPr algn="just"/>
            <a:r>
              <a:rPr lang="ru-RU" sz="2400" dirty="0">
                <a:solidFill>
                  <a:srgbClr val="000000"/>
                </a:solidFill>
                <a:latin typeface="Times New Roman" panose="02020603050405020304" pitchFamily="18" charset="0"/>
              </a:rPr>
              <a:t>в) розрахунок інтегрального показника конкурентоспроможності певного товару (схема 2.2). </a:t>
            </a:r>
            <a:endParaRPr lang="ru-RU" sz="2400" dirty="0"/>
          </a:p>
        </p:txBody>
      </p:sp>
    </p:spTree>
    <p:extLst>
      <p:ext uri="{BB962C8B-B14F-4D97-AF65-F5344CB8AC3E}">
        <p14:creationId xmlns:p14="http://schemas.microsoft.com/office/powerpoint/2010/main" val="36550526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СХЕМА ОЦІНЮВАННЯ КОНКУРЕНТОСПРОМОЖНОСТІ ТОВАРУ</a:t>
            </a:r>
            <a:endParaRPr lang="ru-RU"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115616" y="657653"/>
            <a:ext cx="7166942" cy="6035576"/>
          </a:xfrm>
          <a:prstGeom prst="rect">
            <a:avLst/>
          </a:prstGeom>
        </p:spPr>
      </p:pic>
    </p:spTree>
    <p:extLst>
      <p:ext uri="{BB962C8B-B14F-4D97-AF65-F5344CB8AC3E}">
        <p14:creationId xmlns:p14="http://schemas.microsoft.com/office/powerpoint/2010/main" val="2849814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78195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ВАЖЛИВІСТЬ ВИБОРУ ЗРАЗКА</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71016" y="836712"/>
            <a:ext cx="8568952" cy="2893100"/>
          </a:xfrm>
          <a:prstGeom prst="rect">
            <a:avLst/>
          </a:prstGeom>
        </p:spPr>
        <p:txBody>
          <a:bodyPr wrap="square">
            <a:spAutoFit/>
          </a:bodyPr>
          <a:lstStyle/>
          <a:p>
            <a:pPr algn="just"/>
            <a:r>
              <a:rPr lang="ru-RU" sz="2600" dirty="0" smtClean="0">
                <a:solidFill>
                  <a:srgbClr val="000000"/>
                </a:solidFill>
                <a:latin typeface="Times New Roman" panose="02020603050405020304" pitchFamily="18" charset="0"/>
              </a:rPr>
              <a:t>     Одним </a:t>
            </a:r>
            <a:r>
              <a:rPr lang="ru-RU" sz="2600" dirty="0">
                <a:solidFill>
                  <a:srgbClr val="000000"/>
                </a:solidFill>
                <a:latin typeface="Times New Roman" panose="02020603050405020304" pitchFamily="18" charset="0"/>
              </a:rPr>
              <a:t>з найвідповідальніших моментів аналізу конкурентоспроможності товару є вибір зразка. Помилка на цьому етапі може призвести до викривлення результатів усієї роботи. Зразок повинен належати до тієї самої групи товарів, що й вибір, який аналізується. Він повинен бути найбільш показовим для певного ринку як такий, що завоював найбільшу кількість переваг покупців. </a:t>
            </a:r>
            <a:endParaRPr lang="ru-RU" sz="26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292" y="3729812"/>
            <a:ext cx="4253862" cy="2651175"/>
          </a:xfrm>
          <a:prstGeom prst="rect">
            <a:avLst/>
          </a:prstGeom>
        </p:spPr>
      </p:pic>
    </p:spTree>
    <p:extLst>
      <p:ext uri="{BB962C8B-B14F-4D97-AF65-F5344CB8AC3E}">
        <p14:creationId xmlns:p14="http://schemas.microsoft.com/office/powerpoint/2010/main" val="631795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413742" y="116632"/>
            <a:ext cx="8042981" cy="665100"/>
          </a:xfrm>
          <a:solidFill>
            <a:schemeClr val="accent4">
              <a:lumMod val="20000"/>
              <a:lumOff val="80000"/>
            </a:schemeClr>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ВИЗНАЧЕННЯ</a:t>
            </a:r>
          </a:p>
          <a:p>
            <a:pPr algn="ctr"/>
            <a:r>
              <a:rPr lang="en-US" sz="2400" b="1" dirty="0" smtClean="0">
                <a:solidFill>
                  <a:schemeClr val="tx1"/>
                </a:solidFill>
                <a:latin typeface="Times New Roman" panose="02020603050405020304" pitchFamily="18" charset="0"/>
                <a:cs typeface="Times New Roman" panose="02020603050405020304" pitchFamily="18" charset="0"/>
              </a:rPr>
              <a:t> </a:t>
            </a:r>
            <a:r>
              <a:rPr lang="uk-UA" sz="2400" b="1" dirty="0">
                <a:solidFill>
                  <a:schemeClr val="tx1"/>
                </a:solidFill>
                <a:latin typeface="Times New Roman" panose="02020603050405020304" pitchFamily="18" charset="0"/>
                <a:cs typeface="Times New Roman" panose="02020603050405020304" pitchFamily="18" charset="0"/>
              </a:rPr>
              <a:t>КОНКУРЕНТОСПРОМОЖНОСТІ</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14143" y="6270571"/>
            <a:ext cx="553695" cy="581849"/>
          </a:xfrm>
          <a:prstGeom prst="rect">
            <a:avLst/>
          </a:prstGeom>
        </p:spPr>
      </p:pic>
      <p:sp>
        <p:nvSpPr>
          <p:cNvPr id="8" name="Rectangle 4"/>
          <p:cNvSpPr txBox="1">
            <a:spLocks noChangeArrowheads="1"/>
          </p:cNvSpPr>
          <p:nvPr/>
        </p:nvSpPr>
        <p:spPr bwMode="auto">
          <a:xfrm>
            <a:off x="885503" y="6289548"/>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0" y="873531"/>
            <a:ext cx="9144000" cy="5321370"/>
          </a:xfrm>
          <a:prstGeom prst="rect">
            <a:avLst/>
          </a:prstGeom>
        </p:spPr>
      </p:pic>
    </p:spTree>
    <p:extLst>
      <p:ext uri="{BB962C8B-B14F-4D97-AF65-F5344CB8AC3E}">
        <p14:creationId xmlns:p14="http://schemas.microsoft.com/office/powerpoint/2010/main" val="1823956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КОНКУРЕНТОСПРОМОЖНІСТЬ ФІРМИ</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1052736"/>
            <a:ext cx="8640960" cy="4493538"/>
          </a:xfrm>
          <a:prstGeom prst="rect">
            <a:avLst/>
          </a:prstGeom>
        </p:spPr>
        <p:txBody>
          <a:bodyPr wrap="square">
            <a:spAutoFit/>
          </a:bodyPr>
          <a:lstStyle/>
          <a:p>
            <a:pPr algn="just"/>
            <a:r>
              <a:rPr lang="ru-RU" sz="2600" dirty="0" smtClean="0">
                <a:solidFill>
                  <a:srgbClr val="000000"/>
                </a:solidFill>
                <a:latin typeface="Times New Roman" panose="02020603050405020304" pitchFamily="18" charset="0"/>
              </a:rPr>
              <a:t>     Після визначення конкурентоспроможності товару визначають і конкурентоспроможність фірми. При цьому </a:t>
            </a:r>
            <a:r>
              <a:rPr lang="ru-RU" sz="2600" b="1" i="1" dirty="0" smtClean="0">
                <a:solidFill>
                  <a:srgbClr val="000000"/>
                </a:solidFill>
                <a:latin typeface="Times New Roman" panose="02020603050405020304" pitchFamily="18" charset="0"/>
              </a:rPr>
              <a:t>конкурентоспроможність фірми </a:t>
            </a:r>
            <a:r>
              <a:rPr lang="ru-RU" sz="2600" dirty="0" smtClean="0">
                <a:solidFill>
                  <a:srgbClr val="000000"/>
                </a:solidFill>
                <a:latin typeface="Times New Roman" panose="02020603050405020304" pitchFamily="18" charset="0"/>
              </a:rPr>
              <a:t>визначають за формулою </a:t>
            </a:r>
          </a:p>
          <a:p>
            <a:pPr algn="just"/>
            <a:endParaRPr lang="ru-RU" sz="2600" dirty="0" smtClean="0">
              <a:solidFill>
                <a:srgbClr val="000000"/>
              </a:solidFill>
              <a:latin typeface="Times New Roman" panose="02020603050405020304" pitchFamily="18" charset="0"/>
            </a:endParaRPr>
          </a:p>
          <a:p>
            <a:pPr algn="ctr"/>
            <a:r>
              <a:rPr lang="ru-RU" sz="2600" b="1" dirty="0" smtClean="0">
                <a:solidFill>
                  <a:srgbClr val="000000"/>
                </a:solidFill>
                <a:latin typeface="Times New Roman" panose="02020603050405020304" pitchFamily="18" charset="0"/>
              </a:rPr>
              <a:t>КСф = КСв* Рм   </a:t>
            </a:r>
          </a:p>
          <a:p>
            <a:pPr algn="ctr"/>
            <a:endParaRPr lang="ru-RU" sz="2600" dirty="0" smtClean="0">
              <a:solidFill>
                <a:srgbClr val="000000"/>
              </a:solidFill>
              <a:latin typeface="Times New Roman" panose="02020603050405020304" pitchFamily="18" charset="0"/>
            </a:endParaRPr>
          </a:p>
          <a:p>
            <a:pPr algn="just"/>
            <a:r>
              <a:rPr lang="ru-RU" sz="2600" dirty="0" smtClean="0">
                <a:solidFill>
                  <a:srgbClr val="000000"/>
                </a:solidFill>
                <a:latin typeface="Times New Roman" panose="02020603050405020304" pitchFamily="18" charset="0"/>
              </a:rPr>
              <a:t>де КСв — конкурентоспроможність виробу; </a:t>
            </a:r>
          </a:p>
          <a:p>
            <a:pPr algn="just"/>
            <a:r>
              <a:rPr lang="ru-RU" sz="2600" dirty="0" smtClean="0">
                <a:solidFill>
                  <a:srgbClr val="000000"/>
                </a:solidFill>
                <a:latin typeface="Times New Roman" panose="02020603050405020304" pitchFamily="18" charset="0"/>
              </a:rPr>
              <a:t>     Рм — рівень управління маркетингом, який визначається</a:t>
            </a:r>
          </a:p>
          <a:p>
            <a:pPr algn="just"/>
            <a:r>
              <a:rPr lang="ru-RU" sz="2600" dirty="0">
                <a:solidFill>
                  <a:srgbClr val="000000"/>
                </a:solidFill>
                <a:latin typeface="Times New Roman" panose="02020603050405020304" pitchFamily="18" charset="0"/>
              </a:rPr>
              <a:t> </a:t>
            </a:r>
            <a:r>
              <a:rPr lang="ru-RU" sz="2600" dirty="0" smtClean="0">
                <a:solidFill>
                  <a:srgbClr val="000000"/>
                </a:solidFill>
                <a:latin typeface="Times New Roman" panose="02020603050405020304" pitchFamily="18" charset="0"/>
              </a:rPr>
              <a:t>    швидкістю реагування на зміни попиту і виходу на</a:t>
            </a:r>
          </a:p>
          <a:p>
            <a:pPr algn="just"/>
            <a:r>
              <a:rPr lang="ru-RU" sz="2600" dirty="0">
                <a:solidFill>
                  <a:srgbClr val="000000"/>
                </a:solidFill>
                <a:latin typeface="Times New Roman" panose="02020603050405020304" pitchFamily="18" charset="0"/>
              </a:rPr>
              <a:t> </a:t>
            </a:r>
            <a:r>
              <a:rPr lang="ru-RU" sz="2600" dirty="0" smtClean="0">
                <a:solidFill>
                  <a:srgbClr val="000000"/>
                </a:solidFill>
                <a:latin typeface="Times New Roman" panose="02020603050405020304" pitchFamily="18" charset="0"/>
              </a:rPr>
              <a:t>    ринок з новим товаром. </a:t>
            </a:r>
            <a:endParaRPr lang="ru-RU" sz="2600" dirty="0"/>
          </a:p>
        </p:txBody>
      </p:sp>
    </p:spTree>
    <p:extLst>
      <p:ext uri="{BB962C8B-B14F-4D97-AF65-F5344CB8AC3E}">
        <p14:creationId xmlns:p14="http://schemas.microsoft.com/office/powerpoint/2010/main" val="819904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36917" y="92304"/>
            <a:ext cx="8758594"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ЗАГАЛЬНА СХЕМА ПРОВЕДЕННЯ ДОСЛІДЖЕННЯ КСП ПІДПРИЄМСТВА</a:t>
            </a:r>
            <a:endParaRPr lang="ru-RU" dirty="0"/>
          </a:p>
        </p:txBody>
      </p:sp>
      <p:sp>
        <p:nvSpPr>
          <p:cNvPr id="2" name="Прямоугольник 1"/>
          <p:cNvSpPr/>
          <p:nvPr/>
        </p:nvSpPr>
        <p:spPr>
          <a:xfrm>
            <a:off x="204631" y="734935"/>
            <a:ext cx="8758594" cy="5262979"/>
          </a:xfrm>
          <a:prstGeom prst="rect">
            <a:avLst/>
          </a:prstGeom>
        </p:spPr>
        <p:txBody>
          <a:bodyPr wrap="square">
            <a:spAutoFit/>
          </a:bodyPr>
          <a:lstStyle/>
          <a:p>
            <a:pPr algn="just"/>
            <a:r>
              <a:rPr lang="ru-RU" sz="2400" b="1" i="1" dirty="0" smtClean="0">
                <a:solidFill>
                  <a:srgbClr val="000000"/>
                </a:solidFill>
                <a:latin typeface="Times New Roman" panose="02020603050405020304" pitchFamily="18" charset="0"/>
              </a:rPr>
              <a:t>     Загальна </a:t>
            </a:r>
            <a:r>
              <a:rPr lang="ru-RU" sz="2400" b="1" i="1" dirty="0">
                <a:solidFill>
                  <a:srgbClr val="000000"/>
                </a:solidFill>
                <a:latin typeface="Times New Roman" panose="02020603050405020304" pitchFamily="18" charset="0"/>
              </a:rPr>
              <a:t>схема проведення дослідження КСП підприємства </a:t>
            </a:r>
            <a:r>
              <a:rPr lang="ru-RU" sz="2400" dirty="0">
                <a:solidFill>
                  <a:srgbClr val="000000"/>
                </a:solidFill>
                <a:latin typeface="Times New Roman" panose="02020603050405020304" pitchFamily="18" charset="0"/>
              </a:rPr>
              <a:t>повинна складатися з наступних етапів: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dirty="0">
                <a:solidFill>
                  <a:srgbClr val="000000"/>
                </a:solidFill>
                <a:latin typeface="Times New Roman" panose="02020603050405020304" pitchFamily="18" charset="0"/>
              </a:rPr>
              <a:t>1. Виявлення впливаючих чинників зовнішнього і внутрішнього середовища підприємства, а також оцінка значущості цих чинників. </a:t>
            </a:r>
          </a:p>
          <a:p>
            <a:pPr algn="just"/>
            <a:r>
              <a:rPr lang="ru-RU" sz="2400" dirty="0">
                <a:solidFill>
                  <a:srgbClr val="000000"/>
                </a:solidFill>
                <a:latin typeface="Times New Roman" panose="02020603050405020304" pitchFamily="18" charset="0"/>
              </a:rPr>
              <a:t>2. Угрупування чинників, аналіз їх внутрішньогрупових і міжгрупових взаємозв’язків. </a:t>
            </a:r>
          </a:p>
          <a:p>
            <a:pPr algn="just"/>
            <a:r>
              <a:rPr lang="ru-RU" sz="2400" dirty="0">
                <a:solidFill>
                  <a:srgbClr val="000000"/>
                </a:solidFill>
                <a:latin typeface="Times New Roman" panose="02020603050405020304" pitchFamily="18" charset="0"/>
              </a:rPr>
              <a:t>3. Оцінка впливу вибраних для дослідження чинників (або груп чинників) на рівень КСП підприємства і кількісне визначення цього рівня. </a:t>
            </a:r>
          </a:p>
          <a:p>
            <a:pPr algn="just"/>
            <a:r>
              <a:rPr lang="ru-RU" sz="2400" dirty="0">
                <a:solidFill>
                  <a:srgbClr val="000000"/>
                </a:solidFill>
                <a:latin typeface="Times New Roman" panose="02020603050405020304" pitchFamily="18" charset="0"/>
              </a:rPr>
              <a:t>4. Прогнозування зміни включених у модель чинників під впливом зміни умов зовнішнього і внутрішнього середовища. </a:t>
            </a:r>
          </a:p>
          <a:p>
            <a:pPr algn="just"/>
            <a:r>
              <a:rPr lang="ru-RU" sz="2400" dirty="0">
                <a:solidFill>
                  <a:srgbClr val="000000"/>
                </a:solidFill>
                <a:latin typeface="Times New Roman" panose="02020603050405020304" pitchFamily="18" charset="0"/>
              </a:rPr>
              <a:t>5. Прогнозування рівня КСП підприємства. </a:t>
            </a:r>
            <a:endParaRPr lang="ru-RU" sz="2400" dirty="0"/>
          </a:p>
        </p:txBody>
      </p:sp>
    </p:spTree>
    <p:extLst>
      <p:ext uri="{BB962C8B-B14F-4D97-AF65-F5344CB8AC3E}">
        <p14:creationId xmlns:p14="http://schemas.microsoft.com/office/powerpoint/2010/main" val="2776196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204631" y="77282"/>
            <a:ext cx="8758594"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i="1" dirty="0" smtClean="0">
                <a:solidFill>
                  <a:srgbClr val="000000"/>
                </a:solidFill>
                <a:latin typeface="Times New Roman" panose="02020603050405020304" pitchFamily="18" charset="0"/>
              </a:rPr>
              <a:t>ЗАГАЛЬНА СХЕМА ПРОВЕДЕННЯ ДОСЛІДЖЕННЯ КСП ПІДПРИЄМСТВА</a:t>
            </a:r>
            <a:endParaRPr lang="ru-RU" dirty="0"/>
          </a:p>
        </p:txBody>
      </p:sp>
      <p:sp>
        <p:nvSpPr>
          <p:cNvPr id="2" name="Прямоугольник 1"/>
          <p:cNvSpPr/>
          <p:nvPr/>
        </p:nvSpPr>
        <p:spPr>
          <a:xfrm>
            <a:off x="204630" y="980728"/>
            <a:ext cx="8831865"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6. Виявлення шляхів і методів підвищення КСП. </a:t>
            </a:r>
          </a:p>
          <a:p>
            <a:pPr algn="just"/>
            <a:r>
              <a:rPr lang="ru-RU" sz="2400" dirty="0">
                <a:latin typeface="Times New Roman" panose="02020603050405020304" pitchFamily="18" charset="0"/>
                <a:cs typeface="Times New Roman" panose="02020603050405020304" pitchFamily="18" charset="0"/>
              </a:rPr>
              <a:t>7. Розробка комплексу заходів щодо реалізації виявлених резервів. </a:t>
            </a:r>
          </a:p>
          <a:p>
            <a:pPr algn="just"/>
            <a:r>
              <a:rPr lang="ru-RU" sz="2400" dirty="0">
                <a:latin typeface="Times New Roman" panose="02020603050405020304" pitchFamily="18" charset="0"/>
                <a:cs typeface="Times New Roman" panose="02020603050405020304" pitchFamily="18" charset="0"/>
              </a:rPr>
              <a:t>8. Оцінка прямих і непрямих витрат, пов’язаних з реалізацією розроблених заходів з урахуванням потенційних витрат. </a:t>
            </a:r>
          </a:p>
          <a:p>
            <a:pPr algn="just"/>
            <a:r>
              <a:rPr lang="ru-RU" sz="2400" dirty="0">
                <a:latin typeface="Times New Roman" panose="02020603050405020304" pitchFamily="18" charset="0"/>
                <a:cs typeface="Times New Roman" panose="02020603050405020304" pitchFamily="18" charset="0"/>
              </a:rPr>
              <a:t>9. Вибір критерію ефективності заходів щодо підвищення КСП підприємства. </a:t>
            </a:r>
          </a:p>
          <a:p>
            <a:pPr algn="just"/>
            <a:r>
              <a:rPr lang="ru-RU" sz="2400" dirty="0">
                <a:latin typeface="Times New Roman" panose="02020603050405020304" pitchFamily="18" charset="0"/>
                <a:cs typeface="Times New Roman" panose="02020603050405020304" pitchFamily="18" charset="0"/>
              </a:rPr>
              <a:t>10. Визначення ефективності розроблених заходів і вибір оптимального комплексу регулювальних дій. </a:t>
            </a:r>
          </a:p>
          <a:p>
            <a:pPr algn="just"/>
            <a:r>
              <a:rPr lang="ru-RU" sz="2400" dirty="0">
                <a:latin typeface="Times New Roman" panose="02020603050405020304" pitchFamily="18" charset="0"/>
                <a:cs typeface="Times New Roman" panose="02020603050405020304" pitchFamily="18" charset="0"/>
              </a:rPr>
              <a:t>11. Ухвалення відповідних управлінських рішень щодо підвищення КСП підприємства.</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5135713"/>
            <a:ext cx="2699792" cy="1722288"/>
          </a:xfrm>
          <a:prstGeom prst="rect">
            <a:avLst/>
          </a:prstGeom>
        </p:spPr>
      </p:pic>
    </p:spTree>
    <p:extLst>
      <p:ext uri="{BB962C8B-B14F-4D97-AF65-F5344CB8AC3E}">
        <p14:creationId xmlns:p14="http://schemas.microsoft.com/office/powerpoint/2010/main" val="2465077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07504" y="0"/>
            <a:ext cx="8758594"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2.3. ЯКІСТЬ ТОВАРУ – ОСНОВНИЙ ВАЖІЛЬ ЗАБЕЗПЕЧЕННЯ ЙОГО КОНКУРЕНТОСПРОМОЖНОСТІ.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764704"/>
            <a:ext cx="8758594" cy="5262979"/>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cs typeface="Times New Roman" panose="02020603050405020304" pitchFamily="18" charset="0"/>
              </a:rPr>
              <a:t>    Якість </a:t>
            </a:r>
            <a:r>
              <a:rPr lang="ru-RU" sz="2400" dirty="0">
                <a:solidFill>
                  <a:srgbClr val="000000"/>
                </a:solidFill>
                <a:latin typeface="Times New Roman" panose="02020603050405020304" pitchFamily="18" charset="0"/>
                <a:cs typeface="Times New Roman" panose="02020603050405020304" pitchFamily="18" charset="0"/>
              </a:rPr>
              <a:t>продукції є основою її конкурентоспроможності, але ці два поняття не слід ототожнювати. </a:t>
            </a:r>
            <a:r>
              <a:rPr lang="ru-RU" sz="2400" b="1" i="1" dirty="0">
                <a:solidFill>
                  <a:srgbClr val="000000"/>
                </a:solidFill>
                <a:latin typeface="Times New Roman" panose="02020603050405020304" pitchFamily="18" charset="0"/>
                <a:cs typeface="Times New Roman" panose="02020603050405020304" pitchFamily="18" charset="0"/>
              </a:rPr>
              <a:t>Якість </a:t>
            </a:r>
            <a:r>
              <a:rPr lang="ru-RU" sz="2400" dirty="0">
                <a:solidFill>
                  <a:srgbClr val="000000"/>
                </a:solidFill>
                <a:latin typeface="Times New Roman" panose="02020603050405020304" pitchFamily="18" charset="0"/>
                <a:cs typeface="Times New Roman" panose="02020603050405020304" pitchFamily="18" charset="0"/>
              </a:rPr>
              <a:t>– абсолютний показник, результат пращ; вона охоплює характеристики, які об'єктивно закладені в даний товар у процесі його розроблення і виробництва. Хоча при тому окремі споживачі можуть сприймати по-різному рівень якості одного й того самого товару. Конкурентоспроможність – це сукупність споживчих властивостей товару, яка забезпечує його здатність конкурувати з аналогами на конкретному ринку в певний період часу. </a:t>
            </a:r>
            <a:endParaRPr lang="ru-RU" sz="2400" dirty="0" smtClean="0">
              <a:solidFill>
                <a:srgbClr val="000000"/>
              </a:solidFill>
              <a:latin typeface="Times New Roman" panose="02020603050405020304" pitchFamily="18" charset="0"/>
              <a:cs typeface="Times New Roman" panose="02020603050405020304" pitchFamily="18" charset="0"/>
            </a:endParaRPr>
          </a:p>
          <a:p>
            <a:pPr algn="just"/>
            <a:endParaRPr lang="ru-RU" sz="2400" dirty="0">
              <a:solidFill>
                <a:srgbClr val="000000"/>
              </a:solidFill>
              <a:latin typeface="Times New Roman" panose="02020603050405020304" pitchFamily="18" charset="0"/>
              <a:cs typeface="Times New Roman" panose="02020603050405020304" pitchFamily="18" charset="0"/>
            </a:endParaRPr>
          </a:p>
          <a:p>
            <a:pPr algn="just"/>
            <a:r>
              <a:rPr lang="ru-RU" sz="2400" dirty="0" smtClean="0">
                <a:solidFill>
                  <a:srgbClr val="000000"/>
                </a:solidFill>
                <a:latin typeface="Times New Roman" panose="02020603050405020304" pitchFamily="18" charset="0"/>
                <a:cs typeface="Times New Roman" panose="02020603050405020304" pitchFamily="18" charset="0"/>
              </a:rPr>
              <a:t>     Конкурентоспроможність </a:t>
            </a:r>
            <a:r>
              <a:rPr lang="ru-RU" sz="2400" dirty="0">
                <a:solidFill>
                  <a:srgbClr val="000000"/>
                </a:solidFill>
                <a:latin typeface="Times New Roman" panose="02020603050405020304" pitchFamily="18" charset="0"/>
                <a:cs typeface="Times New Roman" panose="02020603050405020304" pitchFamily="18" charset="0"/>
              </a:rPr>
              <a:t>– це відносна величина, адже товар даного рівня якості може бути цілком </a:t>
            </a:r>
            <a:r>
              <a:rPr lang="ru-RU" sz="2400" dirty="0">
                <a:latin typeface="Times New Roman" panose="02020603050405020304" pitchFamily="18" charset="0"/>
                <a:cs typeface="Times New Roman" panose="02020603050405020304" pitchFamily="18" charset="0"/>
              </a:rPr>
              <a:t>конкурентоспроможний на одному ринку (українському) і неконкурентоспроможний на іншому (приміром, німецькому).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5555402"/>
            <a:ext cx="1445146" cy="1445146"/>
          </a:xfrm>
          <a:prstGeom prst="rect">
            <a:avLst/>
          </a:prstGeom>
        </p:spPr>
      </p:pic>
    </p:spTree>
    <p:extLst>
      <p:ext uri="{BB962C8B-B14F-4D97-AF65-F5344CB8AC3E}">
        <p14:creationId xmlns:p14="http://schemas.microsoft.com/office/powerpoint/2010/main" val="728589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АСПЕКТИ КОНКУРЕНТОСПРОМОЖНОСТІ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8854" y="630722"/>
            <a:ext cx="9001000" cy="5632311"/>
          </a:xfrm>
          <a:prstGeom prst="rect">
            <a:avLst/>
          </a:prstGeom>
        </p:spPr>
        <p:txBody>
          <a:bodyPr wrap="square">
            <a:spAutoFit/>
          </a:bodyPr>
          <a:lstStyle/>
          <a:p>
            <a:r>
              <a:rPr lang="ru-RU" sz="2400" dirty="0" smtClean="0">
                <a:solidFill>
                  <a:srgbClr val="000000"/>
                </a:solidFill>
                <a:latin typeface="Times New Roman" panose="02020603050405020304" pitchFamily="18" charset="0"/>
              </a:rPr>
              <a:t>     Розглядаючи </a:t>
            </a:r>
            <a:r>
              <a:rPr lang="ru-RU" sz="2400" dirty="0">
                <a:solidFill>
                  <a:srgbClr val="000000"/>
                </a:solidFill>
                <a:latin typeface="Times New Roman" panose="02020603050405020304" pitchFamily="18" charset="0"/>
              </a:rPr>
              <a:t>сутність поняття конкурентоспроможності товару, належить підкреслити такі аспекти: </a:t>
            </a:r>
          </a:p>
          <a:p>
            <a:r>
              <a:rPr lang="ru-RU" sz="2400" dirty="0">
                <a:solidFill>
                  <a:srgbClr val="000000"/>
                </a:solidFill>
                <a:latin typeface="Times New Roman" panose="02020603050405020304" pitchFamily="18" charset="0"/>
              </a:rPr>
              <a:t>■ Конкурентоспроможність товару може бути визначена лише внаслідок його порівняння з іншими товарами. </a:t>
            </a:r>
          </a:p>
          <a:p>
            <a:r>
              <a:rPr lang="ru-RU" sz="2400" dirty="0">
                <a:solidFill>
                  <a:srgbClr val="000000"/>
                </a:solidFill>
                <a:latin typeface="Times New Roman" panose="02020603050405020304" pitchFamily="18" charset="0"/>
              </a:rPr>
              <a:t>■ Конкурентоспроможність відображає відмінність даного товару від товарів-конкурентів за ступенем задоволення конкретної споживчої потреби. </a:t>
            </a:r>
          </a:p>
          <a:p>
            <a:r>
              <a:rPr lang="ru-RU" sz="2400" dirty="0">
                <a:solidFill>
                  <a:srgbClr val="000000"/>
                </a:solidFill>
                <a:latin typeface="Times New Roman" panose="02020603050405020304" pitchFamily="18" charset="0"/>
              </a:rPr>
              <a:t>■ Крім якісних показників, вона враховує ще витрати споживача на придбання і використання товару для задоволення своєї конкретної потреби. </a:t>
            </a:r>
          </a:p>
          <a:p>
            <a:r>
              <a:rPr lang="ru-RU" sz="2400" dirty="0">
                <a:solidFill>
                  <a:srgbClr val="000000"/>
                </a:solidFill>
                <a:latin typeface="Times New Roman" panose="02020603050405020304" pitchFamily="18" charset="0"/>
              </a:rPr>
              <a:t>Узагальнено конкурентоспроможність товару може бути представлена таким рівнянням: </a:t>
            </a:r>
            <a:endParaRPr lang="ru-RU" sz="2400" dirty="0" smtClean="0">
              <a:solidFill>
                <a:srgbClr val="000000"/>
              </a:solidFill>
              <a:latin typeface="Times New Roman" panose="02020603050405020304" pitchFamily="18" charset="0"/>
            </a:endParaRPr>
          </a:p>
          <a:p>
            <a:endParaRPr lang="ru-RU" sz="2400" dirty="0">
              <a:solidFill>
                <a:srgbClr val="000000"/>
              </a:solidFill>
              <a:latin typeface="Times New Roman" panose="02020603050405020304" pitchFamily="18" charset="0"/>
            </a:endParaRPr>
          </a:p>
          <a:p>
            <a:pPr algn="ctr"/>
            <a:r>
              <a:rPr lang="ru-RU" sz="2100" b="1" i="1" dirty="0">
                <a:solidFill>
                  <a:srgbClr val="000000"/>
                </a:solidFill>
                <a:latin typeface="Times New Roman" panose="02020603050405020304" pitchFamily="18" charset="0"/>
              </a:rPr>
              <a:t>Конкурентоспроможність товару = Якість + Ціна + Обслуговування</a:t>
            </a:r>
            <a:r>
              <a:rPr lang="ru-RU" sz="2400" b="1" i="1" dirty="0" smtClean="0">
                <a:solidFill>
                  <a:srgbClr val="000000"/>
                </a:solidFill>
                <a:latin typeface="Times New Roman" panose="02020603050405020304" pitchFamily="18" charset="0"/>
              </a:rPr>
              <a:t>.</a:t>
            </a:r>
          </a:p>
          <a:p>
            <a:pPr algn="ctr"/>
            <a:r>
              <a:rPr lang="ru-RU" sz="2400" b="1" i="1" dirty="0" smtClean="0">
                <a:solidFill>
                  <a:srgbClr val="000000"/>
                </a:solidFill>
                <a:latin typeface="Times New Roman" panose="02020603050405020304" pitchFamily="18" charset="0"/>
              </a:rPr>
              <a:t> </a:t>
            </a:r>
            <a:endParaRPr lang="ru-RU" sz="2400" dirty="0"/>
          </a:p>
        </p:txBody>
      </p:sp>
    </p:spTree>
    <p:extLst>
      <p:ext uri="{BB962C8B-B14F-4D97-AF65-F5344CB8AC3E}">
        <p14:creationId xmlns:p14="http://schemas.microsoft.com/office/powerpoint/2010/main" val="2167734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ЯКІСТЬ ПРОДУКЦІЇ</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1335196"/>
            <a:ext cx="8614578" cy="4524315"/>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Канонічне </a:t>
            </a:r>
            <a:r>
              <a:rPr lang="ru-RU" sz="2400" dirty="0">
                <a:solidFill>
                  <a:srgbClr val="000000"/>
                </a:solidFill>
                <a:latin typeface="Times New Roman" panose="02020603050405020304" pitchFamily="18" charset="0"/>
              </a:rPr>
              <a:t>визначення поняття «</a:t>
            </a:r>
            <a:r>
              <a:rPr lang="ru-RU" sz="2400" b="1" i="1" dirty="0">
                <a:solidFill>
                  <a:srgbClr val="000000"/>
                </a:solidFill>
                <a:latin typeface="Times New Roman" panose="02020603050405020304" pitchFamily="18" charset="0"/>
              </a:rPr>
              <a:t>якість продукції</a:t>
            </a:r>
            <a:r>
              <a:rPr lang="ru-RU" sz="2400" dirty="0">
                <a:solidFill>
                  <a:srgbClr val="000000"/>
                </a:solidFill>
                <a:latin typeface="Times New Roman" panose="02020603050405020304" pitchFamily="18" charset="0"/>
              </a:rPr>
              <a:t>» є таким: якість — це сукупність властивостей та характеристик продукту, котрі надають йому здатність задовольняти встановлені або передбачувані потреби. Якість продукції вимірюють системою показників, що характеризують надійність, функціональність, довговічність, ремонтопридатність, економічність, дизайн, легкість у користуванні та інші споживчі властивості товару. Відповідно до Декрету КМУ „ Про стандартизацію і сертифікацію", прийнятого у травні 1993 р., в Україні створено систему сертифікації продукції УкрСЕПРО, функціонування якої спрямоване на забезпечення належного рівня якості продукції. </a:t>
            </a:r>
            <a:endParaRPr lang="ru-RU" sz="2400"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64920"/>
            <a:ext cx="1445146" cy="1445146"/>
          </a:xfrm>
          <a:prstGeom prst="rect">
            <a:avLst/>
          </a:prstGeom>
        </p:spPr>
      </p:pic>
    </p:spTree>
    <p:extLst>
      <p:ext uri="{BB962C8B-B14F-4D97-AF65-F5344CB8AC3E}">
        <p14:creationId xmlns:p14="http://schemas.microsoft.com/office/powerpoint/2010/main" val="1558462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ТЕРМІНИ ТА ВИЗНАЧЕННЯ</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599901"/>
            <a:ext cx="8856984" cy="5170646"/>
          </a:xfrm>
          <a:prstGeom prst="rect">
            <a:avLst/>
          </a:prstGeom>
        </p:spPr>
        <p:txBody>
          <a:bodyPr wrap="square">
            <a:spAutoFit/>
          </a:bodyPr>
          <a:lstStyle/>
          <a:p>
            <a:pPr algn="just"/>
            <a:r>
              <a:rPr lang="ru-RU" sz="2200" b="1" i="1" dirty="0" smtClean="0">
                <a:solidFill>
                  <a:srgbClr val="000000"/>
                </a:solidFill>
                <a:latin typeface="Times New Roman" panose="02020603050405020304" pitchFamily="18" charset="0"/>
              </a:rPr>
              <a:t>    Встановлені </a:t>
            </a:r>
            <a:r>
              <a:rPr lang="ru-RU" sz="2200" b="1" i="1" dirty="0">
                <a:solidFill>
                  <a:srgbClr val="000000"/>
                </a:solidFill>
                <a:latin typeface="Times New Roman" panose="02020603050405020304" pitchFamily="18" charset="0"/>
              </a:rPr>
              <a:t>потреби </a:t>
            </a:r>
            <a:r>
              <a:rPr lang="ru-RU" sz="2200" dirty="0">
                <a:solidFill>
                  <a:srgbClr val="000000"/>
                </a:solidFill>
                <a:latin typeface="Times New Roman" panose="02020603050405020304" pitchFamily="18" charset="0"/>
              </a:rPr>
              <a:t>зафіксовані у правових нормах, стандартах, замовленнях, угодах, технічних умовах поставок та інших документах. </a:t>
            </a:r>
            <a:endParaRPr lang="ru-RU" sz="2200" dirty="0" smtClean="0">
              <a:solidFill>
                <a:srgbClr val="000000"/>
              </a:solidFill>
              <a:latin typeface="Times New Roman" panose="02020603050405020304" pitchFamily="18" charset="0"/>
            </a:endParaRPr>
          </a:p>
          <a:p>
            <a:pPr algn="just"/>
            <a:endParaRPr lang="ru-RU" sz="2200" dirty="0">
              <a:solidFill>
                <a:srgbClr val="000000"/>
              </a:solidFill>
              <a:latin typeface="Times New Roman" panose="02020603050405020304" pitchFamily="18" charset="0"/>
            </a:endParaRPr>
          </a:p>
          <a:p>
            <a:pPr algn="just"/>
            <a:r>
              <a:rPr lang="ru-RU" sz="2200" b="1" i="1" dirty="0" smtClean="0">
                <a:solidFill>
                  <a:srgbClr val="000000"/>
                </a:solidFill>
                <a:latin typeface="Times New Roman" panose="02020603050405020304" pitchFamily="18" charset="0"/>
              </a:rPr>
              <a:t>   Передбачувані </a:t>
            </a:r>
            <a:r>
              <a:rPr lang="ru-RU" sz="2200" b="1" i="1" dirty="0">
                <a:solidFill>
                  <a:srgbClr val="000000"/>
                </a:solidFill>
                <a:latin typeface="Times New Roman" panose="02020603050405020304" pitchFamily="18" charset="0"/>
              </a:rPr>
              <a:t>потреби </a:t>
            </a:r>
            <a:r>
              <a:rPr lang="ru-RU" sz="2200" dirty="0">
                <a:solidFill>
                  <a:srgbClr val="000000"/>
                </a:solidFill>
                <a:latin typeface="Times New Roman" panose="02020603050405020304" pitchFamily="18" charset="0"/>
              </a:rPr>
              <a:t>— це ті очікування, які споживач зазвичай не формулює конкретно, але відносить до стійких побажань. До них можна віднести, наприклад, відповідність продукту моді, звичкам споживачів, національним або культурним особливостям споживання тощо. </a:t>
            </a:r>
            <a:endParaRPr lang="ru-RU" sz="2200" dirty="0" smtClean="0">
              <a:solidFill>
                <a:srgbClr val="000000"/>
              </a:solidFill>
              <a:latin typeface="Times New Roman" panose="02020603050405020304" pitchFamily="18" charset="0"/>
            </a:endParaRPr>
          </a:p>
          <a:p>
            <a:pPr algn="just"/>
            <a:endParaRPr lang="ru-RU" sz="2200" dirty="0">
              <a:solidFill>
                <a:srgbClr val="000000"/>
              </a:solidFill>
              <a:latin typeface="Times New Roman" panose="02020603050405020304" pitchFamily="18" charset="0"/>
            </a:endParaRPr>
          </a:p>
          <a:p>
            <a:pPr algn="just"/>
            <a:r>
              <a:rPr lang="ru-RU" sz="2200" b="1" i="1" dirty="0" smtClean="0">
                <a:solidFill>
                  <a:srgbClr val="000000"/>
                </a:solidFill>
                <a:latin typeface="Times New Roman" panose="02020603050405020304" pitchFamily="18" charset="0"/>
              </a:rPr>
              <a:t>    Показник </a:t>
            </a:r>
            <a:r>
              <a:rPr lang="ru-RU" sz="2200" b="1" i="1" dirty="0">
                <a:solidFill>
                  <a:srgbClr val="000000"/>
                </a:solidFill>
                <a:latin typeface="Times New Roman" panose="02020603050405020304" pitchFamily="18" charset="0"/>
              </a:rPr>
              <a:t>якості товару </a:t>
            </a:r>
            <a:r>
              <a:rPr lang="ru-RU" sz="2200" dirty="0">
                <a:solidFill>
                  <a:srgbClr val="000000"/>
                </a:solidFill>
                <a:latin typeface="Times New Roman" panose="02020603050405020304" pitchFamily="18" charset="0"/>
              </a:rPr>
              <a:t>- це кількісна характеристика одного чи декількох властивостей товару, які становлять його якість. Показник якості кількісно характеризує ступінь придатності товару задовольняти певні потреби. Номенклатура показників якості конкретного товару залежить від його призначення. У товарів, які виконують декілька різнорідних функцій, номенклатура показників може бути дуже широка, у товару одноцільового призначення вона буде значно звуженою. </a:t>
            </a:r>
            <a:endParaRPr lang="ru-RU" sz="2200" dirty="0"/>
          </a:p>
        </p:txBody>
      </p:sp>
    </p:spTree>
    <p:extLst>
      <p:ext uri="{BB962C8B-B14F-4D97-AF65-F5344CB8AC3E}">
        <p14:creationId xmlns:p14="http://schemas.microsoft.com/office/powerpoint/2010/main" val="1532239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ПОКАЗНИКИ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2187" y="855681"/>
            <a:ext cx="8856984" cy="5170646"/>
          </a:xfrm>
          <a:prstGeom prst="rect">
            <a:avLst/>
          </a:prstGeom>
        </p:spPr>
        <p:txBody>
          <a:bodyPr wrap="square">
            <a:spAutoFit/>
          </a:bodyPr>
          <a:lstStyle/>
          <a:p>
            <a:pPr algn="just"/>
            <a:r>
              <a:rPr lang="ru-RU" sz="2200" i="1" dirty="0" smtClean="0">
                <a:solidFill>
                  <a:srgbClr val="000000"/>
                </a:solidFill>
                <a:latin typeface="Times New Roman" panose="02020603050405020304" pitchFamily="18" charset="0"/>
                <a:cs typeface="Times New Roman" panose="02020603050405020304" pitchFamily="18" charset="0"/>
              </a:rPr>
              <a:t>    Залежно </a:t>
            </a:r>
            <a:r>
              <a:rPr lang="ru-RU" sz="2200" i="1" dirty="0">
                <a:solidFill>
                  <a:srgbClr val="000000"/>
                </a:solidFill>
                <a:latin typeface="Times New Roman" panose="02020603050405020304" pitchFamily="18" charset="0"/>
                <a:cs typeface="Times New Roman" panose="02020603050405020304" pitchFamily="18" charset="0"/>
              </a:rPr>
              <a:t>від характеру властивостей </a:t>
            </a:r>
            <a:r>
              <a:rPr lang="ru-RU" sz="2200" dirty="0">
                <a:solidFill>
                  <a:srgbClr val="000000"/>
                </a:solidFill>
                <a:latin typeface="Times New Roman" panose="02020603050405020304" pitchFamily="18" charset="0"/>
                <a:cs typeface="Times New Roman" panose="02020603050405020304" pitchFamily="18" charset="0"/>
              </a:rPr>
              <a:t>показники якості поділяються на такі групи: показники призначення (функціональні); показники надійності, ергономічні показники; естетичні, показники технологічності, показники транспортабельності; показники стандартизації й уніфікації; патентно-правові показники; екологічні показники; показники безпеки; економічні показники і показники однорідності. На стадії товарного обігу на </a:t>
            </a:r>
            <a:r>
              <a:rPr lang="ru-RU" sz="2200" dirty="0">
                <a:latin typeface="Times New Roman" panose="02020603050405020304" pitchFamily="18" charset="0"/>
                <a:cs typeface="Times New Roman" panose="02020603050405020304" pitchFamily="18" charset="0"/>
              </a:rPr>
              <a:t>внутрішньому ринку показники технологічності, стандартизації й уніфікації і патентно-правові, як правило, не використовуються. </a:t>
            </a:r>
            <a:endParaRPr lang="ru-RU" sz="2200" dirty="0" smtClean="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r>
              <a:rPr lang="ru-RU" sz="2200" i="1" dirty="0" smtClean="0">
                <a:latin typeface="Times New Roman" panose="02020603050405020304" pitchFamily="18" charset="0"/>
                <a:cs typeface="Times New Roman" panose="02020603050405020304" pitchFamily="18" charset="0"/>
              </a:rPr>
              <a:t>    Залежно </a:t>
            </a:r>
            <a:r>
              <a:rPr lang="ru-RU" sz="2200" i="1" dirty="0">
                <a:latin typeface="Times New Roman" panose="02020603050405020304" pitchFamily="18" charset="0"/>
                <a:cs typeface="Times New Roman" panose="02020603050405020304" pitchFamily="18" charset="0"/>
              </a:rPr>
              <a:t>від кількості властивостей показників</a:t>
            </a:r>
            <a:r>
              <a:rPr lang="ru-RU" sz="2200" dirty="0">
                <a:latin typeface="Times New Roman" panose="02020603050405020304" pitchFamily="18" charset="0"/>
                <a:cs typeface="Times New Roman" panose="02020603050405020304" pitchFamily="18" charset="0"/>
              </a:rPr>
              <a:t>, які характеризуються, їх поділяють на одиничні і комплексні. Одиничний показник кількісно характеризує одну просту властивість. Комплексний показник характеризує одним числом одночасно декілька властивостей товару або складну властивість. </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6" y="-118540"/>
            <a:ext cx="1099954" cy="1099954"/>
          </a:xfrm>
          <a:prstGeom prst="rect">
            <a:avLst/>
          </a:prstGeom>
        </p:spPr>
      </p:pic>
    </p:spTree>
    <p:extLst>
      <p:ext uri="{BB962C8B-B14F-4D97-AF65-F5344CB8AC3E}">
        <p14:creationId xmlns:p14="http://schemas.microsoft.com/office/powerpoint/2010/main" val="527651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ПОКАЗНИКИ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1230710"/>
            <a:ext cx="8963675" cy="4493538"/>
          </a:xfrm>
          <a:prstGeom prst="rect">
            <a:avLst/>
          </a:prstGeom>
        </p:spPr>
        <p:txBody>
          <a:bodyPr wrap="square">
            <a:spAutoFit/>
          </a:bodyPr>
          <a:lstStyle/>
          <a:p>
            <a:pPr algn="just"/>
            <a:r>
              <a:rPr lang="ru-RU" sz="2200" i="1" dirty="0" smtClean="0">
                <a:solidFill>
                  <a:srgbClr val="000000"/>
                </a:solidFill>
                <a:latin typeface="Times New Roman" panose="02020603050405020304" pitchFamily="18" charset="0"/>
              </a:rPr>
              <a:t>    Розрізняють </a:t>
            </a:r>
            <a:r>
              <a:rPr lang="ru-RU" sz="2200" i="1" dirty="0">
                <a:solidFill>
                  <a:srgbClr val="000000"/>
                </a:solidFill>
                <a:latin typeface="Times New Roman" panose="02020603050405020304" pitchFamily="18" charset="0"/>
              </a:rPr>
              <a:t>показники фактичні, базові і відносні</a:t>
            </a:r>
            <a:r>
              <a:rPr lang="ru-RU" sz="2200" dirty="0">
                <a:solidFill>
                  <a:srgbClr val="000000"/>
                </a:solidFill>
                <a:latin typeface="Times New Roman" panose="02020603050405020304" pitchFamily="18" charset="0"/>
              </a:rPr>
              <a:t>. Фактичний показник - це конкретний одиничний або комплексний показник, встановлений для даного товару. Базовий показник - це показник, прийнятий як вихідний при порівнянні з фактичним при оцінюванні якості. Відносний показник характеризує співвідношення фактичного і базового показників</a:t>
            </a:r>
            <a:r>
              <a:rPr lang="ru-RU" sz="2200" dirty="0" smtClean="0">
                <a:solidFill>
                  <a:srgbClr val="000000"/>
                </a:solidFill>
                <a:latin typeface="Times New Roman" panose="02020603050405020304" pitchFamily="18" charset="0"/>
              </a:rPr>
              <a:t>.</a:t>
            </a:r>
          </a:p>
          <a:p>
            <a:pPr algn="just"/>
            <a:r>
              <a:rPr lang="ru-RU" sz="2200" dirty="0" smtClean="0">
                <a:solidFill>
                  <a:srgbClr val="000000"/>
                </a:solidFill>
                <a:latin typeface="Times New Roman" panose="02020603050405020304" pitchFamily="18" charset="0"/>
              </a:rPr>
              <a:t> </a:t>
            </a:r>
            <a:endParaRPr lang="ru-RU" sz="2200" dirty="0">
              <a:solidFill>
                <a:srgbClr val="000000"/>
              </a:solidFill>
              <a:latin typeface="Times New Roman" panose="02020603050405020304" pitchFamily="18" charset="0"/>
            </a:endParaRPr>
          </a:p>
          <a:p>
            <a:pPr algn="just"/>
            <a:r>
              <a:rPr lang="ru-RU" sz="2200" i="1" dirty="0" smtClean="0">
                <a:solidFill>
                  <a:srgbClr val="000000"/>
                </a:solidFill>
                <a:latin typeface="Times New Roman" panose="02020603050405020304" pitchFamily="18" charset="0"/>
              </a:rPr>
              <a:t>     За </a:t>
            </a:r>
            <a:r>
              <a:rPr lang="ru-RU" sz="2200" i="1" dirty="0">
                <a:solidFill>
                  <a:srgbClr val="000000"/>
                </a:solidFill>
                <a:latin typeface="Times New Roman" panose="02020603050405020304" pitchFamily="18" charset="0"/>
              </a:rPr>
              <a:t>способом вираження </a:t>
            </a:r>
            <a:r>
              <a:rPr lang="ru-RU" sz="2200" dirty="0">
                <a:solidFill>
                  <a:srgbClr val="000000"/>
                </a:solidFill>
                <a:latin typeface="Times New Roman" panose="02020603050405020304" pitchFamily="18" charset="0"/>
              </a:rPr>
              <a:t>показники бувають розмірними, які виражаються в різних одиницях виміру, і безрозмірними, які виражаються в частках одиниці або у відсотках. Особливий вид - інтегральний показник, який виражає співвідношення корисного ефекту товару і сумарних витрат на його розробку, виготовлення, обіг і споживання. Отже, це співвідношення споживчої вартості і вартості. </a:t>
            </a:r>
            <a:endParaRPr lang="ru-RU" sz="2200"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5" y="-64920"/>
            <a:ext cx="1298637" cy="1298637"/>
          </a:xfrm>
          <a:prstGeom prst="rect">
            <a:avLst/>
          </a:prstGeom>
        </p:spPr>
      </p:pic>
    </p:spTree>
    <p:extLst>
      <p:ext uri="{BB962C8B-B14F-4D97-AF65-F5344CB8AC3E}">
        <p14:creationId xmlns:p14="http://schemas.microsoft.com/office/powerpoint/2010/main" val="8445937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ПРИЗНАЧЕННЯ ПОКАЗНИКІВ</a:t>
            </a:r>
          </a:p>
        </p:txBody>
      </p:sp>
      <p:sp>
        <p:nvSpPr>
          <p:cNvPr id="2" name="Прямоугольник 1"/>
          <p:cNvSpPr/>
          <p:nvPr/>
        </p:nvSpPr>
        <p:spPr>
          <a:xfrm>
            <a:off x="138282" y="838902"/>
            <a:ext cx="8856984" cy="4832092"/>
          </a:xfrm>
          <a:prstGeom prst="rect">
            <a:avLst/>
          </a:prstGeom>
        </p:spPr>
        <p:txBody>
          <a:bodyPr wrap="square">
            <a:spAutoFit/>
          </a:bodyPr>
          <a:lstStyle/>
          <a:p>
            <a:pPr algn="just"/>
            <a:r>
              <a:rPr lang="ru-RU" sz="2200" i="1" dirty="0" smtClean="0">
                <a:solidFill>
                  <a:srgbClr val="000000"/>
                </a:solidFill>
                <a:latin typeface="Times New Roman" panose="02020603050405020304" pitchFamily="18" charset="0"/>
              </a:rPr>
              <a:t>     Класифікаційне </a:t>
            </a:r>
            <a:r>
              <a:rPr lang="ru-RU" sz="2200" i="1" dirty="0">
                <a:solidFill>
                  <a:srgbClr val="000000"/>
                </a:solidFill>
                <a:latin typeface="Times New Roman" panose="02020603050405020304" pitchFamily="18" charset="0"/>
              </a:rPr>
              <a:t>призначення </a:t>
            </a:r>
            <a:r>
              <a:rPr lang="ru-RU" sz="2200" dirty="0">
                <a:solidFill>
                  <a:srgbClr val="000000"/>
                </a:solidFill>
                <a:latin typeface="Times New Roman" panose="02020603050405020304" pitchFamily="18" charset="0"/>
              </a:rPr>
              <a:t>— здатність ряду властивостей і показників виступати в якості класифікаційних прикмет. Так, різні моделі автомобілів можуть бути класифіковані за потужністю двигуна, витратами палива, вантажопідйомністю, функціональним призначенням (вантажні, легкові, спеціальні тощо). </a:t>
            </a:r>
            <a:endParaRPr lang="ru-RU" sz="2200" dirty="0" smtClean="0">
              <a:solidFill>
                <a:srgbClr val="000000"/>
              </a:solidFill>
              <a:latin typeface="Times New Roman" panose="02020603050405020304" pitchFamily="18" charset="0"/>
            </a:endParaRPr>
          </a:p>
          <a:p>
            <a:endParaRPr lang="ru-RU" sz="2200" dirty="0">
              <a:solidFill>
                <a:srgbClr val="000000"/>
              </a:solidFill>
              <a:latin typeface="Times New Roman" panose="02020603050405020304" pitchFamily="18" charset="0"/>
            </a:endParaRPr>
          </a:p>
          <a:p>
            <a:pPr algn="just"/>
            <a:r>
              <a:rPr lang="ru-RU" sz="2200" i="1" dirty="0" smtClean="0">
                <a:solidFill>
                  <a:srgbClr val="000000"/>
                </a:solidFill>
                <a:latin typeface="Times New Roman" panose="02020603050405020304" pitchFamily="18" charset="0"/>
              </a:rPr>
              <a:t>    Універсальне </a:t>
            </a:r>
            <a:r>
              <a:rPr lang="ru-RU" sz="2200" i="1" dirty="0">
                <a:solidFill>
                  <a:srgbClr val="000000"/>
                </a:solidFill>
                <a:latin typeface="Times New Roman" panose="02020603050405020304" pitchFamily="18" charset="0"/>
              </a:rPr>
              <a:t>призначення </a:t>
            </a:r>
            <a:r>
              <a:rPr lang="ru-RU" sz="2200" dirty="0">
                <a:solidFill>
                  <a:srgbClr val="000000"/>
                </a:solidFill>
                <a:latin typeface="Times New Roman" panose="02020603050405020304" pitchFamily="18" charset="0"/>
              </a:rPr>
              <a:t>- здатність властивостей і показників задовольняти одночасно кілька споживчих потреб. Наприклад, пропагування останніми роками здорового способу життя спонукало використання менш жирних продуктів, запобігає токсичності (небезпеці), тобто вони стали відігравати соціальну роль, а в непродовольчій групі з'явилося поняття спеціального призначення допоміжних предметів та косметики (креми, гелі, пудри) при проведенні оздоровчих заходів для окремих видів спорту тощо. </a:t>
            </a:r>
            <a:endParaRPr lang="ru-RU" sz="22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5484726"/>
            <a:ext cx="1254914" cy="1254914"/>
          </a:xfrm>
          <a:prstGeom prst="rect">
            <a:avLst/>
          </a:prstGeom>
        </p:spPr>
      </p:pic>
    </p:spTree>
    <p:extLst>
      <p:ext uri="{BB962C8B-B14F-4D97-AF65-F5344CB8AC3E}">
        <p14:creationId xmlns:p14="http://schemas.microsoft.com/office/powerpoint/2010/main" val="2348524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223628" y="116632"/>
            <a:ext cx="6840760" cy="576064"/>
          </a:xfrm>
          <a:solidFill>
            <a:schemeClr val="accent4">
              <a:lumMod val="20000"/>
              <a:lumOff val="80000"/>
            </a:schemeClr>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ОЗНАКИ КОНКУРЕНТОСПРОМОЖНОСТІ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764704"/>
            <a:ext cx="8964488" cy="5632311"/>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Основними </a:t>
            </a:r>
            <a:r>
              <a:rPr lang="ru-RU" sz="2400" b="1" i="1" dirty="0">
                <a:latin typeface="Times New Roman" panose="02020603050405020304" pitchFamily="18" charset="0"/>
                <a:cs typeface="Times New Roman" panose="02020603050405020304" pitchFamily="18" charset="0"/>
              </a:rPr>
              <a:t>ознаками </a:t>
            </a:r>
            <a:r>
              <a:rPr lang="ru-RU" sz="2400" b="1" i="1" dirty="0" smtClean="0">
                <a:latin typeface="Times New Roman" panose="02020603050405020304" pitchFamily="18" charset="0"/>
                <a:cs typeface="Times New Roman" panose="02020603050405020304" pitchFamily="18" charset="0"/>
              </a:rPr>
              <a:t>конкурентоспроможності </a:t>
            </a:r>
            <a:r>
              <a:rPr lang="ru-RU" sz="2400" dirty="0" smtClean="0">
                <a:latin typeface="Times New Roman" panose="02020603050405020304" pitchFamily="18" charset="0"/>
                <a:cs typeface="Times New Roman" panose="02020603050405020304" pitchFamily="18" charset="0"/>
              </a:rPr>
              <a:t>як </a:t>
            </a:r>
            <a:r>
              <a:rPr lang="ru-RU" sz="2400" dirty="0">
                <a:latin typeface="Times New Roman" panose="02020603050405020304" pitchFamily="18" charset="0"/>
                <a:cs typeface="Times New Roman" panose="02020603050405020304" pitchFamily="18" charset="0"/>
              </a:rPr>
              <a:t>одного з критеріїв ефективності економічного суб’єкта є</a:t>
            </a:r>
            <a:r>
              <a:rPr lang="ru-RU"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відносний (порівняльний) </a:t>
            </a:r>
            <a:r>
              <a:rPr lang="ru-RU" sz="2400" i="1" dirty="0" smtClean="0">
                <a:latin typeface="Times New Roman" panose="02020603050405020304" pitchFamily="18" charset="0"/>
                <a:cs typeface="Times New Roman" panose="02020603050405020304" pitchFamily="18" charset="0"/>
              </a:rPr>
              <a:t>характер </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конкурентоспроможність проявляється тільки через порівняння характеристик економічного суб’єкта з характеристиками інших суб’єктів даного ринку</a:t>
            </a:r>
            <a:r>
              <a:rPr lang="ru-RU"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релевантний </a:t>
            </a:r>
            <a:r>
              <a:rPr lang="ru-RU" sz="2400" i="1" dirty="0" smtClean="0">
                <a:latin typeface="Times New Roman" panose="02020603050405020304" pitchFamily="18" charset="0"/>
                <a:cs typeface="Times New Roman" panose="02020603050405020304" pitchFamily="18" charset="0"/>
              </a:rPr>
              <a:t>характер </a:t>
            </a:r>
            <a:r>
              <a:rPr lang="ru-RU" sz="2400" dirty="0" smtClean="0">
                <a:latin typeface="Times New Roman" panose="02020603050405020304" pitchFamily="18" charset="0"/>
                <a:cs typeface="Times New Roman" panose="02020603050405020304" pitchFamily="18" charset="0"/>
              </a:rPr>
              <a:t>критерію </a:t>
            </a:r>
            <a:r>
              <a:rPr lang="ru-RU" sz="2400" dirty="0">
                <a:latin typeface="Times New Roman" panose="02020603050405020304" pitchFamily="18" charset="0"/>
                <a:cs typeface="Times New Roman" panose="02020603050405020304" pitchFamily="18" charset="0"/>
              </a:rPr>
              <a:t>конкурентоспроможності, який означає, що траєкторія руху даного економічного суб’єкта (його конкурентна позиція) відносно інших суб’єктів може бути визначенатільки в межах релевантного зовнішнього середовища</a:t>
            </a:r>
            <a:r>
              <a:rPr lang="ru-RU"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часовий </a:t>
            </a:r>
            <a:r>
              <a:rPr lang="ru-RU" sz="2400" i="1" dirty="0" smtClean="0">
                <a:latin typeface="Times New Roman" panose="02020603050405020304" pitchFamily="18" charset="0"/>
                <a:cs typeface="Times New Roman" panose="02020603050405020304" pitchFamily="18" charset="0"/>
              </a:rPr>
              <a:t>характер </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динамічність) критерію конкурентоспроможності характеризує місце суб’єкта в конкурентному полі в координатах часу як результат його конкурентної діяльності</a:t>
            </a:r>
            <a:r>
              <a:rPr lang="ru-RU" sz="2400" dirty="0"/>
              <a:t>.</a:t>
            </a:r>
            <a:endParaRPr lang="ru-RU" sz="24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spTree>
    <p:extLst>
      <p:ext uri="{BB962C8B-B14F-4D97-AF65-F5344CB8AC3E}">
        <p14:creationId xmlns:p14="http://schemas.microsoft.com/office/powerpoint/2010/main" val="24310273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ПРИЗНАЧЕННЯ ПОКАЗНИКІВ</a:t>
            </a:r>
          </a:p>
        </p:txBody>
      </p:sp>
      <p:sp>
        <p:nvSpPr>
          <p:cNvPr id="2" name="Прямоугольник 1"/>
          <p:cNvSpPr/>
          <p:nvPr/>
        </p:nvSpPr>
        <p:spPr>
          <a:xfrm>
            <a:off x="179512" y="836712"/>
            <a:ext cx="8856984" cy="2092881"/>
          </a:xfrm>
          <a:prstGeom prst="rect">
            <a:avLst/>
          </a:prstGeom>
        </p:spPr>
        <p:txBody>
          <a:bodyPr wrap="square">
            <a:spAutoFit/>
          </a:bodyPr>
          <a:lstStyle/>
          <a:p>
            <a:pPr algn="just"/>
            <a:r>
              <a:rPr lang="ru-RU" sz="2200" i="1" dirty="0" smtClean="0">
                <a:solidFill>
                  <a:srgbClr val="000000"/>
                </a:solidFill>
                <a:latin typeface="Times New Roman" panose="02020603050405020304" pitchFamily="18" charset="0"/>
              </a:rPr>
              <a:t>     </a:t>
            </a:r>
            <a:r>
              <a:rPr lang="ru-RU" sz="2600" i="1" dirty="0">
                <a:latin typeface="Times New Roman" panose="02020603050405020304" pitchFamily="18" charset="0"/>
                <a:cs typeface="Times New Roman" panose="02020603050405020304" pitchFamily="18" charset="0"/>
              </a:rPr>
              <a:t>Надійність </a:t>
            </a:r>
            <a:r>
              <a:rPr lang="ru-RU" sz="2600" dirty="0">
                <a:latin typeface="Times New Roman" panose="02020603050405020304" pitchFamily="18" charset="0"/>
                <a:cs typeface="Times New Roman" panose="02020603050405020304" pitchFamily="18" charset="0"/>
              </a:rPr>
              <a:t>- здатність товару зберігати функціональне призначення в процесі збереження або експлуатації впродовж установленого терміну. Залежно від критерію надійності розрізняють такі підгрупи: довговічність, безвідмовність, ремонтопридатність та зберігання.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178181"/>
            <a:ext cx="4954164" cy="2739554"/>
          </a:xfrm>
          <a:prstGeom prst="rect">
            <a:avLst/>
          </a:prstGeom>
        </p:spPr>
      </p:pic>
    </p:spTree>
    <p:extLst>
      <p:ext uri="{BB962C8B-B14F-4D97-AF65-F5344CB8AC3E}">
        <p14:creationId xmlns:p14="http://schemas.microsoft.com/office/powerpoint/2010/main" val="32468399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ПРИЗНАЧЕННЯ ПОКАЗНИКІВ</a:t>
            </a:r>
          </a:p>
        </p:txBody>
      </p:sp>
      <p:sp>
        <p:nvSpPr>
          <p:cNvPr id="2" name="Прямоугольник 1"/>
          <p:cNvSpPr/>
          <p:nvPr/>
        </p:nvSpPr>
        <p:spPr>
          <a:xfrm>
            <a:off x="107504" y="476672"/>
            <a:ext cx="8856984" cy="5262979"/>
          </a:xfrm>
          <a:prstGeom prst="rect">
            <a:avLst/>
          </a:prstGeom>
        </p:spPr>
        <p:txBody>
          <a:bodyPr wrap="square">
            <a:spAutoFit/>
          </a:bodyPr>
          <a:lstStyle/>
          <a:p>
            <a:pPr algn="just"/>
            <a:r>
              <a:rPr lang="ru-RU" sz="2200" i="1" dirty="0" smtClean="0">
                <a:solidFill>
                  <a:srgbClr val="000000"/>
                </a:solidFill>
                <a:latin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Довговічність </a:t>
            </a:r>
            <a:r>
              <a:rPr lang="ru-RU" sz="2400" dirty="0">
                <a:latin typeface="Times New Roman" panose="02020603050405020304" pitchFamily="18" charset="0"/>
                <a:cs typeface="Times New Roman" panose="02020603050405020304" pitchFamily="18" charset="0"/>
              </a:rPr>
              <a:t>- здатність товарів зберігати працездатність до наступного стану або встановленого терміну технічного обслуговування і ремонту. Довговічність - властивість непродовольчих товарів довгострокового використання. Воно не характерне для товарів продовольчих, а також непродовольчих, призначених для безпосереднього вживання, в ході якого вони частково або повністю безповоротно втрачаються (наприклад, парфумерно-косметичні товари). </a:t>
            </a:r>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Але </a:t>
            </a:r>
            <a:r>
              <a:rPr lang="ru-RU" sz="2400" dirty="0">
                <a:latin typeface="Times New Roman" panose="02020603050405020304" pitchFamily="18" charset="0"/>
                <a:cs typeface="Times New Roman" panose="02020603050405020304" pitchFamily="18" charset="0"/>
              </a:rPr>
              <a:t>треба пам'ятати, що деякі непро-довольчі товари, які володіють значною довговічністю, входять у протиріччя із соціальним призначенням, оскільки достроково виходять з моди, морально застарівають. Показниками довговічності можуть бути термін експлуатації виробів, ресурс та ін. </a:t>
            </a:r>
          </a:p>
        </p:txBody>
      </p:sp>
    </p:spTree>
    <p:extLst>
      <p:ext uri="{BB962C8B-B14F-4D97-AF65-F5344CB8AC3E}">
        <p14:creationId xmlns:p14="http://schemas.microsoft.com/office/powerpoint/2010/main" val="1535673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ПРИЗНАЧЕННЯ ПОКАЗНИКІВ</a:t>
            </a:r>
          </a:p>
        </p:txBody>
      </p:sp>
      <p:sp>
        <p:nvSpPr>
          <p:cNvPr id="2" name="Прямоугольник 1"/>
          <p:cNvSpPr/>
          <p:nvPr/>
        </p:nvSpPr>
        <p:spPr>
          <a:xfrm>
            <a:off x="107504" y="895166"/>
            <a:ext cx="5472608" cy="3785652"/>
          </a:xfrm>
          <a:prstGeom prst="rect">
            <a:avLst/>
          </a:prstGeom>
        </p:spPr>
        <p:txBody>
          <a:bodyPr wrap="square">
            <a:spAutoFit/>
          </a:bodyPr>
          <a:lstStyle/>
          <a:p>
            <a:pPr algn="just"/>
            <a:r>
              <a:rPr lang="ru-RU" sz="2400" i="1" dirty="0" smtClean="0">
                <a:solidFill>
                  <a:srgbClr val="000000"/>
                </a:solidFill>
                <a:latin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Безвідмовність </a:t>
            </a:r>
            <a:r>
              <a:rPr lang="ru-RU" sz="2400" dirty="0">
                <a:latin typeface="Times New Roman" panose="02020603050405020304" pitchFamily="18" charset="0"/>
                <a:cs typeface="Times New Roman" panose="02020603050405020304" pitchFamily="18" charset="0"/>
              </a:rPr>
              <a:t>- здатність товарів </a:t>
            </a:r>
            <a:r>
              <a:rPr lang="ru-RU" sz="2400" dirty="0" smtClean="0">
                <a:latin typeface="Times New Roman" panose="02020603050405020304" pitchFamily="18" charset="0"/>
                <a:cs typeface="Times New Roman" panose="02020603050405020304" pitchFamily="18" charset="0"/>
              </a:rPr>
              <a:t>виконувати функціональні призначення без появи дефектів, які заважають подальшій експлуатації. Безвідмовність характеризується термінами, впродовж яких товари експлуатуються безвідмовно з нормою передбачених дефектів. Показниками безвідмовності можуть бути середнє напрацювання до першої відмови, інте-нсивність відмов.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124744"/>
            <a:ext cx="3403926" cy="3816424"/>
          </a:xfrm>
          <a:prstGeom prst="rect">
            <a:avLst/>
          </a:prstGeom>
        </p:spPr>
      </p:pic>
    </p:spTree>
    <p:extLst>
      <p:ext uri="{BB962C8B-B14F-4D97-AF65-F5344CB8AC3E}">
        <p14:creationId xmlns:p14="http://schemas.microsoft.com/office/powerpoint/2010/main" val="273075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ПРИЗНАЧЕННЯ ПОКАЗНИКІВ</a:t>
            </a:r>
          </a:p>
        </p:txBody>
      </p:sp>
      <p:sp>
        <p:nvSpPr>
          <p:cNvPr id="2" name="Прямоугольник 1"/>
          <p:cNvSpPr/>
          <p:nvPr/>
        </p:nvSpPr>
        <p:spPr>
          <a:xfrm>
            <a:off x="105501" y="764704"/>
            <a:ext cx="8856984" cy="3785652"/>
          </a:xfrm>
          <a:prstGeom prst="rect">
            <a:avLst/>
          </a:prstGeom>
        </p:spPr>
        <p:txBody>
          <a:bodyPr wrap="square">
            <a:spAutoFit/>
          </a:bodyPr>
          <a:lstStyle/>
          <a:p>
            <a:pPr algn="just"/>
            <a:r>
              <a:rPr lang="ru-RU" sz="2400" i="1" dirty="0" smtClean="0">
                <a:solidFill>
                  <a:srgbClr val="000000"/>
                </a:solidFill>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Ремонтопридатність </a:t>
            </a:r>
            <a:r>
              <a:rPr lang="ru-RU" sz="2400" dirty="0">
                <a:latin typeface="Times New Roman" panose="02020603050405020304" pitchFamily="18" charset="0"/>
                <a:cs typeface="Times New Roman" panose="02020603050405020304" pitchFamily="18" charset="0"/>
              </a:rPr>
              <a:t>- здатність товарів відновлювати свої вихідні властивості, насамперед функціонального призначення, після усунення виявлених дефектів. Ремонтопридатність характерна для багатьох непродовольчих товарів, особливо складнотехнічних, які за цією властивістю поділяються на ремонтопридатні і ремонтонепридатні. Ремонтопридатність тісно пов'язана з довговічністю, завдяки чому збільшується термін експлуатації товару. Показниками ремонтопридатності є параметр потоку відказав, гарантійне напрацювання, напрацювання на відмову, терміни ремонту.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238551"/>
            <a:ext cx="3707904" cy="2085696"/>
          </a:xfrm>
          <a:prstGeom prst="rect">
            <a:avLst/>
          </a:prstGeom>
        </p:spPr>
      </p:pic>
    </p:spTree>
    <p:extLst>
      <p:ext uri="{BB962C8B-B14F-4D97-AF65-F5344CB8AC3E}">
        <p14:creationId xmlns:p14="http://schemas.microsoft.com/office/powerpoint/2010/main" val="32967453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ПРИЗНАЧЕННЯ ПОКАЗНИКІВ</a:t>
            </a:r>
          </a:p>
        </p:txBody>
      </p:sp>
      <p:sp>
        <p:nvSpPr>
          <p:cNvPr id="2" name="Прямоугольник 1"/>
          <p:cNvSpPr/>
          <p:nvPr/>
        </p:nvSpPr>
        <p:spPr>
          <a:xfrm>
            <a:off x="105501" y="764704"/>
            <a:ext cx="8856984" cy="4893647"/>
          </a:xfrm>
          <a:prstGeom prst="rect">
            <a:avLst/>
          </a:prstGeom>
        </p:spPr>
        <p:txBody>
          <a:bodyPr wrap="square">
            <a:spAutoFit/>
          </a:bodyPr>
          <a:lstStyle/>
          <a:p>
            <a:pPr algn="just"/>
            <a:r>
              <a:rPr lang="ru-RU" sz="2400" i="1" dirty="0" smtClean="0">
                <a:solidFill>
                  <a:srgbClr val="000000"/>
                </a:solidFill>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Збереження </a:t>
            </a:r>
            <a:r>
              <a:rPr lang="ru-RU" sz="2400" dirty="0">
                <a:latin typeface="Times New Roman" panose="02020603050405020304" pitchFamily="18" charset="0"/>
                <a:cs typeface="Times New Roman" panose="02020603050405020304" pitchFamily="18" charset="0"/>
              </a:rPr>
              <a:t>— здатність товару підтримувати вихідні кількісні та якісні характеристики без значних втрат упродовж певного терміну; якщо ж вони відбуваються, то це повинно бути економічно виправдане. Збереження починається з моменту виготовлення товару і продовжується до його утиліза-ції. Етап збереження поділяють на два періоди: складське збереження у виготовлювача, оптовій і роздрібній торгівлі та домашнє збереження у споживача. Показниками збереження споживчих товарів є втрати, вихід товарної (стандартної) продукції, терміни збереження. Збереження тісно пов'язане з факторами, які впливають на товар при транспортуванні, збе-реженні і споживанні. Необхідно враховувати вплив пакування, умов транспортування, складування і збереження товарів. </a:t>
            </a:r>
          </a:p>
        </p:txBody>
      </p:sp>
    </p:spTree>
    <p:extLst>
      <p:ext uri="{BB962C8B-B14F-4D97-AF65-F5344CB8AC3E}">
        <p14:creationId xmlns:p14="http://schemas.microsoft.com/office/powerpoint/2010/main" val="12925202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ПОКАЗНИКИ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836712"/>
            <a:ext cx="8614578" cy="5170646"/>
          </a:xfrm>
          <a:prstGeom prst="rect">
            <a:avLst/>
          </a:prstGeom>
        </p:spPr>
        <p:txBody>
          <a:bodyPr wrap="square">
            <a:spAutoFit/>
          </a:bodyPr>
          <a:lstStyle/>
          <a:p>
            <a:pPr algn="just"/>
            <a:r>
              <a:rPr lang="ru-RU" sz="2200" b="1" i="1" dirty="0">
                <a:solidFill>
                  <a:srgbClr val="000000"/>
                </a:solidFill>
                <a:latin typeface="Times New Roman" panose="02020603050405020304" pitchFamily="18" charset="0"/>
              </a:rPr>
              <a:t>Абсолютний показник якості </a:t>
            </a:r>
            <a:r>
              <a:rPr lang="ru-RU" sz="2200" dirty="0">
                <a:solidFill>
                  <a:srgbClr val="000000"/>
                </a:solidFill>
                <a:latin typeface="Times New Roman" panose="02020603050405020304" pitchFamily="18" charset="0"/>
              </a:rPr>
              <a:t>являє собою фактичне значення показника якості і виражається в натуральних (кілограми, метри, бали) і вартісних одиницях. </a:t>
            </a:r>
          </a:p>
          <a:p>
            <a:pPr algn="just"/>
            <a:r>
              <a:rPr lang="ru-RU" sz="2200" b="1" i="1" dirty="0">
                <a:solidFill>
                  <a:srgbClr val="000000"/>
                </a:solidFill>
                <a:latin typeface="Times New Roman" panose="02020603050405020304" pitchFamily="18" charset="0"/>
              </a:rPr>
              <a:t>Відносний показник якості </a:t>
            </a:r>
            <a:r>
              <a:rPr lang="ru-RU" sz="2200" dirty="0">
                <a:solidFill>
                  <a:srgbClr val="000000"/>
                </a:solidFill>
                <a:latin typeface="Times New Roman" panose="02020603050405020304" pitchFamily="18" charset="0"/>
              </a:rPr>
              <a:t>являє собою відношення абсолютних показників відповідно оцінюваного зразка і товару-аналога. Відносний показник якості (</a:t>
            </a:r>
            <a:r>
              <a:rPr lang="en-US" sz="2200" dirty="0">
                <a:solidFill>
                  <a:srgbClr val="000000"/>
                </a:solidFill>
                <a:latin typeface="Times New Roman" panose="02020603050405020304" pitchFamily="18" charset="0"/>
              </a:rPr>
              <a:t>q) </a:t>
            </a:r>
            <a:r>
              <a:rPr lang="ru-RU" sz="2200" dirty="0">
                <a:solidFill>
                  <a:srgbClr val="000000"/>
                </a:solidFill>
                <a:latin typeface="Times New Roman" panose="02020603050405020304" pitchFamily="18" charset="0"/>
              </a:rPr>
              <a:t>розраховується за такими формулами: </a:t>
            </a:r>
            <a:endParaRPr lang="ru-RU" sz="2200" dirty="0" smtClean="0">
              <a:solidFill>
                <a:srgbClr val="000000"/>
              </a:solidFill>
              <a:latin typeface="Times New Roman" panose="02020603050405020304" pitchFamily="18" charset="0"/>
            </a:endParaRPr>
          </a:p>
          <a:p>
            <a:pPr algn="just"/>
            <a:endParaRPr lang="ru-RU" sz="2200" dirty="0" smtClean="0">
              <a:solidFill>
                <a:srgbClr val="000000"/>
              </a:solidFill>
              <a:latin typeface="Times New Roman" panose="02020603050405020304" pitchFamily="18" charset="0"/>
            </a:endParaRPr>
          </a:p>
          <a:p>
            <a:pPr algn="just"/>
            <a:endParaRPr lang="uk-UA" sz="2200" dirty="0" smtClean="0">
              <a:solidFill>
                <a:srgbClr val="000000"/>
              </a:solidFill>
              <a:latin typeface="Times New Roman" panose="02020603050405020304" pitchFamily="18" charset="0"/>
            </a:endParaRPr>
          </a:p>
          <a:p>
            <a:pPr algn="just"/>
            <a:endParaRPr lang="uk-UA" sz="2200" dirty="0">
              <a:solidFill>
                <a:srgbClr val="000000"/>
              </a:solidFill>
              <a:latin typeface="Times New Roman" panose="02020603050405020304" pitchFamily="18" charset="0"/>
            </a:endParaRPr>
          </a:p>
          <a:p>
            <a:pPr algn="just"/>
            <a:endParaRPr lang="uk-UA" sz="2200" dirty="0" smtClean="0">
              <a:solidFill>
                <a:srgbClr val="000000"/>
              </a:solidFill>
              <a:latin typeface="Times New Roman" panose="02020603050405020304" pitchFamily="18" charset="0"/>
            </a:endParaRPr>
          </a:p>
          <a:p>
            <a:pPr algn="just"/>
            <a:endParaRPr lang="uk-UA" sz="2200" dirty="0">
              <a:solidFill>
                <a:srgbClr val="000000"/>
              </a:solidFill>
              <a:latin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де Pi, Piк - значення i-го показника якості відповідно </a:t>
            </a:r>
            <a:r>
              <a:rPr lang="ru-RU" sz="2200" dirty="0" smtClean="0">
                <a:latin typeface="Times New Roman" panose="02020603050405020304" pitchFamily="18" charset="0"/>
                <a:cs typeface="Times New Roman" panose="02020603050405020304" pitchFamily="18" charset="0"/>
              </a:rPr>
              <a:t>оцінюваної</a:t>
            </a:r>
          </a:p>
          <a:p>
            <a:pPr algn="just"/>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продукції </a:t>
            </a:r>
            <a:r>
              <a:rPr lang="ru-RU" sz="2200" dirty="0">
                <a:latin typeface="Times New Roman" panose="02020603050405020304" pitchFamily="18" charset="0"/>
                <a:cs typeface="Times New Roman" panose="02020603050405020304" pitchFamily="18" charset="0"/>
              </a:rPr>
              <a:t>і аналога (товару-конкурента). </a:t>
            </a:r>
            <a:endParaRPr lang="uk-UA" sz="2200" dirty="0">
              <a:solidFill>
                <a:srgbClr val="000000"/>
              </a:solidFill>
              <a:latin typeface="Times New Roman" panose="02020603050405020304" pitchFamily="18" charset="0"/>
              <a:cs typeface="Times New Roman" panose="02020603050405020304" pitchFamily="18" charset="0"/>
            </a:endParaRPr>
          </a:p>
          <a:p>
            <a:pPr algn="just"/>
            <a:endParaRPr lang="uk-UA" sz="2200" dirty="0" smtClean="0">
              <a:solidFill>
                <a:srgbClr val="000000"/>
              </a:solidFill>
              <a:latin typeface="Times New Roman" panose="02020603050405020304" pitchFamily="18" charset="0"/>
              <a:cs typeface="Times New Roman" panose="02020603050405020304" pitchFamily="18" charset="0"/>
            </a:endParaRPr>
          </a:p>
          <a:p>
            <a:pPr algn="just"/>
            <a:endParaRPr lang="ru-RU" sz="2200" dirty="0"/>
          </a:p>
        </p:txBody>
      </p:sp>
      <p:pic>
        <p:nvPicPr>
          <p:cNvPr id="3" name="Рисунок 2"/>
          <p:cNvPicPr>
            <a:picLocks noChangeAspect="1"/>
          </p:cNvPicPr>
          <p:nvPr/>
        </p:nvPicPr>
        <p:blipFill>
          <a:blip r:embed="rId3"/>
          <a:stretch>
            <a:fillRect/>
          </a:stretch>
        </p:blipFill>
        <p:spPr>
          <a:xfrm>
            <a:off x="3491880" y="3212976"/>
            <a:ext cx="1733550" cy="1066800"/>
          </a:xfrm>
          <a:prstGeom prst="rect">
            <a:avLst/>
          </a:prstGeom>
        </p:spPr>
      </p:pic>
    </p:spTree>
    <p:extLst>
      <p:ext uri="{BB962C8B-B14F-4D97-AF65-F5344CB8AC3E}">
        <p14:creationId xmlns:p14="http://schemas.microsoft.com/office/powerpoint/2010/main" val="527925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ПОКАЗНИКИ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980728"/>
            <a:ext cx="8614578" cy="3724096"/>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При </a:t>
            </a:r>
            <a:r>
              <a:rPr lang="ru-RU" sz="2400" dirty="0">
                <a:latin typeface="Times New Roman" panose="02020603050405020304" pitchFamily="18" charset="0"/>
                <a:cs typeface="Times New Roman" panose="02020603050405020304" pitchFamily="18" charset="0"/>
              </a:rPr>
              <a:t>прямого зв'язку зміни значень абсолютних і відносних показників якості вибирають формулу (1), а при зворотному - формулу (2). У літературі останнім часом показники, що мають прямий зв'язок з якістю, називають корисними, або позитивними, а зворотний зв'язок - некорисними, або негативними. Застосування формул (1), (2) припускає лінійну залежність між значеннями </a:t>
            </a:r>
            <a:r>
              <a:rPr lang="en-US" sz="2400" dirty="0">
                <a:latin typeface="Times New Roman" panose="02020603050405020304" pitchFamily="18" charset="0"/>
                <a:cs typeface="Times New Roman" panose="02020603050405020304" pitchFamily="18" charset="0"/>
              </a:rPr>
              <a:t>Pi </a:t>
            </a:r>
            <a:r>
              <a:rPr lang="ru-RU" sz="2400" dirty="0">
                <a:latin typeface="Times New Roman" panose="02020603050405020304" pitchFamily="18" charset="0"/>
                <a:cs typeface="Times New Roman" panose="02020603050405020304" pitchFamily="18" charset="0"/>
              </a:rPr>
              <a:t>і </a:t>
            </a:r>
            <a:r>
              <a:rPr lang="en-US" sz="2400" dirty="0">
                <a:latin typeface="Times New Roman" panose="02020603050405020304" pitchFamily="18" charset="0"/>
                <a:cs typeface="Times New Roman" panose="02020603050405020304" pitchFamily="18" charset="0"/>
              </a:rPr>
              <a:t>qi, </a:t>
            </a:r>
            <a:r>
              <a:rPr lang="ru-RU" sz="2400" dirty="0">
                <a:latin typeface="Times New Roman" panose="02020603050405020304" pitchFamily="18" charset="0"/>
                <a:cs typeface="Times New Roman" panose="02020603050405020304" pitchFamily="18" charset="0"/>
              </a:rPr>
              <a:t>тобто пропорційну зміну </a:t>
            </a:r>
            <a:r>
              <a:rPr lang="en-US" sz="2400" dirty="0">
                <a:latin typeface="Times New Roman" panose="02020603050405020304" pitchFamily="18" charset="0"/>
                <a:cs typeface="Times New Roman" panose="02020603050405020304" pitchFamily="18" charset="0"/>
              </a:rPr>
              <a:t>qi </a:t>
            </a:r>
            <a:r>
              <a:rPr lang="ru-RU" sz="2400" dirty="0">
                <a:latin typeface="Times New Roman" panose="02020603050405020304" pitchFamily="18" charset="0"/>
                <a:cs typeface="Times New Roman" panose="02020603050405020304" pitchFamily="18" charset="0"/>
              </a:rPr>
              <a:t>при будь-якій зміні </a:t>
            </a:r>
            <a:r>
              <a:rPr lang="en-US" sz="2400" dirty="0">
                <a:latin typeface="Times New Roman" panose="02020603050405020304" pitchFamily="18" charset="0"/>
                <a:cs typeface="Times New Roman" panose="02020603050405020304" pitchFamily="18" charset="0"/>
              </a:rPr>
              <a:t>Pi. </a:t>
            </a:r>
            <a:endParaRPr lang="uk-UA" sz="2400" dirty="0" smtClean="0">
              <a:latin typeface="Times New Roman" panose="02020603050405020304" pitchFamily="18" charset="0"/>
              <a:cs typeface="Times New Roman" panose="02020603050405020304" pitchFamily="18" charset="0"/>
            </a:endParaRPr>
          </a:p>
          <a:p>
            <a:pPr algn="just"/>
            <a:endParaRPr lang="uk-UA" sz="2200" dirty="0" smtClean="0">
              <a:solidFill>
                <a:srgbClr val="000000"/>
              </a:solidFill>
              <a:latin typeface="Times New Roman" panose="02020603050405020304" pitchFamily="18" charset="0"/>
              <a:cs typeface="Times New Roman" panose="02020603050405020304" pitchFamily="18" charset="0"/>
            </a:endParaRPr>
          </a:p>
          <a:p>
            <a:pPr algn="just"/>
            <a:endParaRPr lang="ru-RU" sz="2200" dirty="0"/>
          </a:p>
        </p:txBody>
      </p:sp>
      <p:pic>
        <p:nvPicPr>
          <p:cNvPr id="4" name="Рисунок 3"/>
          <p:cNvPicPr>
            <a:picLocks noChangeAspect="1"/>
          </p:cNvPicPr>
          <p:nvPr/>
        </p:nvPicPr>
        <p:blipFill>
          <a:blip r:embed="rId3"/>
          <a:stretch>
            <a:fillRect/>
          </a:stretch>
        </p:blipFill>
        <p:spPr>
          <a:xfrm>
            <a:off x="3707904" y="4376974"/>
            <a:ext cx="1514475" cy="742950"/>
          </a:xfrm>
          <a:prstGeom prst="rect">
            <a:avLst/>
          </a:prstGeom>
        </p:spPr>
      </p:pic>
    </p:spTree>
    <p:extLst>
      <p:ext uri="{BB962C8B-B14F-4D97-AF65-F5344CB8AC3E}">
        <p14:creationId xmlns:p14="http://schemas.microsoft.com/office/powerpoint/2010/main" val="8466490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МЕТОДИ ВИЗНАЧЕННЯ ПОКАЗНИКІВ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657653"/>
            <a:ext cx="8784976" cy="5262979"/>
          </a:xfrm>
          <a:prstGeom prst="rect">
            <a:avLst/>
          </a:prstGeom>
        </p:spPr>
        <p:txBody>
          <a:bodyPr wrap="square">
            <a:spAutoFit/>
          </a:bodyPr>
          <a:lstStyle/>
          <a:p>
            <a:pPr algn="just"/>
            <a:r>
              <a:rPr lang="ru-RU" sz="2400" b="1" i="1" dirty="0" smtClean="0">
                <a:solidFill>
                  <a:srgbClr val="000000"/>
                </a:solidFill>
                <a:latin typeface="Times New Roman" panose="02020603050405020304" pitchFamily="18" charset="0"/>
              </a:rPr>
              <a:t>    Методи </a:t>
            </a:r>
            <a:r>
              <a:rPr lang="ru-RU" sz="2400" b="1" i="1" dirty="0">
                <a:solidFill>
                  <a:srgbClr val="000000"/>
                </a:solidFill>
                <a:latin typeface="Times New Roman" panose="02020603050405020304" pitchFamily="18" charset="0"/>
              </a:rPr>
              <a:t>визначення показників якості: </a:t>
            </a:r>
            <a:r>
              <a:rPr lang="ru-RU" sz="2400" dirty="0">
                <a:solidFill>
                  <a:srgbClr val="000000"/>
                </a:solidFill>
                <a:latin typeface="Times New Roman" panose="02020603050405020304" pitchFamily="18" charset="0"/>
              </a:rPr>
              <a:t>органолептичний, реєстраційний, розрахунковий, вимірювальний, експертний і соціологічний.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i="1" dirty="0" smtClean="0">
                <a:solidFill>
                  <a:srgbClr val="000000"/>
                </a:solidFill>
                <a:latin typeface="Times New Roman" panose="02020603050405020304" pitchFamily="18" charset="0"/>
              </a:rPr>
              <a:t>    Органолептичний </a:t>
            </a:r>
            <a:r>
              <a:rPr lang="ru-RU" sz="2400" dirty="0">
                <a:solidFill>
                  <a:srgbClr val="000000"/>
                </a:solidFill>
                <a:latin typeface="Times New Roman" panose="02020603050405020304" pitchFamily="18" charset="0"/>
              </a:rPr>
              <a:t>метод ґрунтується на визначенні показників за допомогою органів почуттів людини: зору, нюху, слуху, дотику, смаку. Показники виражаються в балах. Цей метод найбільш прийнятний у торгівлі.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i="1" dirty="0" smtClean="0">
                <a:solidFill>
                  <a:srgbClr val="000000"/>
                </a:solidFill>
                <a:latin typeface="Times New Roman" panose="02020603050405020304" pitchFamily="18" charset="0"/>
              </a:rPr>
              <a:t>    Реєстраційний </a:t>
            </a:r>
            <a:r>
              <a:rPr lang="ru-RU" sz="2400" dirty="0">
                <a:solidFill>
                  <a:srgbClr val="000000"/>
                </a:solidFill>
                <a:latin typeface="Times New Roman" panose="02020603050405020304" pitchFamily="18" charset="0"/>
              </a:rPr>
              <a:t>метод ґрунтується на спостереженні і підрахунку числа визначених предметів, подій, слухів, витрат, явищ. Його використовують при статистичному контролі якості або при дослідному носінні. Розрахунковий метод грунтується на визначенні показників якості розрахунковим шляхом. </a:t>
            </a:r>
            <a:r>
              <a:rPr lang="ru-RU" sz="2400" dirty="0" smtClean="0">
                <a:solidFill>
                  <a:srgbClr val="000000"/>
                </a:solidFill>
                <a:latin typeface="Times New Roman" panose="02020603050405020304" pitchFamily="18" charset="0"/>
              </a:rPr>
              <a:t> </a:t>
            </a:r>
            <a:endParaRPr lang="ru-RU" sz="2400" dirty="0"/>
          </a:p>
        </p:txBody>
      </p:sp>
    </p:spTree>
    <p:extLst>
      <p:ext uri="{BB962C8B-B14F-4D97-AF65-F5344CB8AC3E}">
        <p14:creationId xmlns:p14="http://schemas.microsoft.com/office/powerpoint/2010/main" val="1975786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МЕТОДИ ВИЗНАЧЕННЯ ПОКАЗНИКІВ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59629" y="844115"/>
            <a:ext cx="4320480" cy="2708434"/>
          </a:xfrm>
          <a:prstGeom prst="rect">
            <a:avLst/>
          </a:prstGeom>
        </p:spPr>
        <p:txBody>
          <a:bodyPr wrap="square">
            <a:spAutoFit/>
          </a:bodyPr>
          <a:lstStyle/>
          <a:p>
            <a:pPr algn="just"/>
            <a:r>
              <a:rPr lang="ru-RU" sz="2400" b="1" i="1" dirty="0" smtClean="0">
                <a:solidFill>
                  <a:srgbClr val="000000"/>
                </a:solidFill>
                <a:latin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Вимірювальний </a:t>
            </a:r>
            <a:r>
              <a:rPr lang="ru-RU" sz="2400" dirty="0">
                <a:latin typeface="Times New Roman" panose="02020603050405020304" pitchFamily="18" charset="0"/>
                <a:cs typeface="Times New Roman" panose="02020603050405020304" pitchFamily="18" charset="0"/>
              </a:rPr>
              <a:t>метод найбільш об'єктивний, він дає найточніші результати. Перспективними напрямами цього методу є прискорені експрес-методи, які не руйнують контролю</a:t>
            </a:r>
            <a:r>
              <a:rPr lang="ru-RU" sz="2600" dirty="0">
                <a:latin typeface="Times New Roman" panose="02020603050405020304" pitchFamily="18" charset="0"/>
                <a:cs typeface="Times New Roman" panose="02020603050405020304" pitchFamily="18" charset="0"/>
              </a:rPr>
              <a:t>. </a:t>
            </a:r>
            <a:r>
              <a:rPr lang="ru-RU" sz="2600" i="1" dirty="0" smtClean="0">
                <a:latin typeface="Times New Roman" panose="02020603050405020304" pitchFamily="18" charset="0"/>
                <a:cs typeface="Times New Roman" panose="02020603050405020304" pitchFamily="18" charset="0"/>
              </a:rPr>
              <a:t>     </a:t>
            </a:r>
            <a:endParaRPr lang="ru-RU" sz="2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844115"/>
            <a:ext cx="4430266" cy="2958433"/>
          </a:xfrm>
          <a:prstGeom prst="rect">
            <a:avLst/>
          </a:prstGeom>
        </p:spPr>
      </p:pic>
      <p:sp>
        <p:nvSpPr>
          <p:cNvPr id="4" name="Прямоугольник 3"/>
          <p:cNvSpPr/>
          <p:nvPr/>
        </p:nvSpPr>
        <p:spPr>
          <a:xfrm>
            <a:off x="281850" y="4169992"/>
            <a:ext cx="8496944" cy="1569660"/>
          </a:xfrm>
          <a:prstGeom prst="rect">
            <a:avLst/>
          </a:prstGeom>
        </p:spPr>
        <p:txBody>
          <a:bodyPr wrap="square">
            <a:spAutoFit/>
          </a:bodyPr>
          <a:lstStyle/>
          <a:p>
            <a:pPr algn="just"/>
            <a:r>
              <a:rPr lang="ru-RU" sz="2400" i="1" dirty="0">
                <a:latin typeface="Times New Roman" panose="02020603050405020304" pitchFamily="18" charset="0"/>
                <a:cs typeface="Times New Roman" panose="02020603050405020304" pitchFamily="18" charset="0"/>
              </a:rPr>
              <a:t>Експертний метод </a:t>
            </a:r>
            <a:r>
              <a:rPr lang="ru-RU" sz="2400" dirty="0">
                <a:latin typeface="Times New Roman" panose="02020603050405020304" pitchFamily="18" charset="0"/>
                <a:cs typeface="Times New Roman" panose="02020603050405020304" pitchFamily="18" charset="0"/>
              </a:rPr>
              <a:t>— визначення показників якості продукції на основі оцінювання і шкали, що приймається експертами. У експертну групу включають високо кваліфікованих працівників.</a:t>
            </a:r>
          </a:p>
        </p:txBody>
      </p:sp>
    </p:spTree>
    <p:extLst>
      <p:ext uri="{BB962C8B-B14F-4D97-AF65-F5344CB8AC3E}">
        <p14:creationId xmlns:p14="http://schemas.microsoft.com/office/powerpoint/2010/main" val="1156710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ЕКСПЕРТНІ МЕТОДИ</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612845"/>
            <a:ext cx="8496944" cy="4493538"/>
          </a:xfrm>
          <a:prstGeom prst="rect">
            <a:avLst/>
          </a:prstGeom>
        </p:spPr>
        <p:txBody>
          <a:bodyPr wrap="square">
            <a:spAutoFit/>
          </a:bodyPr>
          <a:lstStyle/>
          <a:p>
            <a:pPr algn="just"/>
            <a:r>
              <a:rPr lang="ru-RU" sz="2200" dirty="0" smtClean="0">
                <a:solidFill>
                  <a:srgbClr val="000000"/>
                </a:solidFill>
                <a:latin typeface="Times New Roman" panose="02020603050405020304" pitchFamily="18" charset="0"/>
              </a:rPr>
              <a:t>    Для </a:t>
            </a:r>
            <a:r>
              <a:rPr lang="ru-RU" sz="2200" dirty="0">
                <a:solidFill>
                  <a:srgbClr val="000000"/>
                </a:solidFill>
                <a:latin typeface="Times New Roman" panose="02020603050405020304" pitchFamily="18" charset="0"/>
              </a:rPr>
              <a:t>встановлення функціональної залежності відносних показників якості товарів широко застосовують експертні методи, за допомогою яких будують так звані оціночні шкали. Для визначення відносних показників використовують безрозмірні бальні шкали з різними градаціями якості. Якщо від оцінки не потрібна висока точність, то використовують звичну шкалу з п'ятьма градаціями: від 5 (якість відмінна) до 1 (якість дуже погана). </a:t>
            </a:r>
            <a:endParaRPr lang="ru-RU" sz="2200" dirty="0" smtClean="0">
              <a:solidFill>
                <a:srgbClr val="000000"/>
              </a:solidFill>
              <a:latin typeface="Times New Roman" panose="02020603050405020304" pitchFamily="18" charset="0"/>
            </a:endParaRPr>
          </a:p>
          <a:p>
            <a:pPr algn="just"/>
            <a:endParaRPr lang="ru-RU" sz="2200" dirty="0">
              <a:solidFill>
                <a:srgbClr val="000000"/>
              </a:solidFill>
              <a:latin typeface="Times New Roman" panose="02020603050405020304" pitchFamily="18" charset="0"/>
            </a:endParaRPr>
          </a:p>
          <a:p>
            <a:pPr algn="just"/>
            <a:r>
              <a:rPr lang="ru-RU" sz="2200" dirty="0" smtClean="0">
                <a:solidFill>
                  <a:srgbClr val="000000"/>
                </a:solidFill>
                <a:latin typeface="Times New Roman" panose="02020603050405020304" pitchFamily="18" charset="0"/>
              </a:rPr>
              <a:t>    Для </a:t>
            </a:r>
            <a:r>
              <a:rPr lang="ru-RU" sz="2200" dirty="0">
                <a:solidFill>
                  <a:srgbClr val="000000"/>
                </a:solidFill>
                <a:latin typeface="Times New Roman" panose="02020603050405020304" pitchFamily="18" charset="0"/>
              </a:rPr>
              <a:t>забезпечення більш високої точності застосовують шкалу з сімома градаціями: від 7 (якість дуже висока) до 1 (якість дуже низька). Наприклад, оцінка сигнального пристрою годин проводилася експертом за значенням відхилення часу початку дії сигналу від встановленого часу за наступною оціночною шкалою: </a:t>
            </a:r>
            <a:endParaRPr lang="ru-RU" sz="2200" dirty="0"/>
          </a:p>
        </p:txBody>
      </p:sp>
      <p:pic>
        <p:nvPicPr>
          <p:cNvPr id="3" name="Рисунок 2"/>
          <p:cNvPicPr>
            <a:picLocks noChangeAspect="1"/>
          </p:cNvPicPr>
          <p:nvPr/>
        </p:nvPicPr>
        <p:blipFill>
          <a:blip r:embed="rId3"/>
          <a:stretch>
            <a:fillRect/>
          </a:stretch>
        </p:blipFill>
        <p:spPr>
          <a:xfrm>
            <a:off x="1619672" y="5084493"/>
            <a:ext cx="4873563" cy="1185900"/>
          </a:xfrm>
          <a:prstGeom prst="rect">
            <a:avLst/>
          </a:prstGeom>
        </p:spPr>
      </p:pic>
    </p:spTree>
    <p:extLst>
      <p:ext uri="{BB962C8B-B14F-4D97-AF65-F5344CB8AC3E}">
        <p14:creationId xmlns:p14="http://schemas.microsoft.com/office/powerpoint/2010/main" val="765929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116632"/>
            <a:ext cx="8820472" cy="576064"/>
          </a:xfrm>
          <a:solidFill>
            <a:schemeClr val="accent4">
              <a:lumMod val="20000"/>
              <a:lumOff val="80000"/>
            </a:schemeClr>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ІСНУЮТЬ РІЗНІ ПІДХОДИ ДО КЛАСИФІКАЦІЇ КСП.</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0" y="818224"/>
            <a:ext cx="9144000" cy="4285448"/>
          </a:xfrm>
          <a:prstGeom prst="rect">
            <a:avLst/>
          </a:prstGeom>
          <a:solidFill>
            <a:schemeClr val="accent4">
              <a:lumMod val="20000"/>
              <a:lumOff val="80000"/>
            </a:schemeClr>
          </a:solidFill>
        </p:spPr>
      </p:pic>
      <p:sp>
        <p:nvSpPr>
          <p:cNvPr id="5" name="Прямоугольник 4"/>
          <p:cNvSpPr/>
          <p:nvPr/>
        </p:nvSpPr>
        <p:spPr>
          <a:xfrm>
            <a:off x="137556" y="5229200"/>
            <a:ext cx="8855968" cy="1477328"/>
          </a:xfrm>
          <a:prstGeom prst="rect">
            <a:avLst/>
          </a:prstGeom>
          <a:solidFill>
            <a:schemeClr val="accent4">
              <a:lumMod val="20000"/>
              <a:lumOff val="80000"/>
            </a:schemeClr>
          </a:solidFill>
        </p:spPr>
        <p:txBody>
          <a:bodyPr wrap="square">
            <a:spAutoFit/>
          </a:bodyPr>
          <a:lstStyle/>
          <a:p>
            <a:pPr algn="just"/>
            <a:r>
              <a:rPr lang="ru-RU" dirty="0">
                <a:latin typeface="Times New Roman" panose="02020603050405020304" pitchFamily="18" charset="0"/>
                <a:cs typeface="Times New Roman" panose="02020603050405020304" pitchFamily="18" charset="0"/>
              </a:rPr>
              <a:t>У вітчизняних дослідженнях проблема КСП частіше розглядалася винятково з позицій КСП продукції.Такий підхід був обумовлений тим, що в період панування адміністративно-командної системи управління відкритої конкуренції між підприємствами не існувало і не було необхідності говорити про їх здатність конкурувати. Положення змінилося з переходом на нові принципи господарювання</a:t>
            </a:r>
          </a:p>
        </p:txBody>
      </p:sp>
    </p:spTree>
    <p:extLst>
      <p:ext uri="{BB962C8B-B14F-4D97-AF65-F5344CB8AC3E}">
        <p14:creationId xmlns:p14="http://schemas.microsoft.com/office/powerpoint/2010/main" val="42129004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РОЗРАХУНКИ ПОКАЗНИКІВ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36467" y="764704"/>
            <a:ext cx="8856984" cy="4708981"/>
          </a:xfrm>
          <a:prstGeom prst="rect">
            <a:avLst/>
          </a:prstGeom>
        </p:spPr>
        <p:txBody>
          <a:bodyPr wrap="square">
            <a:spAutoFit/>
          </a:bodyPr>
          <a:lstStyle/>
          <a:p>
            <a:pPr algn="just"/>
            <a:r>
              <a:rPr lang="ru-RU" sz="2200" dirty="0" smtClean="0">
                <a:solidFill>
                  <a:srgbClr val="000000"/>
                </a:solidFill>
                <a:latin typeface="Times New Roman" panose="02020603050405020304" pitchFamily="18" charset="0"/>
              </a:rPr>
              <a:t>      </a:t>
            </a:r>
            <a:r>
              <a:rPr lang="ru-RU" sz="2500" dirty="0" smtClean="0">
                <a:solidFill>
                  <a:srgbClr val="000000"/>
                </a:solidFill>
                <a:latin typeface="Times New Roman" panose="02020603050405020304" pitchFamily="18" charset="0"/>
              </a:rPr>
              <a:t>Розрахунок </a:t>
            </a:r>
            <a:r>
              <a:rPr lang="ru-RU" sz="2500" dirty="0">
                <a:solidFill>
                  <a:srgbClr val="000000"/>
                </a:solidFill>
                <a:latin typeface="Times New Roman" panose="02020603050405020304" pitchFamily="18" charset="0"/>
              </a:rPr>
              <a:t>відносного показника якості на основі одиничних показників називається </a:t>
            </a:r>
            <a:r>
              <a:rPr lang="ru-RU" sz="2500" i="1" dirty="0">
                <a:solidFill>
                  <a:srgbClr val="000000"/>
                </a:solidFill>
                <a:latin typeface="Times New Roman" panose="02020603050405020304" pitchFamily="18" charset="0"/>
              </a:rPr>
              <a:t>диференціальним методом </a:t>
            </a:r>
            <a:r>
              <a:rPr lang="ru-RU" sz="2500" dirty="0">
                <a:solidFill>
                  <a:srgbClr val="000000"/>
                </a:solidFill>
                <a:latin typeface="Times New Roman" panose="02020603050405020304" pitchFamily="18" charset="0"/>
              </a:rPr>
              <a:t>оцінки рівня якості продукції. </a:t>
            </a:r>
            <a:endParaRPr lang="ru-RU" sz="2500" dirty="0" smtClean="0">
              <a:solidFill>
                <a:srgbClr val="000000"/>
              </a:solidFill>
              <a:latin typeface="Times New Roman" panose="02020603050405020304" pitchFamily="18" charset="0"/>
            </a:endParaRPr>
          </a:p>
          <a:p>
            <a:pPr algn="just"/>
            <a:endParaRPr lang="ru-RU" sz="2500" dirty="0">
              <a:solidFill>
                <a:srgbClr val="000000"/>
              </a:solidFill>
              <a:latin typeface="Times New Roman" panose="02020603050405020304" pitchFamily="18" charset="0"/>
            </a:endParaRPr>
          </a:p>
          <a:p>
            <a:pPr algn="just"/>
            <a:r>
              <a:rPr lang="ru-RU" sz="2500" i="1" dirty="0" smtClean="0">
                <a:solidFill>
                  <a:srgbClr val="000000"/>
                </a:solidFill>
                <a:latin typeface="Times New Roman" panose="02020603050405020304" pitchFamily="18" charset="0"/>
              </a:rPr>
              <a:t>      Комплексний </a:t>
            </a:r>
            <a:r>
              <a:rPr lang="ru-RU" sz="2500" i="1" dirty="0">
                <a:solidFill>
                  <a:srgbClr val="000000"/>
                </a:solidFill>
                <a:latin typeface="Times New Roman" panose="02020603050405020304" pitchFamily="18" charset="0"/>
              </a:rPr>
              <a:t>метод оцінки рівня якості </a:t>
            </a:r>
            <a:r>
              <a:rPr lang="ru-RU" sz="2500" dirty="0">
                <a:solidFill>
                  <a:srgbClr val="000000"/>
                </a:solidFill>
                <a:latin typeface="Times New Roman" panose="02020603050405020304" pitchFamily="18" charset="0"/>
              </a:rPr>
              <a:t>заснований на застосуванні комплексного узагальненого показника якості товару. Комплексний узагальнений показник (далі - узагальнений показник) може бути виражений: </a:t>
            </a:r>
            <a:endParaRPr lang="ru-RU" sz="25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v"/>
            </a:pPr>
            <a:r>
              <a:rPr lang="ru-RU" sz="2500" dirty="0" smtClean="0">
                <a:solidFill>
                  <a:srgbClr val="000000"/>
                </a:solidFill>
                <a:latin typeface="Times New Roman" panose="02020603050405020304" pitchFamily="18" charset="0"/>
              </a:rPr>
              <a:t>головним </a:t>
            </a:r>
            <a:r>
              <a:rPr lang="ru-RU" sz="2500" dirty="0">
                <a:solidFill>
                  <a:srgbClr val="000000"/>
                </a:solidFill>
                <a:latin typeface="Times New Roman" panose="02020603050405020304" pitchFamily="18" charset="0"/>
              </a:rPr>
              <a:t>показником, що відбиває основне призначення товару; </a:t>
            </a:r>
            <a:endParaRPr lang="ru-RU" sz="25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v"/>
            </a:pPr>
            <a:r>
              <a:rPr lang="ru-RU" sz="2500" dirty="0" smtClean="0">
                <a:solidFill>
                  <a:srgbClr val="000000"/>
                </a:solidFill>
                <a:latin typeface="Times New Roman" panose="02020603050405020304" pitchFamily="18" charset="0"/>
              </a:rPr>
              <a:t> </a:t>
            </a:r>
            <a:r>
              <a:rPr lang="ru-RU" sz="2500" dirty="0">
                <a:solidFill>
                  <a:srgbClr val="000000"/>
                </a:solidFill>
                <a:latin typeface="Times New Roman" panose="02020603050405020304" pitchFamily="18" charset="0"/>
              </a:rPr>
              <a:t>інтегральним показником якості товару; </a:t>
            </a:r>
            <a:endParaRPr lang="ru-RU" sz="2500" dirty="0" smtClean="0">
              <a:solidFill>
                <a:srgbClr val="000000"/>
              </a:solidFill>
              <a:latin typeface="Times New Roman" panose="02020603050405020304" pitchFamily="18" charset="0"/>
            </a:endParaRPr>
          </a:p>
          <a:p>
            <a:pPr marL="342900" indent="-342900" algn="just">
              <a:buClr>
                <a:srgbClr val="00B050"/>
              </a:buClr>
              <a:buFont typeface="Wingdings" panose="05000000000000000000" pitchFamily="2" charset="2"/>
              <a:buChar char="v"/>
            </a:pPr>
            <a:r>
              <a:rPr lang="ru-RU" sz="2500" dirty="0" smtClean="0">
                <a:solidFill>
                  <a:srgbClr val="000000"/>
                </a:solidFill>
                <a:latin typeface="Times New Roman" panose="02020603050405020304" pitchFamily="18" charset="0"/>
              </a:rPr>
              <a:t>середнім </a:t>
            </a:r>
            <a:r>
              <a:rPr lang="ru-RU" sz="2500" dirty="0">
                <a:solidFill>
                  <a:srgbClr val="000000"/>
                </a:solidFill>
                <a:latin typeface="Times New Roman" panose="02020603050405020304" pitchFamily="18" charset="0"/>
              </a:rPr>
              <a:t>зваженим показником якості. </a:t>
            </a:r>
            <a:endParaRPr lang="ru-RU" sz="2500" dirty="0"/>
          </a:p>
        </p:txBody>
      </p:sp>
    </p:spTree>
    <p:extLst>
      <p:ext uri="{BB962C8B-B14F-4D97-AF65-F5344CB8AC3E}">
        <p14:creationId xmlns:p14="http://schemas.microsoft.com/office/powerpoint/2010/main" val="5701406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СОЦІАЛЬНЙ МЕТОД</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81123" y="769711"/>
            <a:ext cx="8784975" cy="2492990"/>
          </a:xfrm>
          <a:prstGeom prst="rect">
            <a:avLst/>
          </a:prstGeom>
        </p:spPr>
        <p:txBody>
          <a:bodyPr wrap="square">
            <a:spAutoFit/>
          </a:bodyPr>
          <a:lstStyle/>
          <a:p>
            <a:pPr algn="just"/>
            <a:r>
              <a:rPr lang="ru-RU" sz="2600" dirty="0" smtClean="0">
                <a:solidFill>
                  <a:srgbClr val="000000"/>
                </a:solidFill>
                <a:latin typeface="Times New Roman" panose="02020603050405020304" pitchFamily="18" charset="0"/>
              </a:rPr>
              <a:t>     Застосування </a:t>
            </a:r>
            <a:r>
              <a:rPr lang="ru-RU" sz="2600" dirty="0">
                <a:solidFill>
                  <a:srgbClr val="000000"/>
                </a:solidFill>
                <a:latin typeface="Times New Roman" panose="02020603050405020304" pitchFamily="18" charset="0"/>
              </a:rPr>
              <a:t>перерахованих показників визначається специфікою товару. Найбільш широко при комплексному методі оцінки рівня якості застосовується середній зважений показник якості. </a:t>
            </a:r>
          </a:p>
          <a:p>
            <a:pPr algn="just"/>
            <a:r>
              <a:rPr lang="ru-RU" sz="2600" i="1" dirty="0" smtClean="0">
                <a:solidFill>
                  <a:srgbClr val="000000"/>
                </a:solidFill>
                <a:latin typeface="Times New Roman" panose="02020603050405020304" pitchFamily="18" charset="0"/>
              </a:rPr>
              <a:t>    Соціальний </a:t>
            </a:r>
            <a:r>
              <a:rPr lang="ru-RU" sz="2600" i="1" dirty="0">
                <a:solidFill>
                  <a:srgbClr val="000000"/>
                </a:solidFill>
                <a:latin typeface="Times New Roman" panose="02020603050405020304" pitchFamily="18" charset="0"/>
              </a:rPr>
              <a:t>метод </a:t>
            </a:r>
            <a:r>
              <a:rPr lang="ru-RU" sz="2600" dirty="0">
                <a:solidFill>
                  <a:srgbClr val="000000"/>
                </a:solidFill>
                <a:latin typeface="Times New Roman" panose="02020603050405020304" pitchFamily="18" charset="0"/>
              </a:rPr>
              <a:t>— збір думок соціологічного опитування по відношенню до якості. </a:t>
            </a:r>
            <a:endParaRPr lang="ru-RU" sz="26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403874"/>
            <a:ext cx="4099391" cy="2732927"/>
          </a:xfrm>
          <a:prstGeom prst="rect">
            <a:avLst/>
          </a:prstGeom>
        </p:spPr>
      </p:pic>
    </p:spTree>
    <p:extLst>
      <p:ext uri="{BB962C8B-B14F-4D97-AF65-F5344CB8AC3E}">
        <p14:creationId xmlns:p14="http://schemas.microsoft.com/office/powerpoint/2010/main" val="37292639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ЧИННИКИ ВПЛИВУ НА ЯКІСТЬ ПРОДУКТУ</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980728"/>
            <a:ext cx="8712968" cy="4524315"/>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На </a:t>
            </a:r>
            <a:r>
              <a:rPr lang="ru-RU" sz="2400" dirty="0">
                <a:solidFill>
                  <a:srgbClr val="000000"/>
                </a:solidFill>
                <a:latin typeface="Times New Roman" panose="02020603050405020304" pitchFamily="18" charset="0"/>
              </a:rPr>
              <a:t>кожному підприємстві </a:t>
            </a:r>
            <a:r>
              <a:rPr lang="ru-RU" sz="2400" b="1" i="1" dirty="0">
                <a:solidFill>
                  <a:srgbClr val="000000"/>
                </a:solidFill>
                <a:latin typeface="Times New Roman" panose="02020603050405020304" pitchFamily="18" charset="0"/>
              </a:rPr>
              <a:t>на якість продукції впливають найрізноманітніші чинники</a:t>
            </a:r>
            <a:r>
              <a:rPr lang="ru-RU" sz="2400" dirty="0">
                <a:solidFill>
                  <a:srgbClr val="000000"/>
                </a:solidFill>
                <a:latin typeface="Times New Roman" panose="02020603050405020304" pitchFamily="18" charset="0"/>
              </a:rPr>
              <a:t>, як внутрішні, так і зовнішні.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i="1" dirty="0" smtClean="0">
                <a:solidFill>
                  <a:srgbClr val="000000"/>
                </a:solidFill>
                <a:latin typeface="Times New Roman" panose="02020603050405020304" pitchFamily="18" charset="0"/>
              </a:rPr>
              <a:t>     Внутрішні </a:t>
            </a:r>
            <a:r>
              <a:rPr lang="ru-RU" sz="2400" dirty="0">
                <a:solidFill>
                  <a:srgbClr val="000000"/>
                </a:solidFill>
                <a:latin typeface="Times New Roman" panose="02020603050405020304" pitchFamily="18" charset="0"/>
              </a:rPr>
              <a:t>пов'язані зі здатністю підприємства випускати продукцію належної якості, тобто залежать від діяльності самого підприємства. Їх доцільно класифікувати в наступні групи: технічні, організаційні, економічні, соціально-психологічні. </a:t>
            </a:r>
            <a:endParaRPr lang="ru-RU" sz="2400" dirty="0" smtClean="0">
              <a:solidFill>
                <a:srgbClr val="000000"/>
              </a:solidFill>
              <a:latin typeface="Times New Roman" panose="02020603050405020304" pitchFamily="18" charset="0"/>
            </a:endParaRPr>
          </a:p>
          <a:p>
            <a:pPr algn="just"/>
            <a:endParaRPr lang="ru-RU" sz="2400" dirty="0">
              <a:solidFill>
                <a:srgbClr val="000000"/>
              </a:solidFill>
              <a:latin typeface="Times New Roman" panose="02020603050405020304" pitchFamily="18" charset="0"/>
            </a:endParaRPr>
          </a:p>
          <a:p>
            <a:pPr algn="just"/>
            <a:r>
              <a:rPr lang="ru-RU" sz="2400" i="1" dirty="0" smtClean="0">
                <a:solidFill>
                  <a:srgbClr val="000000"/>
                </a:solidFill>
                <a:latin typeface="Times New Roman" panose="02020603050405020304" pitchFamily="18" charset="0"/>
              </a:rPr>
              <a:t>      Технічні </a:t>
            </a:r>
            <a:r>
              <a:rPr lang="ru-RU" sz="2400" dirty="0">
                <a:solidFill>
                  <a:srgbClr val="000000"/>
                </a:solidFill>
                <a:latin typeface="Times New Roman" panose="02020603050405020304" pitchFamily="18" charset="0"/>
              </a:rPr>
              <a:t>фактори істотно впливають на якість продукції. Тому впровадження нової техніки і технології, застосування нових матеріалів, більш якісної сировини - матеріальна основа для випуску конкурентоспроможної продукції. </a:t>
            </a:r>
            <a:endParaRPr lang="ru-RU" sz="2400" dirty="0"/>
          </a:p>
        </p:txBody>
      </p:sp>
    </p:spTree>
    <p:extLst>
      <p:ext uri="{BB962C8B-B14F-4D97-AF65-F5344CB8AC3E}">
        <p14:creationId xmlns:p14="http://schemas.microsoft.com/office/powerpoint/2010/main" val="34073821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961470" y="18668"/>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ЧИННИКИ ВПЛИВУ НА ЯКІСТЬ ПРОДУКТУ</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1524398"/>
            <a:ext cx="8712968" cy="4524315"/>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Організаційні </a:t>
            </a:r>
            <a:r>
              <a:rPr lang="ru-RU" sz="2400" dirty="0">
                <a:latin typeface="Times New Roman" panose="02020603050405020304" pitchFamily="18" charset="0"/>
                <a:cs typeface="Times New Roman" panose="02020603050405020304" pitchFamily="18" charset="0"/>
              </a:rPr>
              <a:t>фактори пов'язані з удосконаленням організації виробництва і праці, підвищенням виробничої дисципліни і відповідальності за якість продукції, забезпеченням культури виробництва і відповідного рівня кваліфікації персоналу, впровадженням системи управління якістю та його сертифікації, поліпшенням роботи служби ВТК. </a:t>
            </a:r>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r>
              <a:rPr lang="ru-RU" sz="2400" i="1" dirty="0" smtClean="0">
                <a:latin typeface="Times New Roman" panose="02020603050405020304" pitchFamily="18" charset="0"/>
                <a:cs typeface="Times New Roman" panose="02020603050405020304" pitchFamily="18" charset="0"/>
              </a:rPr>
              <a:t>    Економічні </a:t>
            </a:r>
            <a:r>
              <a:rPr lang="ru-RU" sz="2400" dirty="0">
                <a:latin typeface="Times New Roman" panose="02020603050405020304" pitchFamily="18" charset="0"/>
                <a:cs typeface="Times New Roman" panose="02020603050405020304" pitchFamily="18" charset="0"/>
              </a:rPr>
              <a:t>чинники обумовлені витратами на випуск і реалізацію продукції, забезпечення необхідного рівня її якості, політикою ціноутворення і системою економічного стимулювання персоналу за виробництво високоякісної продукції.</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1" y="18668"/>
            <a:ext cx="1507232" cy="1507232"/>
          </a:xfrm>
          <a:prstGeom prst="rect">
            <a:avLst/>
          </a:prstGeom>
        </p:spPr>
      </p:pic>
    </p:spTree>
    <p:extLst>
      <p:ext uri="{BB962C8B-B14F-4D97-AF65-F5344CB8AC3E}">
        <p14:creationId xmlns:p14="http://schemas.microsoft.com/office/powerpoint/2010/main" val="25372391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29925"/>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ЧИННИКИ ВПЛИВУ НА ЯКІСТЬ ПРОДУКТУ</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627728"/>
            <a:ext cx="8856984" cy="5539978"/>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a:t>
            </a:r>
            <a:r>
              <a:rPr lang="ru-RU" sz="2200" i="1" dirty="0" smtClean="0">
                <a:latin typeface="Times New Roman" panose="02020603050405020304" pitchFamily="18" charset="0"/>
                <a:cs typeface="Times New Roman" panose="02020603050405020304" pitchFamily="18" charset="0"/>
              </a:rPr>
              <a:t>Соціально-психологічні </a:t>
            </a:r>
            <a:r>
              <a:rPr lang="ru-RU" sz="2200" dirty="0">
                <a:latin typeface="Times New Roman" panose="02020603050405020304" pitchFamily="18" charset="0"/>
                <a:cs typeface="Times New Roman" panose="02020603050405020304" pitchFamily="18" charset="0"/>
              </a:rPr>
              <a:t>чинники значною мірою впливають на створення здорового соціально-психологічного клімату в колективі, нормальних умов для роботи, виховання персоналу в дусі відданості своєму підприємству і гордості за його марку, моральне стимулювання працівників за сумлінне ставлення до купу - все це важливі складові випуску конкурентоспроможної продукції. Іноді навіть важко зрозуміти, які чинники важливіші для вирішення даної проблеми - технічні або соціально-психологічні. </a:t>
            </a:r>
            <a:endParaRPr lang="ru-RU" sz="2200" dirty="0" smtClean="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r>
              <a:rPr lang="ru-RU" sz="2200" i="1" dirty="0" smtClean="0">
                <a:latin typeface="Times New Roman" panose="02020603050405020304" pitchFamily="18" charset="0"/>
                <a:cs typeface="Times New Roman" panose="02020603050405020304" pitchFamily="18" charset="0"/>
              </a:rPr>
              <a:t>     Зовнішні </a:t>
            </a:r>
            <a:r>
              <a:rPr lang="ru-RU" sz="2200" dirty="0">
                <a:latin typeface="Times New Roman" panose="02020603050405020304" pitchFamily="18" charset="0"/>
                <a:cs typeface="Times New Roman" panose="02020603050405020304" pitchFamily="18" charset="0"/>
              </a:rPr>
              <a:t>фактори в умовах ринкових відносин також сприяють формуванню якості продукції (якщо підприємство не є монополістом). До них в першу чергу відносяться: вимоги ринку, тобто покупців; конкуренція; нормативні документи в сфері якості продукції; необхідність завоювання гідного місця як на внутрішньому, так і на зовнішньому ринку; забезпечення іміджу фірми в середовищі покупців, ділових людей і ін.</a:t>
            </a:r>
          </a:p>
        </p:txBody>
      </p:sp>
    </p:spTree>
    <p:extLst>
      <p:ext uri="{BB962C8B-B14F-4D97-AF65-F5344CB8AC3E}">
        <p14:creationId xmlns:p14="http://schemas.microsoft.com/office/powerpoint/2010/main" val="8025333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29925"/>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ЧИННИКИ ВПЛИВУ НА ЯКІСТЬ ПРОДУКТУ</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627728"/>
            <a:ext cx="8856984" cy="3416320"/>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основному всі внутрішні і зовнішні фактори тісно пов'язані між собою і впливають на якість продукції. Завжди необхідно пам'ятати: на кожному етапі розвитку підприємства ступінь впливу факторів неоднакова. Тому відповідні служби повинні ранжувати їх за значимістю, щоб з меншими витратами і більш ефективно управляти якістю продукції. </a:t>
            </a:r>
          </a:p>
          <a:p>
            <a:pPr algn="just"/>
            <a:r>
              <a:rPr lang="ru-RU" sz="2400" dirty="0">
                <a:latin typeface="Times New Roman" panose="02020603050405020304" pitchFamily="18" charset="0"/>
                <a:cs typeface="Times New Roman" panose="02020603050405020304" pitchFamily="18" charset="0"/>
              </a:rPr>
              <a:t>Велику роль у забезпеченні якості і, як наслідок, конкурентоспроможності продукції відіграють стандартизація, сертифікація та системи управління якістю.</a:t>
            </a:r>
            <a:endParaRPr lang="ru-RU" sz="22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4279" y="4840228"/>
            <a:ext cx="1868314" cy="2024501"/>
          </a:xfrm>
          <a:prstGeom prst="rect">
            <a:avLst/>
          </a:prstGeom>
        </p:spPr>
      </p:pic>
    </p:spTree>
    <p:extLst>
      <p:ext uri="{BB962C8B-B14F-4D97-AF65-F5344CB8AC3E}">
        <p14:creationId xmlns:p14="http://schemas.microsoft.com/office/powerpoint/2010/main" val="9052284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СТАНДАРТИЗАЦІЯ</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836712"/>
            <a:ext cx="8496944" cy="4154984"/>
          </a:xfrm>
          <a:prstGeom prst="rect">
            <a:avLst/>
          </a:prstGeom>
        </p:spPr>
        <p:txBody>
          <a:bodyPr wrap="square">
            <a:spAutoFit/>
          </a:bodyPr>
          <a:lstStyle/>
          <a:p>
            <a:r>
              <a:rPr lang="ru-RU" sz="2200" b="1" i="1" dirty="0" smtClean="0">
                <a:solidFill>
                  <a:srgbClr val="000000"/>
                </a:solidFill>
                <a:latin typeface="Times New Roman" panose="02020603050405020304" pitchFamily="18" charset="0"/>
                <a:cs typeface="Times New Roman" panose="02020603050405020304" pitchFamily="18" charset="0"/>
              </a:rPr>
              <a:t>    Стандартизація </a:t>
            </a:r>
            <a:r>
              <a:rPr lang="ru-RU" sz="2200" dirty="0">
                <a:solidFill>
                  <a:srgbClr val="000000"/>
                </a:solidFill>
                <a:latin typeface="Times New Roman" panose="02020603050405020304" pitchFamily="18" charset="0"/>
                <a:cs typeface="Times New Roman" panose="02020603050405020304" pitchFamily="18" charset="0"/>
              </a:rPr>
              <a:t>— це діяльність з установлення в нормативних документах певних вимог (норм, правил і характеристик) з метою забезпечення: </a:t>
            </a:r>
          </a:p>
          <a:p>
            <a:r>
              <a:rPr lang="ru-RU" sz="2200" dirty="0">
                <a:solidFill>
                  <a:srgbClr val="000000"/>
                </a:solidFill>
                <a:latin typeface="Times New Roman" panose="02020603050405020304" pitchFamily="18" charset="0"/>
                <a:cs typeface="Times New Roman" panose="02020603050405020304" pitchFamily="18" charset="0"/>
              </a:rPr>
              <a:t>― безпечності продукції (послуг) щодо навколишнього середовища, життя, здоров’я та майна споживачів; </a:t>
            </a:r>
            <a:r>
              <a:rPr lang="ru-RU" sz="2200" dirty="0" smtClean="0">
                <a:solidFill>
                  <a:srgbClr val="000000"/>
                </a:solidFill>
                <a:latin typeface="Times New Roman" panose="02020603050405020304" pitchFamily="18" charset="0"/>
                <a:cs typeface="Times New Roman" panose="02020603050405020304" pitchFamily="18" charset="0"/>
              </a:rPr>
              <a:t> </a:t>
            </a:r>
          </a:p>
          <a:p>
            <a:r>
              <a:rPr lang="ru-RU" sz="2200" dirty="0">
                <a:latin typeface="Times New Roman" panose="02020603050405020304" pitchFamily="18" charset="0"/>
                <a:cs typeface="Times New Roman" panose="02020603050405020304" pitchFamily="18" charset="0"/>
              </a:rPr>
              <a:t>― технічної та інформаційної сумісності; </a:t>
            </a:r>
          </a:p>
          <a:p>
            <a:r>
              <a:rPr lang="ru-RU" sz="2200" dirty="0">
                <a:latin typeface="Times New Roman" panose="02020603050405020304" pitchFamily="18" charset="0"/>
                <a:cs typeface="Times New Roman" panose="02020603050405020304" pitchFamily="18" charset="0"/>
              </a:rPr>
              <a:t>― взаємозамінності продукції; </a:t>
            </a:r>
          </a:p>
          <a:p>
            <a:r>
              <a:rPr lang="ru-RU" sz="2200" dirty="0">
                <a:latin typeface="Times New Roman" panose="02020603050405020304" pitchFamily="18" charset="0"/>
                <a:cs typeface="Times New Roman" panose="02020603050405020304" pitchFamily="18" charset="0"/>
              </a:rPr>
              <a:t>― якості продукції та послуг відповідно до рівня розвитку науки, техніки та технології; </a:t>
            </a:r>
          </a:p>
          <a:p>
            <a:r>
              <a:rPr lang="ru-RU" sz="2200" dirty="0">
                <a:latin typeface="Times New Roman" panose="02020603050405020304" pitchFamily="18" charset="0"/>
                <a:cs typeface="Times New Roman" panose="02020603050405020304" pitchFamily="18" charset="0"/>
              </a:rPr>
              <a:t>― єдності вимірів; </a:t>
            </a:r>
          </a:p>
          <a:p>
            <a:r>
              <a:rPr lang="ru-RU" sz="2200" dirty="0">
                <a:latin typeface="Times New Roman" panose="02020603050405020304" pitchFamily="18" charset="0"/>
                <a:cs typeface="Times New Roman" panose="02020603050405020304" pitchFamily="18" charset="0"/>
              </a:rPr>
              <a:t>― безпеки господарських об’єктів з урахуванням ризику виникнення природних і техногенних катастроф та інших надзвичайних ситуацій.</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376" y="5786334"/>
            <a:ext cx="1166624" cy="1071666"/>
          </a:xfrm>
          <a:prstGeom prst="rect">
            <a:avLst/>
          </a:prstGeom>
        </p:spPr>
      </p:pic>
    </p:spTree>
    <p:extLst>
      <p:ext uri="{BB962C8B-B14F-4D97-AF65-F5344CB8AC3E}">
        <p14:creationId xmlns:p14="http://schemas.microsoft.com/office/powerpoint/2010/main" val="35525815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СТАНДАРТ</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548680"/>
            <a:ext cx="8640960" cy="3785652"/>
          </a:xfrm>
          <a:prstGeom prst="rect">
            <a:avLst/>
          </a:prstGeom>
        </p:spPr>
        <p:txBody>
          <a:bodyPr wrap="square">
            <a:spAutoFit/>
          </a:bodyPr>
          <a:lstStyle/>
          <a:p>
            <a:pPr algn="just"/>
            <a:r>
              <a:rPr lang="ru-RU" sz="2400" b="1" i="1" dirty="0">
                <a:solidFill>
                  <a:srgbClr val="000000"/>
                </a:solidFill>
                <a:latin typeface="Times New Roman" panose="02020603050405020304" pitchFamily="18" charset="0"/>
              </a:rPr>
              <a:t> </a:t>
            </a:r>
            <a:r>
              <a:rPr lang="ru-RU" sz="2400" b="1" i="1" dirty="0" smtClean="0">
                <a:solidFill>
                  <a:srgbClr val="000000"/>
                </a:solidFill>
                <a:latin typeface="Times New Roman" panose="02020603050405020304" pitchFamily="18" charset="0"/>
              </a:rPr>
              <a:t>   Стандарт </a:t>
            </a:r>
            <a:r>
              <a:rPr lang="ru-RU" sz="2400" dirty="0">
                <a:solidFill>
                  <a:srgbClr val="000000"/>
                </a:solidFill>
                <a:latin typeface="Times New Roman" panose="02020603050405020304" pitchFamily="18" charset="0"/>
              </a:rPr>
              <a:t>– це документ, яким визначається (нормується) предмет, що стандартизують. Він є не тільки технічним, але й державним документом. Стандарти містять у собі повну характеристику товару: технічні умови його виготовлення, правила приймання, сортування, пакування, маркування, транспортування, зберігання. При оцінюванні якості товару насамперед визначається його відповідність стандартам. Відповідність стандартам – регламентований споживчий параметр, порушення якого зводить конкурентоздатність товару нанівець</a:t>
            </a:r>
            <a:r>
              <a:rPr lang="ru-RU" dirty="0">
                <a:solidFill>
                  <a:srgbClr val="000000"/>
                </a:solidFill>
                <a:latin typeface="Times New Roman" panose="02020603050405020304" pitchFamily="18" charset="0"/>
              </a:rPr>
              <a:t>. </a:t>
            </a:r>
            <a:endParaRPr lang="ru-RU"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120" y="4056573"/>
            <a:ext cx="3275856" cy="2252151"/>
          </a:xfrm>
          <a:prstGeom prst="rect">
            <a:avLst/>
          </a:prstGeom>
        </p:spPr>
      </p:pic>
    </p:spTree>
    <p:extLst>
      <p:ext uri="{BB962C8B-B14F-4D97-AF65-F5344CB8AC3E}">
        <p14:creationId xmlns:p14="http://schemas.microsoft.com/office/powerpoint/2010/main" val="10844611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СЕРТИФІКАЦІЯ</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627784" y="657654"/>
            <a:ext cx="6238314" cy="2308324"/>
          </a:xfrm>
          <a:prstGeom prst="rect">
            <a:avLst/>
          </a:prstGeom>
        </p:spPr>
        <p:txBody>
          <a:bodyPr wrap="square">
            <a:spAutoFit/>
          </a:bodyPr>
          <a:lstStyle/>
          <a:p>
            <a:pPr algn="just"/>
            <a:r>
              <a:rPr lang="ru-RU" sz="2200" b="1" i="1" dirty="0" smtClean="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Сертифікація </a:t>
            </a:r>
            <a:r>
              <a:rPr lang="ru-RU" sz="2400" dirty="0">
                <a:latin typeface="Times New Roman" panose="02020603050405020304" pitchFamily="18" charset="0"/>
                <a:cs typeface="Times New Roman" panose="02020603050405020304" pitchFamily="18" charset="0"/>
              </a:rPr>
              <a:t>— це процедура підтвердження відповідності, за якою незалежна від виробника (продавця, виконавця) та споживача (покупця) організація документально засвідчує, що продукція відповідає встановленим вимогам</a:t>
            </a:r>
            <a:r>
              <a:rPr lang="ru-RU" sz="2200" dirty="0">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949577"/>
            <a:ext cx="2448272" cy="1907654"/>
          </a:xfrm>
          <a:prstGeom prst="rect">
            <a:avLst/>
          </a:prstGeom>
        </p:spPr>
      </p:pic>
      <p:sp>
        <p:nvSpPr>
          <p:cNvPr id="4" name="Прямоугольник 3"/>
          <p:cNvSpPr/>
          <p:nvPr/>
        </p:nvSpPr>
        <p:spPr>
          <a:xfrm>
            <a:off x="323528" y="3035359"/>
            <a:ext cx="8208912" cy="2677656"/>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Так, сертифікація здійснюється з метою:</a:t>
            </a:r>
            <a:r>
              <a:rPr lang="ru-RU" sz="2400" dirty="0">
                <a:solidFill>
                  <a:srgbClr val="000000"/>
                </a:solidFill>
                <a:latin typeface="Times New Roman" panose="02020603050405020304" pitchFamily="18" charset="0"/>
                <a:cs typeface="Times New Roman" panose="02020603050405020304" pitchFamily="18" charset="0"/>
              </a:rPr>
              <a:t> </a:t>
            </a:r>
          </a:p>
          <a:p>
            <a:pPr marL="285750" indent="-285750" algn="just">
              <a:buFontTx/>
              <a:buChar char="-"/>
            </a:pPr>
            <a:r>
              <a:rPr lang="uk-UA" sz="2400" dirty="0">
                <a:solidFill>
                  <a:srgbClr val="000000"/>
                </a:solidFill>
                <a:latin typeface="Times New Roman" panose="02020603050405020304" pitchFamily="18" charset="0"/>
                <a:cs typeface="Times New Roman" panose="02020603050405020304" pitchFamily="18" charset="0"/>
              </a:rPr>
              <a:t>запобігання надання послуг та реалізації продукції, небезпечних </a:t>
            </a:r>
            <a:r>
              <a:rPr lang="ru-RU" sz="2400" dirty="0">
                <a:latin typeface="Times New Roman" panose="02020603050405020304" pitchFamily="18" charset="0"/>
                <a:cs typeface="Times New Roman" panose="02020603050405020304" pitchFamily="18" charset="0"/>
              </a:rPr>
              <a:t>життя, здоров’я та майна громадян і довкілля; </a:t>
            </a:r>
          </a:p>
          <a:p>
            <a:pPr marL="285750" indent="-285750" algn="just">
              <a:buFontTx/>
              <a:buChar char="-"/>
            </a:pPr>
            <a:r>
              <a:rPr lang="uk-UA" sz="2400" dirty="0">
                <a:latin typeface="Times New Roman" panose="02020603050405020304" pitchFamily="18" charset="0"/>
                <a:cs typeface="Times New Roman" panose="02020603050405020304" pitchFamily="18" charset="0"/>
              </a:rPr>
              <a:t>-допомога споживачеві у виборі продукції;</a:t>
            </a:r>
          </a:p>
          <a:p>
            <a:pPr marL="285750" indent="-285750" algn="just">
              <a:buFontTx/>
              <a:buChar char="-"/>
            </a:pPr>
            <a:r>
              <a:rPr lang="uk-UA" sz="2400" dirty="0">
                <a:latin typeface="Times New Roman" panose="02020603050405020304" pitchFamily="18" charset="0"/>
                <a:cs typeface="Times New Roman" panose="02020603050405020304" pitchFamily="18" charset="0"/>
              </a:rPr>
              <a:t>ство</a:t>
            </a:r>
            <a:r>
              <a:rPr lang="ru-RU" sz="2400" dirty="0">
                <a:latin typeface="Times New Roman" panose="02020603050405020304" pitchFamily="18" charset="0"/>
                <a:cs typeface="Times New Roman" panose="02020603050405020304" pitchFamily="18" charset="0"/>
              </a:rPr>
              <a:t>рення умов для участі суб’єктів господарювання в міжнародній економічній, науково-технічній співпраці, торгівлі. </a:t>
            </a:r>
          </a:p>
        </p:txBody>
      </p:sp>
    </p:spTree>
    <p:extLst>
      <p:ext uri="{BB962C8B-B14F-4D97-AF65-F5344CB8AC3E}">
        <p14:creationId xmlns:p14="http://schemas.microsoft.com/office/powerpoint/2010/main" val="30902149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ЄДИНИЙ ПІДХІД ДО ОЦІНЮВАННЯ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25138" y="836712"/>
            <a:ext cx="8640960"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Це </a:t>
            </a:r>
            <a:r>
              <a:rPr lang="ru-RU" sz="2400" dirty="0">
                <a:latin typeface="Times New Roman" panose="02020603050405020304" pitchFamily="18" charset="0"/>
                <a:cs typeface="Times New Roman" panose="02020603050405020304" pitchFamily="18" charset="0"/>
              </a:rPr>
              <a:t>дозволяє реалізувати єдиний підхід до оцінювання якості різних об’єктів та уможливлює гарантію стабільного виготовлення продукції необхідного рівня якості. Розвинена національна сертифікація слугує інтересам споживача, захищаючи його від низькоякісної, або шкідливої для здоров’я продукції. Сертифікація продукції є не стільки засобом контролю, скільки фактором економічного регулювання якості, елементом ринкових відносин.</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225" y="4084059"/>
            <a:ext cx="3275856" cy="2047410"/>
          </a:xfrm>
          <a:prstGeom prst="rect">
            <a:avLst/>
          </a:prstGeom>
        </p:spPr>
      </p:pic>
    </p:spTree>
    <p:extLst>
      <p:ext uri="{BB962C8B-B14F-4D97-AF65-F5344CB8AC3E}">
        <p14:creationId xmlns:p14="http://schemas.microsoft.com/office/powerpoint/2010/main" val="2371025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405283" y="3960"/>
            <a:ext cx="4571826" cy="576064"/>
          </a:xfrm>
          <a:solidFill>
            <a:schemeClr val="accent4">
              <a:lumMod val="20000"/>
              <a:lumOff val="80000"/>
            </a:schemeClr>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КСП</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ТОВАРУ</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3189" y="939490"/>
            <a:ext cx="8856984" cy="4893647"/>
          </a:xfrm>
          <a:prstGeom prst="rect">
            <a:avLst/>
          </a:prstGeom>
        </p:spPr>
        <p:txBody>
          <a:bodyPr wrap="square">
            <a:spAutoFit/>
          </a:bodyPr>
          <a:lstStyle/>
          <a:p>
            <a:pPr algn="just"/>
            <a:r>
              <a:rPr lang="ru-RU" sz="2400" b="1" i="1" dirty="0" smtClean="0">
                <a:latin typeface="Times New Roman" panose="02020603050405020304" pitchFamily="18" charset="0"/>
                <a:cs typeface="Times New Roman" panose="02020603050405020304" pitchFamily="18" charset="0"/>
              </a:rPr>
              <a:t>                                              КСП товару </a:t>
            </a:r>
            <a:r>
              <a:rPr lang="ru-RU" sz="2400" dirty="0" smtClean="0">
                <a:latin typeface="Times New Roman" panose="02020603050405020304" pitchFamily="18" charset="0"/>
                <a:cs typeface="Times New Roman" panose="02020603050405020304" pitchFamily="18" charset="0"/>
              </a:rPr>
              <a:t>– це </a:t>
            </a:r>
            <a:r>
              <a:rPr lang="ru-RU" sz="2400" dirty="0">
                <a:latin typeface="Times New Roman" panose="02020603050405020304" pitchFamily="18" charset="0"/>
                <a:cs typeface="Times New Roman" panose="02020603050405020304" pitchFamily="18" charset="0"/>
              </a:rPr>
              <a:t>властивість продукту</a:t>
            </a:r>
            <a:r>
              <a:rPr lang="ru-RU" sz="2400" dirty="0" smtClean="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що </a:t>
            </a:r>
            <a:r>
              <a:rPr lang="ru-RU" sz="2400" dirty="0">
                <a:latin typeface="Times New Roman" panose="02020603050405020304" pitchFamily="18" charset="0"/>
                <a:cs typeface="Times New Roman" panose="02020603050405020304" pitchFamily="18" charset="0"/>
              </a:rPr>
              <a:t>характеризується </a:t>
            </a:r>
            <a:r>
              <a:rPr lang="ru-RU" sz="2400" dirty="0" smtClean="0">
                <a:latin typeface="Times New Roman" panose="02020603050405020304" pitchFamily="18" charset="0"/>
                <a:cs typeface="Times New Roman" panose="02020603050405020304" pitchFamily="18" charset="0"/>
              </a:rPr>
              <a:t>ступенем</a:t>
            </a: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задоволення ним конкретної </a:t>
            </a:r>
            <a:r>
              <a:rPr lang="ru-RU" sz="2400" dirty="0" smtClean="0">
                <a:latin typeface="Times New Roman" panose="02020603050405020304" pitchFamily="18" charset="0"/>
                <a:cs typeface="Times New Roman" panose="02020603050405020304" pitchFamily="18" charset="0"/>
              </a:rPr>
              <a:t>потреби</a:t>
            </a: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порівняно </a:t>
            </a:r>
            <a:r>
              <a:rPr lang="ru-RU" sz="2400" dirty="0">
                <a:latin typeface="Times New Roman" panose="02020603050405020304" pitchFamily="18" charset="0"/>
                <a:cs typeface="Times New Roman" panose="02020603050405020304" pitchFamily="18" charset="0"/>
              </a:rPr>
              <a:t>з аналогічними продуктами, представленими на ринку. Тобто це можливість задоволення сукупних вимог ринку до продукту, що забезпечує підприємцеві одержання певної норми прибутку.КСП продукції визначається її технічними, якісними, ергономічними й іншими характеристиками, які мають відповідати, як мінімум, рівню аналогічних характеристик конкурентів або мати більш низьку ціну при гірших характеристиках, а як максимум –перевершувати характеристики продукції, що випускається конкурентами, і мати економічну привабливість для покупця</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89" y="333001"/>
            <a:ext cx="3200162" cy="2085439"/>
          </a:xfrm>
          <a:prstGeom prst="rect">
            <a:avLst/>
          </a:prstGeom>
        </p:spPr>
      </p:pic>
    </p:spTree>
    <p:extLst>
      <p:ext uri="{BB962C8B-B14F-4D97-AF65-F5344CB8AC3E}">
        <p14:creationId xmlns:p14="http://schemas.microsoft.com/office/powerpoint/2010/main" val="2760355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ОБОВ'ЯЗКОВА СЕРТИФІКАЦІЯ</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548680"/>
            <a:ext cx="8640960" cy="5201424"/>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Управління </a:t>
            </a:r>
            <a:r>
              <a:rPr lang="ru-RU" sz="2200" dirty="0">
                <a:latin typeface="Times New Roman" panose="02020603050405020304" pitchFamily="18" charset="0"/>
                <a:cs typeface="Times New Roman" panose="02020603050405020304" pitchFamily="18" charset="0"/>
              </a:rPr>
              <a:t>системою сертифікації продукції УкрСЕПРО здійснює Держстандарт України, який має мережу територіальних органів із сертифікації, випробувальні лабораторії. Сертифікація продукції може бути обов'язкова чи добровільна. З 1 липня 1994 р. введено обов'язкову сертифікацію для значної частини товарів і послуг, які увійшли до затвердженого переліку. Серед них продукти харчування, лікарські препарати, медтехніка, синтетичні мийні засоби, побутова техніка тощо. За бажанням підприємств-виробників можна проводити добровільну сертифі-кацію продукції, яка не увійшла до затвердженого переліку. Така ініціатива набуває дедалі більшого поширення, адже наявність сертифіката відповідності є нормою торговельних відносин у світі. З 1 січня 1997 р. в Україні запроваджено нові бланки сертифікатів відповідності стандартам якості, які мають кольорове художньо-графічне оформлення і 12 ступенів захисту</a:t>
            </a:r>
            <a:r>
              <a:rPr lang="ru-RU" sz="2400" dirty="0"/>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0694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СИСТЕМА ЯКОСТІ ПРОДУКЦІЇ</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1340768"/>
            <a:ext cx="8856984" cy="4493538"/>
          </a:xfrm>
          <a:prstGeom prst="rect">
            <a:avLst/>
          </a:prstGeom>
        </p:spPr>
        <p:txBody>
          <a:bodyPr wrap="square">
            <a:spAutoFit/>
          </a:bodyPr>
          <a:lstStyle/>
          <a:p>
            <a:pPr algn="just"/>
            <a:r>
              <a:rPr lang="ru-RU" sz="2200" b="1" i="1" dirty="0" smtClean="0">
                <a:solidFill>
                  <a:srgbClr val="000000"/>
                </a:solidFill>
                <a:latin typeface="Times New Roman" panose="02020603050405020304" pitchFamily="18" charset="0"/>
              </a:rPr>
              <a:t>     Система </a:t>
            </a:r>
            <a:r>
              <a:rPr lang="ru-RU" sz="2200" b="1" i="1" dirty="0">
                <a:solidFill>
                  <a:srgbClr val="000000"/>
                </a:solidFill>
                <a:latin typeface="Times New Roman" panose="02020603050405020304" pitchFamily="18" charset="0"/>
              </a:rPr>
              <a:t>якості продукції </a:t>
            </a:r>
            <a:r>
              <a:rPr lang="ru-RU" sz="2200" dirty="0">
                <a:solidFill>
                  <a:srgbClr val="000000"/>
                </a:solidFill>
                <a:latin typeface="Times New Roman" panose="02020603050405020304" pitchFamily="18" charset="0"/>
              </a:rPr>
              <a:t>– це сукупність організаційної структури, методик, процесів і ресурсів, необхідних для здійснення управління якістю. </a:t>
            </a:r>
          </a:p>
          <a:p>
            <a:pPr algn="just"/>
            <a:r>
              <a:rPr lang="ru-RU" sz="2200" dirty="0" smtClean="0">
                <a:solidFill>
                  <a:srgbClr val="000000"/>
                </a:solidFill>
                <a:latin typeface="Times New Roman" panose="02020603050405020304" pitchFamily="18" charset="0"/>
              </a:rPr>
              <a:t>     Проблема </a:t>
            </a:r>
            <a:r>
              <a:rPr lang="ru-RU" sz="2200" dirty="0">
                <a:solidFill>
                  <a:srgbClr val="000000"/>
                </a:solidFill>
                <a:latin typeface="Times New Roman" panose="02020603050405020304" pitchFamily="18" charset="0"/>
              </a:rPr>
              <a:t>якості й КПр має у сучасному світі універсальний характер. Масове виробництво продукції високої якості – один із вагомих критеріїв розвитку будь-якого суспільства. Однак відомо, що суттєва частка підприємств України випускає та реалізовує продукцію з порушенням стандартів й інших нормативних документів. І відшкодування за рахунок винуватців заподіяної таким чином шкоди є процесом вкрай складним та тривалим. Отже, для того, щоб продукція була конкурентоспроможною, необхідно оптимізувати всі ланки її виробничого циклу так, щоб ціна продукції відповідала її якості, а також рівню сервісу, та щоб була доступною для споживача. </a:t>
            </a:r>
            <a:endParaRPr lang="ru-RU" sz="22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008"/>
            <a:ext cx="1403648" cy="1268760"/>
          </a:xfrm>
          <a:prstGeom prst="rect">
            <a:avLst/>
          </a:prstGeom>
        </p:spPr>
      </p:pic>
    </p:spTree>
    <p:extLst>
      <p:ext uri="{BB962C8B-B14F-4D97-AF65-F5344CB8AC3E}">
        <p14:creationId xmlns:p14="http://schemas.microsoft.com/office/powerpoint/2010/main" val="13118228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107504" y="0"/>
            <a:ext cx="8856984" cy="764704"/>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2.4. ОСНОВНІ ПІДХОДИ ДО УПРАВЛІННЯ КОНКУРЕНТОСПРОМОЖНІСТЮ ТОВАРУ</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1166843"/>
            <a:ext cx="8352928" cy="4154984"/>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Під </a:t>
            </a:r>
            <a:r>
              <a:rPr lang="ru-RU" sz="2400" b="1" i="1" dirty="0">
                <a:solidFill>
                  <a:srgbClr val="000000"/>
                </a:solidFill>
                <a:latin typeface="Times New Roman" panose="02020603050405020304" pitchFamily="18" charset="0"/>
              </a:rPr>
              <a:t>управлінням конкурентоспроможністю продукції </a:t>
            </a:r>
            <a:r>
              <a:rPr lang="ru-RU" sz="2400" dirty="0">
                <a:solidFill>
                  <a:srgbClr val="000000"/>
                </a:solidFill>
                <a:latin typeface="Times New Roman" panose="02020603050405020304" pitchFamily="18" charset="0"/>
              </a:rPr>
              <a:t>слід розуміти процес планування, забезпечення необхідного рівня і підвищення конкурентоспроможності продукції за допомогою цілеспрямованого впливу на умови і чинники, що формують конкурентоспроможність. При цьому конкурентоспроможність продукції створюється в рамках функціонування певних процесів: дослідження, розробки, виготовлення і споживання. Отже, управління конкурентоспроможністю продукції на різних стадіях здійснюється опосередковано через управління процесами її створення і просування. </a:t>
            </a:r>
            <a:endParaRPr lang="ru-RU" sz="2400" dirty="0"/>
          </a:p>
        </p:txBody>
      </p:sp>
    </p:spTree>
    <p:extLst>
      <p:ext uri="{BB962C8B-B14F-4D97-AF65-F5344CB8AC3E}">
        <p14:creationId xmlns:p14="http://schemas.microsoft.com/office/powerpoint/2010/main" val="30347702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179059"/>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ЄДИНИЙ ПІДХІД ДО ОЦІНЮВАННЯ ЯКОСТІ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836712"/>
            <a:ext cx="8208912" cy="2677656"/>
          </a:xfrm>
          <a:prstGeom prst="rect">
            <a:avLst/>
          </a:prstGeom>
        </p:spPr>
        <p:txBody>
          <a:bodyPr wrap="square">
            <a:spAutoFit/>
          </a:bodyPr>
          <a:lstStyle/>
          <a:p>
            <a:r>
              <a:rPr lang="ru-RU" sz="2400" b="1" i="1" dirty="0">
                <a:solidFill>
                  <a:srgbClr val="000000"/>
                </a:solidFill>
                <a:latin typeface="Times New Roman" panose="02020603050405020304" pitchFamily="18" charset="0"/>
              </a:rPr>
              <a:t>Основні підходи до управління конкурентоспроможністю: </a:t>
            </a:r>
            <a:endParaRPr lang="ru-RU" sz="2400" dirty="0">
              <a:solidFill>
                <a:srgbClr val="000000"/>
              </a:solidFill>
              <a:latin typeface="Times New Roman" panose="02020603050405020304" pitchFamily="18" charset="0"/>
            </a:endParaRPr>
          </a:p>
          <a:p>
            <a:pPr marL="3086100" lvl="6" indent="-342900">
              <a:buFont typeface="Wingdings" panose="05000000000000000000" pitchFamily="2" charset="2"/>
              <a:buChar char="v"/>
            </a:pPr>
            <a:r>
              <a:rPr lang="ru-RU" sz="2400" dirty="0" smtClean="0">
                <a:solidFill>
                  <a:srgbClr val="000000"/>
                </a:solidFill>
                <a:latin typeface="Times New Roman" panose="02020603050405020304" pitchFamily="18" charset="0"/>
              </a:rPr>
              <a:t> системний; </a:t>
            </a:r>
          </a:p>
          <a:p>
            <a:pPr marL="3086100" lvl="6" indent="-342900">
              <a:buFont typeface="Wingdings" panose="05000000000000000000" pitchFamily="2" charset="2"/>
              <a:buChar char="v"/>
            </a:pPr>
            <a:r>
              <a:rPr lang="ru-RU" sz="2400" dirty="0" smtClean="0">
                <a:solidFill>
                  <a:srgbClr val="000000"/>
                </a:solidFill>
                <a:latin typeface="Times New Roman" panose="02020603050405020304" pitchFamily="18" charset="0"/>
              </a:rPr>
              <a:t> інноваційний;</a:t>
            </a:r>
          </a:p>
          <a:p>
            <a:pPr marL="3086100" lvl="6" indent="-342900">
              <a:buFont typeface="Wingdings" panose="05000000000000000000" pitchFamily="2" charset="2"/>
              <a:buChar char="v"/>
            </a:pPr>
            <a:r>
              <a:rPr lang="ru-RU" sz="2400" dirty="0" smtClean="0">
                <a:solidFill>
                  <a:srgbClr val="000000"/>
                </a:solidFill>
                <a:latin typeface="Times New Roman" panose="02020603050405020304" pitchFamily="18" charset="0"/>
              </a:rPr>
              <a:t> структурний;</a:t>
            </a:r>
          </a:p>
          <a:p>
            <a:pPr marL="3086100" lvl="6" indent="-342900">
              <a:buFont typeface="Wingdings" panose="05000000000000000000" pitchFamily="2" charset="2"/>
              <a:buChar char="v"/>
            </a:pPr>
            <a:r>
              <a:rPr lang="ru-RU" sz="2400" dirty="0" smtClean="0">
                <a:solidFill>
                  <a:srgbClr val="000000"/>
                </a:solidFill>
                <a:latin typeface="Times New Roman" panose="02020603050405020304" pitchFamily="18" charset="0"/>
              </a:rPr>
              <a:t> маркетинговий;</a:t>
            </a:r>
          </a:p>
          <a:p>
            <a:pPr marL="3086100" lvl="6" indent="-342900">
              <a:buFont typeface="Wingdings" panose="05000000000000000000" pitchFamily="2" charset="2"/>
              <a:buChar char="v"/>
            </a:pPr>
            <a:r>
              <a:rPr lang="ru-RU" sz="2400" dirty="0" smtClean="0">
                <a:solidFill>
                  <a:srgbClr val="000000"/>
                </a:solidFill>
                <a:latin typeface="Times New Roman" panose="02020603050405020304" pitchFamily="18" charset="0"/>
              </a:rPr>
              <a:t> поведінковий</a:t>
            </a:r>
            <a:r>
              <a:rPr lang="ru-RU" sz="2400" dirty="0">
                <a:solidFill>
                  <a:srgbClr val="000000"/>
                </a:solidFill>
                <a:latin typeface="Times New Roman" panose="02020603050405020304" pitchFamily="18" charset="0"/>
              </a:rPr>
              <a:t>;</a:t>
            </a:r>
            <a:endParaRPr lang="ru-RU" sz="2400" dirty="0" smtClean="0">
              <a:solidFill>
                <a:srgbClr val="000000"/>
              </a:solidFill>
              <a:latin typeface="Times New Roman" panose="02020603050405020304" pitchFamily="18" charset="0"/>
            </a:endParaRPr>
          </a:p>
          <a:p>
            <a:pPr marL="3086100" lvl="6" indent="-342900">
              <a:buFont typeface="Wingdings" panose="05000000000000000000" pitchFamily="2" charset="2"/>
              <a:buChar char="v"/>
            </a:pPr>
            <a:r>
              <a:rPr lang="ru-RU" sz="2400" dirty="0" smtClean="0">
                <a:solidFill>
                  <a:srgbClr val="000000"/>
                </a:solidFill>
                <a:latin typeface="Times New Roman" panose="02020603050405020304" pitchFamily="18" charset="0"/>
              </a:rPr>
              <a:t>функціональний </a:t>
            </a:r>
            <a:r>
              <a:rPr lang="ru-RU" sz="2400" dirty="0">
                <a:solidFill>
                  <a:srgbClr val="000000"/>
                </a:solidFill>
                <a:latin typeface="Times New Roman" panose="02020603050405020304" pitchFamily="18" charset="0"/>
              </a:rPr>
              <a:t>тощо </a:t>
            </a:r>
            <a:endParaRPr lang="ru-RU" sz="24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74" y="3491078"/>
            <a:ext cx="7586954" cy="2763607"/>
          </a:xfrm>
          <a:prstGeom prst="rect">
            <a:avLst/>
          </a:prstGeom>
        </p:spPr>
      </p:pic>
    </p:spTree>
    <p:extLst>
      <p:ext uri="{BB962C8B-B14F-4D97-AF65-F5344CB8AC3E}">
        <p14:creationId xmlns:p14="http://schemas.microsoft.com/office/powerpoint/2010/main" val="1438376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СУТНІСТЬ КОМПЛЕКСНОГО ПІДХОДУ</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1052736"/>
            <a:ext cx="8470562" cy="1938992"/>
          </a:xfrm>
          <a:prstGeom prst="rect">
            <a:avLst/>
          </a:prstGeom>
        </p:spPr>
        <p:txBody>
          <a:bodyPr wrap="square">
            <a:spAutoFit/>
          </a:bodyPr>
          <a:lstStyle/>
          <a:p>
            <a:pPr algn="just"/>
            <a:r>
              <a:rPr lang="ru-RU" sz="2400" i="1" dirty="0" smtClean="0">
                <a:solidFill>
                  <a:srgbClr val="000000"/>
                </a:solidFill>
                <a:latin typeface="Times New Roman" panose="02020603050405020304" pitchFamily="18" charset="0"/>
              </a:rPr>
              <a:t>    Сутність </a:t>
            </a:r>
            <a:r>
              <a:rPr lang="ru-RU" sz="2400" i="1" dirty="0">
                <a:solidFill>
                  <a:srgbClr val="000000"/>
                </a:solidFill>
                <a:latin typeface="Times New Roman" panose="02020603050405020304" pitchFamily="18" charset="0"/>
              </a:rPr>
              <a:t>комплексного підходу </a:t>
            </a:r>
            <a:r>
              <a:rPr lang="ru-RU" sz="2400" dirty="0">
                <a:solidFill>
                  <a:srgbClr val="000000"/>
                </a:solidFill>
                <a:latin typeface="Times New Roman" panose="02020603050405020304" pitchFamily="18" charset="0"/>
              </a:rPr>
              <a:t>полягає в одночасному врахуванні різних аспектів управління конкурентоспроможністю продукції: технічних, екологічних, економічних, організаційних, соціальних, психологічних, демографічних тощо. </a:t>
            </a:r>
            <a:endParaRPr lang="ru-RU" sz="24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817430"/>
            <a:ext cx="4680520" cy="3120347"/>
          </a:xfrm>
          <a:prstGeom prst="rect">
            <a:avLst/>
          </a:prstGeom>
        </p:spPr>
      </p:pic>
    </p:spTree>
    <p:extLst>
      <p:ext uri="{BB962C8B-B14F-4D97-AF65-F5344CB8AC3E}">
        <p14:creationId xmlns:p14="http://schemas.microsoft.com/office/powerpoint/2010/main" val="2719676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539552" y="20016"/>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ФУНКЦІОНАЛЬНИЙ ПІДХОД</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1052736"/>
            <a:ext cx="8470562" cy="4154984"/>
          </a:xfrm>
          <a:prstGeom prst="rect">
            <a:avLst/>
          </a:prstGeom>
        </p:spPr>
        <p:txBody>
          <a:bodyPr wrap="square">
            <a:spAutoFit/>
          </a:bodyPr>
          <a:lstStyle/>
          <a:p>
            <a:pPr algn="just"/>
            <a:r>
              <a:rPr lang="ru-RU" sz="2600" i="1" dirty="0" smtClean="0">
                <a:latin typeface="Times New Roman" panose="02020603050405020304" pitchFamily="18" charset="0"/>
                <a:cs typeface="Times New Roman" panose="02020603050405020304" pitchFamily="18" charset="0"/>
              </a:rPr>
              <a:t>     За </a:t>
            </a:r>
            <a:r>
              <a:rPr lang="ru-RU" sz="2600" i="1" dirty="0">
                <a:latin typeface="Times New Roman" panose="02020603050405020304" pitchFamily="18" charset="0"/>
                <a:cs typeface="Times New Roman" panose="02020603050405020304" pitchFamily="18" charset="0"/>
              </a:rPr>
              <a:t>функціонального підходу </a:t>
            </a:r>
            <a:r>
              <a:rPr lang="ru-RU" sz="2600" dirty="0">
                <a:latin typeface="Times New Roman" panose="02020603050405020304" pitchFamily="18" charset="0"/>
                <a:cs typeface="Times New Roman" panose="02020603050405020304" pitchFamily="18" charset="0"/>
              </a:rPr>
              <a:t>потреба розглядається як сукупність функцій, які необхідно виконувати для її задоволення. Після виявлення функцій створюються декілька альтернативних товарів для їх виконання та вибирається саме той, за період життєвого циклу якого виникне мінімальна кількість сукупних витрат на отримання одиниці корисного ефекту. З використанням функціонального підходу створюються нові </a:t>
            </a:r>
            <a:r>
              <a:rPr lang="ru-RU" sz="2600" dirty="0" smtClean="0">
                <a:latin typeface="Times New Roman" panose="02020603050405020304" pitchFamily="18" charset="0"/>
                <a:cs typeface="Times New Roman" panose="02020603050405020304" pitchFamily="18" charset="0"/>
              </a:rPr>
              <a:t>оригінальні </a:t>
            </a:r>
            <a:r>
              <a:rPr lang="ru-RU" sz="2600" dirty="0">
                <a:latin typeface="Times New Roman" panose="02020603050405020304" pitchFamily="18" charset="0"/>
                <a:cs typeface="Times New Roman" panose="02020603050405020304" pitchFamily="18" charset="0"/>
              </a:rPr>
              <a:t>товари. Підхід знаходить своє втілення у функціонально-вартісному аналізі</a:t>
            </a:r>
            <a:r>
              <a:rPr lang="ru-RU" sz="2800" dirty="0"/>
              <a:t>. </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691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5" y="6238529"/>
            <a:ext cx="576064" cy="60535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539552" y="-23479"/>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ВІДТВОРЮВАЛЬНИЙ ПІДХІД</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4413" y="476672"/>
            <a:ext cx="8758594" cy="6001643"/>
          </a:xfrm>
          <a:prstGeom prst="rect">
            <a:avLst/>
          </a:prstGeom>
        </p:spPr>
        <p:txBody>
          <a:bodyPr wrap="square">
            <a:spAutoFit/>
          </a:bodyPr>
          <a:lstStyle/>
          <a:p>
            <a:pPr algn="just"/>
            <a:r>
              <a:rPr lang="ru-RU" sz="2400" i="1" dirty="0" smtClean="0">
                <a:latin typeface="Times New Roman" panose="02020603050405020304" pitchFamily="18" charset="0"/>
                <a:cs typeface="Times New Roman" panose="02020603050405020304" pitchFamily="18" charset="0"/>
              </a:rPr>
              <a:t>     За </a:t>
            </a:r>
            <a:r>
              <a:rPr lang="ru-RU" sz="2400" i="1" dirty="0">
                <a:latin typeface="Times New Roman" panose="02020603050405020304" pitchFamily="18" charset="0"/>
                <a:cs typeface="Times New Roman" panose="02020603050405020304" pitchFamily="18" charset="0"/>
              </a:rPr>
              <a:t>відтворювального підходу </a:t>
            </a:r>
            <a:r>
              <a:rPr lang="ru-RU" sz="2400" dirty="0">
                <a:latin typeface="Times New Roman" panose="02020603050405020304" pitchFamily="18" charset="0"/>
                <a:cs typeface="Times New Roman" panose="02020603050405020304" pitchFamily="18" charset="0"/>
              </a:rPr>
              <a:t>увага акцентується на постійному відтворенні виробництва товарів для задоволення потреб конкретного ринку з найменшими сукупними витратами на одиницю корисного ефекту порівняно з найкращим аналогічним товаром на цьому ринку. Відтворювальний підхід включає: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застосування випереджальної бази порівняння для планування оновлення товару, що забезпечує його конкурентоспроможність саме на момент продажу, а не на момент виробництва;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трактування </a:t>
            </a:r>
            <a:r>
              <a:rPr lang="ru-RU" sz="2400" dirty="0">
                <a:latin typeface="Times New Roman" panose="02020603050405020304" pitchFamily="18" charset="0"/>
                <a:cs typeface="Times New Roman" panose="02020603050405020304" pitchFamily="18" charset="0"/>
              </a:rPr>
              <a:t>закону економії часу як економії суми затрат минулої, поточної та майбутньої праці за весь життєвий цикл товару на одиницю його корисного ефекту; </a:t>
            </a:r>
            <a:endParaRPr lang="ru-RU"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моніторинг </a:t>
            </a:r>
            <a:r>
              <a:rPr lang="ru-RU" sz="2400" dirty="0">
                <a:latin typeface="Times New Roman" panose="02020603050405020304" pitchFamily="18" charset="0"/>
                <a:cs typeface="Times New Roman" panose="02020603050405020304" pitchFamily="18" charset="0"/>
              </a:rPr>
              <a:t>параметрів зовнішнього середовища з метою розроблення пропозицій щодо забезпечення пропорційності їх розвитку і відтворення.</a:t>
            </a:r>
          </a:p>
        </p:txBody>
      </p:sp>
    </p:spTree>
    <p:extLst>
      <p:ext uri="{BB962C8B-B14F-4D97-AF65-F5344CB8AC3E}">
        <p14:creationId xmlns:p14="http://schemas.microsoft.com/office/powerpoint/2010/main" val="30639104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МАРКЕТИНГОВИЙ ПІДХІД</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88176" y="710500"/>
            <a:ext cx="8470562" cy="5262979"/>
          </a:xfrm>
          <a:prstGeom prst="rect">
            <a:avLst/>
          </a:prstGeom>
        </p:spPr>
        <p:txBody>
          <a:bodyPr wrap="square">
            <a:spAutoFit/>
          </a:bodyPr>
          <a:lstStyle/>
          <a:p>
            <a:pPr algn="just"/>
            <a:r>
              <a:rPr lang="ru-RU" sz="2400" i="1" dirty="0" smtClean="0">
                <a:latin typeface="Times New Roman" panose="02020603050405020304" pitchFamily="18" charset="0"/>
                <a:cs typeface="Times New Roman" panose="02020603050405020304" pitchFamily="18" charset="0"/>
              </a:rPr>
              <a:t>     Маркетинговий </a:t>
            </a:r>
            <a:r>
              <a:rPr lang="ru-RU" sz="2400" i="1" dirty="0">
                <a:latin typeface="Times New Roman" panose="02020603050405020304" pitchFamily="18" charset="0"/>
                <a:cs typeface="Times New Roman" panose="02020603050405020304" pitchFamily="18" charset="0"/>
              </a:rPr>
              <a:t>підхід </a:t>
            </a:r>
            <a:r>
              <a:rPr lang="ru-RU" sz="2400" dirty="0">
                <a:latin typeface="Times New Roman" panose="02020603050405020304" pitchFamily="18" charset="0"/>
                <a:cs typeface="Times New Roman" panose="02020603050405020304" pitchFamily="18" charset="0"/>
              </a:rPr>
              <a:t>передбачає орієнтацію на споживача у вирішенні будь-яких завдань щодо підвищення конкурентоспроможності товару. Відповідно до цього підходу необхідно відносити маркетинг до основоположної функції управління, а в його завдання включати розроблення стратегій розвитку товарів і послуг; нормативів конкурентоспроможності товарів; порядку використання на всіх стадіях життєвого циклу товару концепції маркетингу, реклами, форм збуту товарів. До функцій маркетингу неправомірно відносити розроблення, виробництво та збут товару. Це повинні виконувати функціональні і виробничі підрозділи підприємства, але на основі маркетингової концепції, тобто з орієнтацією будь-якої діяльності на ринок, на конкретні потреби споживачів</a:t>
            </a:r>
            <a:r>
              <a:rPr lang="ru-RU" sz="2400" dirty="0" smtClean="0">
                <a:solidFill>
                  <a:srgbClr val="000000"/>
                </a:solidFill>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6021089"/>
            <a:ext cx="2483768" cy="836911"/>
          </a:xfrm>
          <a:prstGeom prst="rect">
            <a:avLst/>
          </a:prstGeom>
        </p:spPr>
      </p:pic>
    </p:spTree>
    <p:extLst>
      <p:ext uri="{BB962C8B-B14F-4D97-AF65-F5344CB8AC3E}">
        <p14:creationId xmlns:p14="http://schemas.microsoft.com/office/powerpoint/2010/main" val="39776066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ІНТЕГРАЦІЙНИЙ ПІДХІД</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75856" y="1124744"/>
            <a:ext cx="5590242" cy="3416320"/>
          </a:xfrm>
          <a:prstGeom prst="rect">
            <a:avLst/>
          </a:prstGeom>
        </p:spPr>
        <p:txBody>
          <a:bodyPr wrap="square">
            <a:spAutoFit/>
          </a:bodyPr>
          <a:lstStyle/>
          <a:p>
            <a:pPr algn="just"/>
            <a:r>
              <a:rPr lang="ru-RU" sz="2400" i="1" dirty="0" smtClean="0">
                <a:latin typeface="Times New Roman" panose="02020603050405020304" pitchFamily="18" charset="0"/>
                <a:cs typeface="Times New Roman" panose="02020603050405020304" pitchFamily="18" charset="0"/>
              </a:rPr>
              <a:t>    Інтеграційний </a:t>
            </a:r>
            <a:r>
              <a:rPr lang="ru-RU" sz="2400" i="1" dirty="0">
                <a:latin typeface="Times New Roman" panose="02020603050405020304" pitchFamily="18" charset="0"/>
                <a:cs typeface="Times New Roman" panose="02020603050405020304" pitchFamily="18" charset="0"/>
              </a:rPr>
              <a:t>підхід </a:t>
            </a:r>
            <a:r>
              <a:rPr lang="ru-RU" sz="2400" dirty="0">
                <a:latin typeface="Times New Roman" panose="02020603050405020304" pitchFamily="18" charset="0"/>
                <a:cs typeface="Times New Roman" panose="02020603050405020304" pitchFamily="18" charset="0"/>
              </a:rPr>
              <a:t>зорієнтований на використання і посилення взаємозв’язків між: окремими підсистемами та елементами системи управління конкурентоспроможністю продукції; стадіями життєвого циклу об’єкта управління; рівнями управління по вертикалі; суб’єктами управління по горизонталі.</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51" y="2852936"/>
            <a:ext cx="2880320" cy="2599611"/>
          </a:xfrm>
          <a:prstGeom prst="rect">
            <a:avLst/>
          </a:prstGeom>
        </p:spPr>
      </p:pic>
    </p:spTree>
    <p:extLst>
      <p:ext uri="{BB962C8B-B14F-4D97-AF65-F5344CB8AC3E}">
        <p14:creationId xmlns:p14="http://schemas.microsoft.com/office/powerpoint/2010/main" val="23138761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a:t>
            </a:r>
            <a:r>
              <a:rPr lang="uk-UA" sz="2400" dirty="0">
                <a:solidFill>
                  <a:srgbClr val="0000FF"/>
                </a:solidFill>
                <a:latin typeface="Times New Roman" panose="02020603050405020304" pitchFamily="18" charset="0"/>
                <a:cs typeface="Times New Roman" panose="02020603050405020304" pitchFamily="18" charset="0"/>
              </a:rPr>
              <a:t>8</a:t>
            </a:r>
            <a:r>
              <a:rPr lang="uk-UA" sz="2400" dirty="0" smtClean="0">
                <a:solidFill>
                  <a:srgbClr val="0000FF"/>
                </a:solidFill>
                <a:latin typeface="Times New Roman" panose="02020603050405020304" pitchFamily="18" charset="0"/>
                <a:cs typeface="Times New Roman" panose="02020603050405020304" pitchFamily="18" charset="0"/>
              </a:rPr>
              <a:t>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СУТНІСТЬ КОМПЛЕКСНОГО ПІДХОДУ</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836712"/>
            <a:ext cx="8758594"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З використанням зазначених підходів формується система управління, вибираються методи управління та визначаються способи забезпечення конкурентоспроможності продукції. </a:t>
            </a:r>
          </a:p>
          <a:p>
            <a:r>
              <a:rPr lang="ru-RU" sz="2400" dirty="0">
                <a:latin typeface="Times New Roman" panose="02020603050405020304" pitchFamily="18" charset="0"/>
                <a:cs typeface="Times New Roman" panose="02020603050405020304" pitchFamily="18" charset="0"/>
              </a:rPr>
              <a:t>Складові управління конкурентоспроможністю продукції представлені на рис. </a:t>
            </a:r>
            <a:r>
              <a:rPr lang="ru-RU" sz="2400" dirty="0" smtClean="0">
                <a:latin typeface="Times New Roman" panose="02020603050405020304" pitchFamily="18" charset="0"/>
                <a:cs typeface="Times New Roman" panose="02020603050405020304" pitchFamily="18" charset="0"/>
              </a:rPr>
              <a:t>2.7</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1018637" y="2929382"/>
            <a:ext cx="6899908" cy="2417234"/>
          </a:xfrm>
          <a:prstGeom prst="rect">
            <a:avLst/>
          </a:prstGeom>
        </p:spPr>
      </p:pic>
      <p:sp>
        <p:nvSpPr>
          <p:cNvPr id="4" name="Прямоугольник 3"/>
          <p:cNvSpPr/>
          <p:nvPr/>
        </p:nvSpPr>
        <p:spPr>
          <a:xfrm>
            <a:off x="251520" y="5346616"/>
            <a:ext cx="8136904" cy="369332"/>
          </a:xfrm>
          <a:prstGeom prst="rect">
            <a:avLst/>
          </a:prstGeom>
        </p:spPr>
        <p:txBody>
          <a:bodyPr wrap="square">
            <a:spAutoFit/>
          </a:bodyPr>
          <a:lstStyle/>
          <a:p>
            <a:pPr algn="ctr"/>
            <a:r>
              <a:rPr lang="ru-RU" dirty="0">
                <a:solidFill>
                  <a:srgbClr val="000000"/>
                </a:solidFill>
                <a:latin typeface="Times New Roman" panose="02020603050405020304" pitchFamily="18" charset="0"/>
              </a:rPr>
              <a:t>Рис. 2.7. Складові управління конкурентоспроможністю продукції </a:t>
            </a:r>
            <a:endParaRPr lang="ru-RU" dirty="0"/>
          </a:p>
        </p:txBody>
      </p:sp>
    </p:spTree>
    <p:extLst>
      <p:ext uri="{BB962C8B-B14F-4D97-AF65-F5344CB8AC3E}">
        <p14:creationId xmlns:p14="http://schemas.microsoft.com/office/powerpoint/2010/main" val="1650403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116632"/>
            <a:ext cx="8820472" cy="576064"/>
          </a:xfrm>
          <a:solidFill>
            <a:schemeClr val="accent4">
              <a:lumMod val="20000"/>
              <a:lumOff val="80000"/>
            </a:schemeClr>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КСП</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ТОВАРУ</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2333" y="709809"/>
            <a:ext cx="8856984" cy="489364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Найчастіше</a:t>
            </a:r>
            <a:r>
              <a:rPr lang="ru-RU" sz="2400" dirty="0">
                <a:latin typeface="Times New Roman" panose="02020603050405020304" pitchFamily="18" charset="0"/>
                <a:cs typeface="Times New Roman" panose="02020603050405020304" pitchFamily="18" charset="0"/>
              </a:rPr>
              <a:t>, коли йдеться про конкурентоспроможність товару, мають на увазі</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властивість товару та його сервісу, яка характеризується ступенемреального чи потенційного задоволення ним конкретної потреби порівняно з аналогічними товарами, представленими на даному ринку</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характеристику товару, що відображає його відмінність від товару-конкурента за ступенем відповідності конкретній суспільній потребі та за витратами на її задоволення</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спроможність товару відповідати вимогам даного ринку у період, що розглядається.</a:t>
            </a: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spTree>
    <p:extLst>
      <p:ext uri="{BB962C8B-B14F-4D97-AF65-F5344CB8AC3E}">
        <p14:creationId xmlns:p14="http://schemas.microsoft.com/office/powerpoint/2010/main" val="8859202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СИСТЕМНИЙ ПІДХІД В УПРАВЛІННІ КОНКУРЕНТОСПРОМОЖНІСТЮ</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1052736"/>
            <a:ext cx="8758594"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Створення </a:t>
            </a:r>
            <a:r>
              <a:rPr lang="ru-RU" sz="2400" dirty="0">
                <a:latin typeface="Times New Roman" panose="02020603050405020304" pitchFamily="18" charset="0"/>
                <a:cs typeface="Times New Roman" panose="02020603050405020304" pitchFamily="18" charset="0"/>
              </a:rPr>
              <a:t>конкурентоспроможної продукції на різних стадіях здійснюється опосередковано через управління процесами її створення і просування. Системний підхід в управлінні конкурентоспроможністю реалізується за допомогою ефективно побудованої системи менеджменту конкурентними перевагами. Це можливо завдяки сукупності взаємопов'язаних і взаємодіючих елементів підтримки та контролю діяльності підприємства стосовно конкурентоспроможності.</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413" y="4291046"/>
            <a:ext cx="4016840" cy="1795607"/>
          </a:xfrm>
          <a:prstGeom prst="rect">
            <a:avLst/>
          </a:prstGeom>
        </p:spPr>
      </p:pic>
    </p:spTree>
    <p:extLst>
      <p:ext uri="{BB962C8B-B14F-4D97-AF65-F5344CB8AC3E}">
        <p14:creationId xmlns:p14="http://schemas.microsoft.com/office/powerpoint/2010/main" val="202129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СИСТЕМНИЙ ПІДХІД В УПРАВЛІННІ КОНКУРЕНТОСПРОМОЖНІСТЮ</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1052736"/>
            <a:ext cx="8758594" cy="3477875"/>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Необхідність </a:t>
            </a:r>
            <a:r>
              <a:rPr lang="ru-RU" sz="2200" dirty="0">
                <a:latin typeface="Times New Roman" panose="02020603050405020304" pitchFamily="18" charset="0"/>
                <a:cs typeface="Times New Roman" panose="02020603050405020304" pitchFamily="18" charset="0"/>
              </a:rPr>
              <a:t>системного підходу в управлінні конкурентоспроможністю зумовлено такими причинами: </a:t>
            </a:r>
            <a:endParaRPr lang="ru-RU" sz="2200" dirty="0" smtClean="0">
              <a:latin typeface="Times New Roman" panose="02020603050405020304" pitchFamily="18" charset="0"/>
              <a:cs typeface="Times New Roman" panose="02020603050405020304" pitchFamily="18" charset="0"/>
            </a:endParaRPr>
          </a:p>
          <a:p>
            <a:pPr marL="457200" indent="-457200" algn="just">
              <a:buAutoNum type="arabicParenR"/>
            </a:pPr>
            <a:r>
              <a:rPr lang="ru-RU" sz="2200" dirty="0" smtClean="0">
                <a:latin typeface="Times New Roman" panose="02020603050405020304" pitchFamily="18" charset="0"/>
                <a:cs typeface="Times New Roman" panose="02020603050405020304" pitchFamily="18" charset="0"/>
              </a:rPr>
              <a:t>здійснюється </a:t>
            </a:r>
            <a:r>
              <a:rPr lang="ru-RU" sz="2200" dirty="0">
                <a:latin typeface="Times New Roman" panose="02020603050405020304" pitchFamily="18" charset="0"/>
                <a:cs typeface="Times New Roman" panose="02020603050405020304" pitchFamily="18" charset="0"/>
              </a:rPr>
              <a:t>на різних адміністративногосподарських рівнях</a:t>
            </a:r>
            <a:r>
              <a:rPr lang="ru-RU" sz="2200" dirty="0" smtClean="0">
                <a:latin typeface="Times New Roman" panose="02020603050405020304" pitchFamily="18" charset="0"/>
                <a:cs typeface="Times New Roman" panose="02020603050405020304" pitchFamily="18" charset="0"/>
              </a:rPr>
              <a:t>;</a:t>
            </a:r>
          </a:p>
          <a:p>
            <a:pPr marL="457200" indent="-457200" algn="just">
              <a:buAutoNum type="arabicParenR"/>
            </a:pPr>
            <a:r>
              <a:rPr lang="ru-RU" sz="2200" dirty="0" smtClean="0">
                <a:latin typeface="Times New Roman" panose="02020603050405020304" pitchFamily="18" charset="0"/>
                <a:cs typeface="Times New Roman" panose="02020603050405020304" pitchFamily="18" charset="0"/>
              </a:rPr>
              <a:t>управління </a:t>
            </a:r>
            <a:r>
              <a:rPr lang="ru-RU" sz="2200" dirty="0">
                <a:latin typeface="Times New Roman" panose="02020603050405020304" pitchFamily="18" charset="0"/>
                <a:cs typeface="Times New Roman" panose="02020603050405020304" pitchFamily="18" charset="0"/>
              </a:rPr>
              <a:t>конкурентоспроможності на різних рівнях скеровують на різні об'єкти; </a:t>
            </a:r>
            <a:endParaRPr lang="ru-RU" sz="2200" dirty="0" smtClean="0">
              <a:latin typeface="Times New Roman" panose="02020603050405020304" pitchFamily="18" charset="0"/>
              <a:cs typeface="Times New Roman" panose="02020603050405020304" pitchFamily="18" charset="0"/>
            </a:endParaRPr>
          </a:p>
          <a:p>
            <a:pPr marL="457200" indent="-457200" algn="just">
              <a:buAutoNum type="arabicParenR"/>
            </a:pPr>
            <a:r>
              <a:rPr lang="ru-RU" sz="2200" dirty="0" smtClean="0">
                <a:latin typeface="Times New Roman" panose="02020603050405020304" pitchFamily="18" charset="0"/>
                <a:cs typeface="Times New Roman" panose="02020603050405020304" pitchFamily="18" charset="0"/>
              </a:rPr>
              <a:t>передбачає </a:t>
            </a:r>
            <a:r>
              <a:rPr lang="ru-RU" sz="2200" dirty="0">
                <a:latin typeface="Times New Roman" panose="02020603050405020304" pitchFamily="18" charset="0"/>
                <a:cs typeface="Times New Roman" panose="02020603050405020304" pitchFamily="18" charset="0"/>
              </a:rPr>
              <a:t>різні види діяльності; </a:t>
            </a:r>
            <a:endParaRPr lang="ru-RU" sz="2200" dirty="0" smtClean="0">
              <a:latin typeface="Times New Roman" panose="02020603050405020304" pitchFamily="18" charset="0"/>
              <a:cs typeface="Times New Roman" panose="02020603050405020304" pitchFamily="18" charset="0"/>
            </a:endParaRPr>
          </a:p>
          <a:p>
            <a:pPr marL="457200" indent="-457200" algn="just">
              <a:buAutoNum type="arabicParenR"/>
            </a:pPr>
            <a:r>
              <a:rPr lang="ru-RU" sz="2200" dirty="0" smtClean="0">
                <a:latin typeface="Times New Roman" panose="02020603050405020304" pitchFamily="18" charset="0"/>
                <a:cs typeface="Times New Roman" panose="02020603050405020304" pitchFamily="18" charset="0"/>
              </a:rPr>
              <a:t>здійснюють </a:t>
            </a:r>
            <a:r>
              <a:rPr lang="ru-RU" sz="2200" dirty="0">
                <a:latin typeface="Times New Roman" panose="02020603050405020304" pitchFamily="18" charset="0"/>
                <a:cs typeface="Times New Roman" panose="02020603050405020304" pitchFamily="18" charset="0"/>
              </a:rPr>
              <a:t>на різних стадіях ЖЦТ, а отже – в різних підрозділах підприємства. </a:t>
            </a:r>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Схема </a:t>
            </a:r>
            <a:r>
              <a:rPr lang="ru-RU" sz="2200" dirty="0">
                <a:latin typeface="Times New Roman" panose="02020603050405020304" pitchFamily="18" charset="0"/>
                <a:cs typeface="Times New Roman" panose="02020603050405020304" pitchFamily="18" charset="0"/>
              </a:rPr>
              <a:t>функціонування системи управління конкурентоспроможності підприємства на основі системного підходу представлена на рис. 2.8.</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112" y="5044586"/>
            <a:ext cx="2620888" cy="1963482"/>
          </a:xfrm>
          <a:prstGeom prst="rect">
            <a:avLst/>
          </a:prstGeom>
        </p:spPr>
      </p:pic>
    </p:spTree>
    <p:extLst>
      <p:ext uri="{BB962C8B-B14F-4D97-AF65-F5344CB8AC3E}">
        <p14:creationId xmlns:p14="http://schemas.microsoft.com/office/powerpoint/2010/main" val="35266682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СХЕМА ФУНКЦІОНУВАННЯ СИСТЕМИ УПРАВЛІННЯ КОНКУРЕНТОСПРОМОЖНІСТЮ</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4668700"/>
            <a:ext cx="6382330" cy="707886"/>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Рис. 2.8. Схема функціонування системи управління конкурентоспроможністю</a:t>
            </a:r>
          </a:p>
        </p:txBody>
      </p:sp>
      <p:pic>
        <p:nvPicPr>
          <p:cNvPr id="3" name="Рисунок 2"/>
          <p:cNvPicPr>
            <a:picLocks noChangeAspect="1"/>
          </p:cNvPicPr>
          <p:nvPr/>
        </p:nvPicPr>
        <p:blipFill>
          <a:blip r:embed="rId3"/>
          <a:stretch>
            <a:fillRect/>
          </a:stretch>
        </p:blipFill>
        <p:spPr>
          <a:xfrm>
            <a:off x="403331" y="1340768"/>
            <a:ext cx="8561157" cy="3207830"/>
          </a:xfrm>
          <a:prstGeom prst="rect">
            <a:avLst/>
          </a:prstGeom>
        </p:spPr>
      </p:pic>
    </p:spTree>
    <p:extLst>
      <p:ext uri="{BB962C8B-B14F-4D97-AF65-F5344CB8AC3E}">
        <p14:creationId xmlns:p14="http://schemas.microsoft.com/office/powerpoint/2010/main" val="41068198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ЗАБЕЗПЕЧЕННЯ КОНКУРЕНТОСПРОМОЖНОСТІ</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1052736"/>
            <a:ext cx="8470562"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Забезпечення </a:t>
            </a:r>
            <a:r>
              <a:rPr lang="ru-RU" sz="2400" dirty="0">
                <a:latin typeface="Times New Roman" panose="02020603050405020304" pitchFamily="18" charset="0"/>
                <a:cs typeface="Times New Roman" panose="02020603050405020304" pitchFamily="18" charset="0"/>
              </a:rPr>
              <a:t>конкурентоспроможності – це філософія управління всією системою в умовах ринкових відносин, що повинна бути орієнтованою на вирішення наступних задач: </a:t>
            </a:r>
          </a:p>
          <a:p>
            <a:pPr algn="just"/>
            <a:r>
              <a:rPr lang="ru-RU" sz="2400" dirty="0">
                <a:latin typeface="Times New Roman" panose="02020603050405020304" pitchFamily="18" charset="0"/>
                <a:cs typeface="Times New Roman" panose="02020603050405020304" pitchFamily="18" charset="0"/>
              </a:rPr>
              <a:t>- дослідження потреб споживачів та їх розвиток; </a:t>
            </a:r>
          </a:p>
          <a:p>
            <a:pPr algn="just"/>
            <a:r>
              <a:rPr lang="ru-RU" sz="2400" dirty="0">
                <a:latin typeface="Times New Roman" panose="02020603050405020304" pitchFamily="18" charset="0"/>
                <a:cs typeface="Times New Roman" panose="02020603050405020304" pitchFamily="18" charset="0"/>
              </a:rPr>
              <a:t>- оцінку поведінки та можливостей конкурентів; </a:t>
            </a:r>
          </a:p>
          <a:p>
            <a:pPr algn="just"/>
            <a:r>
              <a:rPr lang="ru-RU" sz="2400" dirty="0">
                <a:latin typeface="Times New Roman" panose="02020603050405020304" pitchFamily="18" charset="0"/>
                <a:cs typeface="Times New Roman" panose="02020603050405020304" pitchFamily="18" charset="0"/>
              </a:rPr>
              <a:t>- дослідження розвитку ринку; </a:t>
            </a:r>
          </a:p>
          <a:p>
            <a:pPr algn="just"/>
            <a:r>
              <a:rPr lang="ru-RU" sz="2400" dirty="0">
                <a:latin typeface="Times New Roman" panose="02020603050405020304" pitchFamily="18" charset="0"/>
                <a:cs typeface="Times New Roman" panose="02020603050405020304" pitchFamily="18" charset="0"/>
              </a:rPr>
              <a:t>- дослідження середовища; </a:t>
            </a:r>
          </a:p>
          <a:p>
            <a:pPr algn="just"/>
            <a:r>
              <a:rPr lang="ru-RU" sz="2400" dirty="0">
                <a:latin typeface="Times New Roman" panose="02020603050405020304" pitchFamily="18" charset="0"/>
                <a:cs typeface="Times New Roman" panose="02020603050405020304" pitchFamily="18" charset="0"/>
              </a:rPr>
              <a:t>- виготовлення товару, що перевершував би товар конкурента. </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637" y="4209522"/>
            <a:ext cx="3240360" cy="2195848"/>
          </a:xfrm>
          <a:prstGeom prst="rect">
            <a:avLst/>
          </a:prstGeom>
        </p:spPr>
      </p:pic>
    </p:spTree>
    <p:extLst>
      <p:ext uri="{BB962C8B-B14F-4D97-AF65-F5344CB8AC3E}">
        <p14:creationId xmlns:p14="http://schemas.microsoft.com/office/powerpoint/2010/main" val="12987902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НАПРЯМКИ СИСТЕМИ</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737997"/>
            <a:ext cx="8712968" cy="4832092"/>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Система </a:t>
            </a:r>
            <a:r>
              <a:rPr lang="ru-RU" sz="2200" dirty="0">
                <a:latin typeface="Times New Roman" panose="02020603050405020304" pitchFamily="18" charset="0"/>
                <a:cs typeface="Times New Roman" panose="02020603050405020304" pitchFamily="18" charset="0"/>
              </a:rPr>
              <a:t>забезпечення високої конкурентоспроможності має охоплювати наступні напрями: </a:t>
            </a:r>
          </a:p>
          <a:p>
            <a:pPr algn="just"/>
            <a:r>
              <a:rPr lang="ru-RU" sz="2200" dirty="0">
                <a:latin typeface="Times New Roman" panose="02020603050405020304" pitchFamily="18" charset="0"/>
                <a:cs typeface="Times New Roman" panose="02020603050405020304" pitchFamily="18" charset="0"/>
              </a:rPr>
              <a:t>1) заходи на підвищення технічного рівня і якості продукції, передбачають: </a:t>
            </a:r>
          </a:p>
          <a:p>
            <a:pPr algn="just"/>
            <a:r>
              <a:rPr lang="ru-RU" sz="2200" dirty="0">
                <a:latin typeface="Times New Roman" panose="02020603050405020304" pitchFamily="18" charset="0"/>
                <a:cs typeface="Times New Roman" panose="02020603050405020304" pitchFamily="18" charset="0"/>
              </a:rPr>
              <a:t>• перебудову системи підготовки та підвищення кваліфікації кадрів, підвищення культури виробництва, поліпшення умов праці. </a:t>
            </a:r>
          </a:p>
          <a:p>
            <a:pPr algn="just"/>
            <a:r>
              <a:rPr lang="ru-RU" sz="2200" dirty="0">
                <a:latin typeface="Times New Roman" panose="02020603050405020304" pitchFamily="18" charset="0"/>
                <a:cs typeface="Times New Roman" panose="02020603050405020304" pitchFamily="18" charset="0"/>
              </a:rPr>
              <a:t>• зміцнення бази та покращення організації НДДКР; </a:t>
            </a:r>
          </a:p>
          <a:p>
            <a:pPr algn="just"/>
            <a:r>
              <a:rPr lang="ru-RU" sz="2200" dirty="0">
                <a:latin typeface="Times New Roman" panose="02020603050405020304" pitchFamily="18" charset="0"/>
                <a:cs typeface="Times New Roman" panose="02020603050405020304" pitchFamily="18" charset="0"/>
              </a:rPr>
              <a:t>• прискорену реалізацію структурних зрушень та інвестиційної політики відповідно до пріоритетів НТП і соціального розвитку; </a:t>
            </a:r>
          </a:p>
          <a:p>
            <a:pPr algn="just"/>
            <a:r>
              <a:rPr lang="ru-RU" sz="2200" dirty="0">
                <a:latin typeface="Times New Roman" panose="02020603050405020304" pitchFamily="18" charset="0"/>
                <a:cs typeface="Times New Roman" panose="02020603050405020304" pitchFamily="18" charset="0"/>
              </a:rPr>
              <a:t>• підвищення на цій основі ефективності капіталовкладень; </a:t>
            </a:r>
          </a:p>
          <a:p>
            <a:pPr algn="just"/>
            <a:r>
              <a:rPr lang="ru-RU" sz="2200" dirty="0">
                <a:latin typeface="Times New Roman" panose="02020603050405020304" pitchFamily="18" charset="0"/>
                <a:cs typeface="Times New Roman" panose="02020603050405020304" pitchFamily="18" charset="0"/>
              </a:rPr>
              <a:t>• організацію ефективної діяльності груп якості та цільового навчання керівного і робочого персоналу, створення соціальних умов якості праці, перебудову завдань і функцій управління якістю продукції; </a:t>
            </a:r>
          </a:p>
          <a:p>
            <a:pPr algn="just"/>
            <a:r>
              <a:rPr lang="ru-RU" sz="2200" dirty="0">
                <a:latin typeface="Times New Roman" panose="02020603050405020304" pitchFamily="18" charset="0"/>
                <a:cs typeface="Times New Roman" panose="02020603050405020304" pitchFamily="18" charset="0"/>
              </a:rPr>
              <a:t>• стандартизацію.</a:t>
            </a:r>
          </a:p>
        </p:txBody>
      </p:sp>
    </p:spTree>
    <p:extLst>
      <p:ext uri="{BB962C8B-B14F-4D97-AF65-F5344CB8AC3E}">
        <p14:creationId xmlns:p14="http://schemas.microsoft.com/office/powerpoint/2010/main" val="10612035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1052736"/>
            <a:ext cx="8470562" cy="156966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2) заходи, спрямовані на зниження ресурсоємності продукції, витрат виробництва; </a:t>
            </a:r>
          </a:p>
          <a:p>
            <a:r>
              <a:rPr lang="ru-RU" sz="2400" dirty="0">
                <a:latin typeface="Times New Roman" panose="02020603050405020304" pitchFamily="18" charset="0"/>
                <a:cs typeface="Times New Roman" panose="02020603050405020304" pitchFamily="18" charset="0"/>
              </a:rPr>
              <a:t>3) заходи щодо вдосконалення сервісного обслуговування, реклами, вивчення ринку збуту.</a:t>
            </a:r>
            <a:endParaRPr lang="ru-RU" sz="2400" b="1" dirty="0">
              <a:latin typeface="Times New Roman" panose="02020603050405020304" pitchFamily="18" charset="0"/>
              <a:cs typeface="Times New Roman" panose="02020603050405020304" pitchFamily="18" charset="0"/>
            </a:endParaRPr>
          </a:p>
        </p:txBody>
      </p:sp>
      <p:sp>
        <p:nvSpPr>
          <p:cNvPr id="8" name="Текст 2"/>
          <p:cNvSpPr txBox="1">
            <a:spLocks/>
          </p:cNvSpPr>
          <p:nvPr/>
        </p:nvSpPr>
        <p:spPr>
          <a:xfrm>
            <a:off x="496503" y="260648"/>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solidFill>
                  <a:srgbClr val="000000"/>
                </a:solidFill>
                <a:latin typeface="Times New Roman" panose="02020603050405020304" pitchFamily="18" charset="0"/>
              </a:rPr>
              <a:t>НАПРЯМКИ СИСТЕМИ</a:t>
            </a:r>
            <a:endParaRPr lang="ru-RU"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756831"/>
            <a:ext cx="5900745" cy="3491415"/>
          </a:xfrm>
          <a:prstGeom prst="rect">
            <a:avLst/>
          </a:prstGeom>
        </p:spPr>
      </p:pic>
    </p:spTree>
    <p:extLst>
      <p:ext uri="{BB962C8B-B14F-4D97-AF65-F5344CB8AC3E}">
        <p14:creationId xmlns:p14="http://schemas.microsoft.com/office/powerpoint/2010/main" val="9109117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ДЕРЖАВНИЙ ВПЛИВ НА ПРОЦЕС</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1052736"/>
            <a:ext cx="8470562" cy="4524315"/>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Для </a:t>
            </a:r>
            <a:r>
              <a:rPr lang="ru-RU" sz="2400" dirty="0">
                <a:latin typeface="Times New Roman" panose="02020603050405020304" pitchFamily="18" charset="0"/>
                <a:cs typeface="Times New Roman" panose="02020603050405020304" pitchFamily="18" charset="0"/>
              </a:rPr>
              <a:t>підтримання високого рівня конкурентних переваг використовується такий напрям, як </a:t>
            </a:r>
            <a:r>
              <a:rPr lang="ru-RU" sz="2400" b="1" i="1" dirty="0">
                <a:latin typeface="Times New Roman" panose="02020603050405020304" pitchFamily="18" charset="0"/>
                <a:cs typeface="Times New Roman" panose="02020603050405020304" pitchFamily="18" charset="0"/>
              </a:rPr>
              <a:t>державний вплив на процес забезпечення високого рівня конкурентоспроможності </a:t>
            </a:r>
            <a:r>
              <a:rPr lang="ru-RU" sz="2400" dirty="0">
                <a:latin typeface="Times New Roman" panose="02020603050405020304" pitchFamily="18" charset="0"/>
                <a:cs typeface="Times New Roman" panose="02020603050405020304" pitchFamily="18" charset="0"/>
              </a:rPr>
              <a:t>підприємств і галузей національної економіки. Основні зусилля держави мають бути спрямовані на пошук та «витягування» потенційно конкурентоспроможних галузей і підприємств, тобто таких підприємств, які в більшій мірі, ніж інші, мають необхідні умови для досягнення (за допомогою державної підтримки) в короткі строки конкурентних переваг на внутрішньому і зовнішньому ринках. Державна програма повинна бути орієнтована на вирішення трьох основних </a:t>
            </a:r>
            <a:r>
              <a:rPr lang="ru-RU" sz="2400" dirty="0" smtClean="0">
                <a:latin typeface="Times New Roman" panose="02020603050405020304" pitchFamily="18" charset="0"/>
                <a:cs typeface="Times New Roman" panose="02020603050405020304" pitchFamily="18" charset="0"/>
              </a:rPr>
              <a:t>проблем.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2250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683568" y="188640"/>
            <a:ext cx="8182530" cy="657653"/>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b="1" dirty="0" smtClean="0">
                <a:latin typeface="Times New Roman" panose="02020603050405020304" pitchFamily="18" charset="0"/>
                <a:cs typeface="Times New Roman" panose="02020603050405020304" pitchFamily="18" charset="0"/>
              </a:rPr>
              <a:t>ДЕРЖАВНИЙ ВПЛИВ НА ПРОЦЕС</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1052736"/>
            <a:ext cx="8470562" cy="2800767"/>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Державна </a:t>
            </a:r>
            <a:r>
              <a:rPr lang="ru-RU" sz="2200" dirty="0">
                <a:latin typeface="Times New Roman" panose="02020603050405020304" pitchFamily="18" charset="0"/>
                <a:cs typeface="Times New Roman" panose="02020603050405020304" pitchFamily="18" charset="0"/>
              </a:rPr>
              <a:t>програма повинна бути орієнтована на вирішення трьох основних проблем: </a:t>
            </a:r>
            <a:endParaRPr lang="ru-RU" sz="2200" dirty="0" smtClean="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1) створити сприятливі передумови для досягнення конкурентних переваг в усіх детермінантах «національного конкурентного ромба»; </a:t>
            </a:r>
          </a:p>
          <a:p>
            <a:pPr algn="just"/>
            <a:r>
              <a:rPr lang="ru-RU" sz="2200" dirty="0">
                <a:latin typeface="Times New Roman" panose="02020603050405020304" pitchFamily="18" charset="0"/>
                <a:cs typeface="Times New Roman" panose="02020603050405020304" pitchFamily="18" charset="0"/>
              </a:rPr>
              <a:t>2) знайти конкурентоспроможні галузі (підприємства); </a:t>
            </a:r>
          </a:p>
          <a:p>
            <a:pPr algn="just"/>
            <a:r>
              <a:rPr lang="ru-RU" sz="2200" dirty="0">
                <a:latin typeface="Times New Roman" panose="02020603050405020304" pitchFamily="18" charset="0"/>
                <a:cs typeface="Times New Roman" panose="02020603050405020304" pitchFamily="18" charset="0"/>
              </a:rPr>
              <a:t>3) організувати процес раціонального використання коштів державного бюджету на поетапне перетворення цих галузей на галузі, які володіють реальними конкурентними перевагами.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563" y="3885960"/>
            <a:ext cx="4072508" cy="2327147"/>
          </a:xfrm>
          <a:prstGeom prst="rect">
            <a:avLst/>
          </a:prstGeom>
        </p:spPr>
      </p:pic>
    </p:spTree>
    <p:extLst>
      <p:ext uri="{BB962C8B-B14F-4D97-AF65-F5344CB8AC3E}">
        <p14:creationId xmlns:p14="http://schemas.microsoft.com/office/powerpoint/2010/main" val="5237790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Прямоугольник 5"/>
          <p:cNvSpPr/>
          <p:nvPr/>
        </p:nvSpPr>
        <p:spPr>
          <a:xfrm>
            <a:off x="2555776" y="260648"/>
            <a:ext cx="6325710" cy="461665"/>
          </a:xfrm>
          <a:prstGeom prst="rect">
            <a:avLst/>
          </a:prstGeom>
        </p:spPr>
        <p:txBody>
          <a:bodyPr wrap="square">
            <a:spAutoFit/>
          </a:bodyPr>
          <a:lstStyle/>
          <a:p>
            <a:pPr algn="r"/>
            <a:endParaRPr lang="ru-RU" sz="2400" dirty="0">
              <a:latin typeface="Times New Roman" panose="02020603050405020304" pitchFamily="18" charset="0"/>
              <a:cs typeface="Times New Roman" panose="02020603050405020304" pitchFamily="18" charset="0"/>
            </a:endParaRPr>
          </a:p>
        </p:txBody>
      </p:sp>
      <p:sp>
        <p:nvSpPr>
          <p:cNvPr id="13"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108813" y="2320708"/>
            <a:ext cx="4586915" cy="769441"/>
          </a:xfrm>
          <a:prstGeom prst="rect">
            <a:avLst/>
          </a:prstGeom>
          <a:solidFill>
            <a:schemeClr val="accent4">
              <a:lumMod val="20000"/>
              <a:lumOff val="80000"/>
            </a:schemeClr>
          </a:solidFill>
        </p:spPr>
        <p:txBody>
          <a:bodyPr wrap="square">
            <a:spAutoFit/>
          </a:bodyPr>
          <a:lstStyle/>
          <a:p>
            <a:pPr algn="ctr"/>
            <a:r>
              <a:rPr lang="ru-RU" sz="4400" b="1" dirty="0" smtClean="0">
                <a:solidFill>
                  <a:srgbClr val="00B0F0"/>
                </a:solidFill>
                <a:latin typeface="Times New Roman" panose="02020603050405020304" pitchFamily="18" charset="0"/>
                <a:cs typeface="Times New Roman" panose="02020603050405020304" pitchFamily="18" charset="0"/>
              </a:rPr>
              <a:t>Дякую за увагу!</a:t>
            </a:r>
            <a:endParaRPr lang="ru-RU" sz="4400" b="1" dirty="0">
              <a:solidFill>
                <a:srgbClr val="00B0F0"/>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71433" y="145843"/>
            <a:ext cx="8393055" cy="1631216"/>
          </a:xfrm>
          <a:prstGeom prst="rect">
            <a:avLst/>
          </a:prstGeom>
          <a:solidFill>
            <a:schemeClr val="accent4">
              <a:lumMod val="20000"/>
              <a:lumOff val="80000"/>
            </a:schemeClr>
          </a:solidFill>
        </p:spPr>
        <p:txBody>
          <a:bodyPr wrap="square">
            <a:spAutoFit/>
          </a:bodyPr>
          <a:lstStyle/>
          <a:p>
            <a:pPr algn="r"/>
            <a:r>
              <a:rPr lang="uk-UA" sz="2000" dirty="0">
                <a:latin typeface="Times New Roman" panose="02020603050405020304" pitchFamily="18" charset="0"/>
                <a:cs typeface="Times New Roman" panose="02020603050405020304" pitchFamily="18" charset="0"/>
              </a:rPr>
              <a:t>«Конкуренція - це як гра в шахи. Якщо ви програли, ви завжди можете грати в інший раунд. Не потрібно </a:t>
            </a:r>
            <a:r>
              <a:rPr lang="uk-UA" sz="2000" dirty="0" smtClean="0">
                <a:latin typeface="Times New Roman" panose="02020603050405020304" pitchFamily="18" charset="0"/>
                <a:cs typeface="Times New Roman" panose="02020603050405020304" pitchFamily="18" charset="0"/>
              </a:rPr>
              <a:t>битися.</a:t>
            </a:r>
          </a:p>
          <a:p>
            <a:pPr algn="r"/>
            <a:r>
              <a:rPr lang="uk-UA" sz="2000" dirty="0" smtClean="0">
                <a:latin typeface="Times New Roman" panose="02020603050405020304" pitchFamily="18" charset="0"/>
                <a:cs typeface="Times New Roman" panose="02020603050405020304" pitchFamily="18" charset="0"/>
              </a:rPr>
              <a:t> </a:t>
            </a:r>
          </a:p>
          <a:p>
            <a:pPr algn="r"/>
            <a:r>
              <a:rPr lang="uk-UA" sz="2000" b="1" i="1" dirty="0" smtClean="0">
                <a:latin typeface="Times New Roman" panose="02020603050405020304" pitchFamily="18" charset="0"/>
                <a:cs typeface="Times New Roman" panose="02020603050405020304" pitchFamily="18" charset="0"/>
              </a:rPr>
              <a:t>Джек </a:t>
            </a:r>
            <a:r>
              <a:rPr lang="uk-UA" sz="2000" b="1" i="1" dirty="0">
                <a:latin typeface="Times New Roman" panose="02020603050405020304" pitchFamily="18" charset="0"/>
                <a:cs typeface="Times New Roman" panose="02020603050405020304" pitchFamily="18" charset="0"/>
              </a:rPr>
              <a:t>Ма - китайський підприємець</a:t>
            </a:r>
            <a:r>
              <a:rPr lang="uk-UA" sz="2000" b="1" i="1" dirty="0" smtClean="0">
                <a:latin typeface="Times New Roman" panose="02020603050405020304" pitchFamily="18" charset="0"/>
                <a:cs typeface="Times New Roman" panose="02020603050405020304" pitchFamily="18" charset="0"/>
              </a:rPr>
              <a:t>,</a:t>
            </a:r>
          </a:p>
          <a:p>
            <a:pPr algn="r"/>
            <a:r>
              <a:rPr lang="uk-UA" sz="2000" b="1" i="1" dirty="0" smtClean="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засновник та голова ради директорів групи Alibaba</a:t>
            </a:r>
            <a:endParaRPr lang="ru-RU" b="1"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107504" y="6026327"/>
            <a:ext cx="777999" cy="817558"/>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212976"/>
            <a:ext cx="5688632" cy="2623581"/>
          </a:xfrm>
          <a:prstGeom prst="rect">
            <a:avLst/>
          </a:prstGeom>
        </p:spPr>
      </p:pic>
    </p:spTree>
    <p:extLst>
      <p:ext uri="{BB962C8B-B14F-4D97-AF65-F5344CB8AC3E}">
        <p14:creationId xmlns:p14="http://schemas.microsoft.com/office/powerpoint/2010/main" val="782177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Метрополия</Template>
  <TotalTime>6138</TotalTime>
  <Words>7037</Words>
  <Application>Microsoft Office PowerPoint</Application>
  <PresentationFormat>Экран (4:3)</PresentationFormat>
  <Paragraphs>510</Paragraphs>
  <Slides>98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98</vt:i4>
      </vt:variant>
    </vt:vector>
  </HeadingPairs>
  <TitlesOfParts>
    <vt:vector size="105" baseType="lpstr">
      <vt:lpstr>Arial</vt:lpstr>
      <vt:lpstr>Calibri</vt:lpstr>
      <vt:lpstr>Calibri Light</vt:lpstr>
      <vt:lpstr>Symbol</vt:lpstr>
      <vt:lpstr>Times New Roman</vt:lpstr>
      <vt:lpstr>Wingdings</vt:lpstr>
      <vt:lpstr>Office Theme</vt:lpstr>
      <vt:lpstr>Презентация PowerPoint</vt:lpstr>
      <vt:lpstr> 2.1. Конкурентоспроможність товару. Чинники конкурентоспроможності продукції (послуги): техніко-економічні, комерційні, нормативно-правові. Фактори конкурентоспроможності товару за стадіями відтворення продукту. Виробнича стадія. Стадія продажу. Стадія споживання, користування. Критерій конкурентоспроможності товару. Класифікація чинників конкурентоспроможності. .  2.2. Оцінка конкурентоспроможності продукції. Принципи оцінки  конкурентоспроможності товарів і послуг. Методи оцінки конкурентоспроможності продукції: реєстраційні, вимірювальні, соціологічні; експериментальні; розрахункові; статистичні; аналітичні; маркетингові; прямі; непрямі; матричний; графічний; диференційований; комплексний; змішаний. Етапи оцінки конкурентоспроможності продукції.   2.3. Якість товару – основний важіль забезпечення його конкурентоспроможності. Встановлені потреби. Передбачувані потреби. Показники якості товару. Рівень якості. Абсолютний рівень якості. Відносний рівень якості. Оптимальний рівень якості. Фактори, що впливають на рівень якості продукції (технічні, організаційні, економічні, суб'єктивні). Стандартизація. Стандарт. Сертифікація. Система якості. Мере  2.4. Основні підходи до управління конкурентоспроможністю товару (комплексний, функціональний, відтворювальний, маркетинговий, інтеграційний).Складові управління конкурентоспроможністю продукції. Шляхи забезпечення конкурентоспроможності продукції.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ІНДИВІДУАЛЬНЕ НАУКОВО-ДОСЛІДНЕ ЗАВДАННЯ з дисципліни  МІЖНАРОДНА МАКРОЄКОНОМІКА   Тема: Аналіз макроекономічних показників  Кооператівної Республіки Гайа́на/Гайана  (Південна  Америка) у динаміці за останні 20 років</dc:title>
  <dc:creator>Лесив Инна Геннадиевна</dc:creator>
  <cp:lastModifiedBy>Учетная запись Майкрософт</cp:lastModifiedBy>
  <cp:revision>333</cp:revision>
  <cp:lastPrinted>2022-05-17T08:16:00Z</cp:lastPrinted>
  <dcterms:created xsi:type="dcterms:W3CDTF">2019-12-15T21:04:27Z</dcterms:created>
  <dcterms:modified xsi:type="dcterms:W3CDTF">2022-11-01T14:33:11Z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7118395</vt:lpwstr>
  </property>
  <property fmtid="{D5CDD505-2E9C-101B-9397-08002B2CF9AE}" pid="3" name="NXPowerLiteSettings">
    <vt:lpwstr>F7000400038000</vt:lpwstr>
  </property>
  <property fmtid="{D5CDD505-2E9C-101B-9397-08002B2CF9AE}" pid="4" name="NXPowerLiteVersion">
    <vt:lpwstr>S9.1.2</vt:lpwstr>
  </property>
</Properties>
</file>