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31537D0E-FF61-446C-A820-587F5CDA68BA}" type="slidenum">
              <a:rPr lang="es-ES" altLang="en-US"/>
              <a:pPr/>
              <a:t>‹#›</a:t>
            </a:fld>
            <a:endParaRPr lang="es-E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3834D86D-67E7-4C94-8BE4-46DA0CBBA800}" type="slidenum">
              <a:rPr lang="es-ES" altLang="en-US"/>
              <a:pPr/>
              <a:t>‹#›</a:t>
            </a:fld>
            <a:endParaRPr lang="es-E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4B79FDFB-B04F-49DA-A7D9-E09FF0BAC9F1}" type="slidenum">
              <a:rPr lang="es-ES" altLang="en-US"/>
              <a:pPr/>
              <a:t>‹#›</a:t>
            </a:fld>
            <a:endParaRPr lang="es-E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87E7E4-22B8-4563-90A9-82C2F2EE3D9B}"/>
              </a:ext>
            </a:extLst>
          </p:cNvPr>
          <p:cNvSpPr>
            <a:spLocks noGrp="1"/>
          </p:cNvSpPr>
          <p:nvPr>
            <p:ph idx="1"/>
          </p:nvPr>
        </p:nvSpPr>
        <p:spPr>
          <a:xfrm>
            <a:off x="628650" y="2206487"/>
            <a:ext cx="7886700" cy="3970476"/>
          </a:xfrm>
        </p:spPr>
        <p:txBody>
          <a:bodyPr>
            <a:normAutofit/>
          </a:bodyPr>
          <a:lstStyle>
            <a:lvl1pPr>
              <a:defRPr sz="2700"/>
            </a:lvl1pPr>
            <a:lvl2pPr>
              <a:defRPr sz="2400"/>
            </a:lvl2pPr>
            <a:lvl3pPr>
              <a:defRPr sz="21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00D3D668-2187-49D6-94E7-BD02742AF39F}"/>
              </a:ext>
            </a:extLst>
          </p:cNvPr>
          <p:cNvSpPr>
            <a:spLocks noGrp="1"/>
          </p:cNvSpPr>
          <p:nvPr>
            <p:ph type="dt" sz="half" idx="10"/>
          </p:nvPr>
        </p:nvSpPr>
        <p:spPr/>
        <p:txBody>
          <a:bodyPr/>
          <a:lstStyle>
            <a:lvl1pPr>
              <a:defRPr>
                <a:solidFill>
                  <a:srgbClr val="403634"/>
                </a:solidFill>
              </a:defRPr>
            </a:lvl1pPr>
          </a:lstStyle>
          <a:p>
            <a:fld id="{18D9E8F6-4D81-4B3A-BC45-BBA4A1C9BD0F}" type="datetimeFigureOut">
              <a:rPr lang="en-US" smtClean="0"/>
              <a:pPr/>
              <a:t>3/24/2023</a:t>
            </a:fld>
            <a:endParaRPr lang="en-US"/>
          </a:p>
        </p:txBody>
      </p:sp>
      <p:sp>
        <p:nvSpPr>
          <p:cNvPr id="5" name="Footer Placeholder 4">
            <a:extLst>
              <a:ext uri="{FF2B5EF4-FFF2-40B4-BE49-F238E27FC236}">
                <a16:creationId xmlns:a16="http://schemas.microsoft.com/office/drawing/2014/main" xmlns="" id="{1CCF5D45-ED52-47C3-9243-A1D3EB520698}"/>
              </a:ext>
            </a:extLst>
          </p:cNvPr>
          <p:cNvSpPr>
            <a:spLocks noGrp="1"/>
          </p:cNvSpPr>
          <p:nvPr>
            <p:ph type="ftr" sz="quarter" idx="11"/>
          </p:nvPr>
        </p:nvSpPr>
        <p:spPr/>
        <p:txBody>
          <a:bodyPr/>
          <a:lstStyle>
            <a:lvl1pPr>
              <a:defRPr>
                <a:solidFill>
                  <a:srgbClr val="403634"/>
                </a:solidFill>
              </a:defRPr>
            </a:lvl1pPr>
          </a:lstStyle>
          <a:p>
            <a:endParaRPr lang="en-US"/>
          </a:p>
        </p:txBody>
      </p:sp>
      <p:sp>
        <p:nvSpPr>
          <p:cNvPr id="6" name="Slide Number Placeholder 5">
            <a:extLst>
              <a:ext uri="{FF2B5EF4-FFF2-40B4-BE49-F238E27FC236}">
                <a16:creationId xmlns:a16="http://schemas.microsoft.com/office/drawing/2014/main" xmlns="" id="{958AC4EA-A078-49A4-87BA-F66FC7D15151}"/>
              </a:ext>
            </a:extLst>
          </p:cNvPr>
          <p:cNvSpPr>
            <a:spLocks noGrp="1"/>
          </p:cNvSpPr>
          <p:nvPr>
            <p:ph type="sldNum" sz="quarter" idx="12"/>
          </p:nvPr>
        </p:nvSpPr>
        <p:spPr/>
        <p:txBody>
          <a:bodyPr/>
          <a:lstStyle>
            <a:lvl1pPr>
              <a:defRPr>
                <a:solidFill>
                  <a:srgbClr val="403634"/>
                </a:solidFill>
              </a:defRPr>
            </a:lvl1pPr>
          </a:lstStyle>
          <a:p>
            <a:fld id="{E505F7C3-4860-4DB0-A451-57EE24F2F70B}" type="slidenum">
              <a:rPr lang="en-US" smtClean="0"/>
              <a:pPr/>
              <a:t>‹#›</a:t>
            </a:fld>
            <a:endParaRPr lang="en-US"/>
          </a:p>
        </p:txBody>
      </p:sp>
      <p:sp>
        <p:nvSpPr>
          <p:cNvPr id="14" name="Freeform: Shape 13">
            <a:extLst>
              <a:ext uri="{FF2B5EF4-FFF2-40B4-BE49-F238E27FC236}">
                <a16:creationId xmlns:a16="http://schemas.microsoft.com/office/drawing/2014/main" xmlns="" id="{6CA7D016-7F3E-42AE-8E88-2831840D063A}"/>
              </a:ext>
            </a:extLst>
          </p:cNvPr>
          <p:cNvSpPr/>
          <p:nvPr userDrawn="1"/>
        </p:nvSpPr>
        <p:spPr>
          <a:xfrm>
            <a:off x="33844" y="-241"/>
            <a:ext cx="9110156" cy="1796838"/>
          </a:xfrm>
          <a:custGeom>
            <a:avLst/>
            <a:gdLst>
              <a:gd name="connsiteX0" fmla="*/ 0 w 12146874"/>
              <a:gd name="connsiteY0" fmla="*/ 0 h 1796838"/>
              <a:gd name="connsiteX1" fmla="*/ 12146874 w 12146874"/>
              <a:gd name="connsiteY1" fmla="*/ 0 h 1796838"/>
              <a:gd name="connsiteX2" fmla="*/ 12146874 w 12146874"/>
              <a:gd name="connsiteY2" fmla="*/ 1649741 h 1796838"/>
              <a:gd name="connsiteX3" fmla="*/ 11831094 w 12146874"/>
              <a:gd name="connsiteY3" fmla="*/ 1685569 h 1796838"/>
              <a:gd name="connsiteX4" fmla="*/ 9339861 w 12146874"/>
              <a:gd name="connsiteY4" fmla="*/ 1796838 h 1796838"/>
              <a:gd name="connsiteX5" fmla="*/ 387845 w 12146874"/>
              <a:gd name="connsiteY5" fmla="*/ 170064 h 179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46874" h="1796838">
                <a:moveTo>
                  <a:pt x="0" y="0"/>
                </a:moveTo>
                <a:lnTo>
                  <a:pt x="12146874" y="0"/>
                </a:lnTo>
                <a:lnTo>
                  <a:pt x="12146874" y="1649741"/>
                </a:lnTo>
                <a:lnTo>
                  <a:pt x="11831094" y="1685569"/>
                </a:lnTo>
                <a:cubicBezTo>
                  <a:pt x="11022500" y="1758683"/>
                  <a:pt x="10189983" y="1796838"/>
                  <a:pt x="9339861" y="1796838"/>
                </a:cubicBezTo>
                <a:cubicBezTo>
                  <a:pt x="5939378" y="1796838"/>
                  <a:pt x="2820568" y="1186345"/>
                  <a:pt x="387845" y="170064"/>
                </a:cubicBezTo>
                <a:close/>
              </a:path>
            </a:pathLst>
          </a:custGeom>
          <a:solidFill>
            <a:srgbClr val="259D5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 name="Freeform: Shape 8">
            <a:extLst>
              <a:ext uri="{FF2B5EF4-FFF2-40B4-BE49-F238E27FC236}">
                <a16:creationId xmlns:a16="http://schemas.microsoft.com/office/drawing/2014/main" xmlns="" id="{BD38FA49-F54C-46BB-8304-6FA01A5FB09B}"/>
              </a:ext>
            </a:extLst>
          </p:cNvPr>
          <p:cNvSpPr/>
          <p:nvPr userDrawn="1"/>
        </p:nvSpPr>
        <p:spPr>
          <a:xfrm>
            <a:off x="3" y="60425"/>
            <a:ext cx="3296950" cy="1439984"/>
          </a:xfrm>
          <a:custGeom>
            <a:avLst/>
            <a:gdLst>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0" fmla="*/ 0 w 1467716"/>
              <a:gd name="connsiteY0" fmla="*/ 0 h 943303"/>
              <a:gd name="connsiteX1" fmla="*/ 167092 w 1467716"/>
              <a:gd name="connsiteY1" fmla="*/ 151863 h 943303"/>
              <a:gd name="connsiteX2" fmla="*/ 1402948 w 1467716"/>
              <a:gd name="connsiteY2" fmla="*/ 860884 h 943303"/>
              <a:gd name="connsiteX3" fmla="*/ 1467716 w 1467716"/>
              <a:gd name="connsiteY3" fmla="*/ 882799 h 943303"/>
              <a:gd name="connsiteX4" fmla="*/ 1426853 w 1467716"/>
              <a:gd name="connsiteY4" fmla="*/ 890097 h 943303"/>
              <a:gd name="connsiteX5" fmla="*/ 723619 w 1467716"/>
              <a:gd name="connsiteY5" fmla="*/ 943303 h 943303"/>
              <a:gd name="connsiteX6" fmla="*/ 20386 w 1467716"/>
              <a:gd name="connsiteY6" fmla="*/ 890097 h 943303"/>
              <a:gd name="connsiteX7" fmla="*/ 0 w 1467716"/>
              <a:gd name="connsiteY7" fmla="*/ 886456 h 943303"/>
              <a:gd name="connsiteX8" fmla="*/ 0 w 1467716"/>
              <a:gd name="connsiteY8" fmla="*/ 0 h 943303"/>
              <a:gd name="connsiteX0" fmla="*/ 0 w 1468512"/>
              <a:gd name="connsiteY0" fmla="*/ 0 h 943303"/>
              <a:gd name="connsiteX1" fmla="*/ 167092 w 1468512"/>
              <a:gd name="connsiteY1" fmla="*/ 151863 h 943303"/>
              <a:gd name="connsiteX2" fmla="*/ 1402948 w 1468512"/>
              <a:gd name="connsiteY2" fmla="*/ 860884 h 943303"/>
              <a:gd name="connsiteX3" fmla="*/ 1468512 w 1468512"/>
              <a:gd name="connsiteY3" fmla="*/ 884359 h 943303"/>
              <a:gd name="connsiteX4" fmla="*/ 1426853 w 1468512"/>
              <a:gd name="connsiteY4" fmla="*/ 890097 h 943303"/>
              <a:gd name="connsiteX5" fmla="*/ 723619 w 1468512"/>
              <a:gd name="connsiteY5" fmla="*/ 943303 h 943303"/>
              <a:gd name="connsiteX6" fmla="*/ 20386 w 1468512"/>
              <a:gd name="connsiteY6" fmla="*/ 890097 h 943303"/>
              <a:gd name="connsiteX7" fmla="*/ 0 w 1468512"/>
              <a:gd name="connsiteY7" fmla="*/ 886456 h 943303"/>
              <a:gd name="connsiteX8" fmla="*/ 0 w 1468512"/>
              <a:gd name="connsiteY8" fmla="*/ 0 h 943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8512" h="943303">
                <a:moveTo>
                  <a:pt x="0" y="0"/>
                </a:moveTo>
                <a:lnTo>
                  <a:pt x="167092" y="151863"/>
                </a:lnTo>
                <a:cubicBezTo>
                  <a:pt x="532570" y="453482"/>
                  <a:pt x="949585" y="694885"/>
                  <a:pt x="1402948" y="860884"/>
                </a:cubicBezTo>
                <a:lnTo>
                  <a:pt x="1468512" y="884359"/>
                </a:lnTo>
                <a:lnTo>
                  <a:pt x="1426853" y="890097"/>
                </a:lnTo>
                <a:cubicBezTo>
                  <a:pt x="1197556" y="925132"/>
                  <a:pt x="962710" y="943303"/>
                  <a:pt x="723619" y="943303"/>
                </a:cubicBezTo>
                <a:cubicBezTo>
                  <a:pt x="484529" y="943303"/>
                  <a:pt x="249683" y="925132"/>
                  <a:pt x="20386" y="890097"/>
                </a:cubicBezTo>
                <a:lnTo>
                  <a:pt x="0" y="886456"/>
                </a:lnTo>
                <a:lnTo>
                  <a:pt x="0" y="0"/>
                </a:ln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a:p>
        </p:txBody>
      </p:sp>
      <p:sp>
        <p:nvSpPr>
          <p:cNvPr id="2" name="Title 1">
            <a:extLst>
              <a:ext uri="{FF2B5EF4-FFF2-40B4-BE49-F238E27FC236}">
                <a16:creationId xmlns:a16="http://schemas.microsoft.com/office/drawing/2014/main" xmlns="" id="{BC43A9CD-3B45-484B-BD1B-18EDBCB5864C}"/>
              </a:ext>
            </a:extLst>
          </p:cNvPr>
          <p:cNvSpPr>
            <a:spLocks noGrp="1"/>
          </p:cNvSpPr>
          <p:nvPr>
            <p:ph type="title"/>
          </p:nvPr>
        </p:nvSpPr>
        <p:spPr>
          <a:xfrm>
            <a:off x="628650" y="15959"/>
            <a:ext cx="8515350" cy="1325563"/>
          </a:xfrm>
        </p:spPr>
        <p:txBody>
          <a:bodyPr rIns="365760" anchor="ctr"/>
          <a:lstStyle>
            <a:lvl1pPr algn="r">
              <a:defRPr b="1">
                <a:solidFill>
                  <a:schemeClr val="bg1"/>
                </a:solidFill>
              </a:defRPr>
            </a:lvl1pPr>
          </a:lstStyle>
          <a:p>
            <a:r>
              <a:rPr lang="en-US" smtClean="0"/>
              <a:t>Click to edit Master title style</a:t>
            </a:r>
            <a:endParaRPr lang="en-US"/>
          </a:p>
        </p:txBody>
      </p:sp>
      <p:sp>
        <p:nvSpPr>
          <p:cNvPr id="15" name="Subtitle 2">
            <a:extLst>
              <a:ext uri="{FF2B5EF4-FFF2-40B4-BE49-F238E27FC236}">
                <a16:creationId xmlns:a16="http://schemas.microsoft.com/office/drawing/2014/main" xmlns="" id="{60333142-6414-40B5-BB7E-DF934194E3E4}"/>
              </a:ext>
            </a:extLst>
          </p:cNvPr>
          <p:cNvSpPr>
            <a:spLocks noGrp="1"/>
          </p:cNvSpPr>
          <p:nvPr>
            <p:ph type="subTitle" idx="13"/>
          </p:nvPr>
        </p:nvSpPr>
        <p:spPr>
          <a:xfrm>
            <a:off x="2285998" y="1018599"/>
            <a:ext cx="6858000" cy="714499"/>
          </a:xfrm>
        </p:spPr>
        <p:txBody>
          <a:bodyPr rIns="365760"/>
          <a:lstStyle>
            <a:lvl1pPr marL="0" indent="0" algn="r">
              <a:buNone/>
              <a:defRPr sz="180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Tree>
    <p:extLst>
      <p:ext uri="{BB962C8B-B14F-4D97-AF65-F5344CB8AC3E}">
        <p14:creationId xmlns:p14="http://schemas.microsoft.com/office/powerpoint/2010/main" xmlns="" val="189933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89F4E959-3761-49BE-B22F-456A1B5ABBFD}" type="slidenum">
              <a:rPr lang="es-ES" altLang="en-US"/>
              <a:pPr/>
              <a:t>‹#›</a:t>
            </a:fld>
            <a:endParaRPr lang="es-E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a:ln/>
        </p:spPr>
        <p:txBody>
          <a:bodyPr/>
          <a:lstStyle>
            <a:lvl1pPr>
              <a:defRPr/>
            </a:lvl1pPr>
          </a:lstStyle>
          <a:p>
            <a:fld id="{A32F1360-0F48-4713-A1DF-592F24A47140}" type="slidenum">
              <a:rPr lang="es-ES" altLang="en-US"/>
              <a:pPr/>
              <a:t>‹#›</a:t>
            </a:fld>
            <a:endParaRPr lang="es-E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4D55892D-84C5-41FB-8295-FBE689221C80}" type="slidenum">
              <a:rPr lang="es-ES" altLang="en-US"/>
              <a:pPr/>
              <a:t>‹#›</a:t>
            </a:fld>
            <a:endParaRPr lang="es-E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p:cNvSpPr>
            <a:spLocks noGrp="1" noChangeArrowheads="1"/>
          </p:cNvSpPr>
          <p:nvPr>
            <p:ph type="sldNum" sz="quarter" idx="12"/>
          </p:nvPr>
        </p:nvSpPr>
        <p:spPr>
          <a:ln/>
        </p:spPr>
        <p:txBody>
          <a:bodyPr/>
          <a:lstStyle>
            <a:lvl1pPr>
              <a:defRPr/>
            </a:lvl1pPr>
          </a:lstStyle>
          <a:p>
            <a:fld id="{6E4CB723-F6E7-4128-8078-FF1D2B29557C}" type="slidenum">
              <a:rPr lang="es-ES" altLang="en-US"/>
              <a:pPr/>
              <a:t>‹#›</a:t>
            </a:fld>
            <a:endParaRPr lang="es-E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p:cNvSpPr>
            <a:spLocks noGrp="1" noChangeArrowheads="1"/>
          </p:cNvSpPr>
          <p:nvPr>
            <p:ph type="sldNum" sz="quarter" idx="12"/>
          </p:nvPr>
        </p:nvSpPr>
        <p:spPr>
          <a:ln/>
        </p:spPr>
        <p:txBody>
          <a:bodyPr/>
          <a:lstStyle>
            <a:lvl1pPr>
              <a:defRPr/>
            </a:lvl1pPr>
          </a:lstStyle>
          <a:p>
            <a:fld id="{ADE86428-A593-4724-A13A-E2391BAB82BE}" type="slidenum">
              <a:rPr lang="es-ES" altLang="en-US"/>
              <a:pPr/>
              <a:t>‹#›</a:t>
            </a:fld>
            <a:endParaRPr lang="es-E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p:cNvSpPr>
            <a:spLocks noGrp="1" noChangeArrowheads="1"/>
          </p:cNvSpPr>
          <p:nvPr>
            <p:ph type="sldNum" sz="quarter" idx="12"/>
          </p:nvPr>
        </p:nvSpPr>
        <p:spPr>
          <a:ln/>
        </p:spPr>
        <p:txBody>
          <a:bodyPr/>
          <a:lstStyle>
            <a:lvl1pPr>
              <a:defRPr/>
            </a:lvl1pPr>
          </a:lstStyle>
          <a:p>
            <a:fld id="{F2B04A7E-51A6-416A-9473-7D672591B8F8}" type="slidenum">
              <a:rPr lang="es-ES" altLang="en-US"/>
              <a:pPr/>
              <a:t>‹#›</a:t>
            </a:fld>
            <a:endParaRPr lang="es-E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980A9AC8-96E0-4D24-BBB5-4BF502FB3D13}" type="slidenum">
              <a:rPr lang="es-ES" altLang="en-US"/>
              <a:pPr/>
              <a:t>‹#›</a:t>
            </a:fld>
            <a:endParaRPr lang="es-E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fld id="{E75A87BB-895F-43A1-BC6F-FA1BBBD8DF02}" type="slidenum">
              <a:rPr lang="es-ES" altLang="en-US"/>
              <a:pPr/>
              <a:t>‹#›</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Arial" panose="020B0604020202020204" pitchFamily="34" charset="0"/>
              </a:defRPr>
            </a:lvl1pPr>
          </a:lstStyle>
          <a:p>
            <a:pPr>
              <a:defRPr/>
            </a:pPr>
            <a:endParaRPr lang="es-E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Arial" panose="020B0604020202020204" pitchFamily="34" charset="0"/>
              </a:defRPr>
            </a:lvl1pPr>
          </a:lstStyle>
          <a:p>
            <a:pPr>
              <a:defRPr/>
            </a:pPr>
            <a:endParaRPr lang="es-E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CA67776-A2A7-4F71-B783-ADD547D32BC3}"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333375"/>
            <a:ext cx="8713787" cy="1152525"/>
          </a:xfrm>
        </p:spPr>
        <p:txBody>
          <a:bodyPr anchor="ctr"/>
          <a:lstStyle/>
          <a:p>
            <a:pPr eaLnBrk="1" hangingPunct="1"/>
            <a:r>
              <a:rPr lang="uk-UA" altLang="en-US" sz="3200" dirty="0" smtClean="0">
                <a:solidFill>
                  <a:schemeClr val="accent2">
                    <a:lumMod val="20000"/>
                    <a:lumOff val="80000"/>
                  </a:schemeClr>
                </a:solidFill>
                <a:latin typeface="Georgia" pitchFamily="18" charset="0"/>
              </a:rPr>
              <a:t>ВИКОНАННЯ ПОКАРАНЬ НЕ ПОВЯЗАНИХ ІЗ ПОЗБАВЛЕННЯМ ВОЛІ</a:t>
            </a:r>
            <a:endParaRPr lang="es-ES" altLang="en-US" sz="3200" dirty="0" smtClean="0">
              <a:solidFill>
                <a:schemeClr val="accent2">
                  <a:lumMod val="20000"/>
                  <a:lumOff val="80000"/>
                </a:schemeClr>
              </a:solidFill>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67000"/>
            <a:lum/>
          </a:blip>
          <a:srcRect/>
          <a:stretch>
            <a:fillRect/>
          </a:stretch>
        </a:blip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357158" y="1857364"/>
            <a:ext cx="8310573" cy="4114802"/>
            <a:chOff x="810" y="2099"/>
            <a:chExt cx="10725" cy="6030"/>
          </a:xfrm>
        </p:grpSpPr>
        <p:sp>
          <p:nvSpPr>
            <p:cNvPr id="22531" name="AutoShape 3"/>
            <p:cNvSpPr>
              <a:spLocks noChangeArrowheads="1"/>
            </p:cNvSpPr>
            <p:nvPr/>
          </p:nvSpPr>
          <p:spPr bwMode="auto">
            <a:xfrm>
              <a:off x="1425" y="2294"/>
              <a:ext cx="3630" cy="1065"/>
            </a:xfrm>
            <a:prstGeom prst="plaque">
              <a:avLst>
                <a:gd name="adj" fmla="val 16667"/>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2000" b="1" i="1" u="none" strike="noStrike" cap="none" normalizeH="0" baseline="0" dirty="0" smtClean="0">
                  <a:ln>
                    <a:noFill/>
                  </a:ln>
                  <a:solidFill>
                    <a:schemeClr val="tx1"/>
                  </a:solidFill>
                  <a:effectLst/>
                  <a:latin typeface="Georgia" pitchFamily="18" charset="0"/>
                </a:rPr>
                <a:t>ШТРАФ</a:t>
              </a:r>
              <a:endParaRPr kumimoji="0" lang="ru-RU" sz="1800" b="0" i="0" u="none" strike="noStrike" cap="none" normalizeH="0" baseline="0" dirty="0" smtClean="0">
                <a:ln>
                  <a:noFill/>
                </a:ln>
                <a:solidFill>
                  <a:schemeClr val="tx1"/>
                </a:solidFill>
                <a:effectLst/>
                <a:latin typeface="Arial" pitchFamily="34" charset="0"/>
              </a:endParaRPr>
            </a:p>
          </p:txBody>
        </p:sp>
        <p:cxnSp>
          <p:nvCxnSpPr>
            <p:cNvPr id="22532" name="AutoShape 4"/>
            <p:cNvCxnSpPr>
              <a:cxnSpLocks noChangeShapeType="1"/>
            </p:cNvCxnSpPr>
            <p:nvPr/>
          </p:nvCxnSpPr>
          <p:spPr bwMode="auto">
            <a:xfrm>
              <a:off x="5055" y="2834"/>
              <a:ext cx="630" cy="0"/>
            </a:xfrm>
            <a:prstGeom prst="straightConnector1">
              <a:avLst/>
            </a:prstGeom>
            <a:noFill/>
            <a:ln w="9525">
              <a:solidFill>
                <a:srgbClr val="000000"/>
              </a:solidFill>
              <a:round/>
              <a:headEnd/>
              <a:tailEnd type="triangle" w="med" len="med"/>
            </a:ln>
          </p:spPr>
        </p:cxnSp>
        <p:sp>
          <p:nvSpPr>
            <p:cNvPr id="22533" name="Rectangle 5"/>
            <p:cNvSpPr>
              <a:spLocks noChangeArrowheads="1"/>
            </p:cNvSpPr>
            <p:nvPr/>
          </p:nvSpPr>
          <p:spPr bwMode="auto">
            <a:xfrm>
              <a:off x="5865" y="2099"/>
              <a:ext cx="5415" cy="183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dirty="0" smtClean="0">
                  <a:ln>
                    <a:noFill/>
                  </a:ln>
                  <a:solidFill>
                    <a:schemeClr val="tx1"/>
                  </a:solidFill>
                  <a:effectLst/>
                  <a:latin typeface="Georgia" pitchFamily="18" charset="0"/>
                </a:rPr>
                <a:t>це грошове стягнення, що накладається судом у випадках і розмірі, встановлених в Особливій частині КК України</a:t>
              </a:r>
              <a:endParaRPr kumimoji="0" lang="ru-RU" sz="2000" b="0" i="0" u="none" strike="noStrike" cap="none" normalizeH="0" baseline="0" dirty="0" smtClean="0">
                <a:ln>
                  <a:noFill/>
                </a:ln>
                <a:solidFill>
                  <a:schemeClr val="tx1"/>
                </a:solidFill>
                <a:effectLst/>
                <a:latin typeface="Arial" pitchFamily="34" charset="0"/>
              </a:endParaRPr>
            </a:p>
          </p:txBody>
        </p:sp>
        <p:sp>
          <p:nvSpPr>
            <p:cNvPr id="22534" name="Oval 6"/>
            <p:cNvSpPr>
              <a:spLocks noChangeArrowheads="1"/>
            </p:cNvSpPr>
            <p:nvPr/>
          </p:nvSpPr>
          <p:spPr bwMode="auto">
            <a:xfrm>
              <a:off x="8610" y="3690"/>
              <a:ext cx="2670" cy="720"/>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1" i="0" u="none" strike="noStrike" cap="none" normalizeH="0" baseline="0" smtClean="0">
                  <a:ln>
                    <a:noFill/>
                  </a:ln>
                  <a:solidFill>
                    <a:schemeClr val="tx1"/>
                  </a:solidFill>
                  <a:effectLst/>
                  <a:latin typeface="Georgia" pitchFamily="18" charset="0"/>
                </a:rPr>
                <a:t>ст. 53 КК</a:t>
              </a:r>
              <a:endParaRPr kumimoji="0" lang="ru-RU" sz="1800" b="0" i="0" u="none" strike="noStrike" cap="none" normalizeH="0" baseline="0" smtClean="0">
                <a:ln>
                  <a:noFill/>
                </a:ln>
                <a:solidFill>
                  <a:schemeClr val="tx1"/>
                </a:solidFill>
                <a:effectLst/>
                <a:latin typeface="Arial" pitchFamily="34" charset="0"/>
              </a:endParaRPr>
            </a:p>
          </p:txBody>
        </p:sp>
        <p:cxnSp>
          <p:nvCxnSpPr>
            <p:cNvPr id="22535" name="AutoShape 7"/>
            <p:cNvCxnSpPr>
              <a:cxnSpLocks noChangeShapeType="1"/>
            </p:cNvCxnSpPr>
            <p:nvPr/>
          </p:nvCxnSpPr>
          <p:spPr bwMode="auto">
            <a:xfrm flipH="1">
              <a:off x="3105" y="3359"/>
              <a:ext cx="15" cy="495"/>
            </a:xfrm>
            <a:prstGeom prst="straightConnector1">
              <a:avLst/>
            </a:prstGeom>
            <a:noFill/>
            <a:ln w="9525">
              <a:solidFill>
                <a:srgbClr val="000000"/>
              </a:solidFill>
              <a:round/>
              <a:headEnd/>
              <a:tailEnd type="triangle" w="med" len="med"/>
            </a:ln>
          </p:spPr>
        </p:cxnSp>
        <p:sp>
          <p:nvSpPr>
            <p:cNvPr id="22536" name="Rectangle 8"/>
            <p:cNvSpPr>
              <a:spLocks noChangeArrowheads="1"/>
            </p:cNvSpPr>
            <p:nvPr/>
          </p:nvSpPr>
          <p:spPr bwMode="auto">
            <a:xfrm>
              <a:off x="1425" y="3930"/>
              <a:ext cx="3405" cy="780"/>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може застосовуватися</a:t>
              </a:r>
              <a:endParaRPr kumimoji="0" lang="ru-RU" sz="1800" b="0" i="0" u="none" strike="noStrike" cap="none" normalizeH="0" baseline="0" smtClean="0">
                <a:ln>
                  <a:noFill/>
                </a:ln>
                <a:solidFill>
                  <a:schemeClr val="tx1"/>
                </a:solidFill>
                <a:effectLst/>
                <a:latin typeface="Arial" pitchFamily="34" charset="0"/>
              </a:endParaRPr>
            </a:p>
          </p:txBody>
        </p:sp>
        <p:cxnSp>
          <p:nvCxnSpPr>
            <p:cNvPr id="22537" name="AutoShape 9"/>
            <p:cNvCxnSpPr>
              <a:cxnSpLocks noChangeShapeType="1"/>
            </p:cNvCxnSpPr>
            <p:nvPr/>
          </p:nvCxnSpPr>
          <p:spPr bwMode="auto">
            <a:xfrm flipH="1">
              <a:off x="2280" y="4710"/>
              <a:ext cx="840" cy="315"/>
            </a:xfrm>
            <a:prstGeom prst="straightConnector1">
              <a:avLst/>
            </a:prstGeom>
            <a:noFill/>
            <a:ln w="9525">
              <a:solidFill>
                <a:srgbClr val="000000"/>
              </a:solidFill>
              <a:round/>
              <a:headEnd/>
              <a:tailEnd type="triangle" w="med" len="med"/>
            </a:ln>
          </p:spPr>
        </p:cxnSp>
        <p:cxnSp>
          <p:nvCxnSpPr>
            <p:cNvPr id="22538" name="AutoShape 10"/>
            <p:cNvCxnSpPr>
              <a:cxnSpLocks noChangeShapeType="1"/>
            </p:cNvCxnSpPr>
            <p:nvPr/>
          </p:nvCxnSpPr>
          <p:spPr bwMode="auto">
            <a:xfrm>
              <a:off x="3105" y="4710"/>
              <a:ext cx="750" cy="315"/>
            </a:xfrm>
            <a:prstGeom prst="straightConnector1">
              <a:avLst/>
            </a:prstGeom>
            <a:noFill/>
            <a:ln w="9525">
              <a:solidFill>
                <a:srgbClr val="000000"/>
              </a:solidFill>
              <a:round/>
              <a:headEnd/>
              <a:tailEnd type="triangle" w="med" len="med"/>
            </a:ln>
          </p:spPr>
        </p:cxnSp>
        <p:sp>
          <p:nvSpPr>
            <p:cNvPr id="22539" name="AutoShape 11"/>
            <p:cNvSpPr>
              <a:spLocks noChangeArrowheads="1"/>
            </p:cNvSpPr>
            <p:nvPr/>
          </p:nvSpPr>
          <p:spPr bwMode="auto">
            <a:xfrm>
              <a:off x="810" y="5115"/>
              <a:ext cx="2175" cy="900"/>
            </a:xfrm>
            <a:prstGeom prst="roundRect">
              <a:avLst>
                <a:gd name="adj" fmla="val 16667"/>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як основне покарання</a:t>
              </a:r>
              <a:endParaRPr kumimoji="0" lang="ru-RU" sz="1800" b="0" i="0" u="none" strike="noStrike" cap="none" normalizeH="0" baseline="0" smtClean="0">
                <a:ln>
                  <a:noFill/>
                </a:ln>
                <a:solidFill>
                  <a:schemeClr val="tx1"/>
                </a:solidFill>
                <a:effectLst/>
                <a:latin typeface="Arial" pitchFamily="34" charset="0"/>
              </a:endParaRPr>
            </a:p>
          </p:txBody>
        </p:sp>
        <p:sp>
          <p:nvSpPr>
            <p:cNvPr id="22540" name="AutoShape 12"/>
            <p:cNvSpPr>
              <a:spLocks noChangeArrowheads="1"/>
            </p:cNvSpPr>
            <p:nvPr/>
          </p:nvSpPr>
          <p:spPr bwMode="auto">
            <a:xfrm>
              <a:off x="3210" y="5115"/>
              <a:ext cx="2115" cy="900"/>
            </a:xfrm>
            <a:prstGeom prst="roundRect">
              <a:avLst>
                <a:gd name="adj" fmla="val 16667"/>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як додаткове покарання</a:t>
              </a:r>
              <a:endParaRPr kumimoji="0" lang="ru-RU" sz="1800" b="0" i="0" u="none" strike="noStrike" cap="none" normalizeH="0" baseline="0" smtClean="0">
                <a:ln>
                  <a:noFill/>
                </a:ln>
                <a:solidFill>
                  <a:schemeClr val="tx1"/>
                </a:solidFill>
                <a:effectLst/>
                <a:latin typeface="Arial" pitchFamily="34" charset="0"/>
              </a:endParaRPr>
            </a:p>
          </p:txBody>
        </p:sp>
        <p:cxnSp>
          <p:nvCxnSpPr>
            <p:cNvPr id="22541" name="AutoShape 13"/>
            <p:cNvCxnSpPr>
              <a:cxnSpLocks noChangeShapeType="1"/>
            </p:cNvCxnSpPr>
            <p:nvPr/>
          </p:nvCxnSpPr>
          <p:spPr bwMode="auto">
            <a:xfrm>
              <a:off x="4905" y="3254"/>
              <a:ext cx="2520" cy="3600"/>
            </a:xfrm>
            <a:prstGeom prst="straightConnector1">
              <a:avLst/>
            </a:prstGeom>
            <a:noFill/>
            <a:ln w="9525">
              <a:solidFill>
                <a:srgbClr val="000000"/>
              </a:solidFill>
              <a:round/>
              <a:headEnd/>
              <a:tailEnd type="triangle" w="med" len="med"/>
            </a:ln>
          </p:spPr>
        </p:cxnSp>
        <p:sp>
          <p:nvSpPr>
            <p:cNvPr id="22542" name="Rectangle 14"/>
            <p:cNvSpPr>
              <a:spLocks noChangeArrowheads="1"/>
            </p:cNvSpPr>
            <p:nvPr/>
          </p:nvSpPr>
          <p:spPr bwMode="auto">
            <a:xfrm>
              <a:off x="3465" y="6929"/>
              <a:ext cx="8070" cy="1200"/>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є найбільш м'яким та найменш суворим видом покарання в системі основних покарань і, як правило, саме тому </a:t>
              </a: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не може замінюватися іншими видами покарання</a:t>
              </a:r>
              <a:endParaRPr kumimoji="0" lang="ru-RU" sz="1800" b="0" i="0" u="none" strike="noStrike" cap="none" normalizeH="0" baseline="0" smtClean="0">
                <a:ln>
                  <a:noFill/>
                </a:ln>
                <a:solidFill>
                  <a:schemeClr val="tx1"/>
                </a:solidFill>
                <a:effectLst/>
                <a:latin typeface="Arial" pitchFamily="34" charset="0"/>
              </a:endParaRPr>
            </a:p>
          </p:txBody>
        </p:sp>
      </p:grpSp>
      <p:sp>
        <p:nvSpPr>
          <p:cNvPr id="22543" name="Rectangle 15"/>
          <p:cNvSpPr>
            <a:spLocks noChangeArrowheads="1"/>
          </p:cNvSpPr>
          <p:nvPr/>
        </p:nvSpPr>
        <p:spPr bwMode="auto">
          <a:xfrm>
            <a:off x="285720" y="138499"/>
            <a:ext cx="400052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800" b="1" i="0" u="none" strike="noStrike" cap="none" normalizeH="0" baseline="0" dirty="0" smtClean="0">
                <a:ln>
                  <a:noFill/>
                </a:ln>
                <a:solidFill>
                  <a:schemeClr val="bg2">
                    <a:lumMod val="90000"/>
                  </a:schemeClr>
                </a:solidFill>
                <a:effectLst/>
                <a:latin typeface="Georgia" pitchFamily="18" charset="0"/>
                <a:ea typeface="Calibri" pitchFamily="34" charset="0"/>
                <a:cs typeface="Times New Roman" pitchFamily="18" charset="0"/>
              </a:rPr>
              <a:t>ВИКОНАННЯ ПОКАРНЬ НЕ ПОВЯЗАНИХ</a:t>
            </a:r>
            <a:r>
              <a:rPr kumimoji="0" lang="uk-UA" sz="1800" b="1" i="0" u="none" strike="noStrike" cap="none" normalizeH="0" dirty="0" smtClean="0">
                <a:ln>
                  <a:noFill/>
                </a:ln>
                <a:solidFill>
                  <a:schemeClr val="bg2">
                    <a:lumMod val="90000"/>
                  </a:schemeClr>
                </a:solidFill>
                <a:effectLst/>
                <a:latin typeface="Georgia" pitchFamily="18" charset="0"/>
                <a:ea typeface="Calibri" pitchFamily="34" charset="0"/>
                <a:cs typeface="Times New Roman" pitchFamily="18" charset="0"/>
              </a:rPr>
              <a:t> ІЗ ПОЗБАВЛЕННЯМ ВОЛІ</a:t>
            </a:r>
            <a:endParaRPr kumimoji="0" lang="uk-UA" sz="1800" b="0" i="0" u="none" strike="noStrike" cap="none" normalizeH="0" baseline="0" dirty="0" smtClean="0">
              <a:ln>
                <a:noFill/>
              </a:ln>
              <a:solidFill>
                <a:schemeClr val="bg2">
                  <a:lumMod val="90000"/>
                </a:schemeClr>
              </a:solidFill>
              <a:effectLst/>
              <a:latin typeface="Arial" pitchFamily="34" charset="0"/>
            </a:endParaRPr>
          </a:p>
        </p:txBody>
      </p:sp>
      <p:sp>
        <p:nvSpPr>
          <p:cNvPr id="16" name="Прямоугольник 15"/>
          <p:cNvSpPr/>
          <p:nvPr/>
        </p:nvSpPr>
        <p:spPr>
          <a:xfrm>
            <a:off x="4929190" y="357166"/>
            <a:ext cx="3071834" cy="830997"/>
          </a:xfrm>
          <a:prstGeom prst="rect">
            <a:avLst/>
          </a:prstGeom>
        </p:spPr>
        <p:txBody>
          <a:bodyPr wrap="square">
            <a:spAutoFit/>
          </a:bodyPr>
          <a:lstStyle/>
          <a:p>
            <a:pPr lvl="0" algn="ctr">
              <a:spcAft>
                <a:spcPts val="1000"/>
              </a:spcAft>
            </a:pPr>
            <a:r>
              <a:rPr kumimoji="0" lang="uk-UA" sz="4800" b="1" u="none" strike="noStrike" cap="none" normalizeH="0" baseline="0" dirty="0" smtClean="0">
                <a:ln>
                  <a:noFill/>
                </a:ln>
                <a:solidFill>
                  <a:schemeClr val="accent4">
                    <a:lumMod val="60000"/>
                    <a:lumOff val="40000"/>
                  </a:schemeClr>
                </a:solidFill>
                <a:effectLst/>
                <a:latin typeface="Georgia" pitchFamily="18" charset="0"/>
              </a:rPr>
              <a:t>ШТРАФ</a:t>
            </a:r>
            <a:endParaRPr kumimoji="0" lang="ru-RU" sz="4400" b="1" u="none" strike="noStrike" cap="none" normalizeH="0" baseline="0" dirty="0" smtClean="0">
              <a:ln>
                <a:noFill/>
              </a:ln>
              <a:solidFill>
                <a:schemeClr val="accent4">
                  <a:lumMod val="60000"/>
                  <a:lumOff val="40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accent5">
                <a:lumMod val="60000"/>
                <a:lumOff val="40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3559" name="AutoShape 7"/>
          <p:cNvSpPr>
            <a:spLocks/>
          </p:cNvSpPr>
          <p:nvPr/>
        </p:nvSpPr>
        <p:spPr bwMode="auto">
          <a:xfrm>
            <a:off x="5643570" y="4357694"/>
            <a:ext cx="405474" cy="2154717"/>
          </a:xfrm>
          <a:prstGeom prst="rightBrace">
            <a:avLst>
              <a:gd name="adj1" fmla="val 71667"/>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3560" name="Rectangle 8"/>
          <p:cNvSpPr>
            <a:spLocks noChangeArrowheads="1"/>
          </p:cNvSpPr>
          <p:nvPr/>
        </p:nvSpPr>
        <p:spPr bwMode="auto">
          <a:xfrm>
            <a:off x="6215074" y="4643446"/>
            <a:ext cx="2643206" cy="1500198"/>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При цьому підлягають врахуванню доходи як в національній, так і іноземній валюті, а також доходи, отримані винним в натуральній формі</a:t>
            </a:r>
            <a:endParaRPr kumimoji="0" lang="ru-RU" sz="1800" b="0" i="0" u="none" strike="noStrike" cap="none" normalizeH="0" baseline="0" dirty="0" smtClean="0">
              <a:ln>
                <a:noFill/>
              </a:ln>
              <a:solidFill>
                <a:schemeClr val="tx1"/>
              </a:solidFill>
              <a:effectLst/>
              <a:latin typeface="Arial" pitchFamily="34" charset="0"/>
            </a:endParaRPr>
          </a:p>
        </p:txBody>
      </p:sp>
      <p:grpSp>
        <p:nvGrpSpPr>
          <p:cNvPr id="23" name="Группа 22"/>
          <p:cNvGrpSpPr/>
          <p:nvPr/>
        </p:nvGrpSpPr>
        <p:grpSpPr>
          <a:xfrm>
            <a:off x="357158" y="214236"/>
            <a:ext cx="8429683" cy="4143458"/>
            <a:chOff x="357158" y="598483"/>
            <a:chExt cx="8429683" cy="3699275"/>
          </a:xfrm>
        </p:grpSpPr>
        <p:cxnSp>
          <p:nvCxnSpPr>
            <p:cNvPr id="23555" name="AutoShape 3"/>
            <p:cNvCxnSpPr>
              <a:cxnSpLocks noChangeShapeType="1"/>
            </p:cNvCxnSpPr>
            <p:nvPr/>
          </p:nvCxnSpPr>
          <p:spPr bwMode="auto">
            <a:xfrm>
              <a:off x="6906567" y="3482755"/>
              <a:ext cx="0" cy="443318"/>
            </a:xfrm>
            <a:prstGeom prst="straightConnector1">
              <a:avLst/>
            </a:prstGeom>
            <a:noFill/>
            <a:ln w="9525">
              <a:solidFill>
                <a:srgbClr val="000000"/>
              </a:solidFill>
              <a:round/>
              <a:headEnd/>
              <a:tailEnd/>
            </a:ln>
          </p:spPr>
        </p:cxnSp>
        <p:cxnSp>
          <p:nvCxnSpPr>
            <p:cNvPr id="23556" name="AutoShape 4"/>
            <p:cNvCxnSpPr>
              <a:cxnSpLocks noChangeShapeType="1"/>
            </p:cNvCxnSpPr>
            <p:nvPr/>
          </p:nvCxnSpPr>
          <p:spPr bwMode="auto">
            <a:xfrm flipH="1">
              <a:off x="5997979" y="3926074"/>
              <a:ext cx="908589" cy="0"/>
            </a:xfrm>
            <a:prstGeom prst="straightConnector1">
              <a:avLst/>
            </a:prstGeom>
            <a:noFill/>
            <a:ln w="9525">
              <a:solidFill>
                <a:srgbClr val="000000"/>
              </a:solidFill>
              <a:round/>
              <a:headEnd/>
              <a:tailEnd type="triangle" w="med" len="med"/>
            </a:ln>
          </p:spPr>
        </p:cxnSp>
        <p:sp>
          <p:nvSpPr>
            <p:cNvPr id="23557" name="AutoShape 5"/>
            <p:cNvSpPr>
              <a:spLocks noChangeArrowheads="1"/>
            </p:cNvSpPr>
            <p:nvPr/>
          </p:nvSpPr>
          <p:spPr bwMode="auto">
            <a:xfrm>
              <a:off x="1404559" y="3669273"/>
              <a:ext cx="4593420" cy="500085"/>
            </a:xfrm>
            <a:prstGeom prst="plaque">
              <a:avLst>
                <a:gd name="adj" fmla="val 16667"/>
              </a:avLst>
            </a:prstGeom>
            <a:solidFill>
              <a:srgbClr val="FFFFFF"/>
            </a:solidFill>
            <a:ln w="63500" cmpd="thickThin">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При оцінці майнового стану винного враховується розмір</a:t>
              </a:r>
              <a:endParaRPr kumimoji="0" lang="ru-RU" sz="1800" b="0" i="0" u="none" strike="noStrike" cap="none" normalizeH="0" baseline="0" dirty="0" smtClean="0">
                <a:ln>
                  <a:noFill/>
                </a:ln>
                <a:solidFill>
                  <a:schemeClr val="tx1"/>
                </a:solidFill>
                <a:effectLst/>
                <a:latin typeface="Arial" pitchFamily="34" charset="0"/>
              </a:endParaRPr>
            </a:p>
          </p:txBody>
        </p:sp>
        <p:sp>
          <p:nvSpPr>
            <p:cNvPr id="23558" name="AutoShape 6"/>
            <p:cNvSpPr>
              <a:spLocks noChangeArrowheads="1"/>
            </p:cNvSpPr>
            <p:nvPr/>
          </p:nvSpPr>
          <p:spPr bwMode="auto">
            <a:xfrm>
              <a:off x="3448883" y="4169358"/>
              <a:ext cx="593106" cy="128400"/>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grpSp>
          <p:nvGrpSpPr>
            <p:cNvPr id="23561" name="Group 9"/>
            <p:cNvGrpSpPr>
              <a:grpSpLocks/>
            </p:cNvGrpSpPr>
            <p:nvPr/>
          </p:nvGrpSpPr>
          <p:grpSpPr bwMode="auto">
            <a:xfrm>
              <a:off x="357158" y="598483"/>
              <a:ext cx="8358173" cy="1532242"/>
              <a:chOff x="1215" y="879"/>
              <a:chExt cx="9935" cy="3401"/>
            </a:xfrm>
          </p:grpSpPr>
          <p:sp>
            <p:nvSpPr>
              <p:cNvPr id="23562" name="AutoShape 10"/>
              <p:cNvSpPr>
                <a:spLocks noChangeArrowheads="1"/>
              </p:cNvSpPr>
              <p:nvPr/>
            </p:nvSpPr>
            <p:spPr bwMode="auto">
              <a:xfrm>
                <a:off x="3855" y="879"/>
                <a:ext cx="5145" cy="92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b="1" i="0" u="none" strike="noStrike" cap="none" normalizeH="0" baseline="0" dirty="0" smtClean="0">
                    <a:ln>
                      <a:noFill/>
                    </a:ln>
                    <a:solidFill>
                      <a:schemeClr val="tx1"/>
                    </a:solidFill>
                    <a:effectLst/>
                    <a:latin typeface="Georgia" pitchFamily="18" charset="0"/>
                  </a:rPr>
                  <a:t>РОЗМІР ШТРАФУ</a:t>
                </a:r>
                <a:endParaRPr kumimoji="0" lang="ru-RU" sz="2400" b="0" i="0" u="none" strike="noStrike" cap="none" normalizeH="0" baseline="0" dirty="0" smtClean="0">
                  <a:ln>
                    <a:noFill/>
                  </a:ln>
                  <a:solidFill>
                    <a:schemeClr val="tx1"/>
                  </a:solidFill>
                  <a:effectLst/>
                  <a:latin typeface="Arial" pitchFamily="34" charset="0"/>
                </a:endParaRPr>
              </a:p>
            </p:txBody>
          </p:sp>
          <p:sp>
            <p:nvSpPr>
              <p:cNvPr id="23563" name="AutoShape 11"/>
              <p:cNvSpPr>
                <a:spLocks noChangeArrowheads="1"/>
              </p:cNvSpPr>
              <p:nvPr/>
            </p:nvSpPr>
            <p:spPr bwMode="auto">
              <a:xfrm>
                <a:off x="5955" y="1536"/>
                <a:ext cx="660" cy="510"/>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3564" name="Rectangle 12"/>
              <p:cNvSpPr>
                <a:spLocks noChangeArrowheads="1"/>
              </p:cNvSpPr>
              <p:nvPr/>
            </p:nvSpPr>
            <p:spPr bwMode="auto">
              <a:xfrm>
                <a:off x="2445" y="2045"/>
                <a:ext cx="8010" cy="720"/>
              </a:xfrm>
              <a:prstGeom prst="rect">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2200" b="0" i="0" u="none" strike="noStrike" cap="none" normalizeH="0" baseline="0" smtClean="0">
                    <a:ln>
                      <a:noFill/>
                    </a:ln>
                    <a:solidFill>
                      <a:schemeClr val="tx1"/>
                    </a:solidFill>
                    <a:effectLst/>
                    <a:latin typeface="Georgia" pitchFamily="18" charset="0"/>
                  </a:rPr>
                  <a:t>визначається судом в межах</a:t>
                </a:r>
                <a:endParaRPr kumimoji="0" lang="ru-RU" sz="1800" b="0" i="0" u="none" strike="noStrike" cap="none" normalizeH="0" baseline="0" smtClean="0">
                  <a:ln>
                    <a:noFill/>
                  </a:ln>
                  <a:solidFill>
                    <a:schemeClr val="tx1"/>
                  </a:solidFill>
                  <a:effectLst/>
                  <a:latin typeface="Arial" pitchFamily="34" charset="0"/>
                </a:endParaRPr>
              </a:p>
            </p:txBody>
          </p:sp>
          <p:sp>
            <p:nvSpPr>
              <p:cNvPr id="23565" name="Rectangle 13"/>
              <p:cNvSpPr>
                <a:spLocks noChangeArrowheads="1"/>
              </p:cNvSpPr>
              <p:nvPr/>
            </p:nvSpPr>
            <p:spPr bwMode="auto">
              <a:xfrm>
                <a:off x="1215" y="3080"/>
                <a:ext cx="4260" cy="1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dirty="0" smtClean="0">
                    <a:ln>
                      <a:noFill/>
                    </a:ln>
                    <a:solidFill>
                      <a:schemeClr val="tx1"/>
                    </a:solidFill>
                    <a:effectLst/>
                    <a:latin typeface="Georgia" pitchFamily="18" charset="0"/>
                  </a:rPr>
                  <a:t>від тридцяти неоподатковуваних мінімумів доходів громадян</a:t>
                </a:r>
                <a:endParaRPr kumimoji="0" lang="ru-RU" sz="2000" b="0" i="0" u="none" strike="noStrike" cap="none" normalizeH="0" baseline="0" dirty="0" smtClean="0">
                  <a:ln>
                    <a:noFill/>
                  </a:ln>
                  <a:solidFill>
                    <a:schemeClr val="tx1"/>
                  </a:solidFill>
                  <a:effectLst/>
                  <a:latin typeface="Arial" pitchFamily="34" charset="0"/>
                </a:endParaRPr>
              </a:p>
            </p:txBody>
          </p:sp>
          <p:cxnSp>
            <p:nvCxnSpPr>
              <p:cNvPr id="23566" name="AutoShape 14"/>
              <p:cNvCxnSpPr>
                <a:cxnSpLocks noChangeShapeType="1"/>
              </p:cNvCxnSpPr>
              <p:nvPr/>
            </p:nvCxnSpPr>
            <p:spPr bwMode="auto">
              <a:xfrm>
                <a:off x="5475" y="3710"/>
                <a:ext cx="1365" cy="15"/>
              </a:xfrm>
              <a:prstGeom prst="straightConnector1">
                <a:avLst/>
              </a:prstGeom>
              <a:noFill/>
              <a:ln w="9525">
                <a:solidFill>
                  <a:srgbClr val="000000"/>
                </a:solidFill>
                <a:round/>
                <a:headEnd/>
                <a:tailEnd type="triangle" w="med" len="med"/>
              </a:ln>
            </p:spPr>
          </p:cxnSp>
          <p:sp>
            <p:nvSpPr>
              <p:cNvPr id="23567" name="Rectangle 15"/>
              <p:cNvSpPr>
                <a:spLocks noChangeArrowheads="1"/>
              </p:cNvSpPr>
              <p:nvPr/>
            </p:nvSpPr>
            <p:spPr bwMode="auto">
              <a:xfrm>
                <a:off x="6840" y="3080"/>
                <a:ext cx="4310" cy="1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lang="uk-UA" sz="1400" dirty="0">
                    <a:latin typeface="Georgia" pitchFamily="18" charset="0"/>
                  </a:rPr>
                  <a:t>до п'ятдесяти тисяч неоподатковуваних мінімумів доходів громадян</a:t>
                </a:r>
                <a:endParaRPr lang="ru-RU" sz="1400" dirty="0">
                  <a:latin typeface="Georgia" pitchFamily="18" charset="0"/>
                </a:endParaRPr>
              </a:p>
            </p:txBody>
          </p:sp>
        </p:grpSp>
        <p:sp>
          <p:nvSpPr>
            <p:cNvPr id="23568" name="Rectangle 16"/>
            <p:cNvSpPr>
              <a:spLocks noChangeArrowheads="1"/>
            </p:cNvSpPr>
            <p:nvPr/>
          </p:nvSpPr>
          <p:spPr bwMode="auto">
            <a:xfrm>
              <a:off x="1669564" y="2387975"/>
              <a:ext cx="5792252" cy="344653"/>
            </a:xfrm>
            <a:prstGeom prst="rect">
              <a:avLst/>
            </a:prstGeom>
            <a:gradFill rotWithShape="0">
              <a:gsLst>
                <a:gs pos="0">
                  <a:srgbClr val="D99594"/>
                </a:gs>
                <a:gs pos="50000">
                  <a:srgbClr val="C0504D"/>
                </a:gs>
                <a:gs pos="100000">
                  <a:srgbClr val="D99594"/>
                </a:gs>
              </a:gsLst>
              <a:lin ang="5400000" scaled="1"/>
            </a:gradFill>
            <a:ln w="12700">
              <a:solidFill>
                <a:srgbClr val="C0504D"/>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2000" b="1" i="1" u="none" strike="noStrike" cap="none" normalizeH="0" baseline="0" smtClean="0">
                  <a:ln>
                    <a:noFill/>
                  </a:ln>
                  <a:solidFill>
                    <a:schemeClr val="tx1"/>
                  </a:solidFill>
                  <a:effectLst/>
                  <a:latin typeface="Georgia" pitchFamily="18" charset="0"/>
                </a:rPr>
                <a:t>з урахуванням</a:t>
              </a:r>
              <a:endParaRPr kumimoji="0" lang="ru-RU" sz="1800" b="0" i="0" u="none" strike="noStrike" cap="none" normalizeH="0" baseline="0" smtClean="0">
                <a:ln>
                  <a:noFill/>
                </a:ln>
                <a:solidFill>
                  <a:schemeClr val="tx1"/>
                </a:solidFill>
                <a:effectLst/>
                <a:latin typeface="Arial" pitchFamily="34" charset="0"/>
              </a:endParaRPr>
            </a:p>
          </p:txBody>
        </p:sp>
        <p:cxnSp>
          <p:nvCxnSpPr>
            <p:cNvPr id="23569" name="AutoShape 17"/>
            <p:cNvCxnSpPr>
              <a:cxnSpLocks noChangeShapeType="1"/>
            </p:cNvCxnSpPr>
            <p:nvPr/>
          </p:nvCxnSpPr>
          <p:spPr bwMode="auto">
            <a:xfrm>
              <a:off x="2035523" y="2131175"/>
              <a:ext cx="2523857" cy="256800"/>
            </a:xfrm>
            <a:prstGeom prst="straightConnector1">
              <a:avLst/>
            </a:prstGeom>
            <a:noFill/>
            <a:ln w="9525">
              <a:solidFill>
                <a:srgbClr val="000000"/>
              </a:solidFill>
              <a:round/>
              <a:headEnd/>
              <a:tailEnd type="triangle" w="med" len="med"/>
            </a:ln>
          </p:spPr>
        </p:cxnSp>
        <p:cxnSp>
          <p:nvCxnSpPr>
            <p:cNvPr id="23570" name="AutoShape 18"/>
            <p:cNvCxnSpPr>
              <a:cxnSpLocks noChangeShapeType="1"/>
            </p:cNvCxnSpPr>
            <p:nvPr/>
          </p:nvCxnSpPr>
          <p:spPr bwMode="auto">
            <a:xfrm flipH="1">
              <a:off x="4559380" y="2131175"/>
              <a:ext cx="2347187" cy="256800"/>
            </a:xfrm>
            <a:prstGeom prst="straightConnector1">
              <a:avLst/>
            </a:prstGeom>
            <a:noFill/>
            <a:ln w="9525">
              <a:solidFill>
                <a:srgbClr val="000000"/>
              </a:solidFill>
              <a:round/>
              <a:headEnd/>
              <a:tailEnd type="triangle" w="med" len="med"/>
            </a:ln>
          </p:spPr>
        </p:cxnSp>
        <p:sp>
          <p:nvSpPr>
            <p:cNvPr id="23571" name="AutoShape 19"/>
            <p:cNvSpPr>
              <a:spLocks noChangeArrowheads="1"/>
            </p:cNvSpPr>
            <p:nvPr/>
          </p:nvSpPr>
          <p:spPr bwMode="auto">
            <a:xfrm>
              <a:off x="533828" y="2955639"/>
              <a:ext cx="3811024" cy="581180"/>
            </a:xfrm>
            <a:prstGeom prst="roundRect">
              <a:avLst>
                <a:gd name="adj" fmla="val 16667"/>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тяжкості вчиненого кримінального правопорушення</a:t>
              </a:r>
              <a:endParaRPr kumimoji="0" lang="ru-RU" sz="1800" b="0" i="0" u="none" strike="noStrike" cap="none" normalizeH="0" baseline="0" smtClean="0">
                <a:ln>
                  <a:noFill/>
                </a:ln>
                <a:solidFill>
                  <a:schemeClr val="tx1"/>
                </a:solidFill>
                <a:effectLst/>
                <a:latin typeface="Arial" pitchFamily="34" charset="0"/>
              </a:endParaRPr>
            </a:p>
          </p:txBody>
        </p:sp>
        <p:sp>
          <p:nvSpPr>
            <p:cNvPr id="23572" name="AutoShape 20"/>
            <p:cNvSpPr>
              <a:spLocks noChangeArrowheads="1"/>
            </p:cNvSpPr>
            <p:nvPr/>
          </p:nvSpPr>
          <p:spPr bwMode="auto">
            <a:xfrm>
              <a:off x="5089390" y="2955639"/>
              <a:ext cx="3697451" cy="527116"/>
            </a:xfrm>
            <a:prstGeom prst="roundRect">
              <a:avLst>
                <a:gd name="adj" fmla="val 16667"/>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майнового стану винного</a:t>
              </a:r>
              <a:endParaRPr kumimoji="0" lang="ru-RU" sz="1800" b="0" i="0" u="none" strike="noStrike" cap="none" normalizeH="0" baseline="0" smtClean="0">
                <a:ln>
                  <a:noFill/>
                </a:ln>
                <a:solidFill>
                  <a:schemeClr val="tx1"/>
                </a:solidFill>
                <a:effectLst/>
                <a:latin typeface="Arial" pitchFamily="34" charset="0"/>
              </a:endParaRPr>
            </a:p>
          </p:txBody>
        </p:sp>
        <p:cxnSp>
          <p:nvCxnSpPr>
            <p:cNvPr id="23573" name="AutoShape 21"/>
            <p:cNvCxnSpPr>
              <a:cxnSpLocks noChangeShapeType="1"/>
            </p:cNvCxnSpPr>
            <p:nvPr/>
          </p:nvCxnSpPr>
          <p:spPr bwMode="auto">
            <a:xfrm flipH="1">
              <a:off x="2250051" y="2732178"/>
              <a:ext cx="2309329" cy="223011"/>
            </a:xfrm>
            <a:prstGeom prst="straightConnector1">
              <a:avLst/>
            </a:prstGeom>
            <a:noFill/>
            <a:ln w="9525">
              <a:solidFill>
                <a:srgbClr val="000000"/>
              </a:solidFill>
              <a:round/>
              <a:headEnd/>
              <a:tailEnd type="triangle" w="med" len="med"/>
            </a:ln>
          </p:spPr>
        </p:cxnSp>
        <p:cxnSp>
          <p:nvCxnSpPr>
            <p:cNvPr id="23574" name="AutoShape 22"/>
            <p:cNvCxnSpPr>
              <a:cxnSpLocks noChangeShapeType="1"/>
            </p:cNvCxnSpPr>
            <p:nvPr/>
          </p:nvCxnSpPr>
          <p:spPr bwMode="auto">
            <a:xfrm>
              <a:off x="4559380" y="2732178"/>
              <a:ext cx="1930751" cy="223011"/>
            </a:xfrm>
            <a:prstGeom prst="straightConnector1">
              <a:avLst/>
            </a:prstGeom>
            <a:noFill/>
            <a:ln w="9525">
              <a:solidFill>
                <a:srgbClr val="000000"/>
              </a:solidFill>
              <a:round/>
              <a:headEnd/>
              <a:tailEnd type="triangle" w="med" len="med"/>
            </a:ln>
          </p:spPr>
        </p:cxnSp>
      </p:grpSp>
      <p:graphicFrame>
        <p:nvGraphicFramePr>
          <p:cNvPr id="24" name="Таблица 23"/>
          <p:cNvGraphicFramePr>
            <a:graphicFrameLocks noGrp="1"/>
          </p:cNvGraphicFramePr>
          <p:nvPr/>
        </p:nvGraphicFramePr>
        <p:xfrm>
          <a:off x="214282" y="4429130"/>
          <a:ext cx="5106355" cy="2214558"/>
        </p:xfrm>
        <a:graphic>
          <a:graphicData uri="http://schemas.openxmlformats.org/drawingml/2006/table">
            <a:tbl>
              <a:tblPr/>
              <a:tblGrid>
                <a:gridCol w="5106355"/>
              </a:tblGrid>
              <a:tr h="276820">
                <a:tc>
                  <a:txBody>
                    <a:bodyPr/>
                    <a:lstStyle/>
                    <a:p>
                      <a:pPr algn="ctr">
                        <a:lnSpc>
                          <a:spcPct val="115000"/>
                        </a:lnSpc>
                        <a:spcAft>
                          <a:spcPts val="0"/>
                        </a:spcAft>
                      </a:pPr>
                      <a:r>
                        <a:rPr lang="uk-UA" sz="1400" dirty="0">
                          <a:latin typeface="Georgia"/>
                          <a:ea typeface="Calibri"/>
                          <a:cs typeface="Times New Roman"/>
                        </a:rPr>
                        <a:t>заробітної плати, пенсії або стипендії винного</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639">
                <a:tc>
                  <a:txBody>
                    <a:bodyPr/>
                    <a:lstStyle/>
                    <a:p>
                      <a:pPr algn="ctr">
                        <a:lnSpc>
                          <a:spcPct val="115000"/>
                        </a:lnSpc>
                        <a:spcAft>
                          <a:spcPts val="0"/>
                        </a:spcAft>
                      </a:pPr>
                      <a:r>
                        <a:rPr lang="uk-UA" sz="1400" dirty="0">
                          <a:latin typeface="Georgia"/>
                          <a:ea typeface="Calibri"/>
                          <a:cs typeface="Times New Roman"/>
                        </a:rPr>
                        <a:t>грошових доходів від його підприємницької або іншої законної діяльності</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20">
                <a:tc>
                  <a:txBody>
                    <a:bodyPr/>
                    <a:lstStyle/>
                    <a:p>
                      <a:pPr algn="ctr">
                        <a:lnSpc>
                          <a:spcPct val="115000"/>
                        </a:lnSpc>
                        <a:spcAft>
                          <a:spcPts val="0"/>
                        </a:spcAft>
                      </a:pPr>
                      <a:r>
                        <a:rPr lang="uk-UA" sz="1400" dirty="0">
                          <a:latin typeface="Georgia"/>
                          <a:ea typeface="Calibri"/>
                          <a:cs typeface="Times New Roman"/>
                        </a:rPr>
                        <a:t>доходів у вигляді відсотків за банківськими вкладами</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20">
                <a:tc>
                  <a:txBody>
                    <a:bodyPr/>
                    <a:lstStyle/>
                    <a:p>
                      <a:pPr algn="ctr">
                        <a:lnSpc>
                          <a:spcPct val="115000"/>
                        </a:lnSpc>
                        <a:spcAft>
                          <a:spcPts val="0"/>
                        </a:spcAft>
                      </a:pPr>
                      <a:r>
                        <a:rPr lang="uk-UA" sz="1400">
                          <a:latin typeface="Georgia"/>
                          <a:ea typeface="Calibri"/>
                          <a:cs typeface="Times New Roman"/>
                        </a:rPr>
                        <a:t>доходів від цінних паперів</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639">
                <a:tc>
                  <a:txBody>
                    <a:bodyPr/>
                    <a:lstStyle/>
                    <a:p>
                      <a:pPr algn="ctr">
                        <a:lnSpc>
                          <a:spcPct val="115000"/>
                        </a:lnSpc>
                        <a:spcAft>
                          <a:spcPts val="0"/>
                        </a:spcAft>
                      </a:pPr>
                      <a:r>
                        <a:rPr lang="uk-UA" sz="1400">
                          <a:latin typeface="Georgia"/>
                          <a:ea typeface="Calibri"/>
                          <a:cs typeface="Times New Roman"/>
                        </a:rPr>
                        <a:t>доходів від земельної ділянки, нерухомого та іншого майна</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20">
                <a:tc>
                  <a:txBody>
                    <a:bodyPr/>
                    <a:lstStyle/>
                    <a:p>
                      <a:pPr algn="ctr">
                        <a:lnSpc>
                          <a:spcPct val="115000"/>
                        </a:lnSpc>
                        <a:spcAft>
                          <a:spcPts val="0"/>
                        </a:spcAft>
                      </a:pPr>
                      <a:r>
                        <a:rPr lang="uk-UA" sz="1400" dirty="0">
                          <a:latin typeface="Georgia"/>
                          <a:ea typeface="Calibri"/>
                          <a:cs typeface="Times New Roman"/>
                        </a:rPr>
                        <a:t>наявність на утриманні непрацездатних осіб тощо</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7000">
              <a:schemeClr val="accent2">
                <a:lumMod val="60000"/>
                <a:lumOff val="40000"/>
                <a:alpha val="42000"/>
              </a:schemeClr>
            </a:gs>
            <a:gs pos="50000">
              <a:schemeClr val="accent1">
                <a:shade val="67500"/>
                <a:satMod val="115000"/>
              </a:schemeClr>
            </a:gs>
            <a:gs pos="100000">
              <a:schemeClr val="accent1">
                <a:shade val="100000"/>
                <a:satMod val="115000"/>
              </a:schemeClr>
            </a:gs>
          </a:gsLst>
          <a:lin ang="2700000" scaled="1"/>
          <a:tileRect/>
        </a:gradFill>
        <a:effectLst/>
      </p:bgPr>
    </p:bg>
    <p:spTree>
      <p:nvGrpSpPr>
        <p:cNvPr id="1" name=""/>
        <p:cNvGrpSpPr/>
        <p:nvPr/>
      </p:nvGrpSpPr>
      <p:grpSpPr>
        <a:xfrm>
          <a:off x="0" y="0"/>
          <a:ext cx="0" cy="0"/>
          <a:chOff x="0" y="0"/>
          <a:chExt cx="0" cy="0"/>
        </a:xfrm>
      </p:grpSpPr>
      <p:grpSp>
        <p:nvGrpSpPr>
          <p:cNvPr id="24577" name="Group 1"/>
          <p:cNvGrpSpPr>
            <a:grpSpLocks/>
          </p:cNvGrpSpPr>
          <p:nvPr/>
        </p:nvGrpSpPr>
        <p:grpSpPr bwMode="auto">
          <a:xfrm>
            <a:off x="285720" y="214290"/>
            <a:ext cx="8539063" cy="6443443"/>
            <a:chOff x="780" y="720"/>
            <a:chExt cx="10803" cy="15004"/>
          </a:xfrm>
        </p:grpSpPr>
        <p:sp>
          <p:nvSpPr>
            <p:cNvPr id="24578" name="AutoShape 2"/>
            <p:cNvSpPr>
              <a:spLocks noChangeArrowheads="1"/>
            </p:cNvSpPr>
            <p:nvPr/>
          </p:nvSpPr>
          <p:spPr bwMode="auto">
            <a:xfrm>
              <a:off x="3405" y="720"/>
              <a:ext cx="7515" cy="1365"/>
            </a:xfrm>
            <a:prstGeom prst="foldedCorner">
              <a:avLst>
                <a:gd name="adj" fmla="val 12500"/>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З урахуванням майнового стану особи суд може призначити штраф із розстрочкою виплати певними частинами строком до одного року</a:t>
              </a:r>
              <a:endParaRPr kumimoji="0" lang="ru-RU" sz="1800" b="0" i="0" u="none" strike="noStrike" cap="none" normalizeH="0" baseline="0" dirty="0" smtClean="0">
                <a:ln>
                  <a:noFill/>
                </a:ln>
                <a:solidFill>
                  <a:schemeClr val="tx1"/>
                </a:solidFill>
                <a:effectLst/>
                <a:latin typeface="Arial" pitchFamily="34" charset="0"/>
              </a:endParaRPr>
            </a:p>
          </p:txBody>
        </p:sp>
        <p:cxnSp>
          <p:nvCxnSpPr>
            <p:cNvPr id="24579" name="AutoShape 3"/>
            <p:cNvCxnSpPr>
              <a:cxnSpLocks noChangeShapeType="1"/>
            </p:cNvCxnSpPr>
            <p:nvPr/>
          </p:nvCxnSpPr>
          <p:spPr bwMode="auto">
            <a:xfrm flipH="1">
              <a:off x="2760" y="1305"/>
              <a:ext cx="645" cy="0"/>
            </a:xfrm>
            <a:prstGeom prst="straightConnector1">
              <a:avLst/>
            </a:prstGeom>
            <a:noFill/>
            <a:ln w="9525">
              <a:solidFill>
                <a:srgbClr val="000000"/>
              </a:solidFill>
              <a:round/>
              <a:headEnd/>
              <a:tailEnd/>
            </a:ln>
          </p:spPr>
        </p:cxnSp>
        <p:cxnSp>
          <p:nvCxnSpPr>
            <p:cNvPr id="24580" name="AutoShape 4"/>
            <p:cNvCxnSpPr>
              <a:cxnSpLocks noChangeShapeType="1"/>
            </p:cNvCxnSpPr>
            <p:nvPr/>
          </p:nvCxnSpPr>
          <p:spPr bwMode="auto">
            <a:xfrm>
              <a:off x="2760" y="1305"/>
              <a:ext cx="0" cy="1500"/>
            </a:xfrm>
            <a:prstGeom prst="straightConnector1">
              <a:avLst/>
            </a:prstGeom>
            <a:noFill/>
            <a:ln w="9525">
              <a:solidFill>
                <a:srgbClr val="000000"/>
              </a:solidFill>
              <a:round/>
              <a:headEnd/>
              <a:tailEnd type="triangle" w="med" len="med"/>
            </a:ln>
          </p:spPr>
        </p:cxnSp>
        <p:sp>
          <p:nvSpPr>
            <p:cNvPr id="24581" name="Rectangle 5"/>
            <p:cNvSpPr>
              <a:spLocks noChangeArrowheads="1"/>
            </p:cNvSpPr>
            <p:nvPr/>
          </p:nvSpPr>
          <p:spPr bwMode="auto">
            <a:xfrm>
              <a:off x="780" y="2805"/>
              <a:ext cx="4320" cy="208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У разі </a:t>
              </a:r>
              <a:r>
                <a:rPr kumimoji="0" lang="uk-UA" sz="1200" b="0" i="0" u="none" strike="noStrike" cap="none" normalizeH="0" baseline="0" dirty="0" smtClean="0">
                  <a:ln>
                    <a:noFill/>
                  </a:ln>
                  <a:solidFill>
                    <a:srgbClr val="FFFFFF"/>
                  </a:solidFill>
                  <a:effectLst/>
                  <a:latin typeface="Georgia" pitchFamily="18" charset="0"/>
                </a:rPr>
                <a:t>несплати</a:t>
              </a:r>
              <a:r>
                <a:rPr kumimoji="0" lang="uk-UA" sz="1200" b="0" i="0" u="none" strike="noStrike" cap="none" normalizeH="0" baseline="0" dirty="0" smtClean="0">
                  <a:ln>
                    <a:noFill/>
                  </a:ln>
                  <a:solidFill>
                    <a:schemeClr val="tx1"/>
                  </a:solidFill>
                  <a:effectLst/>
                  <a:latin typeface="Georgia" pitchFamily="18" charset="0"/>
                </a:rPr>
                <a:t> штрафу в розмірі не більше трьох тисяч неоподатковуваних мінімумів доходів громадян та відсутності підстав для розстрочки його виплати</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24582" name="AutoShape 6"/>
            <p:cNvCxnSpPr>
              <a:cxnSpLocks noChangeShapeType="1"/>
            </p:cNvCxnSpPr>
            <p:nvPr/>
          </p:nvCxnSpPr>
          <p:spPr bwMode="auto">
            <a:xfrm>
              <a:off x="5100" y="3300"/>
              <a:ext cx="690" cy="0"/>
            </a:xfrm>
            <a:prstGeom prst="straightConnector1">
              <a:avLst/>
            </a:prstGeom>
            <a:noFill/>
            <a:ln w="9525">
              <a:solidFill>
                <a:srgbClr val="000000"/>
              </a:solidFill>
              <a:round/>
              <a:headEnd/>
              <a:tailEnd type="triangle" w="med" len="med"/>
            </a:ln>
          </p:spPr>
        </p:cxnSp>
        <p:sp>
          <p:nvSpPr>
            <p:cNvPr id="24583" name="Rectangle 7"/>
            <p:cNvSpPr>
              <a:spLocks noChangeArrowheads="1"/>
            </p:cNvSpPr>
            <p:nvPr/>
          </p:nvSpPr>
          <p:spPr bwMode="auto">
            <a:xfrm>
              <a:off x="5790" y="2805"/>
              <a:ext cx="5550" cy="960"/>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суд замінює несплачену суму штрафу покаранням у виді</a:t>
              </a:r>
              <a:endParaRPr kumimoji="0" lang="ru-RU" sz="1600" b="0" i="0" u="none" strike="noStrike" cap="none" normalizeH="0" baseline="0" dirty="0" smtClean="0">
                <a:ln>
                  <a:noFill/>
                </a:ln>
                <a:solidFill>
                  <a:schemeClr val="tx1"/>
                </a:solidFill>
                <a:effectLst/>
                <a:latin typeface="Arial" pitchFamily="34" charset="0"/>
              </a:endParaRPr>
            </a:p>
          </p:txBody>
        </p:sp>
        <p:sp>
          <p:nvSpPr>
            <p:cNvPr id="24584" name="Rectangle 8"/>
            <p:cNvSpPr>
              <a:spLocks noChangeArrowheads="1"/>
            </p:cNvSpPr>
            <p:nvPr/>
          </p:nvSpPr>
          <p:spPr bwMode="auto">
            <a:xfrm>
              <a:off x="930" y="7590"/>
              <a:ext cx="4080" cy="253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У </a:t>
              </a:r>
              <a:r>
                <a:rPr kumimoji="0" lang="uk-UA" sz="1200" b="0" i="0" u="none" strike="noStrike" cap="none" normalizeH="0" baseline="0" dirty="0" smtClean="0">
                  <a:ln>
                    <a:noFill/>
                  </a:ln>
                  <a:solidFill>
                    <a:schemeClr val="accent2">
                      <a:lumMod val="50000"/>
                    </a:schemeClr>
                  </a:solidFill>
                  <a:effectLst/>
                  <a:latin typeface="Georgia" pitchFamily="18" charset="0"/>
                </a:rPr>
                <a:t>разі несплати </a:t>
              </a:r>
              <a:r>
                <a:rPr kumimoji="0" lang="uk-UA" sz="1200" b="0" i="0" u="none" strike="noStrike" cap="none" normalizeH="0" baseline="0" dirty="0" smtClean="0">
                  <a:ln>
                    <a:noFill/>
                  </a:ln>
                  <a:solidFill>
                    <a:schemeClr val="tx1"/>
                  </a:solidFill>
                  <a:effectLst/>
                  <a:latin typeface="Georgia" pitchFamily="18" charset="0"/>
                </a:rPr>
                <a:t>штрафу в розмірі понад три тисячі неоподатковуваних мінімумів доходів громадян, призначеного як основне покарання, та відсутності підстав для розстрочки </a:t>
              </a:r>
              <a:endParaRPr kumimoji="0" lang="ru-RU" sz="1600" b="0" i="0" u="none" strike="noStrike" cap="none" normalizeH="0" baseline="0" dirty="0" smtClean="0">
                <a:ln>
                  <a:noFill/>
                </a:ln>
                <a:solidFill>
                  <a:schemeClr val="tx1"/>
                </a:solidFill>
                <a:effectLst/>
                <a:latin typeface="Arial" pitchFamily="34" charset="0"/>
              </a:endParaRPr>
            </a:p>
          </p:txBody>
        </p:sp>
        <p:sp>
          <p:nvSpPr>
            <p:cNvPr id="24585" name="Rectangle 9"/>
            <p:cNvSpPr>
              <a:spLocks noChangeArrowheads="1"/>
            </p:cNvSpPr>
            <p:nvPr/>
          </p:nvSpPr>
          <p:spPr bwMode="auto">
            <a:xfrm>
              <a:off x="5460" y="4110"/>
              <a:ext cx="2880" cy="2760"/>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Georgia" pitchFamily="18" charset="0"/>
                </a:rPr>
                <a:t>громадських робіт із розрахунку одна година громадських робіт за один установлений законодавством неоподатковуваний мінімум доходів громадян</a:t>
              </a:r>
              <a:endParaRPr kumimoji="0" lang="ru-RU" sz="1600" b="0" i="0" u="none" strike="noStrike" cap="none" normalizeH="0" baseline="0" dirty="0" smtClean="0">
                <a:ln>
                  <a:noFill/>
                </a:ln>
                <a:solidFill>
                  <a:schemeClr val="tx1"/>
                </a:solidFill>
                <a:effectLst/>
                <a:latin typeface="Arial" pitchFamily="34" charset="0"/>
              </a:endParaRPr>
            </a:p>
          </p:txBody>
        </p:sp>
        <p:sp>
          <p:nvSpPr>
            <p:cNvPr id="24586" name="Rectangle 10"/>
            <p:cNvSpPr>
              <a:spLocks noChangeArrowheads="1"/>
            </p:cNvSpPr>
            <p:nvPr/>
          </p:nvSpPr>
          <p:spPr bwMode="auto">
            <a:xfrm>
              <a:off x="8715" y="4110"/>
              <a:ext cx="2820" cy="3480"/>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Georgia" pitchFamily="18" charset="0"/>
                </a:rPr>
                <a:t>виправними роботами із розрахунку один місяць виправних робіт за двадцять установлених законодавством неоподатковуваних мінімумів доходів громадян, але на строк </a:t>
              </a:r>
              <a:r>
                <a:rPr kumimoji="0" lang="uk-UA" sz="1100" b="1" i="0" u="none" strike="noStrike" cap="none" normalizeH="0" baseline="0" dirty="0" smtClean="0">
                  <a:ln>
                    <a:noFill/>
                  </a:ln>
                  <a:solidFill>
                    <a:schemeClr val="tx1"/>
                  </a:solidFill>
                  <a:effectLst/>
                  <a:latin typeface="Georgia" pitchFamily="18" charset="0"/>
                </a:rPr>
                <a:t>не більше двох років</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24587" name="AutoShape 11"/>
            <p:cNvCxnSpPr>
              <a:cxnSpLocks noChangeShapeType="1"/>
            </p:cNvCxnSpPr>
            <p:nvPr/>
          </p:nvCxnSpPr>
          <p:spPr bwMode="auto">
            <a:xfrm flipH="1">
              <a:off x="6660" y="3765"/>
              <a:ext cx="1860" cy="345"/>
            </a:xfrm>
            <a:prstGeom prst="straightConnector1">
              <a:avLst/>
            </a:prstGeom>
            <a:noFill/>
            <a:ln w="9525">
              <a:solidFill>
                <a:srgbClr val="000000"/>
              </a:solidFill>
              <a:round/>
              <a:headEnd/>
              <a:tailEnd type="triangle" w="med" len="med"/>
            </a:ln>
          </p:spPr>
        </p:cxnSp>
        <p:cxnSp>
          <p:nvCxnSpPr>
            <p:cNvPr id="24588" name="AutoShape 12"/>
            <p:cNvCxnSpPr>
              <a:cxnSpLocks noChangeShapeType="1"/>
            </p:cNvCxnSpPr>
            <p:nvPr/>
          </p:nvCxnSpPr>
          <p:spPr bwMode="auto">
            <a:xfrm>
              <a:off x="8520" y="3765"/>
              <a:ext cx="1860" cy="345"/>
            </a:xfrm>
            <a:prstGeom prst="straightConnector1">
              <a:avLst/>
            </a:prstGeom>
            <a:noFill/>
            <a:ln w="9525">
              <a:solidFill>
                <a:srgbClr val="000000"/>
              </a:solidFill>
              <a:round/>
              <a:headEnd/>
              <a:tailEnd type="triangle" w="med" len="med"/>
            </a:ln>
          </p:spPr>
        </p:cxnSp>
        <p:cxnSp>
          <p:nvCxnSpPr>
            <p:cNvPr id="24589" name="AutoShape 13"/>
            <p:cNvCxnSpPr>
              <a:cxnSpLocks noChangeShapeType="1"/>
            </p:cNvCxnSpPr>
            <p:nvPr/>
          </p:nvCxnSpPr>
          <p:spPr bwMode="auto">
            <a:xfrm>
              <a:off x="5010" y="8385"/>
              <a:ext cx="615" cy="0"/>
            </a:xfrm>
            <a:prstGeom prst="straightConnector1">
              <a:avLst/>
            </a:prstGeom>
            <a:noFill/>
            <a:ln w="9525">
              <a:solidFill>
                <a:srgbClr val="000000"/>
              </a:solidFill>
              <a:round/>
              <a:headEnd/>
              <a:tailEnd type="triangle" w="med" len="med"/>
            </a:ln>
          </p:spPr>
        </p:cxnSp>
        <p:sp>
          <p:nvSpPr>
            <p:cNvPr id="24590" name="Rectangle 14"/>
            <p:cNvSpPr>
              <a:spLocks noChangeArrowheads="1"/>
            </p:cNvSpPr>
            <p:nvPr/>
          </p:nvSpPr>
          <p:spPr bwMode="auto">
            <a:xfrm>
              <a:off x="5625" y="7920"/>
              <a:ext cx="5835" cy="885"/>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суд замінює несплачену суму штрафу покаранням у виді</a:t>
              </a:r>
              <a:endParaRPr kumimoji="0" lang="ru-RU" sz="1600" b="0" i="0" u="none" strike="noStrike" cap="none" normalizeH="0" baseline="0" dirty="0" smtClean="0">
                <a:ln>
                  <a:noFill/>
                </a:ln>
                <a:solidFill>
                  <a:schemeClr val="tx1"/>
                </a:solidFill>
                <a:effectLst/>
                <a:latin typeface="Arial" pitchFamily="34" charset="0"/>
              </a:endParaRPr>
            </a:p>
          </p:txBody>
        </p:sp>
        <p:sp>
          <p:nvSpPr>
            <p:cNvPr id="24591" name="AutoShape 15"/>
            <p:cNvSpPr>
              <a:spLocks noChangeArrowheads="1"/>
            </p:cNvSpPr>
            <p:nvPr/>
          </p:nvSpPr>
          <p:spPr bwMode="auto">
            <a:xfrm>
              <a:off x="10125" y="8595"/>
              <a:ext cx="525" cy="525"/>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92" name="AutoShape 16"/>
            <p:cNvSpPr>
              <a:spLocks noChangeArrowheads="1"/>
            </p:cNvSpPr>
            <p:nvPr/>
          </p:nvSpPr>
          <p:spPr bwMode="auto">
            <a:xfrm>
              <a:off x="5940" y="9120"/>
              <a:ext cx="5595" cy="1635"/>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позбавлення волі із розрахунку один день позбавлення волі за вісім неоподатковуваних мінімумів доходів громадян у таких межах</a:t>
              </a:r>
              <a:endParaRPr kumimoji="0" lang="ru-RU" sz="1600" b="0" i="0" u="none" strike="noStrike" cap="none" normalizeH="0" baseline="0" dirty="0" smtClean="0">
                <a:ln>
                  <a:noFill/>
                </a:ln>
                <a:solidFill>
                  <a:schemeClr val="tx1"/>
                </a:solidFill>
                <a:effectLst/>
                <a:latin typeface="Arial" pitchFamily="34" charset="0"/>
              </a:endParaRPr>
            </a:p>
          </p:txBody>
        </p:sp>
        <p:sp>
          <p:nvSpPr>
            <p:cNvPr id="24593" name="AutoShape 17"/>
            <p:cNvSpPr>
              <a:spLocks noChangeArrowheads="1"/>
            </p:cNvSpPr>
            <p:nvPr/>
          </p:nvSpPr>
          <p:spPr bwMode="auto">
            <a:xfrm>
              <a:off x="8340" y="10680"/>
              <a:ext cx="705" cy="390"/>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4595" name="Rectangle 19"/>
            <p:cNvSpPr>
              <a:spLocks noChangeArrowheads="1"/>
            </p:cNvSpPr>
            <p:nvPr/>
          </p:nvSpPr>
          <p:spPr bwMode="auto">
            <a:xfrm>
              <a:off x="1413" y="14194"/>
              <a:ext cx="10170" cy="1530"/>
            </a:xfrm>
            <a:prstGeom prst="rect">
              <a:avLst/>
            </a:prstGeom>
            <a:solidFill>
              <a:srgbClr val="FFFFFF"/>
            </a:solidFill>
            <a:ln w="63500" cmpd="thickThin">
              <a:solidFill>
                <a:srgbClr val="C0504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Якщо під час розрахунку строку позбавлення волі цей строк становить більше вказаних меж, суд замінює покарання у виді штрафу покаранням у виді позбавлення волі на максимальний строк, передбачений для злочину відповідної тяжкості цією частиною статті</a:t>
              </a:r>
              <a:endParaRPr kumimoji="0" lang="ru-RU" sz="1600" b="0" i="0" u="none" strike="noStrike" cap="none" normalizeH="0" baseline="0" dirty="0" smtClean="0">
                <a:ln>
                  <a:noFill/>
                </a:ln>
                <a:solidFill>
                  <a:schemeClr val="tx1"/>
                </a:solidFill>
                <a:effectLst/>
                <a:latin typeface="Arial" pitchFamily="34" charset="0"/>
              </a:endParaRPr>
            </a:p>
          </p:txBody>
        </p:sp>
      </p:grpSp>
      <p:graphicFrame>
        <p:nvGraphicFramePr>
          <p:cNvPr id="21" name="Таблица 20"/>
          <p:cNvGraphicFramePr>
            <a:graphicFrameLocks noGrp="1"/>
          </p:cNvGraphicFramePr>
          <p:nvPr/>
        </p:nvGraphicFramePr>
        <p:xfrm>
          <a:off x="214282" y="4786322"/>
          <a:ext cx="8715436" cy="995018"/>
        </p:xfrm>
        <a:graphic>
          <a:graphicData uri="http://schemas.openxmlformats.org/drawingml/2006/table">
            <a:tbl>
              <a:tblPr/>
              <a:tblGrid>
                <a:gridCol w="3695358"/>
                <a:gridCol w="5020078"/>
              </a:tblGrid>
              <a:tr h="287197">
                <a:tc>
                  <a:txBody>
                    <a:bodyPr/>
                    <a:lstStyle/>
                    <a:p>
                      <a:pPr algn="just">
                        <a:lnSpc>
                          <a:spcPct val="115000"/>
                        </a:lnSpc>
                        <a:spcAft>
                          <a:spcPts val="0"/>
                        </a:spcAft>
                      </a:pPr>
                      <a:r>
                        <a:rPr lang="uk-UA" sz="1200" dirty="0">
                          <a:latin typeface="Georgia"/>
                          <a:ea typeface="Calibri"/>
                          <a:cs typeface="Times New Roman"/>
                        </a:rPr>
                        <a:t>від </a:t>
                      </a:r>
                      <a:r>
                        <a:rPr lang="uk-UA" sz="1200" dirty="0">
                          <a:highlight>
                            <a:srgbClr val="00FFFF"/>
                          </a:highlight>
                          <a:latin typeface="Georgia"/>
                          <a:ea typeface="Calibri"/>
                          <a:cs typeface="Times New Roman"/>
                        </a:rPr>
                        <a:t>одного до п'яти</a:t>
                      </a:r>
                      <a:r>
                        <a:rPr lang="uk-UA" sz="1200" dirty="0">
                          <a:latin typeface="Georgia"/>
                          <a:ea typeface="Calibri"/>
                          <a:cs typeface="Times New Roman"/>
                        </a:rPr>
                        <a:t> років позбавлення волі</a:t>
                      </a:r>
                      <a:endParaRPr lang="ru-RU" sz="10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latin typeface="Georgia"/>
                          <a:ea typeface="Calibri"/>
                          <a:cs typeface="Times New Roman"/>
                        </a:rPr>
                        <a:t>у випадку призначення штрафу за вчинення нетяжкого злочину</a:t>
                      </a:r>
                      <a:endParaRPr lang="ru-RU" sz="10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197">
                <a:tc>
                  <a:txBody>
                    <a:bodyPr/>
                    <a:lstStyle/>
                    <a:p>
                      <a:pPr algn="just">
                        <a:lnSpc>
                          <a:spcPct val="115000"/>
                        </a:lnSpc>
                        <a:spcAft>
                          <a:spcPts val="0"/>
                        </a:spcAft>
                      </a:pPr>
                      <a:r>
                        <a:rPr lang="uk-UA" sz="1200">
                          <a:latin typeface="Georgia"/>
                          <a:ea typeface="Calibri"/>
                          <a:cs typeface="Times New Roman"/>
                        </a:rPr>
                        <a:t>від </a:t>
                      </a:r>
                      <a:r>
                        <a:rPr lang="uk-UA" sz="1200">
                          <a:highlight>
                            <a:srgbClr val="00FFFF"/>
                          </a:highlight>
                          <a:latin typeface="Georgia"/>
                          <a:ea typeface="Calibri"/>
                          <a:cs typeface="Times New Roman"/>
                        </a:rPr>
                        <a:t>п'яти до десяти</a:t>
                      </a:r>
                      <a:r>
                        <a:rPr lang="uk-UA" sz="1200">
                          <a:latin typeface="Georgia"/>
                          <a:ea typeface="Calibri"/>
                          <a:cs typeface="Times New Roman"/>
                        </a:rPr>
                        <a:t> років позбавлення волі</a:t>
                      </a:r>
                      <a:endParaRPr lang="ru-RU" sz="10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latin typeface="Georgia"/>
                          <a:ea typeface="Calibri"/>
                          <a:cs typeface="Times New Roman"/>
                        </a:rPr>
                        <a:t>у випадку призначення штрафу за вчинення тяжкого злочину</a:t>
                      </a:r>
                      <a:endParaRPr lang="ru-RU" sz="10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574">
                <a:tc>
                  <a:txBody>
                    <a:bodyPr/>
                    <a:lstStyle/>
                    <a:p>
                      <a:pPr algn="just">
                        <a:lnSpc>
                          <a:spcPct val="115000"/>
                        </a:lnSpc>
                        <a:spcAft>
                          <a:spcPts val="0"/>
                        </a:spcAft>
                      </a:pPr>
                      <a:r>
                        <a:rPr lang="uk-UA" sz="1200">
                          <a:latin typeface="Georgia"/>
                          <a:ea typeface="Calibri"/>
                          <a:cs typeface="Times New Roman"/>
                        </a:rPr>
                        <a:t>від </a:t>
                      </a:r>
                      <a:r>
                        <a:rPr lang="uk-UA" sz="1200">
                          <a:highlight>
                            <a:srgbClr val="00FFFF"/>
                          </a:highlight>
                          <a:latin typeface="Georgia"/>
                          <a:ea typeface="Calibri"/>
                          <a:cs typeface="Times New Roman"/>
                        </a:rPr>
                        <a:t>десяти до дванадцяти</a:t>
                      </a:r>
                      <a:r>
                        <a:rPr lang="uk-UA" sz="1200">
                          <a:latin typeface="Georgia"/>
                          <a:ea typeface="Calibri"/>
                          <a:cs typeface="Times New Roman"/>
                        </a:rPr>
                        <a:t> років позбавлення волі</a:t>
                      </a:r>
                      <a:endParaRPr lang="ru-RU" sz="105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latin typeface="Georgia"/>
                          <a:ea typeface="Calibri"/>
                          <a:cs typeface="Times New Roman"/>
                        </a:rPr>
                        <a:t>у випадку призначення штрафу за вчинення особливо тяжкого злочину</a:t>
                      </a:r>
                      <a:endParaRPr lang="ru-RU" sz="10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18000"/>
            <a:lum/>
          </a:blip>
          <a:srcRect/>
          <a:stretch>
            <a:fillRect/>
          </a:stretch>
        </a:blip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574767"/>
            <a:ext cx="8974183" cy="6100052"/>
            <a:chOff x="1015" y="3653"/>
            <a:chExt cx="6324" cy="7131"/>
          </a:xfrm>
        </p:grpSpPr>
        <p:sp>
          <p:nvSpPr>
            <p:cNvPr id="8195" name="docshape926"/>
            <p:cNvSpPr txBox="1">
              <a:spLocks noChangeArrowheads="1"/>
            </p:cNvSpPr>
            <p:nvPr/>
          </p:nvSpPr>
          <p:spPr bwMode="auto">
            <a:xfrm>
              <a:off x="1015" y="3653"/>
              <a:ext cx="6255" cy="905"/>
            </a:xfrm>
            <a:prstGeom prst="rect">
              <a:avLst/>
            </a:prstGeom>
            <a:solidFill>
              <a:schemeClr val="accent6">
                <a:lumMod val="20000"/>
                <a:lumOff val="8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457200" marR="127000" lvl="1" indent="0" algn="ctr" defTabSz="914400" rtl="0" eaLnBrk="1" fontAlgn="base" latinLnBrk="0" hangingPunct="1">
                <a:lnSpc>
                  <a:spcPct val="100000"/>
                </a:lnSpc>
                <a:spcBef>
                  <a:spcPts val="263"/>
                </a:spcBef>
                <a:spcAft>
                  <a:spcPct val="0"/>
                </a:spcAft>
                <a:buClrTx/>
                <a:buSzTx/>
                <a:buFontTx/>
                <a:buNone/>
                <a:tabLst/>
              </a:pPr>
              <a:r>
                <a:rPr kumimoji="0" lang="uk-UA" sz="2400" b="1" i="1" u="sng" strike="noStrike" cap="none" normalizeH="0" baseline="0" dirty="0" smtClean="0">
                  <a:ln>
                    <a:noFill/>
                  </a:ln>
                  <a:solidFill>
                    <a:srgbClr val="FF0000"/>
                  </a:solidFill>
                  <a:effectLst/>
                  <a:latin typeface="Georgia" pitchFamily="18" charset="0"/>
                  <a:cs typeface="Arial" pitchFamily="34" charset="0"/>
                </a:rPr>
                <a:t>Штраф</a:t>
              </a:r>
              <a:r>
                <a:rPr kumimoji="0" lang="uk-UA" sz="2000" b="1" i="1" u="sng" strike="noStrike" cap="none" normalizeH="0" baseline="0" dirty="0" smtClean="0">
                  <a:ln>
                    <a:noFill/>
                  </a:ln>
                  <a:solidFill>
                    <a:schemeClr val="tx1"/>
                  </a:solidFill>
                  <a:effectLst/>
                  <a:latin typeface="Georgia" pitchFamily="18" charset="0"/>
                  <a:cs typeface="Arial" pitchFamily="34" charset="0"/>
                </a:rPr>
                <a:t> – </a:t>
              </a:r>
              <a:r>
                <a:rPr kumimoji="0" lang="uk-UA" sz="2000" b="0" i="0" u="none" strike="noStrike" cap="none" normalizeH="0" baseline="0" dirty="0" smtClean="0">
                  <a:ln>
                    <a:noFill/>
                  </a:ln>
                  <a:solidFill>
                    <a:schemeClr val="tx1"/>
                  </a:solidFill>
                  <a:effectLst/>
                  <a:latin typeface="Georgia" pitchFamily="18" charset="0"/>
                  <a:cs typeface="Arial" pitchFamily="34" charset="0"/>
                </a:rPr>
                <a:t>це грошове стягнення, що накладається судом у випадках і розмірі передбачених </a:t>
              </a:r>
              <a:r>
                <a:rPr kumimoji="0" lang="uk-UA" sz="2000" b="0" i="0" u="none" strike="noStrike" cap="none" normalizeH="0" baseline="0" dirty="0" smtClean="0">
                  <a:ln>
                    <a:noFill/>
                  </a:ln>
                  <a:solidFill>
                    <a:srgbClr val="FF0000"/>
                  </a:solidFill>
                  <a:effectLst/>
                  <a:latin typeface="Georgia" pitchFamily="18" charset="0"/>
                  <a:cs typeface="Arial" pitchFamily="34" charset="0"/>
                </a:rPr>
                <a:t>ст. 53 КК України</a:t>
              </a:r>
              <a:endParaRPr kumimoji="0" lang="ru-RU" sz="3600" b="0" i="0" u="none" strike="noStrike" cap="none" normalizeH="0" baseline="0" dirty="0" smtClean="0">
                <a:ln>
                  <a:noFill/>
                </a:ln>
                <a:solidFill>
                  <a:srgbClr val="FF0000"/>
                </a:solidFill>
                <a:effectLst/>
                <a:latin typeface="Georgia" pitchFamily="18" charset="0"/>
                <a:cs typeface="Arial" pitchFamily="34" charset="0"/>
              </a:endParaRPr>
            </a:p>
          </p:txBody>
        </p:sp>
        <p:grpSp>
          <p:nvGrpSpPr>
            <p:cNvPr id="3" name="docshapegroup927"/>
            <p:cNvGrpSpPr>
              <a:grpSpLocks/>
            </p:cNvGrpSpPr>
            <p:nvPr/>
          </p:nvGrpSpPr>
          <p:grpSpPr bwMode="auto">
            <a:xfrm>
              <a:off x="1045" y="4585"/>
              <a:ext cx="6286" cy="1236"/>
              <a:chOff x="1045" y="1023"/>
              <a:chExt cx="6286" cy="1236"/>
            </a:xfrm>
          </p:grpSpPr>
          <p:sp>
            <p:nvSpPr>
              <p:cNvPr id="8197" name="docshape928"/>
              <p:cNvSpPr>
                <a:spLocks/>
              </p:cNvSpPr>
              <p:nvPr/>
            </p:nvSpPr>
            <p:spPr bwMode="auto">
              <a:xfrm>
                <a:off x="3020" y="1455"/>
                <a:ext cx="2155" cy="230"/>
              </a:xfrm>
              <a:custGeom>
                <a:avLst/>
                <a:gdLst/>
                <a:ahLst/>
                <a:cxnLst>
                  <a:cxn ang="0">
                    <a:pos x="2155" y="191"/>
                  </a:cxn>
                  <a:cxn ang="0">
                    <a:pos x="2147" y="185"/>
                  </a:cxn>
                  <a:cxn ang="0">
                    <a:pos x="2046" y="112"/>
                  </a:cxn>
                  <a:cxn ang="0">
                    <a:pos x="2038" y="161"/>
                  </a:cxn>
                  <a:cxn ang="0">
                    <a:pos x="1083" y="2"/>
                  </a:cxn>
                  <a:cxn ang="0">
                    <a:pos x="1081" y="0"/>
                  </a:cxn>
                  <a:cxn ang="0">
                    <a:pos x="1077" y="1"/>
                  </a:cxn>
                  <a:cxn ang="0">
                    <a:pos x="1073" y="0"/>
                  </a:cxn>
                  <a:cxn ang="0">
                    <a:pos x="1071" y="2"/>
                  </a:cxn>
                  <a:cxn ang="0">
                    <a:pos x="116" y="161"/>
                  </a:cxn>
                  <a:cxn ang="0">
                    <a:pos x="108" y="112"/>
                  </a:cxn>
                  <a:cxn ang="0">
                    <a:pos x="0" y="191"/>
                  </a:cxn>
                  <a:cxn ang="0">
                    <a:pos x="128" y="230"/>
                  </a:cxn>
                  <a:cxn ang="0">
                    <a:pos x="120" y="185"/>
                  </a:cxn>
                  <a:cxn ang="0">
                    <a:pos x="119" y="181"/>
                  </a:cxn>
                  <a:cxn ang="0">
                    <a:pos x="1077" y="21"/>
                  </a:cxn>
                  <a:cxn ang="0">
                    <a:pos x="2035" y="181"/>
                  </a:cxn>
                  <a:cxn ang="0">
                    <a:pos x="2027" y="230"/>
                  </a:cxn>
                  <a:cxn ang="0">
                    <a:pos x="2155" y="191"/>
                  </a:cxn>
                </a:cxnLst>
                <a:rect l="0" t="0" r="r" b="b"/>
                <a:pathLst>
                  <a:path w="2155" h="230">
                    <a:moveTo>
                      <a:pt x="2155" y="191"/>
                    </a:moveTo>
                    <a:lnTo>
                      <a:pt x="2147" y="185"/>
                    </a:lnTo>
                    <a:lnTo>
                      <a:pt x="2046" y="112"/>
                    </a:lnTo>
                    <a:lnTo>
                      <a:pt x="2038" y="161"/>
                    </a:lnTo>
                    <a:lnTo>
                      <a:pt x="1083" y="2"/>
                    </a:lnTo>
                    <a:lnTo>
                      <a:pt x="1081" y="0"/>
                    </a:lnTo>
                    <a:lnTo>
                      <a:pt x="1077" y="1"/>
                    </a:lnTo>
                    <a:lnTo>
                      <a:pt x="1073" y="0"/>
                    </a:lnTo>
                    <a:lnTo>
                      <a:pt x="1071" y="2"/>
                    </a:lnTo>
                    <a:lnTo>
                      <a:pt x="116" y="161"/>
                    </a:lnTo>
                    <a:lnTo>
                      <a:pt x="108" y="112"/>
                    </a:lnTo>
                    <a:lnTo>
                      <a:pt x="0" y="191"/>
                    </a:lnTo>
                    <a:lnTo>
                      <a:pt x="128" y="230"/>
                    </a:lnTo>
                    <a:lnTo>
                      <a:pt x="120" y="185"/>
                    </a:lnTo>
                    <a:lnTo>
                      <a:pt x="119" y="181"/>
                    </a:lnTo>
                    <a:lnTo>
                      <a:pt x="1077" y="21"/>
                    </a:lnTo>
                    <a:lnTo>
                      <a:pt x="2035" y="181"/>
                    </a:lnTo>
                    <a:lnTo>
                      <a:pt x="2027" y="230"/>
                    </a:lnTo>
                    <a:lnTo>
                      <a:pt x="2155" y="19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8198" name="docshape929"/>
              <p:cNvSpPr txBox="1">
                <a:spLocks noChangeArrowheads="1"/>
              </p:cNvSpPr>
              <p:nvPr/>
            </p:nvSpPr>
            <p:spPr bwMode="auto">
              <a:xfrm>
                <a:off x="4457" y="1711"/>
                <a:ext cx="2874" cy="548"/>
              </a:xfrm>
              <a:prstGeom prst="rect">
                <a:avLst/>
              </a:prstGeom>
              <a:solidFill>
                <a:schemeClr val="accent4">
                  <a:lumMod val="40000"/>
                  <a:lumOff val="6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lvl="1" algn="ctr" fontAlgn="base">
                  <a:spcBef>
                    <a:spcPts val="263"/>
                  </a:spcBef>
                  <a:spcAft>
                    <a:spcPts val="1000"/>
                  </a:spcAft>
                </a:pPr>
                <a:r>
                  <a:rPr lang="uk-UA" sz="1400" b="1" dirty="0" smtClean="0">
                    <a:latin typeface="Georgia" pitchFamily="18" charset="0"/>
                    <a:cs typeface="Arial" pitchFamily="34" charset="0"/>
                  </a:rPr>
                  <a:t>Заміна штрафу покаранням іншого виду</a:t>
                </a:r>
              </a:p>
            </p:txBody>
          </p:sp>
          <p:sp>
            <p:nvSpPr>
              <p:cNvPr id="8199" name="docshape930"/>
              <p:cNvSpPr txBox="1">
                <a:spLocks noChangeArrowheads="1"/>
              </p:cNvSpPr>
              <p:nvPr/>
            </p:nvSpPr>
            <p:spPr bwMode="auto">
              <a:xfrm>
                <a:off x="1045" y="1711"/>
                <a:ext cx="2874" cy="518"/>
              </a:xfrm>
              <a:prstGeom prst="rect">
                <a:avLst/>
              </a:prstGeom>
              <a:solidFill>
                <a:schemeClr val="accent4">
                  <a:lumMod val="40000"/>
                  <a:lumOff val="6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457200" marR="0" lvl="1" indent="0" algn="ctr" defTabSz="914400" rtl="0" eaLnBrk="1" fontAlgn="base" latinLnBrk="0" hangingPunct="1">
                  <a:lnSpc>
                    <a:spcPct val="100000"/>
                  </a:lnSpc>
                  <a:spcBef>
                    <a:spcPts val="263"/>
                  </a:spcBef>
                  <a:spcAft>
                    <a:spcPts val="1000"/>
                  </a:spcAft>
                  <a:buClrTx/>
                  <a:buSzTx/>
                  <a:buFontTx/>
                  <a:buNone/>
                  <a:tabLst/>
                </a:pPr>
                <a:r>
                  <a:rPr kumimoji="0" lang="uk-UA" sz="1400" b="1" i="0" u="none" strike="noStrike" cap="none" normalizeH="0" baseline="0" dirty="0" smtClean="0">
                    <a:ln>
                      <a:noFill/>
                    </a:ln>
                    <a:solidFill>
                      <a:schemeClr val="tx1"/>
                    </a:solidFill>
                    <a:effectLst/>
                    <a:latin typeface="Georgia" pitchFamily="18" charset="0"/>
                    <a:cs typeface="Arial" pitchFamily="34" charset="0"/>
                  </a:rPr>
                  <a:t>Добровільна сплати штрафу засудженим</a:t>
                </a:r>
                <a:endParaRPr kumimoji="0" lang="uk-UA" sz="4000" b="1" i="0" u="none" strike="noStrike" cap="none" normalizeH="0" baseline="0" dirty="0" smtClean="0">
                  <a:ln>
                    <a:noFill/>
                  </a:ln>
                  <a:solidFill>
                    <a:schemeClr val="tx1"/>
                  </a:solidFill>
                  <a:effectLst/>
                  <a:latin typeface="Georgia" pitchFamily="18" charset="0"/>
                  <a:cs typeface="Arial" pitchFamily="34" charset="0"/>
                </a:endParaRPr>
              </a:p>
            </p:txBody>
          </p:sp>
          <p:sp>
            <p:nvSpPr>
              <p:cNvPr id="8200" name="docshape931"/>
              <p:cNvSpPr txBox="1">
                <a:spLocks noChangeArrowheads="1"/>
              </p:cNvSpPr>
              <p:nvPr/>
            </p:nvSpPr>
            <p:spPr bwMode="auto">
              <a:xfrm>
                <a:off x="1763" y="1023"/>
                <a:ext cx="5215" cy="443"/>
              </a:xfrm>
              <a:prstGeom prst="rect">
                <a:avLst/>
              </a:prstGeom>
              <a:solidFill>
                <a:schemeClr val="accent1">
                  <a:lumMod val="60000"/>
                  <a:lumOff val="4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457200" marR="0" lvl="1" indent="0" algn="ctr" defTabSz="914400" rtl="0" eaLnBrk="1" fontAlgn="base" latinLnBrk="0" hangingPunct="1">
                  <a:lnSpc>
                    <a:spcPct val="100000"/>
                  </a:lnSpc>
                  <a:spcBef>
                    <a:spcPts val="175"/>
                  </a:spcBef>
                  <a:spcAft>
                    <a:spcPts val="1000"/>
                  </a:spcAft>
                  <a:buClrTx/>
                  <a:buSzTx/>
                  <a:buFontTx/>
                  <a:buNone/>
                  <a:tabLst/>
                </a:pPr>
                <a:r>
                  <a:rPr kumimoji="0" lang="uk-UA" sz="1600" b="1" i="0" u="none" strike="noStrike" cap="none" normalizeH="0" baseline="0" dirty="0" smtClean="0">
                    <a:ln>
                      <a:noFill/>
                    </a:ln>
                    <a:solidFill>
                      <a:schemeClr val="accent2">
                        <a:lumMod val="50000"/>
                      </a:schemeClr>
                    </a:solidFill>
                    <a:effectLst/>
                    <a:latin typeface="Georgia" pitchFamily="18" charset="0"/>
                    <a:cs typeface="Arial" pitchFamily="34" charset="0"/>
                  </a:rPr>
                  <a:t>Порядок виконання покарання у виді штрафу</a:t>
                </a:r>
                <a:endParaRPr kumimoji="0" lang="uk-UA" sz="4400" b="1" i="0" u="none" strike="noStrike" cap="none" normalizeH="0" baseline="0" dirty="0" smtClean="0">
                  <a:ln>
                    <a:noFill/>
                  </a:ln>
                  <a:solidFill>
                    <a:schemeClr val="accent2">
                      <a:lumMod val="50000"/>
                    </a:schemeClr>
                  </a:solidFill>
                  <a:effectLst/>
                  <a:latin typeface="Georgia" pitchFamily="18" charset="0"/>
                  <a:cs typeface="Arial" pitchFamily="34" charset="0"/>
                </a:endParaRPr>
              </a:p>
            </p:txBody>
          </p:sp>
        </p:grpSp>
        <p:grpSp>
          <p:nvGrpSpPr>
            <p:cNvPr id="4" name="docshapegroup932"/>
            <p:cNvGrpSpPr>
              <a:grpSpLocks/>
            </p:cNvGrpSpPr>
            <p:nvPr/>
          </p:nvGrpSpPr>
          <p:grpSpPr bwMode="auto">
            <a:xfrm>
              <a:off x="1045" y="5896"/>
              <a:ext cx="6294" cy="4888"/>
              <a:chOff x="1045" y="2334"/>
              <a:chExt cx="6294" cy="4888"/>
            </a:xfrm>
          </p:grpSpPr>
          <p:sp>
            <p:nvSpPr>
              <p:cNvPr id="8202" name="docshape933"/>
              <p:cNvSpPr>
                <a:spLocks/>
              </p:cNvSpPr>
              <p:nvPr/>
            </p:nvSpPr>
            <p:spPr bwMode="auto">
              <a:xfrm>
                <a:off x="2291" y="5369"/>
                <a:ext cx="3613" cy="238"/>
              </a:xfrm>
              <a:custGeom>
                <a:avLst/>
                <a:gdLst/>
                <a:ahLst/>
                <a:cxnLst>
                  <a:cxn ang="0">
                    <a:pos x="1806" y="190"/>
                  </a:cxn>
                  <a:cxn ang="0">
                    <a:pos x="1693" y="119"/>
                  </a:cxn>
                  <a:cxn ang="0">
                    <a:pos x="1688" y="168"/>
                  </a:cxn>
                  <a:cxn ang="0">
                    <a:pos x="11" y="1"/>
                  </a:cxn>
                  <a:cxn ang="0">
                    <a:pos x="6" y="0"/>
                  </a:cxn>
                  <a:cxn ang="0">
                    <a:pos x="1" y="4"/>
                  </a:cxn>
                  <a:cxn ang="0">
                    <a:pos x="0" y="10"/>
                  </a:cxn>
                  <a:cxn ang="0">
                    <a:pos x="0" y="15"/>
                  </a:cxn>
                  <a:cxn ang="0">
                    <a:pos x="4" y="20"/>
                  </a:cxn>
                  <a:cxn ang="0">
                    <a:pos x="1686" y="188"/>
                  </a:cxn>
                  <a:cxn ang="0">
                    <a:pos x="1681" y="238"/>
                  </a:cxn>
                  <a:cxn ang="0">
                    <a:pos x="1804" y="191"/>
                  </a:cxn>
                  <a:cxn ang="0">
                    <a:pos x="1806" y="190"/>
                  </a:cxn>
                  <a:cxn ang="0">
                    <a:pos x="3612" y="15"/>
                  </a:cxn>
                  <a:cxn ang="0">
                    <a:pos x="3612" y="10"/>
                  </a:cxn>
                  <a:cxn ang="0">
                    <a:pos x="3611" y="4"/>
                  </a:cxn>
                  <a:cxn ang="0">
                    <a:pos x="3606" y="0"/>
                  </a:cxn>
                  <a:cxn ang="0">
                    <a:pos x="3601" y="1"/>
                  </a:cxn>
                  <a:cxn ang="0">
                    <a:pos x="1924" y="168"/>
                  </a:cxn>
                  <a:cxn ang="0">
                    <a:pos x="1919" y="119"/>
                  </a:cxn>
                  <a:cxn ang="0">
                    <a:pos x="1806" y="190"/>
                  </a:cxn>
                  <a:cxn ang="0">
                    <a:pos x="1931" y="238"/>
                  </a:cxn>
                  <a:cxn ang="0">
                    <a:pos x="1926" y="191"/>
                  </a:cxn>
                  <a:cxn ang="0">
                    <a:pos x="1926" y="188"/>
                  </a:cxn>
                  <a:cxn ang="0">
                    <a:pos x="3608" y="20"/>
                  </a:cxn>
                  <a:cxn ang="0">
                    <a:pos x="3612" y="15"/>
                  </a:cxn>
                </a:cxnLst>
                <a:rect l="0" t="0" r="r" b="b"/>
                <a:pathLst>
                  <a:path w="3613" h="238">
                    <a:moveTo>
                      <a:pt x="1806" y="190"/>
                    </a:moveTo>
                    <a:lnTo>
                      <a:pt x="1693" y="119"/>
                    </a:lnTo>
                    <a:lnTo>
                      <a:pt x="1688" y="168"/>
                    </a:lnTo>
                    <a:lnTo>
                      <a:pt x="11" y="1"/>
                    </a:lnTo>
                    <a:lnTo>
                      <a:pt x="6" y="0"/>
                    </a:lnTo>
                    <a:lnTo>
                      <a:pt x="1" y="4"/>
                    </a:lnTo>
                    <a:lnTo>
                      <a:pt x="0" y="10"/>
                    </a:lnTo>
                    <a:lnTo>
                      <a:pt x="0" y="15"/>
                    </a:lnTo>
                    <a:lnTo>
                      <a:pt x="4" y="20"/>
                    </a:lnTo>
                    <a:lnTo>
                      <a:pt x="1686" y="188"/>
                    </a:lnTo>
                    <a:lnTo>
                      <a:pt x="1681" y="238"/>
                    </a:lnTo>
                    <a:lnTo>
                      <a:pt x="1804" y="191"/>
                    </a:lnTo>
                    <a:lnTo>
                      <a:pt x="1806" y="190"/>
                    </a:lnTo>
                    <a:close/>
                    <a:moveTo>
                      <a:pt x="3612" y="15"/>
                    </a:moveTo>
                    <a:lnTo>
                      <a:pt x="3612" y="10"/>
                    </a:lnTo>
                    <a:lnTo>
                      <a:pt x="3611" y="4"/>
                    </a:lnTo>
                    <a:lnTo>
                      <a:pt x="3606" y="0"/>
                    </a:lnTo>
                    <a:lnTo>
                      <a:pt x="3601" y="1"/>
                    </a:lnTo>
                    <a:lnTo>
                      <a:pt x="1924" y="168"/>
                    </a:lnTo>
                    <a:lnTo>
                      <a:pt x="1919" y="119"/>
                    </a:lnTo>
                    <a:lnTo>
                      <a:pt x="1806" y="190"/>
                    </a:lnTo>
                    <a:lnTo>
                      <a:pt x="1931" y="238"/>
                    </a:lnTo>
                    <a:lnTo>
                      <a:pt x="1926" y="191"/>
                    </a:lnTo>
                    <a:lnTo>
                      <a:pt x="1926" y="188"/>
                    </a:lnTo>
                    <a:lnTo>
                      <a:pt x="3608" y="20"/>
                    </a:lnTo>
                    <a:lnTo>
                      <a:pt x="3612"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pic>
            <p:nvPicPr>
              <p:cNvPr id="8203" name="docshape934"/>
              <p:cNvPicPr>
                <a:picLocks noChangeAspect="1" noChangeArrowheads="1"/>
              </p:cNvPicPr>
              <p:nvPr/>
            </p:nvPicPr>
            <p:blipFill>
              <a:blip r:embed="rId3" cstate="print"/>
              <a:srcRect/>
              <a:stretch>
                <a:fillRect/>
              </a:stretch>
            </p:blipFill>
            <p:spPr bwMode="auto">
              <a:xfrm>
                <a:off x="4038" y="6252"/>
                <a:ext cx="120" cy="370"/>
              </a:xfrm>
              <a:prstGeom prst="rect">
                <a:avLst/>
              </a:prstGeom>
              <a:noFill/>
            </p:spPr>
          </p:pic>
          <p:sp>
            <p:nvSpPr>
              <p:cNvPr id="8204" name="docshape935"/>
              <p:cNvSpPr>
                <a:spLocks noChangeArrowheads="1"/>
              </p:cNvSpPr>
              <p:nvPr/>
            </p:nvSpPr>
            <p:spPr bwMode="auto">
              <a:xfrm>
                <a:off x="1045" y="5571"/>
                <a:ext cx="6286" cy="8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8205" name="docshape936"/>
              <p:cNvSpPr txBox="1">
                <a:spLocks noChangeArrowheads="1"/>
              </p:cNvSpPr>
              <p:nvPr/>
            </p:nvSpPr>
            <p:spPr bwMode="auto">
              <a:xfrm>
                <a:off x="1045" y="6618"/>
                <a:ext cx="6286" cy="604"/>
              </a:xfrm>
              <a:prstGeom prst="rect">
                <a:avLst/>
              </a:prstGeom>
              <a:solidFill>
                <a:schemeClr val="accent2">
                  <a:lumMod val="20000"/>
                  <a:lumOff val="8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733425" lvl="1" indent="0" algn="ctr" defTabSz="914400" rtl="0" eaLnBrk="1" fontAlgn="base" latinLnBrk="0" hangingPunct="1">
                  <a:lnSpc>
                    <a:spcPct val="100000"/>
                  </a:lnSpc>
                  <a:spcAft>
                    <a:spcPct val="0"/>
                  </a:spcAft>
                  <a:buClrTx/>
                  <a:buSzTx/>
                  <a:tabLst/>
                </a:pPr>
                <a:r>
                  <a:rPr kumimoji="0" lang="uk-UA" sz="1400" b="0" i="0" u="none" strike="noStrike" cap="none" normalizeH="0" baseline="0" dirty="0" smtClean="0">
                    <a:ln>
                      <a:noFill/>
                    </a:ln>
                    <a:solidFill>
                      <a:schemeClr val="tx1"/>
                    </a:solidFill>
                    <a:effectLst/>
                    <a:latin typeface="Georgia" pitchFamily="18" charset="0"/>
                    <a:cs typeface="Arial" pitchFamily="34" charset="0"/>
                  </a:rPr>
                  <a:t>При ухиленні від сплати штрафу, засуджений притягується до кримінальної відповідальності відповідно до статті 389 Кримінального кодексу України</a:t>
                </a:r>
                <a:endParaRPr kumimoji="0" lang="uk-UA" sz="4000" b="0" i="0" u="none" strike="noStrike" cap="none" normalizeH="0" baseline="0" dirty="0" smtClean="0">
                  <a:ln>
                    <a:noFill/>
                  </a:ln>
                  <a:solidFill>
                    <a:schemeClr val="tx1"/>
                  </a:solidFill>
                  <a:effectLst/>
                  <a:latin typeface="Georgia" pitchFamily="18" charset="0"/>
                  <a:cs typeface="Arial" pitchFamily="34" charset="0"/>
                </a:endParaRPr>
              </a:p>
            </p:txBody>
          </p:sp>
          <p:sp>
            <p:nvSpPr>
              <p:cNvPr id="8206" name="docshape937"/>
              <p:cNvSpPr txBox="1">
                <a:spLocks noChangeArrowheads="1"/>
              </p:cNvSpPr>
              <p:nvPr/>
            </p:nvSpPr>
            <p:spPr bwMode="auto">
              <a:xfrm>
                <a:off x="1045" y="5571"/>
                <a:ext cx="6294" cy="809"/>
              </a:xfrm>
              <a:prstGeom prst="rect">
                <a:avLst/>
              </a:prstGeom>
              <a:solidFill>
                <a:srgbClr val="6699FF"/>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457200" marR="73025" lvl="1" indent="0" algn="ctr" defTabSz="914400" rtl="0" eaLnBrk="1" fontAlgn="base" latinLnBrk="0" hangingPunct="1">
                  <a:lnSpc>
                    <a:spcPct val="100000"/>
                  </a:lnSpc>
                  <a:spcBef>
                    <a:spcPts val="275"/>
                  </a:spcBef>
                  <a:spcAft>
                    <a:spcPct val="0"/>
                  </a:spcAft>
                  <a:buClrTx/>
                  <a:buSzTx/>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Штраф, що передбачений санкцією статті Кримінального кодексу України як додаткове покарання, виконується</a:t>
                </a:r>
                <a:r>
                  <a:rPr kumimoji="0" lang="uk-UA" sz="1200" b="0" i="0" u="none" strike="noStrike" cap="none" normalizeH="0" dirty="0" smtClean="0">
                    <a:ln>
                      <a:noFill/>
                    </a:ln>
                    <a:solidFill>
                      <a:schemeClr val="tx1"/>
                    </a:solidFill>
                    <a:effectLst/>
                    <a:latin typeface="Georgia" pitchFamily="18" charset="0"/>
                    <a:cs typeface="Arial" pitchFamily="34" charset="0"/>
                  </a:rPr>
                  <a:t> </a:t>
                </a:r>
                <a:r>
                  <a:rPr kumimoji="0" lang="uk-UA" sz="1200" b="0" i="0" u="none" strike="noStrike" cap="none" normalizeH="0" baseline="0" dirty="0" smtClean="0">
                    <a:ln>
                      <a:noFill/>
                    </a:ln>
                    <a:solidFill>
                      <a:schemeClr val="tx1"/>
                    </a:solidFill>
                    <a:effectLst/>
                    <a:latin typeface="Georgia" pitchFamily="18" charset="0"/>
                    <a:cs typeface="Arial" pitchFamily="34" charset="0"/>
                  </a:rPr>
                  <a:t>відповідно до вироку суду центральним органом виконавчої</a:t>
                </a:r>
              </a:p>
              <a:p>
                <a:pPr marL="914400" marR="0" lvl="2" indent="0" algn="ctr" defTabSz="914400" rtl="0" eaLnBrk="1" fontAlgn="base" latinLnBrk="0" hangingPunct="1">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влади, що реалізує державну політику у сфері організації примусового виконання рішень судів та інших органів (посадових осіб).</a:t>
                </a:r>
                <a:endParaRPr kumimoji="0" lang="uk-UA" sz="3600" b="0" i="0" u="none" strike="noStrike" cap="none" normalizeH="0" baseline="0" dirty="0" smtClean="0">
                  <a:ln>
                    <a:noFill/>
                  </a:ln>
                  <a:solidFill>
                    <a:schemeClr val="tx1"/>
                  </a:solidFill>
                  <a:effectLst/>
                  <a:latin typeface="Georgia" pitchFamily="18" charset="0"/>
                  <a:cs typeface="Arial" pitchFamily="34" charset="0"/>
                </a:endParaRPr>
              </a:p>
            </p:txBody>
          </p:sp>
          <p:sp>
            <p:nvSpPr>
              <p:cNvPr id="8207" name="docshape938"/>
              <p:cNvSpPr txBox="1">
                <a:spLocks noChangeArrowheads="1"/>
              </p:cNvSpPr>
              <p:nvPr/>
            </p:nvSpPr>
            <p:spPr bwMode="auto">
              <a:xfrm>
                <a:off x="4457" y="2334"/>
                <a:ext cx="2874" cy="3053"/>
              </a:xfrm>
              <a:prstGeom prst="rect">
                <a:avLst/>
              </a:prstGeom>
              <a:solidFill>
                <a:schemeClr val="accent4">
                  <a:lumMod val="20000"/>
                  <a:lumOff val="8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84150" lvl="1" indent="0" algn="ctr" defTabSz="914400" rtl="0" eaLnBrk="1" fontAlgn="base" latinLnBrk="0" hangingPunct="1">
                  <a:lnSpc>
                    <a:spcPct val="100000"/>
                  </a:lnSpc>
                  <a:spcBef>
                    <a:spcPts val="225"/>
                  </a:spcBef>
                  <a:spcAft>
                    <a:spcPct val="0"/>
                  </a:spcAft>
                  <a:buClrTx/>
                  <a:buSzTx/>
                  <a:buFont typeface="Wingdings" pitchFamily="2" charset="2"/>
                  <a:buChar char="Ø"/>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у разі несплати засудженим штрафу у строк, суд розглядає питання про розстрочку виплати несплаченої суми штрафу або заміну несплаченої суми штрафу покаранням </a:t>
                </a:r>
                <a:r>
                  <a:rPr kumimoji="0" lang="uk-UA" sz="1200" b="1" i="0" u="none" strike="noStrike" cap="none" normalizeH="0" baseline="0" dirty="0" smtClean="0">
                    <a:ln>
                      <a:noFill/>
                    </a:ln>
                    <a:solidFill>
                      <a:schemeClr val="tx1"/>
                    </a:solidFill>
                    <a:effectLst/>
                    <a:latin typeface="Georgia" pitchFamily="18" charset="0"/>
                    <a:cs typeface="Arial" pitchFamily="34" charset="0"/>
                  </a:rPr>
                  <a:t>у </a:t>
                </a:r>
                <a:r>
                  <a:rPr kumimoji="0" lang="uk-UA" sz="1200" b="1" i="0" u="none" strike="noStrike" cap="none" normalizeH="0" baseline="0" dirty="0" smtClean="0">
                    <a:ln>
                      <a:noFill/>
                    </a:ln>
                    <a:solidFill>
                      <a:srgbClr val="C00000"/>
                    </a:solidFill>
                    <a:effectLst/>
                    <a:latin typeface="Georgia" pitchFamily="18" charset="0"/>
                    <a:cs typeface="Arial" pitchFamily="34" charset="0"/>
                  </a:rPr>
                  <a:t>виді громадських, виправних робіт або позбавлення волі відповідно до закону;</a:t>
                </a:r>
              </a:p>
              <a:p>
                <a:pPr marL="0" marR="142875" lvl="1" indent="0" algn="ctr" defTabSz="914400" rtl="0" eaLnBrk="1" fontAlgn="base" latinLnBrk="0" hangingPunct="1">
                  <a:lnSpc>
                    <a:spcPct val="100000"/>
                  </a:lnSpc>
                  <a:spcBef>
                    <a:spcPct val="0"/>
                  </a:spcBef>
                  <a:spcAft>
                    <a:spcPct val="0"/>
                  </a:spcAft>
                  <a:buClrTx/>
                  <a:buSzTx/>
                  <a:buFont typeface="Wingdings" pitchFamily="2" charset="2"/>
                  <a:buChar char="Ø"/>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у разі несплати засудженим чергового платежу при призначенні штрафу з розстрочкою виплати суд через місяць після закінчення строку виплати</a:t>
                </a:r>
              </a:p>
              <a:p>
                <a:pPr marL="0" marR="158750" lvl="1" indent="0" algn="ctr" defTabSz="914400" rtl="0" eaLnBrk="1" fontAlgn="base" latinLnBrk="0" hangingPunct="1">
                  <a:lnSpc>
                    <a:spcPct val="100000"/>
                  </a:lnSpc>
                  <a:spcBef>
                    <a:spcPct val="0"/>
                  </a:spcBef>
                  <a:spcAft>
                    <a:spcPts val="1000"/>
                  </a:spcAft>
                  <a:buClrTx/>
                  <a:buSzTx/>
                  <a:buFont typeface="Wingdings" pitchFamily="2" charset="2"/>
                  <a:buChar char="Ø"/>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чергового платежу замінює несплачену суму штрафу покаранням </a:t>
                </a:r>
                <a:r>
                  <a:rPr kumimoji="0" lang="uk-UA" sz="1200" b="1" i="0" u="none" strike="noStrike" cap="none" normalizeH="0" baseline="0" dirty="0" smtClean="0">
                    <a:ln>
                      <a:noFill/>
                    </a:ln>
                    <a:solidFill>
                      <a:schemeClr val="tx1"/>
                    </a:solidFill>
                    <a:effectLst/>
                    <a:latin typeface="Georgia" pitchFamily="18" charset="0"/>
                    <a:cs typeface="Arial" pitchFamily="34" charset="0"/>
                  </a:rPr>
                  <a:t>у </a:t>
                </a:r>
                <a:r>
                  <a:rPr kumimoji="0" lang="uk-UA" sz="1200" b="1" i="0" u="none" strike="noStrike" cap="none" normalizeH="0" baseline="0" dirty="0" smtClean="0">
                    <a:ln>
                      <a:noFill/>
                    </a:ln>
                    <a:solidFill>
                      <a:srgbClr val="C00000"/>
                    </a:solidFill>
                    <a:effectLst/>
                    <a:latin typeface="Georgia" pitchFamily="18" charset="0"/>
                    <a:cs typeface="Arial" pitchFamily="34" charset="0"/>
                  </a:rPr>
                  <a:t>виді громадських, виправних робіт або позбавлення волі відповідно до закону</a:t>
                </a:r>
                <a:endParaRPr kumimoji="0" lang="uk-UA" sz="3600" b="0" i="0" u="none" strike="noStrike" cap="none" normalizeH="0" baseline="0" dirty="0" smtClean="0">
                  <a:ln>
                    <a:noFill/>
                  </a:ln>
                  <a:solidFill>
                    <a:srgbClr val="C00000"/>
                  </a:solidFill>
                  <a:effectLst/>
                  <a:latin typeface="Georgia" pitchFamily="18" charset="0"/>
                  <a:cs typeface="Arial" pitchFamily="34" charset="0"/>
                </a:endParaRPr>
              </a:p>
            </p:txBody>
          </p:sp>
          <p:sp>
            <p:nvSpPr>
              <p:cNvPr id="8208" name="docshape939"/>
              <p:cNvSpPr txBox="1">
                <a:spLocks noChangeArrowheads="1"/>
              </p:cNvSpPr>
              <p:nvPr/>
            </p:nvSpPr>
            <p:spPr bwMode="auto">
              <a:xfrm>
                <a:off x="1045" y="2334"/>
                <a:ext cx="2874" cy="3033"/>
              </a:xfrm>
              <a:prstGeom prst="rect">
                <a:avLst/>
              </a:prstGeom>
              <a:solidFill>
                <a:schemeClr val="accent4">
                  <a:lumMod val="20000"/>
                  <a:lumOff val="8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20650" lvl="1" indent="0" algn="ctr" defTabSz="914400" rtl="0" eaLnBrk="1" fontAlgn="base" latinLnBrk="0" hangingPunct="1">
                  <a:lnSpc>
                    <a:spcPct val="100000"/>
                  </a:lnSpc>
                  <a:spcBef>
                    <a:spcPts val="275"/>
                  </a:spcBef>
                  <a:spcAft>
                    <a:spcPct val="0"/>
                  </a:spcAft>
                  <a:buClrTx/>
                  <a:buSzTx/>
                  <a:buFont typeface="Wingdings" pitchFamily="2" charset="2"/>
                  <a:buChar char="Ø"/>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засуджений до основного покарання у виді штрафу зобов’язаний сплатити штраф у місячний строк після набрання вироком суду законної сили і повідомити про це відповідний суд шляхом представлення документа про сплату штрафу;</a:t>
                </a:r>
              </a:p>
              <a:p>
                <a:pPr marL="0" marR="74613" lvl="1" indent="0" algn="ctr" defTabSz="914400" rtl="0" eaLnBrk="1" fontAlgn="base" latinLnBrk="0" hangingPunct="1">
                  <a:lnSpc>
                    <a:spcPct val="100000"/>
                  </a:lnSpc>
                  <a:spcBef>
                    <a:spcPct val="0"/>
                  </a:spcBef>
                  <a:spcAft>
                    <a:spcPct val="0"/>
                  </a:spcAft>
                  <a:buClrTx/>
                  <a:buSzTx/>
                  <a:buFont typeface="Wingdings" pitchFamily="2" charset="2"/>
                  <a:buChar char="Ø"/>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у разі призначення основного покарання у виді штрафу з розстрочкою виплати певними частинами засуджений зобов’язаний сплачувати штраф у розмірі та строки, встановлені вироком суду.</a:t>
                </a:r>
              </a:p>
              <a:p>
                <a:pPr marL="0" marR="0" lvl="1" indent="0" algn="ctr" defTabSz="914400" rtl="0" eaLnBrk="1" fontAlgn="base" latinLnBrk="0" hangingPunct="1">
                  <a:lnSpc>
                    <a:spcPct val="100000"/>
                  </a:lnSpc>
                  <a:spcBef>
                    <a:spcPct val="0"/>
                  </a:spcBef>
                  <a:spcAft>
                    <a:spcPts val="1000"/>
                  </a:spcAft>
                  <a:buClrTx/>
                  <a:buSzTx/>
                  <a:buFont typeface="Wingdings" pitchFamily="2" charset="2"/>
                  <a:buChar char="Ø"/>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Про сплату відповідної частини штрафу засуджений повідомляє відповідний</a:t>
                </a:r>
              </a:p>
              <a:p>
                <a:pPr marL="0" marR="436563" lvl="1" indent="0" algn="ctr" defTabSz="914400" rtl="0" eaLnBrk="1" fontAlgn="base" latinLnBrk="0" hangingPunct="1">
                  <a:lnSpc>
                    <a:spcPct val="100000"/>
                  </a:lnSpc>
                  <a:spcBef>
                    <a:spcPct val="0"/>
                  </a:spcBef>
                  <a:spcAft>
                    <a:spcPts val="1000"/>
                  </a:spcAft>
                  <a:buClrTx/>
                  <a:buSzTx/>
                  <a:buFont typeface="Wingdings" pitchFamily="2" charset="2"/>
                  <a:buChar char="Ø"/>
                  <a:tabLst/>
                </a:pPr>
                <a:r>
                  <a:rPr kumimoji="0" lang="uk-UA" sz="1200" b="0" i="0" u="none" strike="noStrike" cap="none" normalizeH="0" baseline="0" dirty="0" smtClean="0">
                    <a:ln>
                      <a:noFill/>
                    </a:ln>
                    <a:solidFill>
                      <a:schemeClr val="tx1"/>
                    </a:solidFill>
                    <a:effectLst/>
                    <a:latin typeface="Georgia" pitchFamily="18" charset="0"/>
                    <a:cs typeface="Arial" pitchFamily="34" charset="0"/>
                  </a:rPr>
                  <a:t>суд шляхом пред’явлення документа про сплату відповідної частини штрафу</a:t>
                </a:r>
                <a:endParaRPr kumimoji="0" lang="uk-UA" sz="3600" b="0" i="0" u="none" strike="noStrike" cap="none" normalizeH="0" baseline="0" dirty="0" smtClean="0">
                  <a:ln>
                    <a:noFill/>
                  </a:ln>
                  <a:solidFill>
                    <a:schemeClr val="tx1"/>
                  </a:solidFill>
                  <a:effectLst/>
                  <a:latin typeface="Georgia" pitchFamily="18" charset="0"/>
                  <a:cs typeface="Arial" pitchFamily="34" charset="0"/>
                </a:endParaRPr>
              </a:p>
            </p:txBody>
          </p:sp>
        </p:grpSp>
      </p:grpSp>
      <p:sp>
        <p:nvSpPr>
          <p:cNvPr id="18" name="Прямоугольник 17"/>
          <p:cNvSpPr/>
          <p:nvPr/>
        </p:nvSpPr>
        <p:spPr>
          <a:xfrm>
            <a:off x="0" y="0"/>
            <a:ext cx="7067006" cy="523220"/>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uk-UA" sz="2400" b="1" dirty="0" smtClean="0">
                <a:latin typeface="Constantia" pitchFamily="18" charset="0"/>
              </a:rPr>
              <a:t>Виконання покарання у виді </a:t>
            </a:r>
            <a:r>
              <a:rPr lang="uk-UA" sz="2800" b="1" dirty="0" smtClean="0">
                <a:solidFill>
                  <a:srgbClr val="C00000"/>
                </a:solidFill>
                <a:latin typeface="Constantia" pitchFamily="18" charset="0"/>
              </a:rPr>
              <a:t>штрафу</a:t>
            </a:r>
            <a:endParaRPr lang="ru-RU" sz="2400" b="1" dirty="0">
              <a:solidFill>
                <a:srgbClr val="C00000"/>
              </a:solidFill>
              <a:latin typeface="Constant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7000"/>
            <a:lum/>
          </a:blip>
          <a:srcRect/>
          <a:stretch>
            <a:fillRect/>
          </a:stretch>
        </a:blipFill>
        <a:effectLst/>
      </p:bgPr>
    </p:bg>
    <p:spTree>
      <p:nvGrpSpPr>
        <p:cNvPr id="1" name=""/>
        <p:cNvGrpSpPr/>
        <p:nvPr/>
      </p:nvGrpSpPr>
      <p:grpSpPr>
        <a:xfrm>
          <a:off x="0" y="0"/>
          <a:ext cx="0" cy="0"/>
          <a:chOff x="0" y="0"/>
          <a:chExt cx="0" cy="0"/>
        </a:xfrm>
      </p:grpSpPr>
      <p:grpSp>
        <p:nvGrpSpPr>
          <p:cNvPr id="25602" name="Group 2"/>
          <p:cNvGrpSpPr>
            <a:grpSpLocks/>
          </p:cNvGrpSpPr>
          <p:nvPr/>
        </p:nvGrpSpPr>
        <p:grpSpPr bwMode="auto">
          <a:xfrm>
            <a:off x="285720" y="1500174"/>
            <a:ext cx="8715436" cy="5214974"/>
            <a:chOff x="945" y="2400"/>
            <a:chExt cx="10590" cy="13680"/>
          </a:xfrm>
        </p:grpSpPr>
        <p:sp>
          <p:nvSpPr>
            <p:cNvPr id="25605" name="Rectangle 5"/>
            <p:cNvSpPr>
              <a:spLocks noChangeArrowheads="1"/>
            </p:cNvSpPr>
            <p:nvPr/>
          </p:nvSpPr>
          <p:spPr bwMode="auto">
            <a:xfrm>
              <a:off x="3990" y="2985"/>
              <a:ext cx="7395" cy="97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1" i="0" u="none" strike="noStrike" cap="none" normalizeH="0" baseline="0" smtClean="0">
                  <a:ln>
                    <a:noFill/>
                  </a:ln>
                  <a:solidFill>
                    <a:srgbClr val="FF0000"/>
                  </a:solidFill>
                  <a:effectLst/>
                  <a:latin typeface="Georgia" pitchFamily="18" charset="0"/>
                </a:rPr>
                <a:t>не передбачене</a:t>
              </a:r>
              <a:r>
                <a:rPr kumimoji="0" lang="uk-UA" sz="1400" b="0" i="0" u="none" strike="noStrike" cap="none" normalizeH="0" baseline="0" smtClean="0">
                  <a:ln>
                    <a:noFill/>
                  </a:ln>
                  <a:solidFill>
                    <a:schemeClr val="tx1"/>
                  </a:solidFill>
                  <a:effectLst/>
                  <a:latin typeface="Georgia" pitchFamily="18" charset="0"/>
                </a:rPr>
                <a:t> жодною санкцією Особливої частини КК</a:t>
              </a:r>
              <a:endParaRPr kumimoji="0" lang="ru-RU" sz="1800" b="0" i="0" u="none" strike="noStrike" cap="none" normalizeH="0" baseline="0" smtClean="0">
                <a:ln>
                  <a:noFill/>
                </a:ln>
                <a:solidFill>
                  <a:schemeClr val="tx1"/>
                </a:solidFill>
                <a:effectLst/>
                <a:latin typeface="Arial" pitchFamily="34" charset="0"/>
              </a:endParaRPr>
            </a:p>
          </p:txBody>
        </p:sp>
        <p:cxnSp>
          <p:nvCxnSpPr>
            <p:cNvPr id="25606" name="AutoShape 6"/>
            <p:cNvCxnSpPr>
              <a:cxnSpLocks noChangeShapeType="1"/>
            </p:cNvCxnSpPr>
            <p:nvPr/>
          </p:nvCxnSpPr>
          <p:spPr bwMode="auto">
            <a:xfrm>
              <a:off x="9480" y="3960"/>
              <a:ext cx="0" cy="360"/>
            </a:xfrm>
            <a:prstGeom prst="straightConnector1">
              <a:avLst/>
            </a:prstGeom>
            <a:noFill/>
            <a:ln w="9525">
              <a:solidFill>
                <a:srgbClr val="000000"/>
              </a:solidFill>
              <a:round/>
              <a:headEnd/>
              <a:tailEnd type="triangle" w="med" len="med"/>
            </a:ln>
          </p:spPr>
        </p:cxnSp>
        <p:sp>
          <p:nvSpPr>
            <p:cNvPr id="25607" name="AutoShape 7"/>
            <p:cNvSpPr>
              <a:spLocks noChangeArrowheads="1"/>
            </p:cNvSpPr>
            <p:nvPr/>
          </p:nvSpPr>
          <p:spPr bwMode="auto">
            <a:xfrm>
              <a:off x="7170" y="4470"/>
              <a:ext cx="4365" cy="1005"/>
            </a:xfrm>
            <a:prstGeom prst="roundRect">
              <a:avLst>
                <a:gd name="adj" fmla="val 16667"/>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застосовується на </a:t>
              </a:r>
              <a:r>
                <a:rPr kumimoji="0" lang="uk-UA" sz="1400" b="1" i="0" u="none" strike="noStrike" cap="none" normalizeH="0" baseline="0" dirty="0" smtClean="0">
                  <a:ln>
                    <a:noFill/>
                  </a:ln>
                  <a:solidFill>
                    <a:schemeClr val="tx1"/>
                  </a:solidFill>
                  <a:effectLst/>
                  <a:latin typeface="Georgia" pitchFamily="18" charset="0"/>
                </a:rPr>
                <a:t>розсуд суду</a:t>
              </a:r>
              <a:endParaRPr kumimoji="0" lang="ru-RU" b="0" i="0" u="none" strike="noStrike" cap="none" normalizeH="0" baseline="0" dirty="0" smtClean="0">
                <a:ln>
                  <a:noFill/>
                </a:ln>
                <a:solidFill>
                  <a:schemeClr val="tx1"/>
                </a:solidFill>
                <a:effectLst/>
                <a:latin typeface="Arial" pitchFamily="34" charset="0"/>
              </a:endParaRPr>
            </a:p>
          </p:txBody>
        </p:sp>
        <p:cxnSp>
          <p:nvCxnSpPr>
            <p:cNvPr id="25608" name="AutoShape 8"/>
            <p:cNvCxnSpPr>
              <a:cxnSpLocks noChangeShapeType="1"/>
            </p:cNvCxnSpPr>
            <p:nvPr/>
          </p:nvCxnSpPr>
          <p:spPr bwMode="auto">
            <a:xfrm flipH="1">
              <a:off x="6705" y="4951"/>
              <a:ext cx="465" cy="1"/>
            </a:xfrm>
            <a:prstGeom prst="straightConnector1">
              <a:avLst/>
            </a:prstGeom>
            <a:noFill/>
            <a:ln w="9525">
              <a:solidFill>
                <a:srgbClr val="000000"/>
              </a:solidFill>
              <a:round/>
              <a:headEnd/>
              <a:tailEnd type="triangle" w="med" len="med"/>
            </a:ln>
          </p:spPr>
        </p:cxnSp>
        <p:sp>
          <p:nvSpPr>
            <p:cNvPr id="25609" name="Rectangle 9"/>
            <p:cNvSpPr>
              <a:spLocks noChangeArrowheads="1"/>
            </p:cNvSpPr>
            <p:nvPr/>
          </p:nvSpPr>
          <p:spPr bwMode="auto">
            <a:xfrm>
              <a:off x="2445" y="4470"/>
              <a:ext cx="4260" cy="1185"/>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лише при засудженні особи за тяжкий чи особливо тяжкий злочин</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25610" name="AutoShape 10"/>
            <p:cNvCxnSpPr>
              <a:cxnSpLocks noChangeShapeType="1"/>
            </p:cNvCxnSpPr>
            <p:nvPr/>
          </p:nvCxnSpPr>
          <p:spPr bwMode="auto">
            <a:xfrm>
              <a:off x="2235" y="2400"/>
              <a:ext cx="1" cy="705"/>
            </a:xfrm>
            <a:prstGeom prst="straightConnector1">
              <a:avLst/>
            </a:prstGeom>
            <a:noFill/>
            <a:ln w="9525">
              <a:solidFill>
                <a:srgbClr val="000000"/>
              </a:solidFill>
              <a:round/>
              <a:headEnd/>
              <a:tailEnd/>
            </a:ln>
          </p:spPr>
        </p:cxnSp>
        <p:cxnSp>
          <p:nvCxnSpPr>
            <p:cNvPr id="25611" name="AutoShape 11"/>
            <p:cNvCxnSpPr>
              <a:cxnSpLocks noChangeShapeType="1"/>
            </p:cNvCxnSpPr>
            <p:nvPr/>
          </p:nvCxnSpPr>
          <p:spPr bwMode="auto">
            <a:xfrm flipH="1">
              <a:off x="1560" y="3105"/>
              <a:ext cx="675" cy="0"/>
            </a:xfrm>
            <a:prstGeom prst="straightConnector1">
              <a:avLst/>
            </a:prstGeom>
            <a:noFill/>
            <a:ln w="9525">
              <a:solidFill>
                <a:srgbClr val="000000"/>
              </a:solidFill>
              <a:round/>
              <a:headEnd/>
              <a:tailEnd/>
            </a:ln>
          </p:spPr>
        </p:cxnSp>
        <p:cxnSp>
          <p:nvCxnSpPr>
            <p:cNvPr id="25612" name="AutoShape 12"/>
            <p:cNvCxnSpPr>
              <a:cxnSpLocks noChangeShapeType="1"/>
            </p:cNvCxnSpPr>
            <p:nvPr/>
          </p:nvCxnSpPr>
          <p:spPr bwMode="auto">
            <a:xfrm>
              <a:off x="1560" y="3105"/>
              <a:ext cx="0" cy="3270"/>
            </a:xfrm>
            <a:prstGeom prst="straightConnector1">
              <a:avLst/>
            </a:prstGeom>
            <a:noFill/>
            <a:ln w="9525">
              <a:solidFill>
                <a:srgbClr val="000000"/>
              </a:solidFill>
              <a:round/>
              <a:headEnd/>
              <a:tailEnd type="triangle" w="med" len="med"/>
            </a:ln>
          </p:spPr>
        </p:cxnSp>
        <p:sp>
          <p:nvSpPr>
            <p:cNvPr id="25613" name="Rectangle 13"/>
            <p:cNvSpPr>
              <a:spLocks noChangeArrowheads="1"/>
            </p:cNvSpPr>
            <p:nvPr/>
          </p:nvSpPr>
          <p:spPr bwMode="auto">
            <a:xfrm>
              <a:off x="945" y="6465"/>
              <a:ext cx="7065" cy="156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поєднує в собі певний моральний вплив на засудженого і водночас позбавляє його матеріальних та інших переваг, які надає відповідне звання, ранг, чин, кваліфікаційний клас</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25614" name="AutoShape 14"/>
            <p:cNvCxnSpPr>
              <a:cxnSpLocks noChangeShapeType="1"/>
            </p:cNvCxnSpPr>
            <p:nvPr/>
          </p:nvCxnSpPr>
          <p:spPr bwMode="auto">
            <a:xfrm>
              <a:off x="9480" y="5475"/>
              <a:ext cx="0" cy="3180"/>
            </a:xfrm>
            <a:prstGeom prst="straightConnector1">
              <a:avLst/>
            </a:prstGeom>
            <a:noFill/>
            <a:ln w="9525">
              <a:solidFill>
                <a:srgbClr val="000000"/>
              </a:solidFill>
              <a:round/>
              <a:headEnd/>
              <a:tailEnd type="triangle" w="med" len="med"/>
            </a:ln>
          </p:spPr>
        </p:cxnSp>
        <p:sp>
          <p:nvSpPr>
            <p:cNvPr id="25615" name="AutoShape 15"/>
            <p:cNvSpPr>
              <a:spLocks noChangeArrowheads="1"/>
            </p:cNvSpPr>
            <p:nvPr/>
          </p:nvSpPr>
          <p:spPr bwMode="auto">
            <a:xfrm>
              <a:off x="6630" y="8655"/>
              <a:ext cx="4905" cy="1290"/>
            </a:xfrm>
            <a:prstGeom prst="bevel">
              <a:avLst>
                <a:gd name="adj" fmla="val 12500"/>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суди, застосовуючи таке покарання, враховують</a:t>
              </a:r>
              <a:endParaRPr kumimoji="0" lang="ru-RU" sz="1800" b="0" i="0" u="none" strike="noStrike" cap="none" normalizeH="0" baseline="0" smtClean="0">
                <a:ln>
                  <a:noFill/>
                </a:ln>
                <a:solidFill>
                  <a:schemeClr val="tx1"/>
                </a:solidFill>
                <a:effectLst/>
                <a:latin typeface="Arial" pitchFamily="34" charset="0"/>
              </a:endParaRPr>
            </a:p>
          </p:txBody>
        </p:sp>
        <p:cxnSp>
          <p:nvCxnSpPr>
            <p:cNvPr id="25616" name="AutoShape 16"/>
            <p:cNvCxnSpPr>
              <a:cxnSpLocks noChangeShapeType="1"/>
            </p:cNvCxnSpPr>
            <p:nvPr/>
          </p:nvCxnSpPr>
          <p:spPr bwMode="auto">
            <a:xfrm flipH="1">
              <a:off x="5145" y="9345"/>
              <a:ext cx="1485" cy="0"/>
            </a:xfrm>
            <a:prstGeom prst="straightConnector1">
              <a:avLst/>
            </a:prstGeom>
            <a:noFill/>
            <a:ln w="9525">
              <a:solidFill>
                <a:srgbClr val="000000"/>
              </a:solidFill>
              <a:round/>
              <a:headEnd/>
              <a:tailEnd/>
            </a:ln>
          </p:spPr>
        </p:cxnSp>
        <p:cxnSp>
          <p:nvCxnSpPr>
            <p:cNvPr id="25617" name="AutoShape 17"/>
            <p:cNvCxnSpPr>
              <a:cxnSpLocks noChangeShapeType="1"/>
            </p:cNvCxnSpPr>
            <p:nvPr/>
          </p:nvCxnSpPr>
          <p:spPr bwMode="auto">
            <a:xfrm>
              <a:off x="2446" y="10065"/>
              <a:ext cx="0" cy="420"/>
            </a:xfrm>
            <a:prstGeom prst="straightConnector1">
              <a:avLst/>
            </a:prstGeom>
            <a:noFill/>
            <a:ln w="9525">
              <a:solidFill>
                <a:srgbClr val="000000"/>
              </a:solidFill>
              <a:round/>
              <a:headEnd/>
              <a:tailEnd type="triangle" w="med" len="med"/>
            </a:ln>
          </p:spPr>
        </p:cxnSp>
        <p:sp>
          <p:nvSpPr>
            <p:cNvPr id="25618" name="Rectangle 18"/>
            <p:cNvSpPr>
              <a:spLocks noChangeArrowheads="1"/>
            </p:cNvSpPr>
            <p:nvPr/>
          </p:nvSpPr>
          <p:spPr bwMode="auto">
            <a:xfrm>
              <a:off x="1020" y="10485"/>
              <a:ext cx="4980" cy="2971"/>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використання винним свого звання, рангу, чину, кваліфікаційного класу для вчинення злочину або для одержання не передбачених законом пільг чи переваг для себе або інших осіб</a:t>
              </a:r>
              <a:endParaRPr kumimoji="0" lang="ru-RU" sz="1800" b="0" i="0" u="none" strike="noStrike" cap="none" normalizeH="0" baseline="0" dirty="0" smtClean="0">
                <a:ln>
                  <a:noFill/>
                </a:ln>
                <a:solidFill>
                  <a:schemeClr val="tx1"/>
                </a:solidFill>
                <a:effectLst/>
                <a:latin typeface="Arial" pitchFamily="34" charset="0"/>
              </a:endParaRPr>
            </a:p>
          </p:txBody>
        </p:sp>
        <p:sp>
          <p:nvSpPr>
            <p:cNvPr id="25619" name="Rectangle 19"/>
            <p:cNvSpPr>
              <a:spLocks noChangeArrowheads="1"/>
            </p:cNvSpPr>
            <p:nvPr/>
          </p:nvSpPr>
          <p:spPr bwMode="auto">
            <a:xfrm>
              <a:off x="6414" y="10815"/>
              <a:ext cx="5035" cy="1020"/>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ставлення до виконання службових обов’язків</a:t>
              </a:r>
              <a:endParaRPr kumimoji="0" lang="ru-RU" sz="1800" b="0" i="0" u="none" strike="noStrike" cap="none" normalizeH="0" baseline="0" dirty="0" smtClean="0">
                <a:ln>
                  <a:noFill/>
                </a:ln>
                <a:solidFill>
                  <a:schemeClr val="tx1"/>
                </a:solidFill>
                <a:effectLst/>
                <a:latin typeface="Arial" pitchFamily="34" charset="0"/>
              </a:endParaRPr>
            </a:p>
          </p:txBody>
        </p:sp>
        <p:sp>
          <p:nvSpPr>
            <p:cNvPr id="25620" name="Rectangle 20"/>
            <p:cNvSpPr>
              <a:spLocks noChangeArrowheads="1"/>
            </p:cNvSpPr>
            <p:nvPr/>
          </p:nvSpPr>
          <p:spPr bwMode="auto">
            <a:xfrm>
              <a:off x="6414" y="12225"/>
              <a:ext cx="5035" cy="1020"/>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наявність дисциплінарних стягнень</a:t>
              </a:r>
              <a:endParaRPr kumimoji="0" lang="ru-RU" sz="1800" b="0" i="0" u="none" strike="noStrike" cap="none" normalizeH="0" baseline="0" smtClean="0">
                <a:ln>
                  <a:noFill/>
                </a:ln>
                <a:solidFill>
                  <a:schemeClr val="tx1"/>
                </a:solidFill>
                <a:effectLst/>
                <a:latin typeface="Arial" pitchFamily="34" charset="0"/>
              </a:endParaRPr>
            </a:p>
          </p:txBody>
        </p:sp>
        <p:sp>
          <p:nvSpPr>
            <p:cNvPr id="25621" name="Rectangle 21"/>
            <p:cNvSpPr>
              <a:spLocks noChangeArrowheads="1"/>
            </p:cNvSpPr>
            <p:nvPr/>
          </p:nvSpPr>
          <p:spPr bwMode="auto">
            <a:xfrm>
              <a:off x="6500" y="13545"/>
              <a:ext cx="4861" cy="1020"/>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поведінку винного в колективі та побуті</a:t>
              </a:r>
              <a:endParaRPr kumimoji="0" lang="ru-RU" sz="1800" b="0" i="0" u="none" strike="noStrike" cap="none" normalizeH="0" baseline="0" dirty="0" smtClean="0">
                <a:ln>
                  <a:noFill/>
                </a:ln>
                <a:solidFill>
                  <a:schemeClr val="tx1"/>
                </a:solidFill>
                <a:effectLst/>
                <a:latin typeface="Arial" pitchFamily="34" charset="0"/>
              </a:endParaRPr>
            </a:p>
          </p:txBody>
        </p:sp>
        <p:cxnSp>
          <p:nvCxnSpPr>
            <p:cNvPr id="25622" name="AutoShape 22"/>
            <p:cNvCxnSpPr>
              <a:cxnSpLocks noChangeShapeType="1"/>
            </p:cNvCxnSpPr>
            <p:nvPr/>
          </p:nvCxnSpPr>
          <p:spPr bwMode="auto">
            <a:xfrm>
              <a:off x="5145" y="9345"/>
              <a:ext cx="0" cy="720"/>
            </a:xfrm>
            <a:prstGeom prst="straightConnector1">
              <a:avLst/>
            </a:prstGeom>
            <a:noFill/>
            <a:ln w="9525">
              <a:solidFill>
                <a:srgbClr val="000000"/>
              </a:solidFill>
              <a:round/>
              <a:headEnd/>
              <a:tailEnd/>
            </a:ln>
          </p:spPr>
        </p:cxnSp>
        <p:cxnSp>
          <p:nvCxnSpPr>
            <p:cNvPr id="25623" name="AutoShape 23"/>
            <p:cNvCxnSpPr>
              <a:cxnSpLocks noChangeShapeType="1"/>
            </p:cNvCxnSpPr>
            <p:nvPr/>
          </p:nvCxnSpPr>
          <p:spPr bwMode="auto">
            <a:xfrm>
              <a:off x="2446" y="10065"/>
              <a:ext cx="5355" cy="0"/>
            </a:xfrm>
            <a:prstGeom prst="straightConnector1">
              <a:avLst/>
            </a:prstGeom>
            <a:noFill/>
            <a:ln w="9525">
              <a:solidFill>
                <a:srgbClr val="000000"/>
              </a:solidFill>
              <a:round/>
              <a:headEnd/>
              <a:tailEnd/>
            </a:ln>
          </p:spPr>
        </p:cxnSp>
        <p:cxnSp>
          <p:nvCxnSpPr>
            <p:cNvPr id="25624" name="AutoShape 24"/>
            <p:cNvCxnSpPr>
              <a:cxnSpLocks noChangeShapeType="1"/>
            </p:cNvCxnSpPr>
            <p:nvPr/>
          </p:nvCxnSpPr>
          <p:spPr bwMode="auto">
            <a:xfrm>
              <a:off x="7800" y="10065"/>
              <a:ext cx="1" cy="750"/>
            </a:xfrm>
            <a:prstGeom prst="straightConnector1">
              <a:avLst/>
            </a:prstGeom>
            <a:noFill/>
            <a:ln w="9525">
              <a:solidFill>
                <a:srgbClr val="000000"/>
              </a:solidFill>
              <a:round/>
              <a:headEnd/>
              <a:tailEnd type="triangle" w="med" len="med"/>
            </a:ln>
          </p:spPr>
        </p:cxnSp>
        <p:sp>
          <p:nvSpPr>
            <p:cNvPr id="25625" name="AutoShape 25"/>
            <p:cNvSpPr>
              <a:spLocks noChangeArrowheads="1"/>
            </p:cNvSpPr>
            <p:nvPr/>
          </p:nvSpPr>
          <p:spPr bwMode="auto">
            <a:xfrm>
              <a:off x="1020" y="14700"/>
              <a:ext cx="7560" cy="1380"/>
            </a:xfrm>
            <a:prstGeom prst="plaque">
              <a:avLst>
                <a:gd name="adj" fmla="val 16667"/>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На підставі ст. 54 КК засуджений не може бути позбавлений державної нагороди, наукового ступеня, почесного чи вченого звання</a:t>
              </a:r>
              <a:endParaRPr kumimoji="0" lang="ru-RU" sz="1600" b="0" i="0" u="none" strike="noStrike" cap="none" normalizeH="0" baseline="0" dirty="0" smtClean="0">
                <a:ln>
                  <a:noFill/>
                </a:ln>
                <a:solidFill>
                  <a:schemeClr val="tx1"/>
                </a:solidFill>
                <a:effectLst/>
                <a:latin typeface="Arial" pitchFamily="34" charset="0"/>
              </a:endParaRPr>
            </a:p>
          </p:txBody>
        </p:sp>
      </p:grpSp>
      <p:sp>
        <p:nvSpPr>
          <p:cNvPr id="26" name="Прямоугольник 25"/>
          <p:cNvSpPr/>
          <p:nvPr/>
        </p:nvSpPr>
        <p:spPr>
          <a:xfrm>
            <a:off x="214282" y="214290"/>
            <a:ext cx="7072362" cy="1200329"/>
          </a:xfrm>
          <a:prstGeom prst="rect">
            <a:avLst/>
          </a:prstGeom>
        </p:spPr>
        <p:txBody>
          <a:bodyPr wrap="square">
            <a:spAutoFit/>
          </a:bodyPr>
          <a:lstStyle/>
          <a:p>
            <a:pPr lvl="0">
              <a:spcAft>
                <a:spcPts val="1000"/>
              </a:spcAft>
            </a:pPr>
            <a:r>
              <a:rPr kumimoji="0" lang="uk-UA" sz="2400" i="0" u="none" strike="noStrike" cap="none" normalizeH="0" baseline="0" dirty="0" smtClean="0">
                <a:ln>
                  <a:noFill/>
                </a:ln>
                <a:solidFill>
                  <a:schemeClr val="accent6">
                    <a:lumMod val="40000"/>
                    <a:lumOff val="60000"/>
                  </a:schemeClr>
                </a:solidFill>
                <a:effectLst/>
                <a:latin typeface="Georgia" pitchFamily="18" charset="0"/>
              </a:rPr>
              <a:t>ПОЗБАВЛЕННЯ ВІЙСЬКОВОГО, СПЕЦІАЛЬНОГО ЗВАННЯ, РАНГУ, ЧИНУ АБО КВАЛІФІКАЦІЙНОГО КЛАСУ</a:t>
            </a:r>
            <a:endParaRPr kumimoji="0" lang="ru-RU" sz="3200" i="0" u="none" strike="noStrike" cap="none" normalizeH="0" baseline="0" dirty="0" smtClean="0">
              <a:ln>
                <a:noFill/>
              </a:ln>
              <a:solidFill>
                <a:schemeClr val="accent6">
                  <a:lumMod val="40000"/>
                  <a:lumOff val="60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pSp>
        <p:nvGrpSpPr>
          <p:cNvPr id="2" name="Group 1"/>
          <p:cNvGrpSpPr>
            <a:grpSpLocks/>
          </p:cNvGrpSpPr>
          <p:nvPr/>
        </p:nvGrpSpPr>
        <p:grpSpPr bwMode="auto">
          <a:xfrm>
            <a:off x="193221" y="783908"/>
            <a:ext cx="8754836" cy="5948680"/>
            <a:chOff x="1045" y="1234"/>
            <a:chExt cx="5927" cy="9368"/>
          </a:xfrm>
        </p:grpSpPr>
        <p:sp>
          <p:nvSpPr>
            <p:cNvPr id="6146" name="docshape961"/>
            <p:cNvSpPr>
              <a:spLocks/>
            </p:cNvSpPr>
            <p:nvPr/>
          </p:nvSpPr>
          <p:spPr bwMode="auto">
            <a:xfrm flipV="1">
              <a:off x="3558" y="7747"/>
              <a:ext cx="884" cy="72"/>
            </a:xfrm>
            <a:custGeom>
              <a:avLst/>
              <a:gdLst/>
              <a:ahLst/>
              <a:cxnLst>
                <a:cxn ang="0">
                  <a:pos x="1147" y="119"/>
                </a:cxn>
                <a:cxn ang="0">
                  <a:pos x="1147" y="0"/>
                </a:cxn>
                <a:cxn ang="0">
                  <a:pos x="1247" y="49"/>
                </a:cxn>
                <a:cxn ang="0">
                  <a:pos x="1173" y="49"/>
                </a:cxn>
                <a:cxn ang="0">
                  <a:pos x="1177" y="54"/>
                </a:cxn>
                <a:cxn ang="0">
                  <a:pos x="1177" y="65"/>
                </a:cxn>
                <a:cxn ang="0">
                  <a:pos x="1173" y="69"/>
                </a:cxn>
                <a:cxn ang="0">
                  <a:pos x="1247" y="69"/>
                </a:cxn>
                <a:cxn ang="0">
                  <a:pos x="1147" y="119"/>
                </a:cxn>
                <a:cxn ang="0">
                  <a:pos x="1147" y="69"/>
                </a:cxn>
                <a:cxn ang="0">
                  <a:pos x="4" y="69"/>
                </a:cxn>
                <a:cxn ang="0">
                  <a:pos x="0" y="65"/>
                </a:cxn>
                <a:cxn ang="0">
                  <a:pos x="0" y="54"/>
                </a:cxn>
                <a:cxn ang="0">
                  <a:pos x="4" y="49"/>
                </a:cxn>
                <a:cxn ang="0">
                  <a:pos x="1147" y="49"/>
                </a:cxn>
                <a:cxn ang="0">
                  <a:pos x="1147" y="69"/>
                </a:cxn>
                <a:cxn ang="0">
                  <a:pos x="1247" y="69"/>
                </a:cxn>
                <a:cxn ang="0">
                  <a:pos x="1173" y="69"/>
                </a:cxn>
                <a:cxn ang="0">
                  <a:pos x="1177" y="65"/>
                </a:cxn>
                <a:cxn ang="0">
                  <a:pos x="1177" y="54"/>
                </a:cxn>
                <a:cxn ang="0">
                  <a:pos x="1173" y="49"/>
                </a:cxn>
                <a:cxn ang="0">
                  <a:pos x="1247" y="49"/>
                </a:cxn>
                <a:cxn ang="0">
                  <a:pos x="1267" y="59"/>
                </a:cxn>
                <a:cxn ang="0">
                  <a:pos x="1247" y="69"/>
                </a:cxn>
              </a:cxnLst>
              <a:rect l="0" t="0" r="r" b="b"/>
              <a:pathLst>
                <a:path w="1267" h="120">
                  <a:moveTo>
                    <a:pt x="1147" y="119"/>
                  </a:moveTo>
                  <a:lnTo>
                    <a:pt x="1147" y="0"/>
                  </a:lnTo>
                  <a:lnTo>
                    <a:pt x="1247" y="49"/>
                  </a:lnTo>
                  <a:lnTo>
                    <a:pt x="1173" y="49"/>
                  </a:lnTo>
                  <a:lnTo>
                    <a:pt x="1177" y="54"/>
                  </a:lnTo>
                  <a:lnTo>
                    <a:pt x="1177" y="65"/>
                  </a:lnTo>
                  <a:lnTo>
                    <a:pt x="1173" y="69"/>
                  </a:lnTo>
                  <a:lnTo>
                    <a:pt x="1247" y="69"/>
                  </a:lnTo>
                  <a:lnTo>
                    <a:pt x="1147" y="119"/>
                  </a:lnTo>
                  <a:close/>
                  <a:moveTo>
                    <a:pt x="1147" y="69"/>
                  </a:moveTo>
                  <a:lnTo>
                    <a:pt x="4" y="69"/>
                  </a:lnTo>
                  <a:lnTo>
                    <a:pt x="0" y="65"/>
                  </a:lnTo>
                  <a:lnTo>
                    <a:pt x="0" y="54"/>
                  </a:lnTo>
                  <a:lnTo>
                    <a:pt x="4" y="49"/>
                  </a:lnTo>
                  <a:lnTo>
                    <a:pt x="1147" y="49"/>
                  </a:lnTo>
                  <a:lnTo>
                    <a:pt x="1147" y="69"/>
                  </a:lnTo>
                  <a:close/>
                  <a:moveTo>
                    <a:pt x="1247" y="69"/>
                  </a:moveTo>
                  <a:lnTo>
                    <a:pt x="1173" y="69"/>
                  </a:lnTo>
                  <a:lnTo>
                    <a:pt x="1177" y="65"/>
                  </a:lnTo>
                  <a:lnTo>
                    <a:pt x="1177" y="54"/>
                  </a:lnTo>
                  <a:lnTo>
                    <a:pt x="1173" y="49"/>
                  </a:lnTo>
                  <a:lnTo>
                    <a:pt x="1247" y="49"/>
                  </a:lnTo>
                  <a:lnTo>
                    <a:pt x="1267" y="59"/>
                  </a:lnTo>
                  <a:lnTo>
                    <a:pt x="1247" y="6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3" name="docshapegroup957"/>
            <p:cNvGrpSpPr>
              <a:grpSpLocks/>
            </p:cNvGrpSpPr>
            <p:nvPr/>
          </p:nvGrpSpPr>
          <p:grpSpPr bwMode="auto">
            <a:xfrm>
              <a:off x="1045" y="4681"/>
              <a:ext cx="5689" cy="3593"/>
              <a:chOff x="1045" y="4681"/>
              <a:chExt cx="5689" cy="3593"/>
            </a:xfrm>
          </p:grpSpPr>
          <p:sp>
            <p:nvSpPr>
              <p:cNvPr id="6148" name="docshape958"/>
              <p:cNvSpPr>
                <a:spLocks/>
              </p:cNvSpPr>
              <p:nvPr/>
            </p:nvSpPr>
            <p:spPr bwMode="auto">
              <a:xfrm>
                <a:off x="2122" y="6645"/>
                <a:ext cx="1987" cy="577"/>
              </a:xfrm>
              <a:custGeom>
                <a:avLst/>
                <a:gdLst/>
                <a:ahLst/>
                <a:cxnLst>
                  <a:cxn ang="0">
                    <a:pos x="118" y="528"/>
                  </a:cxn>
                  <a:cxn ang="0">
                    <a:pos x="113" y="509"/>
                  </a:cxn>
                  <a:cxn ang="0">
                    <a:pos x="1972" y="1"/>
                  </a:cxn>
                  <a:cxn ang="0">
                    <a:pos x="1978" y="0"/>
                  </a:cxn>
                  <a:cxn ang="0">
                    <a:pos x="1983" y="3"/>
                  </a:cxn>
                  <a:cxn ang="0">
                    <a:pos x="1985" y="8"/>
                  </a:cxn>
                  <a:cxn ang="0">
                    <a:pos x="1986" y="14"/>
                  </a:cxn>
                  <a:cxn ang="0">
                    <a:pos x="1983" y="19"/>
                  </a:cxn>
                  <a:cxn ang="0">
                    <a:pos x="1978" y="21"/>
                  </a:cxn>
                  <a:cxn ang="0">
                    <a:pos x="118" y="528"/>
                  </a:cxn>
                  <a:cxn ang="0">
                    <a:pos x="131" y="576"/>
                  </a:cxn>
                  <a:cxn ang="0">
                    <a:pos x="0" y="550"/>
                  </a:cxn>
                  <a:cxn ang="0">
                    <a:pos x="100" y="460"/>
                  </a:cxn>
                  <a:cxn ang="0">
                    <a:pos x="113" y="509"/>
                  </a:cxn>
                  <a:cxn ang="0">
                    <a:pos x="88" y="515"/>
                  </a:cxn>
                  <a:cxn ang="0">
                    <a:pos x="85" y="521"/>
                  </a:cxn>
                  <a:cxn ang="0">
                    <a:pos x="88" y="531"/>
                  </a:cxn>
                  <a:cxn ang="0">
                    <a:pos x="93" y="535"/>
                  </a:cxn>
                  <a:cxn ang="0">
                    <a:pos x="120" y="535"/>
                  </a:cxn>
                  <a:cxn ang="0">
                    <a:pos x="131" y="576"/>
                  </a:cxn>
                  <a:cxn ang="0">
                    <a:pos x="93" y="535"/>
                  </a:cxn>
                  <a:cxn ang="0">
                    <a:pos x="88" y="531"/>
                  </a:cxn>
                  <a:cxn ang="0">
                    <a:pos x="85" y="521"/>
                  </a:cxn>
                  <a:cxn ang="0">
                    <a:pos x="88" y="515"/>
                  </a:cxn>
                  <a:cxn ang="0">
                    <a:pos x="113" y="509"/>
                  </a:cxn>
                  <a:cxn ang="0">
                    <a:pos x="118" y="528"/>
                  </a:cxn>
                  <a:cxn ang="0">
                    <a:pos x="99" y="533"/>
                  </a:cxn>
                  <a:cxn ang="0">
                    <a:pos x="93" y="535"/>
                  </a:cxn>
                  <a:cxn ang="0">
                    <a:pos x="120" y="535"/>
                  </a:cxn>
                  <a:cxn ang="0">
                    <a:pos x="93" y="535"/>
                  </a:cxn>
                  <a:cxn ang="0">
                    <a:pos x="99" y="533"/>
                  </a:cxn>
                  <a:cxn ang="0">
                    <a:pos x="118" y="528"/>
                  </a:cxn>
                  <a:cxn ang="0">
                    <a:pos x="120" y="535"/>
                  </a:cxn>
                </a:cxnLst>
                <a:rect l="0" t="0" r="r" b="b"/>
                <a:pathLst>
                  <a:path w="1987" h="577">
                    <a:moveTo>
                      <a:pt x="118" y="528"/>
                    </a:moveTo>
                    <a:lnTo>
                      <a:pt x="113" y="509"/>
                    </a:lnTo>
                    <a:lnTo>
                      <a:pt x="1972" y="1"/>
                    </a:lnTo>
                    <a:lnTo>
                      <a:pt x="1978" y="0"/>
                    </a:lnTo>
                    <a:lnTo>
                      <a:pt x="1983" y="3"/>
                    </a:lnTo>
                    <a:lnTo>
                      <a:pt x="1985" y="8"/>
                    </a:lnTo>
                    <a:lnTo>
                      <a:pt x="1986" y="14"/>
                    </a:lnTo>
                    <a:lnTo>
                      <a:pt x="1983" y="19"/>
                    </a:lnTo>
                    <a:lnTo>
                      <a:pt x="1978" y="21"/>
                    </a:lnTo>
                    <a:lnTo>
                      <a:pt x="118" y="528"/>
                    </a:lnTo>
                    <a:close/>
                    <a:moveTo>
                      <a:pt x="131" y="576"/>
                    </a:moveTo>
                    <a:lnTo>
                      <a:pt x="0" y="550"/>
                    </a:lnTo>
                    <a:lnTo>
                      <a:pt x="100" y="460"/>
                    </a:lnTo>
                    <a:lnTo>
                      <a:pt x="113" y="509"/>
                    </a:lnTo>
                    <a:lnTo>
                      <a:pt x="88" y="515"/>
                    </a:lnTo>
                    <a:lnTo>
                      <a:pt x="85" y="521"/>
                    </a:lnTo>
                    <a:lnTo>
                      <a:pt x="88" y="531"/>
                    </a:lnTo>
                    <a:lnTo>
                      <a:pt x="93" y="535"/>
                    </a:lnTo>
                    <a:lnTo>
                      <a:pt x="120" y="535"/>
                    </a:lnTo>
                    <a:lnTo>
                      <a:pt x="131" y="576"/>
                    </a:lnTo>
                    <a:close/>
                    <a:moveTo>
                      <a:pt x="93" y="535"/>
                    </a:moveTo>
                    <a:lnTo>
                      <a:pt x="88" y="531"/>
                    </a:lnTo>
                    <a:lnTo>
                      <a:pt x="85" y="521"/>
                    </a:lnTo>
                    <a:lnTo>
                      <a:pt x="88" y="515"/>
                    </a:lnTo>
                    <a:lnTo>
                      <a:pt x="113" y="509"/>
                    </a:lnTo>
                    <a:lnTo>
                      <a:pt x="118" y="528"/>
                    </a:lnTo>
                    <a:lnTo>
                      <a:pt x="99" y="533"/>
                    </a:lnTo>
                    <a:lnTo>
                      <a:pt x="93" y="535"/>
                    </a:lnTo>
                    <a:close/>
                    <a:moveTo>
                      <a:pt x="120" y="535"/>
                    </a:moveTo>
                    <a:lnTo>
                      <a:pt x="93" y="535"/>
                    </a:lnTo>
                    <a:lnTo>
                      <a:pt x="99" y="533"/>
                    </a:lnTo>
                    <a:lnTo>
                      <a:pt x="118" y="528"/>
                    </a:lnTo>
                    <a:lnTo>
                      <a:pt x="120" y="5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6149" name="docshape959"/>
              <p:cNvSpPr txBox="1">
                <a:spLocks noChangeArrowheads="1"/>
              </p:cNvSpPr>
              <p:nvPr/>
            </p:nvSpPr>
            <p:spPr bwMode="auto">
              <a:xfrm>
                <a:off x="1045" y="7196"/>
                <a:ext cx="2522" cy="1078"/>
              </a:xfrm>
              <a:prstGeom prst="rect">
                <a:avLst/>
              </a:prstGeom>
              <a:blipFill>
                <a:blip r:embed="rId2" cstate="print"/>
                <a:tile tx="0" ty="0" sx="100000" sy="100000" flip="none" algn="tl"/>
              </a:blip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90500" lvl="1" indent="0" algn="ctr" defTabSz="914400" rtl="0" eaLnBrk="1" fontAlgn="base" latinLnBrk="0" hangingPunct="1">
                  <a:lnSpc>
                    <a:spcPct val="100000"/>
                  </a:lnSpc>
                  <a:buClrTx/>
                  <a:buSzTx/>
                  <a:buFontTx/>
                  <a:buNone/>
                  <a:tabLst/>
                </a:pPr>
                <a:r>
                  <a:rPr lang="uk-UA" sz="1400" dirty="0" smtClean="0">
                    <a:latin typeface="Georgia" pitchFamily="18" charset="0"/>
                    <a:cs typeface="Arial" pitchFamily="34" charset="0"/>
                  </a:rPr>
                  <a:t>Стосовно військовослужбовця запасу копія вироку надсилається до військового комісаріату за місцем його проживання</a:t>
                </a:r>
              </a:p>
            </p:txBody>
          </p:sp>
          <p:sp>
            <p:nvSpPr>
              <p:cNvPr id="6150" name="docshape960"/>
              <p:cNvSpPr txBox="1">
                <a:spLocks noChangeArrowheads="1"/>
              </p:cNvSpPr>
              <p:nvPr/>
            </p:nvSpPr>
            <p:spPr bwMode="auto">
              <a:xfrm>
                <a:off x="1516" y="4681"/>
                <a:ext cx="5218" cy="1976"/>
              </a:xfrm>
              <a:prstGeom prst="rect">
                <a:avLst/>
              </a:prstGeom>
              <a:solidFill>
                <a:srgbClr val="FFFF99"/>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04775" lvl="1" indent="0" algn="ctr" fontAlgn="base">
                  <a:lnSpc>
                    <a:spcPct val="100000"/>
                  </a:lnSpc>
                  <a:spcAft>
                    <a:spcPct val="0"/>
                  </a:spcAft>
                  <a:buClrTx/>
                  <a:buSzTx/>
                  <a:buFontTx/>
                  <a:buNone/>
                  <a:tabLst/>
                </a:pPr>
                <a:r>
                  <a:rPr lang="uk-UA" sz="1400" dirty="0" smtClean="0">
                    <a:latin typeface="Georgia" pitchFamily="18" charset="0"/>
                    <a:cs typeface="Arial" pitchFamily="34" charset="0"/>
                  </a:rPr>
                  <a:t>Після одержання копії вироку, яким засудженого позбавлено військового, спеціального звання, рангу, чину або кваліфікаційного класу, орган чи посадова особа, які присвоїли це звання, ранг, чин або кваліфікаційний клас, вносить до відповідних документів запис про позбавлення засудженого цього звання, рангу, чину або кваліфікаційного класу і вживає заходів до позбавлення його всіх прав і пільг, пов’язаних з цим званням, рангом, чином або кваліфікаційним класом</a:t>
                </a:r>
              </a:p>
            </p:txBody>
          </p:sp>
        </p:grpSp>
        <p:sp>
          <p:nvSpPr>
            <p:cNvPr id="6151" name="docshape962"/>
            <p:cNvSpPr txBox="1">
              <a:spLocks noChangeArrowheads="1"/>
            </p:cNvSpPr>
            <p:nvPr/>
          </p:nvSpPr>
          <p:spPr bwMode="auto">
            <a:xfrm>
              <a:off x="2143" y="1234"/>
              <a:ext cx="4095" cy="1466"/>
            </a:xfrm>
            <a:prstGeom prst="rect">
              <a:avLst/>
            </a:prstGeom>
            <a:solidFill>
              <a:schemeClr val="accent2">
                <a:lumMod val="20000"/>
                <a:lumOff val="8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04775" lvl="1" indent="0" algn="ctr" defTabSz="914400" rtl="0" eaLnBrk="1" fontAlgn="base" latinLnBrk="0" hangingPunct="1">
                <a:lnSpc>
                  <a:spcPct val="100000"/>
                </a:lnSpc>
                <a:spcAft>
                  <a:spcPct val="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cs typeface="Arial" pitchFamily="34" charset="0"/>
                </a:rPr>
                <a:t>Засуджена за тяжкий чи особливо тяжкий злочин особа, яка має військове, спеціальне звання, ранг, чин або кваліфікаційний клас, може бути позбавлена за вироком суду цього звання, рангу, чину або кваліфікаційного класу (ст. 54 КК України).</a:t>
              </a:r>
              <a:endParaRPr kumimoji="0" lang="ru-RU" sz="4000" b="0" i="0" u="none" strike="noStrike" cap="none" normalizeH="0" baseline="0" dirty="0" smtClean="0">
                <a:ln>
                  <a:noFill/>
                </a:ln>
                <a:solidFill>
                  <a:schemeClr val="tx1"/>
                </a:solidFill>
                <a:effectLst/>
                <a:latin typeface="Georgia" pitchFamily="18" charset="0"/>
                <a:cs typeface="Arial" pitchFamily="34" charset="0"/>
              </a:endParaRPr>
            </a:p>
          </p:txBody>
        </p:sp>
        <p:sp>
          <p:nvSpPr>
            <p:cNvPr id="6152" name="docshape963"/>
            <p:cNvSpPr txBox="1">
              <a:spLocks noChangeArrowheads="1"/>
            </p:cNvSpPr>
            <p:nvPr/>
          </p:nvSpPr>
          <p:spPr bwMode="auto">
            <a:xfrm>
              <a:off x="1843" y="3059"/>
              <a:ext cx="4546" cy="125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04775" lvl="1" algn="ctr" fontAlgn="base">
                <a:spcAft>
                  <a:spcPct val="0"/>
                </a:spcAft>
              </a:pPr>
              <a:r>
                <a:rPr lang="uk-UA" sz="1200" dirty="0" smtClean="0">
                  <a:latin typeface="Georgia" pitchFamily="18" charset="0"/>
                  <a:cs typeface="Arial" pitchFamily="34" charset="0"/>
                </a:rPr>
                <a:t>Суд, який постановив вирок про позбавлення засудженого військового, спеціального звання, рангу, чину або кваліфікаційного класу, після набрання ним законної сили направляє копію вироку органові чи посадовій особі, які присвоїли це звання, ранг, чин або кваліфікаційний клас (ст. 29 КВК України).</a:t>
              </a:r>
              <a:endParaRPr lang="ru-RU" sz="1200" dirty="0" smtClean="0">
                <a:latin typeface="Georgia" pitchFamily="18" charset="0"/>
                <a:cs typeface="Arial" pitchFamily="34" charset="0"/>
              </a:endParaRPr>
            </a:p>
          </p:txBody>
        </p:sp>
        <p:sp>
          <p:nvSpPr>
            <p:cNvPr id="6153" name="docshape964"/>
            <p:cNvSpPr txBox="1">
              <a:spLocks noChangeArrowheads="1"/>
            </p:cNvSpPr>
            <p:nvPr/>
          </p:nvSpPr>
          <p:spPr bwMode="auto">
            <a:xfrm>
              <a:off x="4443" y="6973"/>
              <a:ext cx="2529" cy="1296"/>
            </a:xfrm>
            <a:prstGeom prst="rect">
              <a:avLst/>
            </a:prstGeom>
            <a:solidFill>
              <a:schemeClr val="accent2">
                <a:lumMod val="60000"/>
                <a:lumOff val="4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90500" lvl="1" algn="ctr" fontAlgn="base">
                <a:spcBef>
                  <a:spcPts val="263"/>
                </a:spcBef>
                <a:spcAft>
                  <a:spcPct val="0"/>
                </a:spcAft>
              </a:pPr>
              <a:r>
                <a:rPr lang="uk-UA" sz="1400" dirty="0" smtClean="0">
                  <a:latin typeface="Georgia" pitchFamily="18" charset="0"/>
                  <a:cs typeface="Arial" pitchFamily="34" charset="0"/>
                </a:rPr>
                <a:t>Орган або посадова особа протягом місяця з дня одержання копії вироку сповіщає суд, який постановив вирок, про його виконання</a:t>
              </a:r>
              <a:r>
                <a:rPr lang="uk-UA" sz="1200" dirty="0" smtClean="0">
                  <a:latin typeface="Georgia" pitchFamily="18" charset="0"/>
                  <a:cs typeface="Arial" pitchFamily="34" charset="0"/>
                </a:rPr>
                <a:t>.</a:t>
              </a:r>
              <a:endParaRPr lang="ru-RU" sz="1200" dirty="0" smtClean="0">
                <a:latin typeface="Georgia" pitchFamily="18" charset="0"/>
                <a:cs typeface="Arial" pitchFamily="34" charset="0"/>
              </a:endParaRPr>
            </a:p>
          </p:txBody>
        </p:sp>
        <p:sp>
          <p:nvSpPr>
            <p:cNvPr id="6154" name="docshape965"/>
            <p:cNvSpPr txBox="1">
              <a:spLocks noChangeArrowheads="1"/>
            </p:cNvSpPr>
            <p:nvPr/>
          </p:nvSpPr>
          <p:spPr bwMode="auto">
            <a:xfrm>
              <a:off x="1045" y="8447"/>
              <a:ext cx="5926" cy="2155"/>
            </a:xfrm>
            <a:prstGeom prst="rect">
              <a:avLst/>
            </a:prstGeom>
            <a:solidFill>
              <a:schemeClr val="accent2">
                <a:lumMod val="20000"/>
                <a:lumOff val="80000"/>
              </a:schemeClr>
            </a:solidFill>
            <a:ln w="9502">
              <a:solidFill>
                <a:srgbClr val="000000"/>
              </a:solidFill>
              <a:miter lim="800000"/>
              <a:headEnd/>
              <a:tailEnd/>
            </a:ln>
          </p:spPr>
          <p:txBody>
            <a:bodyPr vert="horz" wrap="square" lIns="0" tIns="0" rIns="0" bIns="0" numCol="1" anchor="t" anchorCtr="0" compatLnSpc="1">
              <a:prstTxWarp prst="textNoShape">
                <a:avLst/>
              </a:prstTxWarp>
            </a:bodyPr>
            <a:lstStyle/>
            <a:p>
              <a:pPr marL="0" marR="190500" lvl="1" indent="0" algn="ctr" fontAlgn="base">
                <a:lnSpc>
                  <a:spcPct val="100000"/>
                </a:lnSpc>
                <a:spcAft>
                  <a:spcPct val="0"/>
                </a:spcAft>
                <a:buClrTx/>
                <a:buSzTx/>
                <a:buFont typeface="Wingdings" pitchFamily="2" charset="2"/>
                <a:buChar char="Ø"/>
                <a:tabLst/>
              </a:pPr>
              <a:r>
                <a:rPr lang="uk-UA" sz="1100" dirty="0" smtClean="0">
                  <a:latin typeface="Georgia" pitchFamily="18" charset="0"/>
                  <a:cs typeface="Arial" pitchFamily="34" charset="0"/>
                </a:rPr>
                <a:t>Військові звання присвоюються військовослужбовцям, які проходять службу у Збройних Силах України, СБУ та інших військових формуваннях, а також є військовозобов’язаним.</a:t>
              </a:r>
            </a:p>
            <a:p>
              <a:pPr marL="0" marR="190500" lvl="1" indent="0" algn="ctr" fontAlgn="base">
                <a:lnSpc>
                  <a:spcPct val="100000"/>
                </a:lnSpc>
                <a:spcAft>
                  <a:spcPct val="0"/>
                </a:spcAft>
                <a:buClrTx/>
                <a:buSzTx/>
                <a:buFont typeface="Wingdings" pitchFamily="2" charset="2"/>
                <a:buChar char="Ø"/>
                <a:tabLst/>
              </a:pPr>
              <a:r>
                <a:rPr lang="uk-UA" sz="1100" dirty="0" smtClean="0">
                  <a:latin typeface="Georgia" pitchFamily="18" charset="0"/>
                  <a:cs typeface="Arial" pitchFamily="34" charset="0"/>
                </a:rPr>
                <a:t>Спеціальні звання присвоюються працівникам міліції, Державної </a:t>
              </a:r>
              <a:r>
                <a:rPr lang="uk-UA" sz="1100" dirty="0" err="1" smtClean="0">
                  <a:latin typeface="Georgia" pitchFamily="18" charset="0"/>
                  <a:cs typeface="Arial" pitchFamily="34" charset="0"/>
                </a:rPr>
                <a:t>кримінально-</a:t>
              </a:r>
              <a:r>
                <a:rPr lang="uk-UA" sz="1100" dirty="0" smtClean="0">
                  <a:latin typeface="Georgia" pitchFamily="18" charset="0"/>
                  <a:cs typeface="Arial" pitchFamily="34" charset="0"/>
                </a:rPr>
                <a:t> виконавчої служби України, Державної податкової адміністрації, податкової міліції, митних органів та деяким іншим категоріям службовців.</a:t>
              </a:r>
            </a:p>
            <a:p>
              <a:pPr marL="0" marR="190500" lvl="1" indent="0" algn="ctr" fontAlgn="base">
                <a:lnSpc>
                  <a:spcPct val="100000"/>
                </a:lnSpc>
                <a:spcAft>
                  <a:spcPct val="0"/>
                </a:spcAft>
                <a:buClrTx/>
                <a:buSzTx/>
                <a:buFont typeface="Wingdings" pitchFamily="2" charset="2"/>
                <a:buChar char="Ø"/>
                <a:tabLst/>
              </a:pPr>
              <a:r>
                <a:rPr lang="uk-UA" sz="1100" dirty="0" smtClean="0">
                  <a:latin typeface="Georgia" pitchFamily="18" charset="0"/>
                  <a:cs typeface="Arial" pitchFamily="34" charset="0"/>
                </a:rPr>
                <a:t>Ранги встановлюються для працівників дипломатичного корпусу, державних службовців, посадових осіб місцевого самоврядування.</a:t>
              </a:r>
            </a:p>
            <a:p>
              <a:pPr marL="0" marR="190500" lvl="1" indent="0" algn="ctr" fontAlgn="base">
                <a:lnSpc>
                  <a:spcPct val="100000"/>
                </a:lnSpc>
                <a:spcAft>
                  <a:spcPct val="0"/>
                </a:spcAft>
                <a:buClrTx/>
                <a:buSzTx/>
                <a:buFont typeface="Wingdings" pitchFamily="2" charset="2"/>
                <a:buChar char="Ø"/>
                <a:tabLst/>
              </a:pPr>
              <a:r>
                <a:rPr lang="uk-UA" sz="1100" dirty="0" smtClean="0">
                  <a:latin typeface="Georgia" pitchFamily="18" charset="0"/>
                  <a:cs typeface="Arial" pitchFamily="34" charset="0"/>
                </a:rPr>
                <a:t>Класні чини передбачені для працівників прокуратури.</a:t>
              </a:r>
            </a:p>
            <a:p>
              <a:pPr marL="0" marR="190500" lvl="1" indent="0" algn="ctr" fontAlgn="base">
                <a:lnSpc>
                  <a:spcPct val="100000"/>
                </a:lnSpc>
                <a:spcAft>
                  <a:spcPct val="0"/>
                </a:spcAft>
                <a:buClrTx/>
                <a:buSzTx/>
                <a:buFont typeface="Wingdings" pitchFamily="2" charset="2"/>
                <a:buChar char="Ø"/>
                <a:tabLst/>
              </a:pPr>
              <a:r>
                <a:rPr lang="uk-UA" sz="1100" dirty="0" smtClean="0">
                  <a:latin typeface="Georgia" pitchFamily="18" charset="0"/>
                  <a:cs typeface="Arial" pitchFamily="34" charset="0"/>
                </a:rPr>
                <a:t>Кваліфікаційні класи встановлюються для суддів, судових експертів та деяких інших категорій фахівців.</a:t>
              </a:r>
            </a:p>
          </p:txBody>
        </p:sp>
      </p:grpSp>
      <p:sp>
        <p:nvSpPr>
          <p:cNvPr id="12" name="Прямоугольник 11"/>
          <p:cNvSpPr/>
          <p:nvPr/>
        </p:nvSpPr>
        <p:spPr>
          <a:xfrm>
            <a:off x="1410789" y="0"/>
            <a:ext cx="7733211" cy="923330"/>
          </a:xfrm>
          <a:prstGeom prst="rect">
            <a:avLst/>
          </a:prstGeom>
        </p:spPr>
        <p:txBody>
          <a:bodyPr wrap="square">
            <a:spAutoFit/>
          </a:bodyPr>
          <a:lstStyle/>
          <a:p>
            <a:pPr algn="r"/>
            <a:r>
              <a:rPr lang="uk-UA" dirty="0" smtClean="0">
                <a:solidFill>
                  <a:srgbClr val="FFFF00"/>
                </a:solidFill>
                <a:latin typeface="Arial Black" pitchFamily="34" charset="0"/>
              </a:rPr>
              <a:t>Виконання покарання у виді позбавлення військового, спеціального звання, рангу, чину або кваліфікаційного класу</a:t>
            </a:r>
            <a:endParaRPr lang="ru-RU" dirty="0">
              <a:solidFill>
                <a:srgbClr val="FFFF00"/>
              </a:solidFill>
              <a:latin typeface="Arial Black" pitchFamily="34" charset="0"/>
            </a:endParaRPr>
          </a:p>
        </p:txBody>
      </p:sp>
      <p:sp>
        <p:nvSpPr>
          <p:cNvPr id="13" name="Стрелка вниз 12"/>
          <p:cNvSpPr/>
          <p:nvPr/>
        </p:nvSpPr>
        <p:spPr>
          <a:xfrm>
            <a:off x="4624251" y="1724297"/>
            <a:ext cx="509452" cy="195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4554582" y="2764971"/>
            <a:ext cx="509452" cy="195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72000"/>
            <a:lum/>
          </a:blip>
          <a:srcRect/>
          <a:stretch>
            <a:fillRect/>
          </a:stretch>
        </a:blipFill>
        <a:effectLst/>
      </p:bgPr>
    </p:bg>
    <p:spTree>
      <p:nvGrpSpPr>
        <p:cNvPr id="1" name=""/>
        <p:cNvGrpSpPr/>
        <p:nvPr/>
      </p:nvGrpSpPr>
      <p:grpSpPr>
        <a:xfrm>
          <a:off x="0" y="0"/>
          <a:ext cx="0" cy="0"/>
          <a:chOff x="0" y="0"/>
          <a:chExt cx="0" cy="0"/>
        </a:xfrm>
      </p:grpSpPr>
      <p:grpSp>
        <p:nvGrpSpPr>
          <p:cNvPr id="3082" name="Group 10"/>
          <p:cNvGrpSpPr>
            <a:grpSpLocks/>
          </p:cNvGrpSpPr>
          <p:nvPr/>
        </p:nvGrpSpPr>
        <p:grpSpPr bwMode="auto">
          <a:xfrm>
            <a:off x="285720" y="1643050"/>
            <a:ext cx="8572560" cy="5000660"/>
            <a:chOff x="1080" y="1050"/>
            <a:chExt cx="10260" cy="13155"/>
          </a:xfrm>
        </p:grpSpPr>
        <p:grpSp>
          <p:nvGrpSpPr>
            <p:cNvPr id="3083" name="Group 11"/>
            <p:cNvGrpSpPr>
              <a:grpSpLocks/>
            </p:cNvGrpSpPr>
            <p:nvPr/>
          </p:nvGrpSpPr>
          <p:grpSpPr bwMode="auto">
            <a:xfrm>
              <a:off x="1080" y="1050"/>
              <a:ext cx="9960" cy="3759"/>
              <a:chOff x="1080" y="1050"/>
              <a:chExt cx="9960" cy="3759"/>
            </a:xfrm>
          </p:grpSpPr>
          <p:sp>
            <p:nvSpPr>
              <p:cNvPr id="3084" name="AutoShape 12"/>
              <p:cNvSpPr>
                <a:spLocks noChangeArrowheads="1"/>
              </p:cNvSpPr>
              <p:nvPr/>
            </p:nvSpPr>
            <p:spPr bwMode="auto">
              <a:xfrm>
                <a:off x="3435" y="1050"/>
                <a:ext cx="5160" cy="1005"/>
              </a:xfrm>
              <a:prstGeom prst="plaque">
                <a:avLst>
                  <a:gd name="adj" fmla="val 16667"/>
                </a:avLst>
              </a:prstGeom>
              <a:solidFill>
                <a:srgbClr val="FFFFFF"/>
              </a:solidFill>
              <a:ln w="63500" cmpd="thickThin">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b="1" i="0" u="none" strike="noStrike" cap="none" normalizeH="0" baseline="0" dirty="0" smtClean="0">
                    <a:ln>
                      <a:noFill/>
                    </a:ln>
                    <a:solidFill>
                      <a:schemeClr val="tx1"/>
                    </a:solidFill>
                    <a:effectLst/>
                    <a:latin typeface="Georgia" pitchFamily="18" charset="0"/>
                  </a:rPr>
                  <a:t>ПОКАРАННЯ</a:t>
                </a:r>
                <a:endParaRPr kumimoji="0" lang="ru-RU" sz="1600" b="0" i="0" u="none" strike="noStrike" cap="none" normalizeH="0" baseline="0" dirty="0" smtClean="0">
                  <a:ln>
                    <a:noFill/>
                  </a:ln>
                  <a:solidFill>
                    <a:schemeClr val="tx1"/>
                  </a:solidFill>
                  <a:effectLst/>
                  <a:latin typeface="Arial" pitchFamily="34" charset="0"/>
                </a:endParaRPr>
              </a:p>
            </p:txBody>
          </p:sp>
          <p:sp>
            <p:nvSpPr>
              <p:cNvPr id="3085" name="AutoShape 13"/>
              <p:cNvSpPr>
                <a:spLocks noChangeArrowheads="1"/>
              </p:cNvSpPr>
              <p:nvPr/>
            </p:nvSpPr>
            <p:spPr bwMode="auto">
              <a:xfrm>
                <a:off x="5520" y="2055"/>
                <a:ext cx="1155" cy="405"/>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3086" name="AutoShape 14"/>
              <p:cNvSpPr>
                <a:spLocks noChangeArrowheads="1"/>
              </p:cNvSpPr>
              <p:nvPr/>
            </p:nvSpPr>
            <p:spPr bwMode="auto">
              <a:xfrm>
                <a:off x="1770" y="2460"/>
                <a:ext cx="9195" cy="1470"/>
              </a:xfrm>
              <a:prstGeom prst="roundRect">
                <a:avLst>
                  <a:gd name="adj" fmla="val 16667"/>
                </a:avLst>
              </a:prstGeom>
              <a:gradFill rotWithShape="0">
                <a:gsLst>
                  <a:gs pos="0">
                    <a:srgbClr val="FFFFFF"/>
                  </a:gs>
                  <a:gs pos="100000">
                    <a:srgbClr val="999999"/>
                  </a:gs>
                </a:gsLst>
                <a:lin ang="5400000" scaled="1"/>
              </a:gradFill>
              <a:ln w="12700">
                <a:solidFill>
                  <a:srgbClr val="666666"/>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захід примусу, що застосовується від імені держави за вироком суду до особи, визнаної винною у вчиненні злочину, і полягає в передбаченому законом обмеженні прав і свобод засудженого</a:t>
                </a:r>
                <a:endParaRPr kumimoji="0" lang="ru-RU" sz="1600" b="0" i="0" u="none" strike="noStrike" cap="none" normalizeH="0" baseline="0" dirty="0" smtClean="0">
                  <a:ln>
                    <a:noFill/>
                  </a:ln>
                  <a:solidFill>
                    <a:schemeClr val="tx1"/>
                  </a:solidFill>
                  <a:effectLst/>
                  <a:latin typeface="Arial" pitchFamily="34" charset="0"/>
                </a:endParaRPr>
              </a:p>
            </p:txBody>
          </p:sp>
          <p:sp>
            <p:nvSpPr>
              <p:cNvPr id="3087" name="Oval 15"/>
              <p:cNvSpPr>
                <a:spLocks noChangeArrowheads="1"/>
              </p:cNvSpPr>
              <p:nvPr/>
            </p:nvSpPr>
            <p:spPr bwMode="auto">
              <a:xfrm>
                <a:off x="7875" y="3720"/>
                <a:ext cx="3165" cy="1089"/>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1" i="0" u="none" strike="noStrike" cap="none" normalizeH="0" baseline="0" dirty="0" smtClean="0">
                    <a:ln>
                      <a:noFill/>
                    </a:ln>
                    <a:solidFill>
                      <a:srgbClr val="C00000"/>
                    </a:solidFill>
                    <a:effectLst/>
                    <a:latin typeface="Georgia" pitchFamily="18" charset="0"/>
                  </a:rPr>
                  <a:t>ч</a:t>
                </a:r>
                <a:r>
                  <a:rPr kumimoji="0" lang="uk-UA" sz="1200" b="1" i="0" u="none" strike="noStrike" cap="none" normalizeH="0" baseline="0" dirty="0" smtClean="0">
                    <a:ln>
                      <a:noFill/>
                    </a:ln>
                    <a:solidFill>
                      <a:srgbClr val="C00000"/>
                    </a:solidFill>
                    <a:effectLst/>
                    <a:latin typeface="Georgia" pitchFamily="18" charset="0"/>
                  </a:rPr>
                  <a:t>. 1 ст. 50 КК</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3088" name="AutoShape 16"/>
              <p:cNvCxnSpPr>
                <a:cxnSpLocks noChangeShapeType="1"/>
              </p:cNvCxnSpPr>
              <p:nvPr/>
            </p:nvCxnSpPr>
            <p:spPr bwMode="auto">
              <a:xfrm flipH="1">
                <a:off x="1080" y="1320"/>
                <a:ext cx="2355" cy="0"/>
              </a:xfrm>
              <a:prstGeom prst="straightConnector1">
                <a:avLst/>
              </a:prstGeom>
              <a:noFill/>
              <a:ln w="9525">
                <a:solidFill>
                  <a:srgbClr val="000000"/>
                </a:solidFill>
                <a:round/>
                <a:headEnd/>
                <a:tailEnd/>
              </a:ln>
            </p:spPr>
          </p:cxnSp>
        </p:grpSp>
        <p:cxnSp>
          <p:nvCxnSpPr>
            <p:cNvPr id="3089" name="AutoShape 17"/>
            <p:cNvCxnSpPr>
              <a:cxnSpLocks noChangeShapeType="1"/>
            </p:cNvCxnSpPr>
            <p:nvPr/>
          </p:nvCxnSpPr>
          <p:spPr bwMode="auto">
            <a:xfrm>
              <a:off x="1080" y="1320"/>
              <a:ext cx="0" cy="3870"/>
            </a:xfrm>
            <a:prstGeom prst="straightConnector1">
              <a:avLst/>
            </a:prstGeom>
            <a:noFill/>
            <a:ln w="9525">
              <a:solidFill>
                <a:srgbClr val="000000"/>
              </a:solidFill>
              <a:round/>
              <a:headEnd/>
              <a:tailEnd/>
            </a:ln>
          </p:spPr>
        </p:cxnSp>
        <p:cxnSp>
          <p:nvCxnSpPr>
            <p:cNvPr id="3090" name="AutoShape 18"/>
            <p:cNvCxnSpPr>
              <a:cxnSpLocks noChangeShapeType="1"/>
            </p:cNvCxnSpPr>
            <p:nvPr/>
          </p:nvCxnSpPr>
          <p:spPr bwMode="auto">
            <a:xfrm>
              <a:off x="1080" y="5190"/>
              <a:ext cx="2055" cy="0"/>
            </a:xfrm>
            <a:prstGeom prst="straightConnector1">
              <a:avLst/>
            </a:prstGeom>
            <a:noFill/>
            <a:ln w="9525">
              <a:solidFill>
                <a:srgbClr val="000000"/>
              </a:solidFill>
              <a:round/>
              <a:headEnd/>
              <a:tailEnd type="triangle" w="med" len="med"/>
            </a:ln>
          </p:spPr>
        </p:cxnSp>
        <p:sp>
          <p:nvSpPr>
            <p:cNvPr id="3091" name="Rectangle 19"/>
            <p:cNvSpPr>
              <a:spLocks noChangeArrowheads="1"/>
            </p:cNvSpPr>
            <p:nvPr/>
          </p:nvSpPr>
          <p:spPr bwMode="auto">
            <a:xfrm>
              <a:off x="3135" y="4590"/>
              <a:ext cx="4380" cy="1065"/>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до ознак кримінального покарання слід віднести</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3092" name="AutoShape 20"/>
            <p:cNvCxnSpPr>
              <a:cxnSpLocks noChangeShapeType="1"/>
            </p:cNvCxnSpPr>
            <p:nvPr/>
          </p:nvCxnSpPr>
          <p:spPr bwMode="auto">
            <a:xfrm flipH="1">
              <a:off x="1965" y="5505"/>
              <a:ext cx="1170" cy="0"/>
            </a:xfrm>
            <a:prstGeom prst="straightConnector1">
              <a:avLst/>
            </a:prstGeom>
            <a:noFill/>
            <a:ln w="9525">
              <a:solidFill>
                <a:srgbClr val="000000"/>
              </a:solidFill>
              <a:round/>
              <a:headEnd/>
              <a:tailEnd/>
            </a:ln>
          </p:spPr>
        </p:cxnSp>
        <p:cxnSp>
          <p:nvCxnSpPr>
            <p:cNvPr id="3093" name="AutoShape 21"/>
            <p:cNvCxnSpPr>
              <a:cxnSpLocks noChangeShapeType="1"/>
            </p:cNvCxnSpPr>
            <p:nvPr/>
          </p:nvCxnSpPr>
          <p:spPr bwMode="auto">
            <a:xfrm>
              <a:off x="1965" y="5505"/>
              <a:ext cx="0" cy="8280"/>
            </a:xfrm>
            <a:prstGeom prst="straightConnector1">
              <a:avLst/>
            </a:prstGeom>
            <a:noFill/>
            <a:ln w="9525">
              <a:solidFill>
                <a:srgbClr val="000000"/>
              </a:solidFill>
              <a:round/>
              <a:headEnd/>
              <a:tailEnd/>
            </a:ln>
          </p:spPr>
        </p:cxnSp>
        <p:cxnSp>
          <p:nvCxnSpPr>
            <p:cNvPr id="3094" name="AutoShape 22"/>
            <p:cNvCxnSpPr>
              <a:cxnSpLocks noChangeShapeType="1"/>
            </p:cNvCxnSpPr>
            <p:nvPr/>
          </p:nvCxnSpPr>
          <p:spPr bwMode="auto">
            <a:xfrm>
              <a:off x="1965" y="6330"/>
              <a:ext cx="1470" cy="0"/>
            </a:xfrm>
            <a:prstGeom prst="straightConnector1">
              <a:avLst/>
            </a:prstGeom>
            <a:noFill/>
            <a:ln w="9525">
              <a:solidFill>
                <a:srgbClr val="000000"/>
              </a:solidFill>
              <a:round/>
              <a:headEnd/>
              <a:tailEnd type="triangle" w="med" len="med"/>
            </a:ln>
          </p:spPr>
        </p:cxnSp>
        <p:sp>
          <p:nvSpPr>
            <p:cNvPr id="3095" name="Rectangle 23"/>
            <p:cNvSpPr>
              <a:spLocks noChangeArrowheads="1"/>
            </p:cNvSpPr>
            <p:nvPr/>
          </p:nvSpPr>
          <p:spPr bwMode="auto">
            <a:xfrm>
              <a:off x="3585" y="5850"/>
              <a:ext cx="7755" cy="915"/>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це захід примусу</a:t>
              </a:r>
              <a:endParaRPr kumimoji="0" lang="ru-RU" sz="1800" b="0" i="0" u="none" strike="noStrike" cap="none" normalizeH="0" baseline="0" smtClean="0">
                <a:ln>
                  <a:noFill/>
                </a:ln>
                <a:solidFill>
                  <a:schemeClr val="tx1"/>
                </a:solidFill>
                <a:effectLst/>
                <a:latin typeface="Arial" pitchFamily="34" charset="0"/>
              </a:endParaRPr>
            </a:p>
          </p:txBody>
        </p:sp>
        <p:sp>
          <p:nvSpPr>
            <p:cNvPr id="3096" name="Rectangle 24"/>
            <p:cNvSpPr>
              <a:spLocks noChangeArrowheads="1"/>
            </p:cNvSpPr>
            <p:nvPr/>
          </p:nvSpPr>
          <p:spPr bwMode="auto">
            <a:xfrm>
              <a:off x="3585" y="7110"/>
              <a:ext cx="7755" cy="915"/>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застосовується від імені держави лише за вироком суду</a:t>
              </a:r>
              <a:endParaRPr kumimoji="0" lang="ru-RU" sz="1800" b="0" i="0" u="none" strike="noStrike" cap="none" normalizeH="0" baseline="0" smtClean="0">
                <a:ln>
                  <a:noFill/>
                </a:ln>
                <a:solidFill>
                  <a:schemeClr val="tx1"/>
                </a:solidFill>
                <a:effectLst/>
                <a:latin typeface="Arial" pitchFamily="34" charset="0"/>
              </a:endParaRPr>
            </a:p>
          </p:txBody>
        </p:sp>
        <p:sp>
          <p:nvSpPr>
            <p:cNvPr id="3097" name="Rectangle 25"/>
            <p:cNvSpPr>
              <a:spLocks noChangeArrowheads="1"/>
            </p:cNvSpPr>
            <p:nvPr/>
          </p:nvSpPr>
          <p:spPr bwMode="auto">
            <a:xfrm>
              <a:off x="3585" y="8325"/>
              <a:ext cx="7755" cy="915"/>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застосовується тільки до особи, визнаної винною у вчиненні злочину</a:t>
              </a:r>
              <a:endParaRPr kumimoji="0" lang="ru-RU" sz="1800" b="0" i="0" u="none" strike="noStrike" cap="none" normalizeH="0" baseline="0" smtClean="0">
                <a:ln>
                  <a:noFill/>
                </a:ln>
                <a:solidFill>
                  <a:schemeClr val="tx1"/>
                </a:solidFill>
                <a:effectLst/>
                <a:latin typeface="Arial" pitchFamily="34" charset="0"/>
              </a:endParaRPr>
            </a:p>
          </p:txBody>
        </p:sp>
        <p:sp>
          <p:nvSpPr>
            <p:cNvPr id="3098" name="Rectangle 26"/>
            <p:cNvSpPr>
              <a:spLocks noChangeArrowheads="1"/>
            </p:cNvSpPr>
            <p:nvPr/>
          </p:nvSpPr>
          <p:spPr bwMode="auto">
            <a:xfrm>
              <a:off x="3585" y="9585"/>
              <a:ext cx="7755" cy="915"/>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полягає в передбаченому законом позбавленні чи обмежені прав і свобод засудженого</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3099" name="AutoShape 27"/>
            <p:cNvCxnSpPr>
              <a:cxnSpLocks noChangeShapeType="1"/>
            </p:cNvCxnSpPr>
            <p:nvPr/>
          </p:nvCxnSpPr>
          <p:spPr bwMode="auto">
            <a:xfrm>
              <a:off x="1965" y="7590"/>
              <a:ext cx="1470" cy="0"/>
            </a:xfrm>
            <a:prstGeom prst="straightConnector1">
              <a:avLst/>
            </a:prstGeom>
            <a:noFill/>
            <a:ln w="9525">
              <a:solidFill>
                <a:srgbClr val="000000"/>
              </a:solidFill>
              <a:round/>
              <a:headEnd/>
              <a:tailEnd type="triangle" w="med" len="med"/>
            </a:ln>
          </p:spPr>
        </p:cxnSp>
        <p:cxnSp>
          <p:nvCxnSpPr>
            <p:cNvPr id="3100" name="AutoShape 28"/>
            <p:cNvCxnSpPr>
              <a:cxnSpLocks noChangeShapeType="1"/>
            </p:cNvCxnSpPr>
            <p:nvPr/>
          </p:nvCxnSpPr>
          <p:spPr bwMode="auto">
            <a:xfrm>
              <a:off x="1965" y="8775"/>
              <a:ext cx="1470" cy="0"/>
            </a:xfrm>
            <a:prstGeom prst="straightConnector1">
              <a:avLst/>
            </a:prstGeom>
            <a:noFill/>
            <a:ln w="9525">
              <a:solidFill>
                <a:srgbClr val="000000"/>
              </a:solidFill>
              <a:round/>
              <a:headEnd/>
              <a:tailEnd type="triangle" w="med" len="med"/>
            </a:ln>
          </p:spPr>
        </p:cxnSp>
        <p:cxnSp>
          <p:nvCxnSpPr>
            <p:cNvPr id="3101" name="AutoShape 29"/>
            <p:cNvCxnSpPr>
              <a:cxnSpLocks noChangeShapeType="1"/>
            </p:cNvCxnSpPr>
            <p:nvPr/>
          </p:nvCxnSpPr>
          <p:spPr bwMode="auto">
            <a:xfrm>
              <a:off x="1965" y="10275"/>
              <a:ext cx="1470" cy="0"/>
            </a:xfrm>
            <a:prstGeom prst="straightConnector1">
              <a:avLst/>
            </a:prstGeom>
            <a:noFill/>
            <a:ln w="9525">
              <a:solidFill>
                <a:srgbClr val="000000"/>
              </a:solidFill>
              <a:round/>
              <a:headEnd/>
              <a:tailEnd type="triangle" w="med" len="med"/>
            </a:ln>
          </p:spPr>
        </p:cxnSp>
        <p:cxnSp>
          <p:nvCxnSpPr>
            <p:cNvPr id="3102" name="AutoShape 30"/>
            <p:cNvCxnSpPr>
              <a:cxnSpLocks noChangeShapeType="1"/>
            </p:cNvCxnSpPr>
            <p:nvPr/>
          </p:nvCxnSpPr>
          <p:spPr bwMode="auto">
            <a:xfrm>
              <a:off x="1965" y="13785"/>
              <a:ext cx="1470" cy="0"/>
            </a:xfrm>
            <a:prstGeom prst="straightConnector1">
              <a:avLst/>
            </a:prstGeom>
            <a:noFill/>
            <a:ln w="9525">
              <a:solidFill>
                <a:srgbClr val="000000"/>
              </a:solidFill>
              <a:round/>
              <a:headEnd/>
              <a:tailEnd type="triangle" w="med" len="med"/>
            </a:ln>
          </p:spPr>
        </p:cxnSp>
        <p:sp>
          <p:nvSpPr>
            <p:cNvPr id="3103" name="Rectangle 31"/>
            <p:cNvSpPr>
              <a:spLocks noChangeArrowheads="1"/>
            </p:cNvSpPr>
            <p:nvPr/>
          </p:nvSpPr>
          <p:spPr bwMode="auto">
            <a:xfrm>
              <a:off x="3585" y="10860"/>
              <a:ext cx="7755" cy="915"/>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негативна оцінка з боку держави як вчиненого злочину, так і самого злочину</a:t>
              </a:r>
              <a:endParaRPr kumimoji="0" lang="ru-RU" sz="1600" b="0" i="0" u="none" strike="noStrike" cap="none" normalizeH="0" baseline="0" dirty="0" smtClean="0">
                <a:ln>
                  <a:noFill/>
                </a:ln>
                <a:solidFill>
                  <a:schemeClr val="tx1"/>
                </a:solidFill>
                <a:effectLst/>
                <a:latin typeface="Arial" pitchFamily="34" charset="0"/>
              </a:endParaRPr>
            </a:p>
          </p:txBody>
        </p:sp>
        <p:sp>
          <p:nvSpPr>
            <p:cNvPr id="3104" name="Rectangle 32"/>
            <p:cNvSpPr>
              <a:spLocks noChangeArrowheads="1"/>
            </p:cNvSpPr>
            <p:nvPr/>
          </p:nvSpPr>
          <p:spPr bwMode="auto">
            <a:xfrm>
              <a:off x="3585" y="12135"/>
              <a:ext cx="7755" cy="915"/>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Georgia" pitchFamily="18" charset="0"/>
                </a:rPr>
                <a:t>призначення кримінального покарання та його виконання можливі тільки стосовно самого винного</a:t>
              </a:r>
              <a:endParaRPr kumimoji="0" lang="ru-RU" sz="1400" b="0" i="0" u="none" strike="noStrike" cap="none" normalizeH="0" baseline="0" dirty="0" smtClean="0">
                <a:ln>
                  <a:noFill/>
                </a:ln>
                <a:solidFill>
                  <a:schemeClr val="tx1"/>
                </a:solidFill>
                <a:effectLst/>
                <a:latin typeface="Arial" pitchFamily="34" charset="0"/>
              </a:endParaRPr>
            </a:p>
          </p:txBody>
        </p:sp>
        <p:sp>
          <p:nvSpPr>
            <p:cNvPr id="3105" name="Rectangle 33"/>
            <p:cNvSpPr>
              <a:spLocks noChangeArrowheads="1"/>
            </p:cNvSpPr>
            <p:nvPr/>
          </p:nvSpPr>
          <p:spPr bwMode="auto">
            <a:xfrm>
              <a:off x="3585" y="13365"/>
              <a:ext cx="7680" cy="840"/>
            </a:xfrm>
            <a:prstGeom prst="rect">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будь-яке покарання тягне за собою судимість</a:t>
              </a:r>
              <a:endParaRPr kumimoji="0" lang="ru-RU" sz="1800" b="0" i="0" u="none" strike="noStrike" cap="none" normalizeH="0" baseline="0" smtClean="0">
                <a:ln>
                  <a:noFill/>
                </a:ln>
                <a:solidFill>
                  <a:schemeClr val="tx1"/>
                </a:solidFill>
                <a:effectLst/>
                <a:latin typeface="Arial" pitchFamily="34" charset="0"/>
              </a:endParaRPr>
            </a:p>
          </p:txBody>
        </p:sp>
        <p:cxnSp>
          <p:nvCxnSpPr>
            <p:cNvPr id="3106" name="AutoShape 34"/>
            <p:cNvCxnSpPr>
              <a:cxnSpLocks noChangeShapeType="1"/>
            </p:cNvCxnSpPr>
            <p:nvPr/>
          </p:nvCxnSpPr>
          <p:spPr bwMode="auto">
            <a:xfrm>
              <a:off x="1965" y="11265"/>
              <a:ext cx="1470" cy="0"/>
            </a:xfrm>
            <a:prstGeom prst="straightConnector1">
              <a:avLst/>
            </a:prstGeom>
            <a:noFill/>
            <a:ln w="9525">
              <a:solidFill>
                <a:srgbClr val="000000"/>
              </a:solidFill>
              <a:round/>
              <a:headEnd/>
              <a:tailEnd type="triangle" w="med" len="med"/>
            </a:ln>
          </p:spPr>
        </p:cxnSp>
        <p:cxnSp>
          <p:nvCxnSpPr>
            <p:cNvPr id="3107" name="AutoShape 35"/>
            <p:cNvCxnSpPr>
              <a:cxnSpLocks noChangeShapeType="1"/>
            </p:cNvCxnSpPr>
            <p:nvPr/>
          </p:nvCxnSpPr>
          <p:spPr bwMode="auto">
            <a:xfrm>
              <a:off x="1965" y="12570"/>
              <a:ext cx="1470" cy="0"/>
            </a:xfrm>
            <a:prstGeom prst="straightConnector1">
              <a:avLst/>
            </a:prstGeom>
            <a:noFill/>
            <a:ln w="9525">
              <a:solidFill>
                <a:srgbClr val="000000"/>
              </a:solidFill>
              <a:round/>
              <a:headEnd/>
              <a:tailEnd type="triangle" w="med" len="med"/>
            </a:ln>
          </p:spPr>
        </p:cxnSp>
      </p:grpSp>
      <p:sp>
        <p:nvSpPr>
          <p:cNvPr id="3108" name="Rectangle 36"/>
          <p:cNvSpPr>
            <a:spLocks noChangeArrowheads="1"/>
          </p:cNvSpPr>
          <p:nvPr/>
        </p:nvSpPr>
        <p:spPr bwMode="auto">
          <a:xfrm>
            <a:off x="500034" y="357166"/>
            <a:ext cx="582403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3200" b="1" i="0" u="none" strike="noStrike" cap="none" normalizeH="0" baseline="0" dirty="0" smtClean="0">
                <a:ln>
                  <a:noFill/>
                </a:ln>
                <a:solidFill>
                  <a:schemeClr val="accent4">
                    <a:lumMod val="20000"/>
                    <a:lumOff val="80000"/>
                  </a:schemeClr>
                </a:solidFill>
                <a:effectLst/>
                <a:latin typeface="Georgia" pitchFamily="18" charset="0"/>
                <a:ea typeface="Calibri" pitchFamily="34" charset="0"/>
                <a:cs typeface="Times New Roman" pitchFamily="18" charset="0"/>
              </a:rPr>
              <a:t>СУТНІСТЬ   ПОКАРАННЯ</a:t>
            </a:r>
            <a:endParaRPr kumimoji="0" lang="uk-UA" sz="2800" b="0" i="0" u="none" strike="noStrike" cap="none" normalizeH="0" baseline="0" dirty="0" smtClean="0">
              <a:ln>
                <a:noFill/>
              </a:ln>
              <a:solidFill>
                <a:schemeClr val="accent4">
                  <a:lumMod val="20000"/>
                  <a:lumOff val="80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1071538" y="1857364"/>
            <a:ext cx="7072362" cy="4271963"/>
            <a:chOff x="2295" y="645"/>
            <a:chExt cx="8970" cy="6615"/>
          </a:xfrm>
        </p:grpSpPr>
        <p:sp>
          <p:nvSpPr>
            <p:cNvPr id="15363" name="AutoShape 3"/>
            <p:cNvSpPr>
              <a:spLocks noChangeArrowheads="1"/>
            </p:cNvSpPr>
            <p:nvPr/>
          </p:nvSpPr>
          <p:spPr bwMode="auto">
            <a:xfrm>
              <a:off x="5280" y="645"/>
              <a:ext cx="5580" cy="1350"/>
            </a:xfrm>
            <a:prstGeom prst="roundRect">
              <a:avLst>
                <a:gd name="adj" fmla="val 16667"/>
              </a:avLst>
            </a:prstGeom>
            <a:solidFill>
              <a:srgbClr val="FFFFFF"/>
            </a:solidFill>
            <a:ln w="63500" cmpd="thickThin">
              <a:solidFill>
                <a:srgbClr val="C0504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Georgia" pitchFamily="18" charset="0"/>
                </a:rPr>
                <a:t>закон називає</a:t>
              </a:r>
            </a:p>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2000" b="0" i="0" u="none" strike="noStrike" cap="none" normalizeH="0" baseline="0" dirty="0" smtClean="0">
                  <a:ln>
                    <a:noFill/>
                  </a:ln>
                  <a:solidFill>
                    <a:schemeClr val="tx1"/>
                  </a:solidFill>
                  <a:effectLst/>
                  <a:latin typeface="Georgia" pitchFamily="18" charset="0"/>
                </a:rPr>
                <a:t> метою покарання</a:t>
              </a:r>
              <a:endParaRPr kumimoji="0" lang="ru-RU" sz="2400" b="0" i="0" u="none" strike="noStrike" cap="none" normalizeH="0" baseline="0" dirty="0" smtClean="0">
                <a:ln>
                  <a:noFill/>
                </a:ln>
                <a:solidFill>
                  <a:schemeClr val="tx1"/>
                </a:solidFill>
                <a:effectLst/>
                <a:latin typeface="Arial" pitchFamily="34" charset="0"/>
              </a:endParaRPr>
            </a:p>
          </p:txBody>
        </p:sp>
        <p:cxnSp>
          <p:nvCxnSpPr>
            <p:cNvPr id="15364" name="AutoShape 4"/>
            <p:cNvCxnSpPr>
              <a:cxnSpLocks noChangeShapeType="1"/>
            </p:cNvCxnSpPr>
            <p:nvPr/>
          </p:nvCxnSpPr>
          <p:spPr bwMode="auto">
            <a:xfrm flipH="1">
              <a:off x="3165" y="1350"/>
              <a:ext cx="2115" cy="15"/>
            </a:xfrm>
            <a:prstGeom prst="straightConnector1">
              <a:avLst/>
            </a:prstGeom>
            <a:noFill/>
            <a:ln w="9525">
              <a:solidFill>
                <a:srgbClr val="000000"/>
              </a:solidFill>
              <a:round/>
              <a:headEnd/>
              <a:tailEnd/>
            </a:ln>
          </p:spPr>
        </p:cxnSp>
        <p:cxnSp>
          <p:nvCxnSpPr>
            <p:cNvPr id="15365" name="AutoShape 5"/>
            <p:cNvCxnSpPr>
              <a:cxnSpLocks noChangeShapeType="1"/>
            </p:cNvCxnSpPr>
            <p:nvPr/>
          </p:nvCxnSpPr>
          <p:spPr bwMode="auto">
            <a:xfrm>
              <a:off x="3165" y="1350"/>
              <a:ext cx="0" cy="1095"/>
            </a:xfrm>
            <a:prstGeom prst="straightConnector1">
              <a:avLst/>
            </a:prstGeom>
            <a:noFill/>
            <a:ln w="9525">
              <a:solidFill>
                <a:srgbClr val="000000"/>
              </a:solidFill>
              <a:round/>
              <a:headEnd/>
              <a:tailEnd type="triangle" w="med" len="med"/>
            </a:ln>
          </p:spPr>
        </p:cxnSp>
        <p:sp>
          <p:nvSpPr>
            <p:cNvPr id="15366" name="Rectangle 6"/>
            <p:cNvSpPr>
              <a:spLocks noChangeArrowheads="1"/>
            </p:cNvSpPr>
            <p:nvPr/>
          </p:nvSpPr>
          <p:spPr bwMode="auto">
            <a:xfrm>
              <a:off x="2295" y="2445"/>
              <a:ext cx="8970" cy="1020"/>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800" b="0" i="0" u="none" strike="noStrike" cap="none" normalizeH="0" baseline="0" smtClean="0">
                  <a:ln>
                    <a:noFill/>
                  </a:ln>
                  <a:solidFill>
                    <a:schemeClr val="tx1"/>
                  </a:solidFill>
                  <a:effectLst/>
                  <a:latin typeface="Georgia" pitchFamily="18" charset="0"/>
                </a:rPr>
                <a:t>кару як відплату за вчинене</a:t>
              </a:r>
              <a:endParaRPr kumimoji="0" lang="ru-RU" sz="1800" b="0" i="0" u="none" strike="noStrike" cap="none" normalizeH="0" baseline="0" smtClean="0">
                <a:ln>
                  <a:noFill/>
                </a:ln>
                <a:solidFill>
                  <a:schemeClr val="tx1"/>
                </a:solidFill>
                <a:effectLst/>
                <a:latin typeface="Arial" pitchFamily="34" charset="0"/>
              </a:endParaRPr>
            </a:p>
          </p:txBody>
        </p:sp>
        <p:sp>
          <p:nvSpPr>
            <p:cNvPr id="15367" name="Rectangle 7"/>
            <p:cNvSpPr>
              <a:spLocks noChangeArrowheads="1"/>
            </p:cNvSpPr>
            <p:nvPr/>
          </p:nvSpPr>
          <p:spPr bwMode="auto">
            <a:xfrm>
              <a:off x="2295" y="3705"/>
              <a:ext cx="8970" cy="1020"/>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800" b="0" i="0" u="none" strike="noStrike" cap="none" normalizeH="0" baseline="0" smtClean="0">
                  <a:ln>
                    <a:noFill/>
                  </a:ln>
                  <a:solidFill>
                    <a:schemeClr val="tx1"/>
                  </a:solidFill>
                  <a:effectLst/>
                  <a:latin typeface="Georgia" pitchFamily="18" charset="0"/>
                </a:rPr>
                <a:t>виправлення засудженого</a:t>
              </a:r>
              <a:endParaRPr kumimoji="0" lang="ru-RU" sz="1800" b="0" i="0" u="none" strike="noStrike" cap="none" normalizeH="0" baseline="0" smtClean="0">
                <a:ln>
                  <a:noFill/>
                </a:ln>
                <a:solidFill>
                  <a:schemeClr val="tx1"/>
                </a:solidFill>
                <a:effectLst/>
                <a:latin typeface="Arial" pitchFamily="34" charset="0"/>
              </a:endParaRPr>
            </a:p>
          </p:txBody>
        </p:sp>
        <p:sp>
          <p:nvSpPr>
            <p:cNvPr id="15368" name="Rectangle 8"/>
            <p:cNvSpPr>
              <a:spLocks noChangeArrowheads="1"/>
            </p:cNvSpPr>
            <p:nvPr/>
          </p:nvSpPr>
          <p:spPr bwMode="auto">
            <a:xfrm>
              <a:off x="2295" y="4980"/>
              <a:ext cx="8970" cy="1020"/>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800" b="0" i="0" u="none" strike="noStrike" cap="none" normalizeH="0" baseline="0" smtClean="0">
                  <a:ln>
                    <a:noFill/>
                  </a:ln>
                  <a:solidFill>
                    <a:schemeClr val="tx1"/>
                  </a:solidFill>
                  <a:effectLst/>
                  <a:latin typeface="Georgia" pitchFamily="18" charset="0"/>
                </a:rPr>
                <a:t>запобігання вчиненню нових злочинів самим засудженим</a:t>
              </a:r>
              <a:endParaRPr kumimoji="0" lang="ru-RU" sz="1800" b="0" i="0" u="none" strike="noStrike" cap="none" normalizeH="0" baseline="0" smtClean="0">
                <a:ln>
                  <a:noFill/>
                </a:ln>
                <a:solidFill>
                  <a:schemeClr val="tx1"/>
                </a:solidFill>
                <a:effectLst/>
                <a:latin typeface="Arial" pitchFamily="34" charset="0"/>
              </a:endParaRPr>
            </a:p>
          </p:txBody>
        </p:sp>
        <p:sp>
          <p:nvSpPr>
            <p:cNvPr id="15369" name="Rectangle 9"/>
            <p:cNvSpPr>
              <a:spLocks noChangeArrowheads="1"/>
            </p:cNvSpPr>
            <p:nvPr/>
          </p:nvSpPr>
          <p:spPr bwMode="auto">
            <a:xfrm>
              <a:off x="2295" y="6240"/>
              <a:ext cx="8970" cy="1020"/>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800" b="0" i="0" u="none" strike="noStrike" cap="none" normalizeH="0" baseline="0" smtClean="0">
                  <a:ln>
                    <a:noFill/>
                  </a:ln>
                  <a:solidFill>
                    <a:schemeClr val="tx1"/>
                  </a:solidFill>
                  <a:effectLst/>
                  <a:latin typeface="Georgia" pitchFamily="18" charset="0"/>
                </a:rPr>
                <a:t>запобігання вчиненню злочинів з боку інших осіб</a:t>
              </a:r>
              <a:endParaRPr kumimoji="0" lang="ru-RU" sz="1800" b="0" i="0" u="none" strike="noStrike" cap="none" normalizeH="0" baseline="0" smtClean="0">
                <a:ln>
                  <a:noFill/>
                </a:ln>
                <a:solidFill>
                  <a:schemeClr val="tx1"/>
                </a:solidFill>
                <a:effectLst/>
                <a:latin typeface="Arial" pitchFamily="34" charset="0"/>
              </a:endParaRPr>
            </a:p>
          </p:txBody>
        </p:sp>
      </p:grpSp>
      <p:sp>
        <p:nvSpPr>
          <p:cNvPr id="10" name="Прямоугольник 9"/>
          <p:cNvSpPr/>
          <p:nvPr/>
        </p:nvSpPr>
        <p:spPr>
          <a:xfrm>
            <a:off x="357158" y="428604"/>
            <a:ext cx="4633000" cy="646331"/>
          </a:xfrm>
          <a:prstGeom prst="rect">
            <a:avLst/>
          </a:prstGeom>
        </p:spPr>
        <p:txBody>
          <a:bodyPr wrap="none">
            <a:spAutoFit/>
          </a:bodyPr>
          <a:lstStyle/>
          <a:p>
            <a:r>
              <a:rPr kumimoji="0" lang="uk-UA" sz="3600" b="0" i="0" u="none" strike="noStrike" cap="none" normalizeH="0" baseline="0" dirty="0" smtClean="0">
                <a:ln>
                  <a:noFill/>
                </a:ln>
                <a:solidFill>
                  <a:schemeClr val="accent4">
                    <a:lumMod val="40000"/>
                    <a:lumOff val="60000"/>
                  </a:schemeClr>
                </a:solidFill>
                <a:effectLst/>
                <a:latin typeface="Georgia" pitchFamily="18" charset="0"/>
              </a:rPr>
              <a:t>МЕТА ПОКАРАННЯ</a:t>
            </a:r>
            <a:endParaRPr lang="ru-RU" sz="3600" dirty="0">
              <a:solidFill>
                <a:schemeClr val="accent4">
                  <a:lumMod val="40000"/>
                  <a:lumOff val="60000"/>
                </a:schemeClr>
              </a:solidFill>
            </a:endParaRPr>
          </a:p>
        </p:txBody>
      </p:sp>
      <p:sp>
        <p:nvSpPr>
          <p:cNvPr id="15371" name="AutoShape 11" descr="У днях може обчислюватися лише строк попереднього ув'язнення для його  зарахування у фактично призначене покарання, а не саме покарання -  LexInform: Правові та юридичні новини, юридична практика, коментарі"/>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5373" name="AutoShape 13" descr="ККС ВС висловився щодо призначення покарання за сукупністю вироків | Рада  адвокатів Київської області"/>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5375" name="Picture 15" descr="З росіянина в Одесі стягнули 100 тисяч доларів за пом'якшання покарання ::  Кримінал :: Інтент :: Регіональна мережа якісної журналістики"/>
          <p:cNvPicPr>
            <a:picLocks noChangeAspect="1" noChangeArrowheads="1"/>
          </p:cNvPicPr>
          <p:nvPr/>
        </p:nvPicPr>
        <p:blipFill>
          <a:blip r:embed="rId2" cstate="print"/>
          <a:srcRect/>
          <a:stretch>
            <a:fillRect/>
          </a:stretch>
        </p:blipFill>
        <p:spPr bwMode="auto">
          <a:xfrm>
            <a:off x="7143768" y="160780"/>
            <a:ext cx="1752595" cy="131275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80000"/>
            <a:lum/>
          </a:blip>
          <a:srcRect/>
          <a:stretch>
            <a:fillRect/>
          </a:stretch>
        </a:blip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285720" y="1428736"/>
            <a:ext cx="8572560" cy="4929222"/>
            <a:chOff x="930" y="4027"/>
            <a:chExt cx="10455" cy="11078"/>
          </a:xfrm>
        </p:grpSpPr>
        <p:cxnSp>
          <p:nvCxnSpPr>
            <p:cNvPr id="16388" name="AutoShape 4"/>
            <p:cNvCxnSpPr>
              <a:cxnSpLocks noChangeShapeType="1"/>
            </p:cNvCxnSpPr>
            <p:nvPr/>
          </p:nvCxnSpPr>
          <p:spPr bwMode="auto">
            <a:xfrm rot="16200000" flipH="1">
              <a:off x="3285" y="4080"/>
              <a:ext cx="158" cy="52"/>
            </a:xfrm>
            <a:prstGeom prst="straightConnector1">
              <a:avLst/>
            </a:prstGeom>
            <a:noFill/>
            <a:ln w="9525">
              <a:solidFill>
                <a:srgbClr val="000000"/>
              </a:solidFill>
              <a:round/>
              <a:headEnd/>
              <a:tailEnd type="triangle" w="med" len="med"/>
            </a:ln>
          </p:spPr>
        </p:cxnSp>
        <p:sp>
          <p:nvSpPr>
            <p:cNvPr id="16389" name="AutoShape 5"/>
            <p:cNvSpPr>
              <a:spLocks noChangeArrowheads="1"/>
            </p:cNvSpPr>
            <p:nvPr/>
          </p:nvSpPr>
          <p:spPr bwMode="auto">
            <a:xfrm>
              <a:off x="930" y="8799"/>
              <a:ext cx="4110" cy="1470"/>
            </a:xfrm>
            <a:prstGeom prst="bevel">
              <a:avLst>
                <a:gd name="adj" fmla="val 12500"/>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800" b="1" i="0" u="none" strike="noStrike" cap="none" normalizeH="0" baseline="0" smtClean="0">
                  <a:ln>
                    <a:noFill/>
                  </a:ln>
                  <a:solidFill>
                    <a:srgbClr val="943634"/>
                  </a:solidFill>
                  <a:effectLst/>
                  <a:latin typeface="Georgia" pitchFamily="18" charset="0"/>
                </a:rPr>
                <a:t>Система покарань</a:t>
              </a:r>
              <a:endParaRPr kumimoji="0" lang="ru-RU" sz="1100" b="1" i="0" u="none" strike="noStrike" cap="none" normalizeH="0" baseline="0" smtClean="0">
                <a:ln>
                  <a:noFill/>
                </a:ln>
                <a:solidFill>
                  <a:srgbClr val="943634"/>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6390" name="AutoShape 6"/>
            <p:cNvSpPr>
              <a:spLocks noChangeArrowheads="1"/>
            </p:cNvSpPr>
            <p:nvPr/>
          </p:nvSpPr>
          <p:spPr bwMode="auto">
            <a:xfrm>
              <a:off x="5040" y="9354"/>
              <a:ext cx="555" cy="495"/>
            </a:xfrm>
            <a:prstGeom prst="rightArrow">
              <a:avLst>
                <a:gd name="adj1" fmla="val 50000"/>
                <a:gd name="adj2" fmla="val 2803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6391" name="Rectangle 7"/>
            <p:cNvSpPr>
              <a:spLocks noChangeArrowheads="1"/>
            </p:cNvSpPr>
            <p:nvPr/>
          </p:nvSpPr>
          <p:spPr bwMode="auto">
            <a:xfrm>
              <a:off x="5670" y="8544"/>
              <a:ext cx="5715" cy="2085"/>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встановлений кримінальним законом і обов’язковий для суду вичерпний перелік покарань, розташованих у певному порядку за ступенем їх суворості</a:t>
              </a:r>
              <a:endParaRPr kumimoji="0" lang="ru-RU" sz="1600" b="0" i="0" u="none" strike="noStrike" cap="none" normalizeH="0" baseline="0" dirty="0" smtClean="0">
                <a:ln>
                  <a:noFill/>
                </a:ln>
                <a:solidFill>
                  <a:schemeClr val="tx1"/>
                </a:solidFill>
                <a:effectLst/>
                <a:latin typeface="Arial" pitchFamily="34" charset="0"/>
              </a:endParaRPr>
            </a:p>
          </p:txBody>
        </p:sp>
        <p:sp>
          <p:nvSpPr>
            <p:cNvPr id="16392" name="Rectangle 8"/>
            <p:cNvSpPr>
              <a:spLocks noChangeArrowheads="1"/>
            </p:cNvSpPr>
            <p:nvPr/>
          </p:nvSpPr>
          <p:spPr bwMode="auto">
            <a:xfrm>
              <a:off x="1279" y="4140"/>
              <a:ext cx="9990" cy="869"/>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Система покарань, встановлена у чинному кримінальному законодавстві України</a:t>
              </a:r>
              <a:endParaRPr kumimoji="0" lang="ru-RU" sz="1800" b="0" i="0" u="none" strike="noStrike" cap="none" normalizeH="0" baseline="0" smtClean="0">
                <a:ln>
                  <a:noFill/>
                </a:ln>
                <a:solidFill>
                  <a:schemeClr val="tx1"/>
                </a:solidFill>
                <a:effectLst/>
                <a:latin typeface="Arial" pitchFamily="34" charset="0"/>
              </a:endParaRPr>
            </a:p>
          </p:txBody>
        </p:sp>
        <p:sp>
          <p:nvSpPr>
            <p:cNvPr id="16393" name="AutoShape 9"/>
            <p:cNvSpPr>
              <a:spLocks noChangeArrowheads="1"/>
            </p:cNvSpPr>
            <p:nvPr/>
          </p:nvSpPr>
          <p:spPr bwMode="auto">
            <a:xfrm>
              <a:off x="4167" y="5303"/>
              <a:ext cx="6738" cy="697"/>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smtClean="0">
                  <a:ln>
                    <a:noFill/>
                  </a:ln>
                  <a:solidFill>
                    <a:schemeClr val="tx1"/>
                  </a:solidFill>
                  <a:effectLst/>
                  <a:latin typeface="Georgia" pitchFamily="18" charset="0"/>
                </a:rPr>
                <a:t>не знає смертної кари</a:t>
              </a:r>
              <a:endParaRPr kumimoji="0" lang="ru-RU" sz="1800" b="0" i="0" u="none" strike="noStrike" cap="none" normalizeH="0" baseline="0" smtClean="0">
                <a:ln>
                  <a:noFill/>
                </a:ln>
                <a:solidFill>
                  <a:schemeClr val="tx1"/>
                </a:solidFill>
                <a:effectLst/>
                <a:latin typeface="Arial" pitchFamily="34" charset="0"/>
              </a:endParaRPr>
            </a:p>
          </p:txBody>
        </p:sp>
        <p:sp>
          <p:nvSpPr>
            <p:cNvPr id="16394" name="AutoShape 10"/>
            <p:cNvSpPr>
              <a:spLocks noChangeArrowheads="1"/>
            </p:cNvSpPr>
            <p:nvPr/>
          </p:nvSpPr>
          <p:spPr bwMode="auto">
            <a:xfrm>
              <a:off x="4152" y="6220"/>
              <a:ext cx="6738" cy="1027"/>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smtClean="0">
                  <a:ln>
                    <a:noFill/>
                  </a:ln>
                  <a:solidFill>
                    <a:schemeClr val="tx1"/>
                  </a:solidFill>
                  <a:effectLst/>
                  <a:latin typeface="Georgia" pitchFamily="18" charset="0"/>
                </a:rPr>
                <a:t>не знає покарань, що ганьблять засудженого</a:t>
              </a:r>
              <a:endParaRPr kumimoji="0" lang="ru-RU" sz="1800" b="0" i="0" u="none" strike="noStrike" cap="none" normalizeH="0" baseline="0" smtClean="0">
                <a:ln>
                  <a:noFill/>
                </a:ln>
                <a:solidFill>
                  <a:schemeClr val="tx1"/>
                </a:solidFill>
                <a:effectLst/>
                <a:latin typeface="Arial" pitchFamily="34" charset="0"/>
              </a:endParaRPr>
            </a:p>
          </p:txBody>
        </p:sp>
        <p:sp>
          <p:nvSpPr>
            <p:cNvPr id="16395" name="AutoShape 11"/>
            <p:cNvSpPr>
              <a:spLocks noChangeArrowheads="1"/>
            </p:cNvSpPr>
            <p:nvPr/>
          </p:nvSpPr>
          <p:spPr bwMode="auto">
            <a:xfrm>
              <a:off x="4152" y="7386"/>
              <a:ext cx="6738" cy="789"/>
            </a:xfrm>
            <a:prstGeom prst="roundRect">
              <a:avLst>
                <a:gd name="adj" fmla="val 16667"/>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smtClean="0">
                  <a:ln>
                    <a:noFill/>
                  </a:ln>
                  <a:solidFill>
                    <a:schemeClr val="tx1"/>
                  </a:solidFill>
                  <a:effectLst/>
                  <a:latin typeface="Georgia" pitchFamily="18" charset="0"/>
                </a:rPr>
                <a:t>не знає покарань калічать засудженого</a:t>
              </a:r>
              <a:endParaRPr kumimoji="0" lang="ru-RU" sz="1800" b="0" i="0" u="none" strike="noStrike" cap="none" normalizeH="0" baseline="0" smtClean="0">
                <a:ln>
                  <a:noFill/>
                </a:ln>
                <a:solidFill>
                  <a:schemeClr val="tx1"/>
                </a:solidFill>
                <a:effectLst/>
                <a:latin typeface="Arial" pitchFamily="34" charset="0"/>
              </a:endParaRPr>
            </a:p>
          </p:txBody>
        </p:sp>
        <p:cxnSp>
          <p:nvCxnSpPr>
            <p:cNvPr id="16396" name="AutoShape 12"/>
            <p:cNvCxnSpPr>
              <a:cxnSpLocks noChangeShapeType="1"/>
            </p:cNvCxnSpPr>
            <p:nvPr/>
          </p:nvCxnSpPr>
          <p:spPr bwMode="auto">
            <a:xfrm>
              <a:off x="2520" y="5054"/>
              <a:ext cx="0" cy="2761"/>
            </a:xfrm>
            <a:prstGeom prst="straightConnector1">
              <a:avLst/>
            </a:prstGeom>
            <a:noFill/>
            <a:ln w="9525">
              <a:solidFill>
                <a:srgbClr val="000000"/>
              </a:solidFill>
              <a:round/>
              <a:headEnd/>
              <a:tailEnd/>
            </a:ln>
          </p:spPr>
        </p:cxnSp>
        <p:cxnSp>
          <p:nvCxnSpPr>
            <p:cNvPr id="16397" name="AutoShape 13"/>
            <p:cNvCxnSpPr>
              <a:cxnSpLocks noChangeShapeType="1"/>
            </p:cNvCxnSpPr>
            <p:nvPr/>
          </p:nvCxnSpPr>
          <p:spPr bwMode="auto">
            <a:xfrm>
              <a:off x="2505" y="7815"/>
              <a:ext cx="1647" cy="0"/>
            </a:xfrm>
            <a:prstGeom prst="straightConnector1">
              <a:avLst/>
            </a:prstGeom>
            <a:noFill/>
            <a:ln w="9525">
              <a:solidFill>
                <a:srgbClr val="000000"/>
              </a:solidFill>
              <a:round/>
              <a:headEnd/>
              <a:tailEnd type="triangle" w="med" len="med"/>
            </a:ln>
          </p:spPr>
        </p:cxnSp>
        <p:cxnSp>
          <p:nvCxnSpPr>
            <p:cNvPr id="16398" name="AutoShape 14"/>
            <p:cNvCxnSpPr>
              <a:cxnSpLocks noChangeShapeType="1"/>
            </p:cNvCxnSpPr>
            <p:nvPr/>
          </p:nvCxnSpPr>
          <p:spPr bwMode="auto">
            <a:xfrm>
              <a:off x="2505" y="5640"/>
              <a:ext cx="1647" cy="0"/>
            </a:xfrm>
            <a:prstGeom prst="straightConnector1">
              <a:avLst/>
            </a:prstGeom>
            <a:noFill/>
            <a:ln w="9525">
              <a:solidFill>
                <a:srgbClr val="000000"/>
              </a:solidFill>
              <a:round/>
              <a:headEnd/>
              <a:tailEnd type="triangle" w="med" len="med"/>
            </a:ln>
          </p:spPr>
        </p:cxnSp>
        <p:cxnSp>
          <p:nvCxnSpPr>
            <p:cNvPr id="16399" name="AutoShape 15"/>
            <p:cNvCxnSpPr>
              <a:cxnSpLocks noChangeShapeType="1"/>
            </p:cNvCxnSpPr>
            <p:nvPr/>
          </p:nvCxnSpPr>
          <p:spPr bwMode="auto">
            <a:xfrm>
              <a:off x="2520" y="6690"/>
              <a:ext cx="1632" cy="0"/>
            </a:xfrm>
            <a:prstGeom prst="straightConnector1">
              <a:avLst/>
            </a:prstGeom>
            <a:noFill/>
            <a:ln w="9525">
              <a:solidFill>
                <a:srgbClr val="000000"/>
              </a:solidFill>
              <a:round/>
              <a:headEnd/>
              <a:tailEnd type="triangle" w="med" len="med"/>
            </a:ln>
          </p:spPr>
        </p:cxnSp>
        <p:cxnSp>
          <p:nvCxnSpPr>
            <p:cNvPr id="16400" name="AutoShape 16"/>
            <p:cNvCxnSpPr>
              <a:cxnSpLocks noChangeShapeType="1"/>
            </p:cNvCxnSpPr>
            <p:nvPr/>
          </p:nvCxnSpPr>
          <p:spPr bwMode="auto">
            <a:xfrm>
              <a:off x="1320" y="10269"/>
              <a:ext cx="0" cy="666"/>
            </a:xfrm>
            <a:prstGeom prst="straightConnector1">
              <a:avLst/>
            </a:prstGeom>
            <a:noFill/>
            <a:ln w="9525">
              <a:solidFill>
                <a:srgbClr val="000000"/>
              </a:solidFill>
              <a:round/>
              <a:headEnd/>
              <a:tailEnd/>
            </a:ln>
          </p:spPr>
        </p:cxnSp>
        <p:cxnSp>
          <p:nvCxnSpPr>
            <p:cNvPr id="16401" name="AutoShape 17"/>
            <p:cNvCxnSpPr>
              <a:cxnSpLocks noChangeShapeType="1"/>
            </p:cNvCxnSpPr>
            <p:nvPr/>
          </p:nvCxnSpPr>
          <p:spPr bwMode="auto">
            <a:xfrm>
              <a:off x="1320" y="10905"/>
              <a:ext cx="3255" cy="345"/>
            </a:xfrm>
            <a:prstGeom prst="straightConnector1">
              <a:avLst/>
            </a:prstGeom>
            <a:noFill/>
            <a:ln w="9525">
              <a:solidFill>
                <a:srgbClr val="000000"/>
              </a:solidFill>
              <a:round/>
              <a:headEnd/>
              <a:tailEnd type="triangle" w="med" len="med"/>
            </a:ln>
          </p:spPr>
        </p:cxnSp>
        <p:sp>
          <p:nvSpPr>
            <p:cNvPr id="16402" name="Rectangle 18"/>
            <p:cNvSpPr>
              <a:spLocks noChangeArrowheads="1"/>
            </p:cNvSpPr>
            <p:nvPr/>
          </p:nvSpPr>
          <p:spPr bwMode="auto">
            <a:xfrm>
              <a:off x="4575" y="11130"/>
              <a:ext cx="4500" cy="1095"/>
            </a:xfrm>
            <a:prstGeom prst="rect">
              <a:avLst/>
            </a:prstGeom>
            <a:solidFill>
              <a:srgbClr val="FFFFFF"/>
            </a:solidFill>
            <a:ln w="63500" cmpd="thickThin">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1" i="0" u="none" strike="noStrike" cap="none" normalizeH="0" baseline="0" smtClean="0">
                  <a:ln>
                    <a:noFill/>
                  </a:ln>
                  <a:solidFill>
                    <a:schemeClr val="tx1"/>
                  </a:solidFill>
                  <a:effectLst/>
                  <a:latin typeface="Georgia" pitchFamily="18" charset="0"/>
                </a:rPr>
                <a:t>Ознаки системи покарань</a:t>
              </a:r>
              <a:endParaRPr kumimoji="0" lang="ru-RU" sz="1800" b="0" i="0" u="none" strike="noStrike" cap="none" normalizeH="0" baseline="0" smtClean="0">
                <a:ln>
                  <a:noFill/>
                </a:ln>
                <a:solidFill>
                  <a:schemeClr val="tx1"/>
                </a:solidFill>
                <a:effectLst/>
                <a:latin typeface="Arial" pitchFamily="34" charset="0"/>
              </a:endParaRPr>
            </a:p>
          </p:txBody>
        </p:sp>
        <p:cxnSp>
          <p:nvCxnSpPr>
            <p:cNvPr id="16403" name="AutoShape 19"/>
            <p:cNvCxnSpPr>
              <a:cxnSpLocks noChangeShapeType="1"/>
            </p:cNvCxnSpPr>
            <p:nvPr/>
          </p:nvCxnSpPr>
          <p:spPr bwMode="auto">
            <a:xfrm flipH="1">
              <a:off x="1005" y="11865"/>
              <a:ext cx="3570" cy="0"/>
            </a:xfrm>
            <a:prstGeom prst="straightConnector1">
              <a:avLst/>
            </a:prstGeom>
            <a:noFill/>
            <a:ln w="9525">
              <a:solidFill>
                <a:srgbClr val="000000"/>
              </a:solidFill>
              <a:round/>
              <a:headEnd/>
              <a:tailEnd/>
            </a:ln>
          </p:spPr>
        </p:cxnSp>
        <p:cxnSp>
          <p:nvCxnSpPr>
            <p:cNvPr id="16404" name="AutoShape 20"/>
            <p:cNvCxnSpPr>
              <a:cxnSpLocks noChangeShapeType="1"/>
            </p:cNvCxnSpPr>
            <p:nvPr/>
          </p:nvCxnSpPr>
          <p:spPr bwMode="auto">
            <a:xfrm>
              <a:off x="1005" y="11865"/>
              <a:ext cx="1" cy="2580"/>
            </a:xfrm>
            <a:prstGeom prst="straightConnector1">
              <a:avLst/>
            </a:prstGeom>
            <a:noFill/>
            <a:ln w="9525">
              <a:solidFill>
                <a:srgbClr val="000000"/>
              </a:solidFill>
              <a:round/>
              <a:headEnd/>
              <a:tailEnd/>
            </a:ln>
          </p:spPr>
        </p:cxnSp>
        <p:sp>
          <p:nvSpPr>
            <p:cNvPr id="16405" name="AutoShape 21"/>
            <p:cNvSpPr>
              <a:spLocks noChangeArrowheads="1"/>
            </p:cNvSpPr>
            <p:nvPr/>
          </p:nvSpPr>
          <p:spPr bwMode="auto">
            <a:xfrm>
              <a:off x="1380" y="12525"/>
              <a:ext cx="4290" cy="91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складається із переліку конкретних видів покарань</a:t>
              </a:r>
              <a:endParaRPr kumimoji="0" lang="ru-RU" sz="1600" b="0" i="0" u="none" strike="noStrike" cap="none" normalizeH="0" baseline="0" dirty="0" smtClean="0">
                <a:ln>
                  <a:noFill/>
                </a:ln>
                <a:solidFill>
                  <a:schemeClr val="tx1"/>
                </a:solidFill>
                <a:effectLst/>
                <a:latin typeface="Arial" pitchFamily="34" charset="0"/>
              </a:endParaRPr>
            </a:p>
          </p:txBody>
        </p:sp>
        <p:sp>
          <p:nvSpPr>
            <p:cNvPr id="16406" name="AutoShape 22"/>
            <p:cNvSpPr>
              <a:spLocks noChangeArrowheads="1"/>
            </p:cNvSpPr>
            <p:nvPr/>
          </p:nvSpPr>
          <p:spPr bwMode="auto">
            <a:xfrm>
              <a:off x="6705" y="12525"/>
              <a:ext cx="4290" cy="91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algn="ctr"/>
              <a:r>
                <a:rPr lang="uk-UA" sz="1200" dirty="0">
                  <a:latin typeface="Georgia" pitchFamily="18" charset="0"/>
                </a:rPr>
                <a:t>цей перелік визначений кримінальним законом</a:t>
              </a:r>
              <a:endParaRPr lang="ru-RU" sz="1200" dirty="0">
                <a:latin typeface="Georgia" pitchFamily="18" charset="0"/>
              </a:endParaRPr>
            </a:p>
          </p:txBody>
        </p:sp>
        <p:sp>
          <p:nvSpPr>
            <p:cNvPr id="16407" name="AutoShape 23"/>
            <p:cNvSpPr>
              <a:spLocks noChangeArrowheads="1"/>
            </p:cNvSpPr>
            <p:nvPr/>
          </p:nvSpPr>
          <p:spPr bwMode="auto">
            <a:xfrm>
              <a:off x="1380" y="13845"/>
              <a:ext cx="4290" cy="1260"/>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види покарань розташовані у цьому переліку в певному порядку</a:t>
              </a:r>
              <a:endParaRPr kumimoji="0" lang="ru-RU" sz="1800" b="0" i="0" u="none" strike="noStrike" cap="none" normalizeH="0" baseline="0" smtClean="0">
                <a:ln>
                  <a:noFill/>
                </a:ln>
                <a:solidFill>
                  <a:schemeClr val="tx1"/>
                </a:solidFill>
                <a:effectLst/>
                <a:latin typeface="Arial" pitchFamily="34" charset="0"/>
              </a:endParaRPr>
            </a:p>
          </p:txBody>
        </p:sp>
        <p:sp>
          <p:nvSpPr>
            <p:cNvPr id="16408" name="AutoShape 24"/>
            <p:cNvSpPr>
              <a:spLocks noChangeArrowheads="1"/>
            </p:cNvSpPr>
            <p:nvPr/>
          </p:nvSpPr>
          <p:spPr bwMode="auto">
            <a:xfrm>
              <a:off x="6798" y="13935"/>
              <a:ext cx="4290" cy="91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зазначений перелік є вичерпним</a:t>
              </a:r>
              <a:endParaRPr kumimoji="0" lang="ru-RU" sz="1800" b="0" i="0" u="none" strike="noStrike" cap="none" normalizeH="0" baseline="0" smtClean="0">
                <a:ln>
                  <a:noFill/>
                </a:ln>
                <a:solidFill>
                  <a:schemeClr val="tx1"/>
                </a:solidFill>
                <a:effectLst/>
                <a:latin typeface="Arial" pitchFamily="34" charset="0"/>
              </a:endParaRPr>
            </a:p>
          </p:txBody>
        </p:sp>
        <p:cxnSp>
          <p:nvCxnSpPr>
            <p:cNvPr id="16409" name="AutoShape 25"/>
            <p:cNvCxnSpPr>
              <a:cxnSpLocks noChangeShapeType="1"/>
            </p:cNvCxnSpPr>
            <p:nvPr/>
          </p:nvCxnSpPr>
          <p:spPr bwMode="auto">
            <a:xfrm>
              <a:off x="1005" y="12960"/>
              <a:ext cx="375" cy="0"/>
            </a:xfrm>
            <a:prstGeom prst="straightConnector1">
              <a:avLst/>
            </a:prstGeom>
            <a:noFill/>
            <a:ln w="9525">
              <a:solidFill>
                <a:srgbClr val="000000"/>
              </a:solidFill>
              <a:round/>
              <a:headEnd/>
              <a:tailEnd type="triangle" w="med" len="med"/>
            </a:ln>
          </p:spPr>
        </p:cxnSp>
        <p:cxnSp>
          <p:nvCxnSpPr>
            <p:cNvPr id="16410" name="AutoShape 26"/>
            <p:cNvCxnSpPr>
              <a:cxnSpLocks noChangeShapeType="1"/>
            </p:cNvCxnSpPr>
            <p:nvPr/>
          </p:nvCxnSpPr>
          <p:spPr bwMode="auto">
            <a:xfrm>
              <a:off x="1005" y="14445"/>
              <a:ext cx="315" cy="0"/>
            </a:xfrm>
            <a:prstGeom prst="straightConnector1">
              <a:avLst/>
            </a:prstGeom>
            <a:noFill/>
            <a:ln w="9525">
              <a:solidFill>
                <a:srgbClr val="000000"/>
              </a:solidFill>
              <a:round/>
              <a:headEnd/>
              <a:tailEnd type="triangle" w="med" len="med"/>
            </a:ln>
          </p:spPr>
        </p:cxnSp>
      </p:grpSp>
      <p:sp>
        <p:nvSpPr>
          <p:cNvPr id="28" name="Прямоугольник 27"/>
          <p:cNvSpPr/>
          <p:nvPr/>
        </p:nvSpPr>
        <p:spPr>
          <a:xfrm>
            <a:off x="357158" y="285728"/>
            <a:ext cx="5803192" cy="646331"/>
          </a:xfrm>
          <a:prstGeom prst="rect">
            <a:avLst/>
          </a:prstGeom>
        </p:spPr>
        <p:txBody>
          <a:bodyPr wrap="none">
            <a:spAutoFit/>
          </a:bodyPr>
          <a:lstStyle/>
          <a:p>
            <a:pPr lvl="0" algn="ctr">
              <a:spcAft>
                <a:spcPts val="1000"/>
              </a:spcAft>
            </a:pPr>
            <a:r>
              <a:rPr kumimoji="0" lang="uk-UA" sz="3600" b="1" i="0" u="none" strike="noStrike" cap="none" normalizeH="0" baseline="0" dirty="0" smtClean="0">
                <a:ln>
                  <a:noFill/>
                </a:ln>
                <a:solidFill>
                  <a:schemeClr val="accent1">
                    <a:lumMod val="40000"/>
                    <a:lumOff val="60000"/>
                  </a:schemeClr>
                </a:solidFill>
                <a:effectLst/>
                <a:latin typeface="Georgia" pitchFamily="18" charset="0"/>
              </a:rPr>
              <a:t>СИСТЕМА ПОКАРАНЬ</a:t>
            </a:r>
            <a:endParaRPr kumimoji="0" lang="ru-RU" sz="3600" b="0" i="0" u="none" strike="noStrike" cap="none" normalizeH="0" baseline="0" dirty="0" smtClean="0">
              <a:ln>
                <a:noFill/>
              </a:ln>
              <a:solidFill>
                <a:schemeClr val="accent1">
                  <a:lumMod val="40000"/>
                  <a:lumOff val="60000"/>
                </a:schemeClr>
              </a:solidFill>
              <a:effectLst/>
              <a:latin typeface="Arial" pitchFamily="34" charset="0"/>
            </a:endParaRPr>
          </a:p>
        </p:txBody>
      </p:sp>
      <p:pic>
        <p:nvPicPr>
          <p:cNvPr id="16412" name="Picture 28" descr="Відновне правосуддя: не покарання винного, а підтримка постраждалого ➜ АКМЦ"/>
          <p:cNvPicPr>
            <a:picLocks noChangeAspect="1" noChangeArrowheads="1"/>
          </p:cNvPicPr>
          <p:nvPr/>
        </p:nvPicPr>
        <p:blipFill>
          <a:blip r:embed="rId3" cstate="print"/>
          <a:srcRect/>
          <a:stretch>
            <a:fillRect/>
          </a:stretch>
        </p:blipFill>
        <p:spPr bwMode="auto">
          <a:xfrm>
            <a:off x="7143768" y="214290"/>
            <a:ext cx="1663504" cy="121442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714348" y="1785926"/>
            <a:ext cx="7643866" cy="4572032"/>
            <a:chOff x="1500" y="1170"/>
            <a:chExt cx="9315" cy="4320"/>
          </a:xfrm>
        </p:grpSpPr>
        <p:sp>
          <p:nvSpPr>
            <p:cNvPr id="17411" name="AutoShape 3"/>
            <p:cNvSpPr>
              <a:spLocks noChangeArrowheads="1"/>
            </p:cNvSpPr>
            <p:nvPr/>
          </p:nvSpPr>
          <p:spPr bwMode="auto">
            <a:xfrm>
              <a:off x="2145" y="1170"/>
              <a:ext cx="7695" cy="1080"/>
            </a:xfrm>
            <a:prstGeom prst="plaque">
              <a:avLst>
                <a:gd name="adj" fmla="val 16667"/>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2800" b="1" i="1" u="none" strike="noStrike" cap="none" normalizeH="0" baseline="0" dirty="0" smtClean="0">
                  <a:ln>
                    <a:noFill/>
                  </a:ln>
                  <a:solidFill>
                    <a:srgbClr val="943634"/>
                  </a:solidFill>
                  <a:effectLst/>
                  <a:latin typeface="Georgia" pitchFamily="18" charset="0"/>
                </a:rPr>
                <a:t>Критерії класифікації покарань</a:t>
              </a:r>
              <a:endParaRPr kumimoji="0" lang="ru-RU" sz="2800" b="0" i="0" u="none" strike="noStrike" cap="none" normalizeH="0" baseline="0" dirty="0" smtClean="0">
                <a:ln>
                  <a:noFill/>
                </a:ln>
                <a:solidFill>
                  <a:schemeClr val="tx1"/>
                </a:solidFill>
                <a:effectLst/>
                <a:latin typeface="Arial" pitchFamily="34" charset="0"/>
              </a:endParaRPr>
            </a:p>
          </p:txBody>
        </p:sp>
        <p:sp>
          <p:nvSpPr>
            <p:cNvPr id="17412" name="AutoShape 4"/>
            <p:cNvSpPr>
              <a:spLocks noChangeArrowheads="1"/>
            </p:cNvSpPr>
            <p:nvPr/>
          </p:nvSpPr>
          <p:spPr bwMode="auto">
            <a:xfrm>
              <a:off x="1500" y="3045"/>
              <a:ext cx="4050" cy="720"/>
            </a:xfrm>
            <a:prstGeom prst="roundRect">
              <a:avLst>
                <a:gd name="adj" fmla="val 16667"/>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Georgia" pitchFamily="18" charset="0"/>
                </a:rPr>
                <a:t>їх юридична значущість</a:t>
              </a:r>
              <a:endParaRPr kumimoji="0" lang="ru-RU" sz="2800" b="0" i="0" u="none" strike="noStrike" cap="none" normalizeH="0" baseline="0" dirty="0" smtClean="0">
                <a:ln>
                  <a:noFill/>
                </a:ln>
                <a:solidFill>
                  <a:schemeClr val="tx1"/>
                </a:solidFill>
                <a:effectLst/>
                <a:latin typeface="Arial" pitchFamily="34" charset="0"/>
              </a:endParaRPr>
            </a:p>
          </p:txBody>
        </p:sp>
        <p:sp>
          <p:nvSpPr>
            <p:cNvPr id="17413" name="AutoShape 5"/>
            <p:cNvSpPr>
              <a:spLocks noChangeArrowheads="1"/>
            </p:cNvSpPr>
            <p:nvPr/>
          </p:nvSpPr>
          <p:spPr bwMode="auto">
            <a:xfrm>
              <a:off x="6525" y="2970"/>
              <a:ext cx="4290" cy="900"/>
            </a:xfrm>
            <a:prstGeom prst="roundRect">
              <a:avLst>
                <a:gd name="adj" fmla="val 16667"/>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latinLnBrk="0">
                <a:lnSpc>
                  <a:spcPct val="100000"/>
                </a:lnSpc>
                <a:buClrTx/>
                <a:buSzTx/>
                <a:buFontTx/>
                <a:buNone/>
                <a:tabLst/>
              </a:pPr>
              <a:r>
                <a:rPr lang="uk-UA" sz="2000" dirty="0">
                  <a:latin typeface="Georgia" pitchFamily="18" charset="0"/>
                </a:rPr>
                <a:t>зв'язок з ізоляцією від суспільства</a:t>
              </a:r>
              <a:endParaRPr lang="ru-RU" sz="2000" dirty="0">
                <a:latin typeface="Georgia" pitchFamily="18" charset="0"/>
              </a:endParaRPr>
            </a:p>
          </p:txBody>
        </p:sp>
        <p:sp>
          <p:nvSpPr>
            <p:cNvPr id="17414" name="AutoShape 6"/>
            <p:cNvSpPr>
              <a:spLocks noChangeArrowheads="1"/>
            </p:cNvSpPr>
            <p:nvPr/>
          </p:nvSpPr>
          <p:spPr bwMode="auto">
            <a:xfrm>
              <a:off x="1500" y="4245"/>
              <a:ext cx="3975" cy="1245"/>
            </a:xfrm>
            <a:prstGeom prst="roundRect">
              <a:avLst>
                <a:gd name="adj" fmla="val 16667"/>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algn="ctr"/>
              <a:r>
                <a:rPr lang="uk-UA" sz="2000" dirty="0">
                  <a:latin typeface="Georgia" pitchFamily="18" charset="0"/>
                </a:rPr>
                <a:t>наявність чи відсутність обмежень майнового характеру</a:t>
              </a:r>
              <a:endParaRPr lang="ru-RU" sz="2000" dirty="0">
                <a:latin typeface="Georgia" pitchFamily="18" charset="0"/>
              </a:endParaRPr>
            </a:p>
          </p:txBody>
        </p:sp>
        <p:sp>
          <p:nvSpPr>
            <p:cNvPr id="17415" name="AutoShape 7"/>
            <p:cNvSpPr>
              <a:spLocks noChangeArrowheads="1"/>
            </p:cNvSpPr>
            <p:nvPr/>
          </p:nvSpPr>
          <p:spPr bwMode="auto">
            <a:xfrm>
              <a:off x="6525" y="4245"/>
              <a:ext cx="4290" cy="1050"/>
            </a:xfrm>
            <a:prstGeom prst="roundRect">
              <a:avLst>
                <a:gd name="adj" fmla="val 16667"/>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algn="ctr"/>
              <a:r>
                <a:rPr lang="uk-UA" sz="2000" dirty="0">
                  <a:latin typeface="Georgia" pitchFamily="18" charset="0"/>
                </a:rPr>
                <a:t>суб'єкт, до якого застосовується покарання</a:t>
              </a:r>
              <a:endParaRPr lang="ru-RU" sz="2000" dirty="0">
                <a:latin typeface="Georgia" pitchFamily="18" charset="0"/>
              </a:endParaRPr>
            </a:p>
          </p:txBody>
        </p:sp>
        <p:cxnSp>
          <p:nvCxnSpPr>
            <p:cNvPr id="17416" name="AutoShape 8"/>
            <p:cNvCxnSpPr>
              <a:cxnSpLocks noChangeShapeType="1"/>
            </p:cNvCxnSpPr>
            <p:nvPr/>
          </p:nvCxnSpPr>
          <p:spPr bwMode="auto">
            <a:xfrm>
              <a:off x="5970" y="2250"/>
              <a:ext cx="0" cy="2895"/>
            </a:xfrm>
            <a:prstGeom prst="straightConnector1">
              <a:avLst/>
            </a:prstGeom>
            <a:noFill/>
            <a:ln w="9525">
              <a:solidFill>
                <a:srgbClr val="000000"/>
              </a:solidFill>
              <a:round/>
              <a:headEnd/>
              <a:tailEnd/>
            </a:ln>
          </p:spPr>
        </p:cxnSp>
        <p:cxnSp>
          <p:nvCxnSpPr>
            <p:cNvPr id="17417" name="AutoShape 9"/>
            <p:cNvCxnSpPr>
              <a:cxnSpLocks noChangeShapeType="1"/>
            </p:cNvCxnSpPr>
            <p:nvPr/>
          </p:nvCxnSpPr>
          <p:spPr bwMode="auto">
            <a:xfrm>
              <a:off x="5550" y="3390"/>
              <a:ext cx="975" cy="0"/>
            </a:xfrm>
            <a:prstGeom prst="straightConnector1">
              <a:avLst/>
            </a:prstGeom>
            <a:noFill/>
            <a:ln w="9525">
              <a:solidFill>
                <a:srgbClr val="000000"/>
              </a:solidFill>
              <a:round/>
              <a:headEnd/>
              <a:tailEnd/>
            </a:ln>
          </p:spPr>
        </p:cxnSp>
        <p:cxnSp>
          <p:nvCxnSpPr>
            <p:cNvPr id="17418" name="AutoShape 10"/>
            <p:cNvCxnSpPr>
              <a:cxnSpLocks noChangeShapeType="1"/>
            </p:cNvCxnSpPr>
            <p:nvPr/>
          </p:nvCxnSpPr>
          <p:spPr bwMode="auto">
            <a:xfrm>
              <a:off x="5475" y="5145"/>
              <a:ext cx="1050" cy="1"/>
            </a:xfrm>
            <a:prstGeom prst="straightConnector1">
              <a:avLst/>
            </a:prstGeom>
            <a:noFill/>
            <a:ln w="9525">
              <a:solidFill>
                <a:srgbClr val="000000"/>
              </a:solidFill>
              <a:round/>
              <a:headEnd/>
              <a:tailEnd/>
            </a:ln>
          </p:spPr>
        </p:cxnSp>
      </p:grpSp>
      <p:sp>
        <p:nvSpPr>
          <p:cNvPr id="11" name="Прямоугольник 10"/>
          <p:cNvSpPr/>
          <p:nvPr/>
        </p:nvSpPr>
        <p:spPr>
          <a:xfrm>
            <a:off x="428596" y="428604"/>
            <a:ext cx="6599884" cy="646331"/>
          </a:xfrm>
          <a:prstGeom prst="rect">
            <a:avLst/>
          </a:prstGeom>
        </p:spPr>
        <p:txBody>
          <a:bodyPr wrap="none">
            <a:spAutoFit/>
          </a:bodyPr>
          <a:lstStyle/>
          <a:p>
            <a:r>
              <a:rPr kumimoji="0" lang="uk-UA" sz="3600" u="none" strike="noStrike" cap="none" normalizeH="0" baseline="0" dirty="0" smtClean="0">
                <a:ln>
                  <a:noFill/>
                </a:ln>
                <a:solidFill>
                  <a:schemeClr val="accent3">
                    <a:lumMod val="40000"/>
                    <a:lumOff val="60000"/>
                  </a:schemeClr>
                </a:solidFill>
                <a:effectLst/>
                <a:latin typeface="Georgia" pitchFamily="18" charset="0"/>
              </a:rPr>
              <a:t>КЛАСИФІКАЦІЯ ПОКАРАНЬ</a:t>
            </a:r>
            <a:endParaRPr lang="ru-RU" sz="3600" dirty="0">
              <a:solidFill>
                <a:schemeClr val="accent3">
                  <a:lumMod val="40000"/>
                  <a:lumOff val="60000"/>
                </a:schemeClr>
              </a:solidFill>
            </a:endParaRPr>
          </a:p>
        </p:txBody>
      </p:sp>
      <p:pic>
        <p:nvPicPr>
          <p:cNvPr id="17420" name="Picture 12" descr="Розширено перелік обставин, що обтяжують покарання – Наше слово"/>
          <p:cNvPicPr>
            <a:picLocks noChangeAspect="1" noChangeArrowheads="1"/>
          </p:cNvPicPr>
          <p:nvPr/>
        </p:nvPicPr>
        <p:blipFill>
          <a:blip r:embed="rId2" cstate="print"/>
          <a:srcRect/>
          <a:stretch>
            <a:fillRect/>
          </a:stretch>
        </p:blipFill>
        <p:spPr bwMode="auto">
          <a:xfrm>
            <a:off x="7000892" y="214290"/>
            <a:ext cx="1965170" cy="114300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40000"/>
            <a:lum/>
          </a:blip>
          <a:srcRect/>
          <a:stretch>
            <a:fillRect/>
          </a:stretch>
        </a:blip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428597" y="1714488"/>
            <a:ext cx="4143404" cy="4500594"/>
            <a:chOff x="1440" y="1080"/>
            <a:chExt cx="9585" cy="3825"/>
          </a:xfrm>
        </p:grpSpPr>
        <p:sp>
          <p:nvSpPr>
            <p:cNvPr id="18435" name="AutoShape 3"/>
            <p:cNvSpPr>
              <a:spLocks noChangeArrowheads="1"/>
            </p:cNvSpPr>
            <p:nvPr/>
          </p:nvSpPr>
          <p:spPr bwMode="auto">
            <a:xfrm>
              <a:off x="1905" y="1080"/>
              <a:ext cx="8535" cy="1155"/>
            </a:xfrm>
            <a:prstGeom prst="downArrowCallout">
              <a:avLst>
                <a:gd name="adj1" fmla="val 47006"/>
                <a:gd name="adj2" fmla="val 108107"/>
                <a:gd name="adj3" fmla="val 15324"/>
                <a:gd name="adj4" fmla="val 66667"/>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2000" b="0" i="0" u="none" strike="noStrike" cap="none" normalizeH="0" baseline="0" dirty="0" smtClean="0">
                  <a:ln>
                    <a:noFill/>
                  </a:ln>
                  <a:solidFill>
                    <a:schemeClr val="tx1"/>
                  </a:solidFill>
                  <a:effectLst/>
                  <a:latin typeface="Georgia" pitchFamily="18" charset="0"/>
                </a:rPr>
                <a:t>За зв'язком з ізоляцією від суспільства</a:t>
              </a:r>
              <a:endParaRPr kumimoji="0" lang="ru-RU" sz="2000" b="0" i="0" u="none" strike="noStrike" cap="none" normalizeH="0" baseline="0" dirty="0" smtClean="0">
                <a:ln>
                  <a:noFill/>
                </a:ln>
                <a:solidFill>
                  <a:schemeClr val="tx1"/>
                </a:solidFill>
                <a:effectLst/>
                <a:latin typeface="Arial" pitchFamily="34" charset="0"/>
              </a:endParaRPr>
            </a:p>
          </p:txBody>
        </p:sp>
        <p:sp>
          <p:nvSpPr>
            <p:cNvPr id="18436" name="Rectangle 4"/>
            <p:cNvSpPr>
              <a:spLocks noChangeArrowheads="1"/>
            </p:cNvSpPr>
            <p:nvPr/>
          </p:nvSpPr>
          <p:spPr bwMode="auto">
            <a:xfrm>
              <a:off x="1440" y="2760"/>
              <a:ext cx="4650" cy="2145"/>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покарання, пов'язані з ізоляцією від суспільства (арешт, тримання в дисциплінарному батальйоні військовослужбовців, позбавлення волі на певний строк, довічне позбавлення волі)</a:t>
              </a:r>
              <a:endParaRPr kumimoji="0" lang="ru-RU" sz="1800" b="0" i="0" u="none" strike="noStrike" cap="none" normalizeH="0" baseline="0" smtClean="0">
                <a:ln>
                  <a:noFill/>
                </a:ln>
                <a:solidFill>
                  <a:schemeClr val="tx1"/>
                </a:solidFill>
                <a:effectLst/>
                <a:latin typeface="Arial" pitchFamily="34" charset="0"/>
              </a:endParaRPr>
            </a:p>
          </p:txBody>
        </p:sp>
        <p:sp>
          <p:nvSpPr>
            <p:cNvPr id="18437" name="Rectangle 5"/>
            <p:cNvSpPr>
              <a:spLocks noChangeArrowheads="1"/>
            </p:cNvSpPr>
            <p:nvPr/>
          </p:nvSpPr>
          <p:spPr bwMode="auto">
            <a:xfrm>
              <a:off x="6450" y="2760"/>
              <a:ext cx="4575" cy="1620"/>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покарання, не пов'язані з ізоляцією від суспільства (усі інші, крім зазначених, види покарань)</a:t>
              </a:r>
              <a:endParaRPr kumimoji="0" lang="ru-RU" sz="1800" b="0" i="0" u="none" strike="noStrike" cap="none" normalizeH="0" baseline="0" smtClean="0">
                <a:ln>
                  <a:noFill/>
                </a:ln>
                <a:solidFill>
                  <a:schemeClr val="tx1"/>
                </a:solidFill>
                <a:effectLst/>
                <a:latin typeface="Arial" pitchFamily="34" charset="0"/>
              </a:endParaRPr>
            </a:p>
          </p:txBody>
        </p:sp>
        <p:cxnSp>
          <p:nvCxnSpPr>
            <p:cNvPr id="18438" name="AutoShape 6"/>
            <p:cNvCxnSpPr>
              <a:cxnSpLocks noChangeShapeType="1"/>
            </p:cNvCxnSpPr>
            <p:nvPr/>
          </p:nvCxnSpPr>
          <p:spPr bwMode="auto">
            <a:xfrm flipH="1">
              <a:off x="3525" y="2235"/>
              <a:ext cx="2670" cy="525"/>
            </a:xfrm>
            <a:prstGeom prst="straightConnector1">
              <a:avLst/>
            </a:prstGeom>
            <a:noFill/>
            <a:ln w="9525">
              <a:solidFill>
                <a:srgbClr val="000000"/>
              </a:solidFill>
              <a:round/>
              <a:headEnd/>
              <a:tailEnd type="triangle" w="med" len="med"/>
            </a:ln>
          </p:spPr>
        </p:cxnSp>
        <p:cxnSp>
          <p:nvCxnSpPr>
            <p:cNvPr id="18439" name="AutoShape 7"/>
            <p:cNvCxnSpPr>
              <a:cxnSpLocks noChangeShapeType="1"/>
            </p:cNvCxnSpPr>
            <p:nvPr/>
          </p:nvCxnSpPr>
          <p:spPr bwMode="auto">
            <a:xfrm>
              <a:off x="6195" y="2235"/>
              <a:ext cx="3075" cy="525"/>
            </a:xfrm>
            <a:prstGeom prst="straightConnector1">
              <a:avLst/>
            </a:prstGeom>
            <a:noFill/>
            <a:ln w="9525">
              <a:solidFill>
                <a:srgbClr val="000000"/>
              </a:solidFill>
              <a:round/>
              <a:headEnd/>
              <a:tailEnd type="triangle" w="med" len="med"/>
            </a:ln>
          </p:spPr>
        </p:cxnSp>
      </p:grpSp>
      <p:grpSp>
        <p:nvGrpSpPr>
          <p:cNvPr id="18440" name="Group 8"/>
          <p:cNvGrpSpPr>
            <a:grpSpLocks/>
          </p:cNvGrpSpPr>
          <p:nvPr/>
        </p:nvGrpSpPr>
        <p:grpSpPr bwMode="auto">
          <a:xfrm>
            <a:off x="4857752" y="1714488"/>
            <a:ext cx="3929090" cy="4714908"/>
            <a:chOff x="1305" y="6000"/>
            <a:chExt cx="9855" cy="4050"/>
          </a:xfrm>
        </p:grpSpPr>
        <p:sp>
          <p:nvSpPr>
            <p:cNvPr id="18441" name="AutoShape 9"/>
            <p:cNvSpPr>
              <a:spLocks noChangeArrowheads="1"/>
            </p:cNvSpPr>
            <p:nvPr/>
          </p:nvSpPr>
          <p:spPr bwMode="auto">
            <a:xfrm>
              <a:off x="2550" y="6000"/>
              <a:ext cx="7740" cy="1095"/>
            </a:xfrm>
            <a:prstGeom prst="plaque">
              <a:avLst>
                <a:gd name="adj"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Georgia" pitchFamily="18" charset="0"/>
                </a:rPr>
                <a:t>За критерієм наявності чи відсутності обмежень майнового характеру</a:t>
              </a:r>
              <a:endParaRPr kumimoji="0" lang="ru-RU" sz="2000" b="0" i="0" u="none" strike="noStrike" cap="none" normalizeH="0" baseline="0" dirty="0" smtClean="0">
                <a:ln>
                  <a:noFill/>
                </a:ln>
                <a:solidFill>
                  <a:schemeClr val="tx1"/>
                </a:solidFill>
                <a:effectLst/>
                <a:latin typeface="Arial" pitchFamily="34" charset="0"/>
              </a:endParaRPr>
            </a:p>
          </p:txBody>
        </p:sp>
        <p:sp>
          <p:nvSpPr>
            <p:cNvPr id="18442" name="AutoShape 10"/>
            <p:cNvSpPr>
              <a:spLocks noChangeArrowheads="1"/>
            </p:cNvSpPr>
            <p:nvPr/>
          </p:nvSpPr>
          <p:spPr bwMode="auto">
            <a:xfrm>
              <a:off x="1305" y="7750"/>
              <a:ext cx="4620" cy="2300"/>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покарання, пов'язані з обмеженнями майнового характеру (штраф, виправні роботи, службові обмеження для військовослужбовців, конфіскація майна)</a:t>
              </a:r>
              <a:endParaRPr kumimoji="0" lang="ru-RU" sz="1800" b="0" i="0" u="none" strike="noStrike" cap="none" normalizeH="0" baseline="0" smtClean="0">
                <a:ln>
                  <a:noFill/>
                </a:ln>
                <a:solidFill>
                  <a:schemeClr val="tx1"/>
                </a:solidFill>
                <a:effectLst/>
                <a:latin typeface="Arial" pitchFamily="34" charset="0"/>
              </a:endParaRPr>
            </a:p>
          </p:txBody>
        </p:sp>
        <p:sp>
          <p:nvSpPr>
            <p:cNvPr id="18443" name="AutoShape 11"/>
            <p:cNvSpPr>
              <a:spLocks noChangeArrowheads="1"/>
            </p:cNvSpPr>
            <p:nvPr/>
          </p:nvSpPr>
          <p:spPr bwMode="auto">
            <a:xfrm>
              <a:off x="6540" y="7750"/>
              <a:ext cx="4620" cy="1760"/>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покарання, не пов'язані з такими обмеженнями (усі інші, крім зазначених, види покарань)</a:t>
              </a:r>
              <a:endParaRPr kumimoji="0" lang="ru-RU" sz="1800" b="0" i="0" u="none" strike="noStrike" cap="none" normalizeH="0" baseline="0" smtClean="0">
                <a:ln>
                  <a:noFill/>
                </a:ln>
                <a:solidFill>
                  <a:schemeClr val="tx1"/>
                </a:solidFill>
                <a:effectLst/>
                <a:latin typeface="Arial" pitchFamily="34" charset="0"/>
              </a:endParaRPr>
            </a:p>
          </p:txBody>
        </p:sp>
        <p:cxnSp>
          <p:nvCxnSpPr>
            <p:cNvPr id="18444" name="AutoShape 12"/>
            <p:cNvCxnSpPr>
              <a:cxnSpLocks noChangeShapeType="1"/>
            </p:cNvCxnSpPr>
            <p:nvPr/>
          </p:nvCxnSpPr>
          <p:spPr bwMode="auto">
            <a:xfrm flipH="1">
              <a:off x="3285" y="7095"/>
              <a:ext cx="3030" cy="570"/>
            </a:xfrm>
            <a:prstGeom prst="straightConnector1">
              <a:avLst/>
            </a:prstGeom>
            <a:noFill/>
            <a:ln w="9525">
              <a:solidFill>
                <a:srgbClr val="000000"/>
              </a:solidFill>
              <a:round/>
              <a:headEnd/>
              <a:tailEnd type="triangle" w="med" len="med"/>
            </a:ln>
          </p:spPr>
        </p:cxnSp>
        <p:cxnSp>
          <p:nvCxnSpPr>
            <p:cNvPr id="18445" name="AutoShape 13"/>
            <p:cNvCxnSpPr>
              <a:cxnSpLocks noChangeShapeType="1"/>
            </p:cNvCxnSpPr>
            <p:nvPr/>
          </p:nvCxnSpPr>
          <p:spPr bwMode="auto">
            <a:xfrm>
              <a:off x="6315" y="7095"/>
              <a:ext cx="2865" cy="655"/>
            </a:xfrm>
            <a:prstGeom prst="straightConnector1">
              <a:avLst/>
            </a:prstGeom>
            <a:noFill/>
            <a:ln w="9525">
              <a:solidFill>
                <a:srgbClr val="000000"/>
              </a:solidFill>
              <a:round/>
              <a:headEnd/>
              <a:tailEnd type="triangle" w="med" len="med"/>
            </a:ln>
          </p:spPr>
        </p:cxnSp>
      </p:grpSp>
      <p:sp>
        <p:nvSpPr>
          <p:cNvPr id="14" name="Прямоугольник 13"/>
          <p:cNvSpPr/>
          <p:nvPr/>
        </p:nvSpPr>
        <p:spPr>
          <a:xfrm>
            <a:off x="357158" y="428604"/>
            <a:ext cx="6599884" cy="646331"/>
          </a:xfrm>
          <a:prstGeom prst="rect">
            <a:avLst/>
          </a:prstGeom>
        </p:spPr>
        <p:txBody>
          <a:bodyPr wrap="none">
            <a:spAutoFit/>
          </a:bodyPr>
          <a:lstStyle/>
          <a:p>
            <a:r>
              <a:rPr kumimoji="0" lang="uk-UA" sz="3600" u="none" strike="noStrike" cap="none" normalizeH="0" baseline="0" dirty="0" smtClean="0">
                <a:ln>
                  <a:noFill/>
                </a:ln>
                <a:solidFill>
                  <a:schemeClr val="accent1">
                    <a:lumMod val="50000"/>
                  </a:schemeClr>
                </a:solidFill>
                <a:effectLst/>
                <a:latin typeface="Georgia" pitchFamily="18" charset="0"/>
              </a:rPr>
              <a:t>КЛАСИФІКАЦІЯ ПОКАРАНЬ</a:t>
            </a:r>
            <a:endParaRPr lang="ru-RU" sz="3600" dirty="0">
              <a:solidFill>
                <a:schemeClr val="accent1">
                  <a:lumMod val="50000"/>
                </a:schemeClr>
              </a:solidFill>
            </a:endParaRPr>
          </a:p>
        </p:txBody>
      </p:sp>
      <p:pic>
        <p:nvPicPr>
          <p:cNvPr id="18447" name="Picture 15" descr="До чого призводить фізичне покарання дитини — дослідження | Здоров'я"/>
          <p:cNvPicPr>
            <a:picLocks noChangeAspect="1" noChangeArrowheads="1"/>
          </p:cNvPicPr>
          <p:nvPr/>
        </p:nvPicPr>
        <p:blipFill>
          <a:blip r:embed="rId3" cstate="print"/>
          <a:srcRect/>
          <a:stretch>
            <a:fillRect/>
          </a:stretch>
        </p:blipFill>
        <p:spPr bwMode="auto">
          <a:xfrm>
            <a:off x="6929455" y="214291"/>
            <a:ext cx="1907140" cy="107157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
          <p:cNvGrpSpPr>
            <a:grpSpLocks/>
          </p:cNvGrpSpPr>
          <p:nvPr/>
        </p:nvGrpSpPr>
        <p:grpSpPr bwMode="auto">
          <a:xfrm>
            <a:off x="785786" y="1571612"/>
            <a:ext cx="7858180" cy="5072098"/>
            <a:chOff x="2310" y="990"/>
            <a:chExt cx="9225" cy="13050"/>
          </a:xfrm>
        </p:grpSpPr>
        <p:sp>
          <p:nvSpPr>
            <p:cNvPr id="19459" name="AutoShape 3"/>
            <p:cNvSpPr>
              <a:spLocks/>
            </p:cNvSpPr>
            <p:nvPr/>
          </p:nvSpPr>
          <p:spPr bwMode="auto">
            <a:xfrm>
              <a:off x="6330" y="990"/>
              <a:ext cx="4440" cy="960"/>
            </a:xfrm>
            <a:prstGeom prst="borderCallout1">
              <a:avLst>
                <a:gd name="adj1" fmla="val 18750"/>
                <a:gd name="adj2" fmla="val -2704"/>
                <a:gd name="adj3" fmla="val 51565"/>
                <a:gd name="adj4" fmla="val -62162"/>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800" b="1" i="1" u="none" strike="noStrike" cap="none" normalizeH="0" baseline="0" dirty="0" smtClean="0">
                  <a:ln>
                    <a:noFill/>
                  </a:ln>
                  <a:solidFill>
                    <a:srgbClr val="943634"/>
                  </a:solidFill>
                  <a:effectLst/>
                  <a:latin typeface="Georgia" pitchFamily="18" charset="0"/>
                </a:rPr>
                <a:t>Основне покарання</a:t>
              </a:r>
              <a:endParaRPr kumimoji="0" lang="ru-RU" sz="1800" b="0" i="0" u="none" strike="noStrike" cap="none" normalizeH="0" baseline="0" dirty="0" smtClean="0">
                <a:ln>
                  <a:noFill/>
                </a:ln>
                <a:solidFill>
                  <a:schemeClr val="tx1"/>
                </a:solidFill>
                <a:effectLst/>
                <a:latin typeface="Arial" pitchFamily="34" charset="0"/>
              </a:endParaRPr>
            </a:p>
          </p:txBody>
        </p:sp>
        <p:cxnSp>
          <p:nvCxnSpPr>
            <p:cNvPr id="19460" name="AutoShape 4"/>
            <p:cNvCxnSpPr>
              <a:cxnSpLocks noChangeShapeType="1"/>
            </p:cNvCxnSpPr>
            <p:nvPr/>
          </p:nvCxnSpPr>
          <p:spPr bwMode="auto">
            <a:xfrm>
              <a:off x="3555" y="1440"/>
              <a:ext cx="0" cy="960"/>
            </a:xfrm>
            <a:prstGeom prst="straightConnector1">
              <a:avLst/>
            </a:prstGeom>
            <a:noFill/>
            <a:ln w="9525">
              <a:solidFill>
                <a:srgbClr val="000000"/>
              </a:solidFill>
              <a:round/>
              <a:headEnd/>
              <a:tailEnd type="triangle" w="med" len="med"/>
            </a:ln>
          </p:spPr>
        </p:cxnSp>
        <p:sp>
          <p:nvSpPr>
            <p:cNvPr id="19461" name="Rectangle 5"/>
            <p:cNvSpPr>
              <a:spLocks noChangeArrowheads="1"/>
            </p:cNvSpPr>
            <p:nvPr/>
          </p:nvSpPr>
          <p:spPr bwMode="auto">
            <a:xfrm>
              <a:off x="2310" y="2400"/>
              <a:ext cx="8775" cy="1155"/>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покарання, яке не може додаватися до інших покарань і застосовується лише як самостійне покарання за той чи інший злочин</a:t>
              </a:r>
              <a:endParaRPr kumimoji="0" lang="ru-RU" sz="1600" b="0" i="0" u="none" strike="noStrike" cap="none" normalizeH="0" baseline="0" dirty="0" smtClean="0">
                <a:ln>
                  <a:noFill/>
                </a:ln>
                <a:solidFill>
                  <a:schemeClr val="tx1"/>
                </a:solidFill>
                <a:effectLst/>
                <a:latin typeface="Arial" pitchFamily="34" charset="0"/>
              </a:endParaRPr>
            </a:p>
          </p:txBody>
        </p:sp>
        <p:sp>
          <p:nvSpPr>
            <p:cNvPr id="19462" name="AutoShape 6"/>
            <p:cNvSpPr>
              <a:spLocks noChangeArrowheads="1"/>
            </p:cNvSpPr>
            <p:nvPr/>
          </p:nvSpPr>
          <p:spPr bwMode="auto">
            <a:xfrm>
              <a:off x="8265" y="3390"/>
              <a:ext cx="1080" cy="540"/>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19463" name="AutoShape 7"/>
            <p:cNvSpPr>
              <a:spLocks noChangeArrowheads="1"/>
            </p:cNvSpPr>
            <p:nvPr/>
          </p:nvSpPr>
          <p:spPr bwMode="auto">
            <a:xfrm>
              <a:off x="4695" y="3930"/>
              <a:ext cx="6390" cy="1410"/>
            </a:xfrm>
            <a:prstGeom prst="foldedCorner">
              <a:avLst>
                <a:gd name="adj" fmla="val 12500"/>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100" b="0" i="0" u="none" strike="noStrike" cap="none" normalizeH="0" baseline="0" dirty="0" smtClean="0">
                  <a:ln>
                    <a:noFill/>
                  </a:ln>
                  <a:solidFill>
                    <a:schemeClr val="tx1"/>
                  </a:solidFill>
                  <a:effectLst/>
                  <a:latin typeface="Georgia" pitchFamily="18" charset="0"/>
                </a:rPr>
                <a:t>Основні покарання є найбільш суворими позбавленнями і обмеженнями прав і свобод, що застосовуються тільки самостійно і не можуть приєднуватися одне до одного або поєднуватися</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19464" name="AutoShape 8"/>
            <p:cNvCxnSpPr>
              <a:cxnSpLocks noChangeShapeType="1"/>
            </p:cNvCxnSpPr>
            <p:nvPr/>
          </p:nvCxnSpPr>
          <p:spPr bwMode="auto">
            <a:xfrm>
              <a:off x="10770" y="1440"/>
              <a:ext cx="765" cy="0"/>
            </a:xfrm>
            <a:prstGeom prst="straightConnector1">
              <a:avLst/>
            </a:prstGeom>
            <a:noFill/>
            <a:ln w="9525">
              <a:solidFill>
                <a:srgbClr val="000000"/>
              </a:solidFill>
              <a:round/>
              <a:headEnd/>
              <a:tailEnd/>
            </a:ln>
          </p:spPr>
        </p:cxnSp>
        <p:cxnSp>
          <p:nvCxnSpPr>
            <p:cNvPr id="19465" name="AutoShape 9"/>
            <p:cNvCxnSpPr>
              <a:cxnSpLocks noChangeShapeType="1"/>
            </p:cNvCxnSpPr>
            <p:nvPr/>
          </p:nvCxnSpPr>
          <p:spPr bwMode="auto">
            <a:xfrm>
              <a:off x="11535" y="1440"/>
              <a:ext cx="0" cy="4560"/>
            </a:xfrm>
            <a:prstGeom prst="straightConnector1">
              <a:avLst/>
            </a:prstGeom>
            <a:noFill/>
            <a:ln w="9525">
              <a:solidFill>
                <a:srgbClr val="000000"/>
              </a:solidFill>
              <a:round/>
              <a:headEnd/>
              <a:tailEnd/>
            </a:ln>
          </p:spPr>
        </p:cxnSp>
        <p:cxnSp>
          <p:nvCxnSpPr>
            <p:cNvPr id="19466" name="AutoShape 10"/>
            <p:cNvCxnSpPr>
              <a:cxnSpLocks noChangeShapeType="1"/>
            </p:cNvCxnSpPr>
            <p:nvPr/>
          </p:nvCxnSpPr>
          <p:spPr bwMode="auto">
            <a:xfrm flipH="1">
              <a:off x="8715" y="6000"/>
              <a:ext cx="2820" cy="210"/>
            </a:xfrm>
            <a:prstGeom prst="straightConnector1">
              <a:avLst/>
            </a:prstGeom>
            <a:noFill/>
            <a:ln w="9525">
              <a:solidFill>
                <a:srgbClr val="000000"/>
              </a:solidFill>
              <a:round/>
              <a:headEnd/>
              <a:tailEnd type="triangle" w="med" len="med"/>
            </a:ln>
          </p:spPr>
        </p:cxnSp>
        <p:sp>
          <p:nvSpPr>
            <p:cNvPr id="19467" name="Rectangle 11"/>
            <p:cNvSpPr>
              <a:spLocks noChangeArrowheads="1"/>
            </p:cNvSpPr>
            <p:nvPr/>
          </p:nvSpPr>
          <p:spPr bwMode="auto">
            <a:xfrm>
              <a:off x="4050" y="5820"/>
              <a:ext cx="4665"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громадські роботи</a:t>
              </a:r>
              <a:endParaRPr kumimoji="0" lang="ru-RU" sz="1800" b="0" i="0" u="none" strike="noStrike" cap="none" normalizeH="0" baseline="0" smtClean="0">
                <a:ln>
                  <a:noFill/>
                </a:ln>
                <a:solidFill>
                  <a:schemeClr val="tx1"/>
                </a:solidFill>
                <a:effectLst/>
                <a:latin typeface="Arial" pitchFamily="34" charset="0"/>
              </a:endParaRPr>
            </a:p>
          </p:txBody>
        </p:sp>
        <p:sp>
          <p:nvSpPr>
            <p:cNvPr id="19468" name="Rectangle 12"/>
            <p:cNvSpPr>
              <a:spLocks noChangeArrowheads="1"/>
            </p:cNvSpPr>
            <p:nvPr/>
          </p:nvSpPr>
          <p:spPr bwMode="auto">
            <a:xfrm>
              <a:off x="4050" y="6885"/>
              <a:ext cx="4665"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виправні роботи</a:t>
              </a:r>
              <a:endParaRPr kumimoji="0" lang="ru-RU" sz="1800" b="0" i="0" u="none" strike="noStrike" cap="none" normalizeH="0" baseline="0" smtClean="0">
                <a:ln>
                  <a:noFill/>
                </a:ln>
                <a:solidFill>
                  <a:schemeClr val="tx1"/>
                </a:solidFill>
                <a:effectLst/>
                <a:latin typeface="Arial" pitchFamily="34" charset="0"/>
              </a:endParaRPr>
            </a:p>
          </p:txBody>
        </p:sp>
        <p:sp>
          <p:nvSpPr>
            <p:cNvPr id="19469" name="Rectangle 13"/>
            <p:cNvSpPr>
              <a:spLocks noChangeArrowheads="1"/>
            </p:cNvSpPr>
            <p:nvPr/>
          </p:nvSpPr>
          <p:spPr bwMode="auto">
            <a:xfrm>
              <a:off x="3233" y="7935"/>
              <a:ext cx="6206"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службові обмеження для військовослужбовців</a:t>
              </a:r>
              <a:endParaRPr kumimoji="0" lang="ru-RU" sz="1800" b="0" i="0" u="none" strike="noStrike" cap="none" normalizeH="0" baseline="0" dirty="0" smtClean="0">
                <a:ln>
                  <a:noFill/>
                </a:ln>
                <a:solidFill>
                  <a:schemeClr val="tx1"/>
                </a:solidFill>
                <a:effectLst/>
                <a:latin typeface="Arial" pitchFamily="34" charset="0"/>
              </a:endParaRPr>
            </a:p>
          </p:txBody>
        </p:sp>
        <p:sp>
          <p:nvSpPr>
            <p:cNvPr id="19470" name="Rectangle 14"/>
            <p:cNvSpPr>
              <a:spLocks noChangeArrowheads="1"/>
            </p:cNvSpPr>
            <p:nvPr/>
          </p:nvSpPr>
          <p:spPr bwMode="auto">
            <a:xfrm>
              <a:off x="5070" y="9030"/>
              <a:ext cx="2595"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арешт</a:t>
              </a:r>
              <a:endParaRPr kumimoji="0" lang="ru-RU" sz="1800" b="0" i="0" u="none" strike="noStrike" cap="none" normalizeH="0" baseline="0" smtClean="0">
                <a:ln>
                  <a:noFill/>
                </a:ln>
                <a:solidFill>
                  <a:schemeClr val="tx1"/>
                </a:solidFill>
                <a:effectLst/>
                <a:latin typeface="Arial" pitchFamily="34" charset="0"/>
              </a:endParaRPr>
            </a:p>
          </p:txBody>
        </p:sp>
        <p:sp>
          <p:nvSpPr>
            <p:cNvPr id="19471" name="Rectangle 15"/>
            <p:cNvSpPr>
              <a:spLocks noChangeArrowheads="1"/>
            </p:cNvSpPr>
            <p:nvPr/>
          </p:nvSpPr>
          <p:spPr bwMode="auto">
            <a:xfrm>
              <a:off x="4050" y="10035"/>
              <a:ext cx="4665"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обмеження волі</a:t>
              </a:r>
              <a:endParaRPr kumimoji="0" lang="ru-RU" sz="1800" b="0" i="0" u="none" strike="noStrike" cap="none" normalizeH="0" baseline="0" smtClean="0">
                <a:ln>
                  <a:noFill/>
                </a:ln>
                <a:solidFill>
                  <a:schemeClr val="tx1"/>
                </a:solidFill>
                <a:effectLst/>
                <a:latin typeface="Arial" pitchFamily="34" charset="0"/>
              </a:endParaRPr>
            </a:p>
          </p:txBody>
        </p:sp>
        <p:sp>
          <p:nvSpPr>
            <p:cNvPr id="19472" name="Rectangle 16"/>
            <p:cNvSpPr>
              <a:spLocks noChangeArrowheads="1"/>
            </p:cNvSpPr>
            <p:nvPr/>
          </p:nvSpPr>
          <p:spPr bwMode="auto">
            <a:xfrm>
              <a:off x="2645" y="11100"/>
              <a:ext cx="7967"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тримання в дисциплінарному батальйоні військовослужбовців</a:t>
              </a:r>
              <a:endParaRPr kumimoji="0" lang="ru-RU" sz="1800" b="0" i="0" u="none" strike="noStrike" cap="none" normalizeH="0" baseline="0" dirty="0" smtClean="0">
                <a:ln>
                  <a:noFill/>
                </a:ln>
                <a:solidFill>
                  <a:schemeClr val="tx1"/>
                </a:solidFill>
                <a:effectLst/>
                <a:latin typeface="Arial" pitchFamily="34" charset="0"/>
              </a:endParaRPr>
            </a:p>
          </p:txBody>
        </p:sp>
        <p:sp>
          <p:nvSpPr>
            <p:cNvPr id="19473" name="Rectangle 17"/>
            <p:cNvSpPr>
              <a:spLocks noChangeArrowheads="1"/>
            </p:cNvSpPr>
            <p:nvPr/>
          </p:nvSpPr>
          <p:spPr bwMode="auto">
            <a:xfrm>
              <a:off x="4050" y="12165"/>
              <a:ext cx="4665"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позбавлення волі на певний строк</a:t>
              </a:r>
              <a:endParaRPr kumimoji="0" lang="ru-RU" sz="1800" b="0" i="0" u="none" strike="noStrike" cap="none" normalizeH="0" baseline="0" smtClean="0">
                <a:ln>
                  <a:noFill/>
                </a:ln>
                <a:solidFill>
                  <a:schemeClr val="tx1"/>
                </a:solidFill>
                <a:effectLst/>
                <a:latin typeface="Arial" pitchFamily="34" charset="0"/>
              </a:endParaRPr>
            </a:p>
          </p:txBody>
        </p:sp>
        <p:sp>
          <p:nvSpPr>
            <p:cNvPr id="19474" name="Rectangle 18"/>
            <p:cNvSpPr>
              <a:spLocks noChangeArrowheads="1"/>
            </p:cNvSpPr>
            <p:nvPr/>
          </p:nvSpPr>
          <p:spPr bwMode="auto">
            <a:xfrm>
              <a:off x="4050" y="13215"/>
              <a:ext cx="4665" cy="82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довічне позбавлення волі</a:t>
              </a:r>
              <a:endParaRPr kumimoji="0" lang="ru-RU" sz="1800" b="0" i="0" u="none" strike="noStrike" cap="none" normalizeH="0" baseline="0" smtClean="0">
                <a:ln>
                  <a:noFill/>
                </a:ln>
                <a:solidFill>
                  <a:schemeClr val="tx1"/>
                </a:solidFill>
                <a:effectLst/>
                <a:latin typeface="Arial" pitchFamily="34" charset="0"/>
              </a:endParaRPr>
            </a:p>
          </p:txBody>
        </p:sp>
      </p:grpSp>
      <p:sp>
        <p:nvSpPr>
          <p:cNvPr id="19" name="Прямоугольник 18"/>
          <p:cNvSpPr/>
          <p:nvPr/>
        </p:nvSpPr>
        <p:spPr>
          <a:xfrm>
            <a:off x="285720" y="428604"/>
            <a:ext cx="5525872" cy="646331"/>
          </a:xfrm>
          <a:prstGeom prst="rect">
            <a:avLst/>
          </a:prstGeom>
        </p:spPr>
        <p:txBody>
          <a:bodyPr wrap="none">
            <a:spAutoFit/>
          </a:bodyPr>
          <a:lstStyle/>
          <a:p>
            <a:pPr lvl="0" algn="ctr">
              <a:spcAft>
                <a:spcPts val="1000"/>
              </a:spcAft>
            </a:pPr>
            <a:r>
              <a:rPr kumimoji="0" lang="uk-UA" sz="3600" u="none" strike="noStrike" cap="none" normalizeH="0" baseline="0" dirty="0" smtClean="0">
                <a:ln>
                  <a:noFill/>
                </a:ln>
                <a:solidFill>
                  <a:schemeClr val="accent6">
                    <a:lumMod val="40000"/>
                    <a:lumOff val="60000"/>
                  </a:schemeClr>
                </a:solidFill>
                <a:effectLst/>
                <a:latin typeface="Georgia" pitchFamily="18" charset="0"/>
              </a:rPr>
              <a:t>ОСНОВНІ ПОКАРАННЯ</a:t>
            </a:r>
            <a:endParaRPr kumimoji="0" lang="ru-RU" sz="3600" u="none" strike="noStrike" cap="none" normalizeH="0" baseline="0" dirty="0" smtClean="0">
              <a:ln>
                <a:noFill/>
              </a:ln>
              <a:solidFill>
                <a:schemeClr val="accent6">
                  <a:lumMod val="40000"/>
                  <a:lumOff val="60000"/>
                </a:schemeClr>
              </a:solidFill>
              <a:effectLst/>
              <a:latin typeface="Arial" pitchFamily="34" charset="0"/>
            </a:endParaRPr>
          </a:p>
        </p:txBody>
      </p:sp>
      <p:pic>
        <p:nvPicPr>
          <p:cNvPr id="19476" name="Picture 20" descr="Довічне ув'язнення для колабораціоністів: яке покарання загрожує зрадникам  і диверсантам | Новини Хмельницького &quot;Є&quot; | ye.ua"/>
          <p:cNvPicPr>
            <a:picLocks noChangeAspect="1" noChangeArrowheads="1"/>
          </p:cNvPicPr>
          <p:nvPr/>
        </p:nvPicPr>
        <p:blipFill>
          <a:blip r:embed="rId2" cstate="print"/>
          <a:srcRect/>
          <a:stretch>
            <a:fillRect/>
          </a:stretch>
        </p:blipFill>
        <p:spPr bwMode="auto">
          <a:xfrm>
            <a:off x="7072330" y="142852"/>
            <a:ext cx="1610246" cy="107154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54000"/>
            <a:lum/>
          </a:blip>
          <a:srcRect/>
          <a:stretch>
            <a:fillRect/>
          </a:stretch>
        </a:blipFill>
        <a:effectLst/>
      </p:bgPr>
    </p:bg>
    <p:spTree>
      <p:nvGrpSpPr>
        <p:cNvPr id="1" name=""/>
        <p:cNvGrpSpPr/>
        <p:nvPr/>
      </p:nvGrpSpPr>
      <p:grpSpPr>
        <a:xfrm>
          <a:off x="0" y="0"/>
          <a:ext cx="0" cy="0"/>
          <a:chOff x="0" y="0"/>
          <a:chExt cx="0" cy="0"/>
        </a:xfrm>
      </p:grpSpPr>
      <p:grpSp>
        <p:nvGrpSpPr>
          <p:cNvPr id="20482" name="Group 2"/>
          <p:cNvGrpSpPr>
            <a:grpSpLocks/>
          </p:cNvGrpSpPr>
          <p:nvPr/>
        </p:nvGrpSpPr>
        <p:grpSpPr bwMode="auto">
          <a:xfrm>
            <a:off x="357158" y="1643051"/>
            <a:ext cx="8572560" cy="4857783"/>
            <a:chOff x="1425" y="3405"/>
            <a:chExt cx="10080" cy="7950"/>
          </a:xfrm>
        </p:grpSpPr>
        <p:sp>
          <p:nvSpPr>
            <p:cNvPr id="20485" name="Rectangle 5"/>
            <p:cNvSpPr>
              <a:spLocks noChangeArrowheads="1"/>
            </p:cNvSpPr>
            <p:nvPr/>
          </p:nvSpPr>
          <p:spPr bwMode="auto">
            <a:xfrm>
              <a:off x="3450" y="3405"/>
              <a:ext cx="8055" cy="136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dirty="0" smtClean="0">
                  <a:ln>
                    <a:noFill/>
                  </a:ln>
                  <a:solidFill>
                    <a:schemeClr val="tx1"/>
                  </a:solidFill>
                  <a:effectLst/>
                  <a:latin typeface="Georgia" pitchFamily="18" charset="0"/>
                </a:rPr>
                <a:t>це покарання, яке у випадках та порядку, передбачених КК, додається до основного покарання за той чи інший злочин і самостійно застосовуватися </a:t>
              </a:r>
              <a:r>
                <a:rPr kumimoji="0" lang="uk-UA" sz="1400" b="1" i="0" u="none" strike="noStrike" cap="none" normalizeH="0" baseline="0" dirty="0" smtClean="0">
                  <a:ln>
                    <a:noFill/>
                  </a:ln>
                  <a:solidFill>
                    <a:srgbClr val="FF0000"/>
                  </a:solidFill>
                  <a:effectLst/>
                  <a:latin typeface="Georgia" pitchFamily="18" charset="0"/>
                </a:rPr>
                <a:t>не може</a:t>
              </a:r>
              <a:endParaRPr kumimoji="0" lang="ru-RU" sz="1800" b="0" i="0" u="none" strike="noStrike" cap="none" normalizeH="0" baseline="0" dirty="0" smtClean="0">
                <a:ln>
                  <a:noFill/>
                </a:ln>
                <a:solidFill>
                  <a:schemeClr val="tx1"/>
                </a:solidFill>
                <a:effectLst/>
                <a:latin typeface="Arial" pitchFamily="34" charset="0"/>
              </a:endParaRPr>
            </a:p>
          </p:txBody>
        </p:sp>
        <p:sp>
          <p:nvSpPr>
            <p:cNvPr id="20486" name="AutoShape 6"/>
            <p:cNvSpPr>
              <a:spLocks noChangeArrowheads="1"/>
            </p:cNvSpPr>
            <p:nvPr/>
          </p:nvSpPr>
          <p:spPr bwMode="auto">
            <a:xfrm>
              <a:off x="1620" y="4635"/>
              <a:ext cx="5415" cy="1245"/>
            </a:xfrm>
            <a:prstGeom prst="downArrowCallout">
              <a:avLst>
                <a:gd name="adj1" fmla="val 38782"/>
                <a:gd name="adj2" fmla="val 108735"/>
                <a:gd name="adj3" fmla="val 17833"/>
                <a:gd name="adj4" fmla="val 66667"/>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1" i="0" u="none" strike="noStrike" cap="none" normalizeH="0" baseline="0" smtClean="0">
                  <a:ln>
                    <a:noFill/>
                  </a:ln>
                  <a:solidFill>
                    <a:schemeClr val="tx1"/>
                  </a:solidFill>
                  <a:effectLst/>
                  <a:latin typeface="Georgia" pitchFamily="18" charset="0"/>
                </a:rPr>
                <a:t>Функція додаткових покарань</a:t>
              </a:r>
              <a:endParaRPr kumimoji="0" lang="ru-RU" sz="1800" b="0" i="0" u="none" strike="noStrike" cap="none" normalizeH="0" baseline="0" smtClean="0">
                <a:ln>
                  <a:noFill/>
                </a:ln>
                <a:solidFill>
                  <a:schemeClr val="tx1"/>
                </a:solidFill>
                <a:effectLst/>
                <a:latin typeface="Arial" pitchFamily="34" charset="0"/>
              </a:endParaRPr>
            </a:p>
          </p:txBody>
        </p:sp>
        <p:sp>
          <p:nvSpPr>
            <p:cNvPr id="20487" name="Rectangle 7"/>
            <p:cNvSpPr>
              <a:spLocks noChangeArrowheads="1"/>
            </p:cNvSpPr>
            <p:nvPr/>
          </p:nvSpPr>
          <p:spPr bwMode="auto">
            <a:xfrm>
              <a:off x="1425" y="6030"/>
              <a:ext cx="5430" cy="151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Georgia" pitchFamily="18" charset="0"/>
                </a:rPr>
                <a:t>полягає в обтяженні основного покарання з урахуванням характеру суспільної небезпеки злочину, а також особи, яка його вчинила</a:t>
              </a:r>
              <a:endParaRPr kumimoji="0" lang="ru-RU" sz="2000" b="0" i="0" u="none" strike="noStrike" cap="none" normalizeH="0" baseline="0" dirty="0" smtClean="0">
                <a:ln>
                  <a:noFill/>
                </a:ln>
                <a:solidFill>
                  <a:schemeClr val="tx1"/>
                </a:solidFill>
                <a:effectLst/>
                <a:latin typeface="Arial" pitchFamily="34" charset="0"/>
              </a:endParaRPr>
            </a:p>
          </p:txBody>
        </p:sp>
        <p:cxnSp>
          <p:nvCxnSpPr>
            <p:cNvPr id="20488" name="AutoShape 8"/>
            <p:cNvCxnSpPr>
              <a:cxnSpLocks noChangeShapeType="1"/>
            </p:cNvCxnSpPr>
            <p:nvPr/>
          </p:nvCxnSpPr>
          <p:spPr bwMode="auto">
            <a:xfrm>
              <a:off x="6855" y="6810"/>
              <a:ext cx="480" cy="0"/>
            </a:xfrm>
            <a:prstGeom prst="straightConnector1">
              <a:avLst/>
            </a:prstGeom>
            <a:noFill/>
            <a:ln w="9525">
              <a:solidFill>
                <a:srgbClr val="000000"/>
              </a:solidFill>
              <a:round/>
              <a:headEnd/>
              <a:tailEnd type="triangle" w="med" len="med"/>
            </a:ln>
          </p:spPr>
        </p:cxnSp>
        <p:sp>
          <p:nvSpPr>
            <p:cNvPr id="20489" name="AutoShape 9"/>
            <p:cNvSpPr>
              <a:spLocks noChangeArrowheads="1"/>
            </p:cNvSpPr>
            <p:nvPr/>
          </p:nvSpPr>
          <p:spPr bwMode="auto">
            <a:xfrm>
              <a:off x="7485" y="5880"/>
              <a:ext cx="4020" cy="1875"/>
            </a:xfrm>
            <a:prstGeom prst="roundRect">
              <a:avLst>
                <a:gd name="adj" fmla="val 16667"/>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dirty="0" smtClean="0">
                  <a:ln>
                    <a:noFill/>
                  </a:ln>
                  <a:solidFill>
                    <a:schemeClr val="tx1"/>
                  </a:solidFill>
                  <a:effectLst/>
                  <a:latin typeface="Georgia" pitchFamily="18" charset="0"/>
                </a:rPr>
                <a:t>до основного покарання може бути приєднане одне чи кілька додаткових покарань</a:t>
              </a:r>
              <a:endParaRPr kumimoji="0" lang="ru-RU" sz="2000" b="0" i="0" u="none" strike="noStrike" cap="none" normalizeH="0" baseline="0" dirty="0" smtClean="0">
                <a:ln>
                  <a:noFill/>
                </a:ln>
                <a:solidFill>
                  <a:schemeClr val="tx1"/>
                </a:solidFill>
                <a:effectLst/>
                <a:latin typeface="Arial" pitchFamily="34" charset="0"/>
              </a:endParaRPr>
            </a:p>
          </p:txBody>
        </p:sp>
        <p:sp>
          <p:nvSpPr>
            <p:cNvPr id="20490" name="AutoShape 10"/>
            <p:cNvSpPr>
              <a:spLocks noChangeArrowheads="1"/>
            </p:cNvSpPr>
            <p:nvPr/>
          </p:nvSpPr>
          <p:spPr bwMode="auto">
            <a:xfrm>
              <a:off x="1545" y="9345"/>
              <a:ext cx="3015" cy="1320"/>
            </a:xfrm>
            <a:prstGeom prst="rightArrowCallout">
              <a:avLst>
                <a:gd name="adj1" fmla="val 25000"/>
                <a:gd name="adj2" fmla="val 25000"/>
                <a:gd name="adj3" fmla="val 38068"/>
                <a:gd name="adj4" fmla="val 72139"/>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1" i="1" u="none" strike="noStrike" cap="none" normalizeH="0" baseline="0" dirty="0" smtClean="0">
                  <a:ln>
                    <a:noFill/>
                  </a:ln>
                  <a:solidFill>
                    <a:srgbClr val="943634"/>
                  </a:solidFill>
                  <a:effectLst/>
                  <a:latin typeface="Georgia" pitchFamily="18" charset="0"/>
                </a:rPr>
                <a:t>Додаткові покарання</a:t>
              </a:r>
              <a:endParaRPr kumimoji="0" lang="ru-RU" sz="1050" b="1" i="1" u="none" strike="noStrike" cap="none" normalizeH="0" baseline="0" dirty="0" smtClean="0">
                <a:ln>
                  <a:noFill/>
                </a:ln>
                <a:solidFill>
                  <a:srgbClr val="943634"/>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0491" name="Rectangle 11"/>
            <p:cNvSpPr>
              <a:spLocks noChangeArrowheads="1"/>
            </p:cNvSpPr>
            <p:nvPr/>
          </p:nvSpPr>
          <p:spPr bwMode="auto">
            <a:xfrm>
              <a:off x="5400" y="8565"/>
              <a:ext cx="5925" cy="130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dirty="0" smtClean="0">
                  <a:ln>
                    <a:noFill/>
                  </a:ln>
                  <a:solidFill>
                    <a:schemeClr val="tx1"/>
                  </a:solidFill>
                  <a:effectLst/>
                  <a:latin typeface="Georgia" pitchFamily="18" charset="0"/>
                </a:rPr>
                <a:t>позбавлення військового, спеціального звання, рангу, чину або кваліфікаційного класу</a:t>
              </a:r>
              <a:endParaRPr kumimoji="0" lang="ru-RU" sz="2000" b="0" i="0" u="none" strike="noStrike" cap="none" normalizeH="0" baseline="0" dirty="0" smtClean="0">
                <a:ln>
                  <a:noFill/>
                </a:ln>
                <a:solidFill>
                  <a:schemeClr val="tx1"/>
                </a:solidFill>
                <a:effectLst/>
                <a:latin typeface="Arial" pitchFamily="34" charset="0"/>
              </a:endParaRPr>
            </a:p>
          </p:txBody>
        </p:sp>
        <p:sp>
          <p:nvSpPr>
            <p:cNvPr id="20492" name="Rectangle 12"/>
            <p:cNvSpPr>
              <a:spLocks noChangeArrowheads="1"/>
            </p:cNvSpPr>
            <p:nvPr/>
          </p:nvSpPr>
          <p:spPr bwMode="auto">
            <a:xfrm>
              <a:off x="5400" y="10470"/>
              <a:ext cx="5925" cy="885"/>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600" b="0" i="0" u="none" strike="noStrike" cap="none" normalizeH="0" baseline="0" dirty="0" smtClean="0">
                  <a:ln>
                    <a:noFill/>
                  </a:ln>
                  <a:solidFill>
                    <a:schemeClr val="tx1"/>
                  </a:solidFill>
                  <a:effectLst/>
                  <a:latin typeface="Georgia" pitchFamily="18" charset="0"/>
                </a:rPr>
                <a:t>конфіскація майна</a:t>
              </a:r>
              <a:endParaRPr kumimoji="0" lang="ru-RU" sz="2000" b="0" i="0" u="none" strike="noStrike" cap="none" normalizeH="0" baseline="0" dirty="0" smtClean="0">
                <a:ln>
                  <a:noFill/>
                </a:ln>
                <a:solidFill>
                  <a:schemeClr val="tx1"/>
                </a:solidFill>
                <a:effectLst/>
                <a:latin typeface="Arial" pitchFamily="34" charset="0"/>
              </a:endParaRPr>
            </a:p>
          </p:txBody>
        </p:sp>
        <p:cxnSp>
          <p:nvCxnSpPr>
            <p:cNvPr id="20493" name="AutoShape 13"/>
            <p:cNvCxnSpPr>
              <a:cxnSpLocks noChangeShapeType="1"/>
            </p:cNvCxnSpPr>
            <p:nvPr/>
          </p:nvCxnSpPr>
          <p:spPr bwMode="auto">
            <a:xfrm flipV="1">
              <a:off x="4560" y="9090"/>
              <a:ext cx="840" cy="975"/>
            </a:xfrm>
            <a:prstGeom prst="straightConnector1">
              <a:avLst/>
            </a:prstGeom>
            <a:noFill/>
            <a:ln w="9525">
              <a:solidFill>
                <a:srgbClr val="000000"/>
              </a:solidFill>
              <a:round/>
              <a:headEnd/>
              <a:tailEnd type="triangle" w="med" len="med"/>
            </a:ln>
          </p:spPr>
        </p:cxnSp>
        <p:cxnSp>
          <p:nvCxnSpPr>
            <p:cNvPr id="20494" name="AutoShape 14"/>
            <p:cNvCxnSpPr>
              <a:cxnSpLocks noChangeShapeType="1"/>
            </p:cNvCxnSpPr>
            <p:nvPr/>
          </p:nvCxnSpPr>
          <p:spPr bwMode="auto">
            <a:xfrm>
              <a:off x="4560" y="10065"/>
              <a:ext cx="840" cy="855"/>
            </a:xfrm>
            <a:prstGeom prst="straightConnector1">
              <a:avLst/>
            </a:prstGeom>
            <a:noFill/>
            <a:ln w="9525">
              <a:solidFill>
                <a:srgbClr val="000000"/>
              </a:solidFill>
              <a:round/>
              <a:headEnd/>
              <a:tailEnd type="triangle" w="med" len="med"/>
            </a:ln>
          </p:spPr>
        </p:cxnSp>
      </p:grpSp>
      <p:sp>
        <p:nvSpPr>
          <p:cNvPr id="15" name="Прямоугольник 14"/>
          <p:cNvSpPr/>
          <p:nvPr/>
        </p:nvSpPr>
        <p:spPr>
          <a:xfrm>
            <a:off x="357158" y="357166"/>
            <a:ext cx="6848350" cy="707886"/>
          </a:xfrm>
          <a:prstGeom prst="rect">
            <a:avLst/>
          </a:prstGeom>
        </p:spPr>
        <p:txBody>
          <a:bodyPr wrap="none">
            <a:spAutoFit/>
          </a:bodyPr>
          <a:lstStyle/>
          <a:p>
            <a:pPr lvl="0" algn="ctr">
              <a:spcAft>
                <a:spcPts val="1000"/>
              </a:spcAft>
            </a:pPr>
            <a:r>
              <a:rPr kumimoji="0" lang="uk-UA" sz="4000" u="none" strike="noStrike" cap="none" normalizeH="0" baseline="0" dirty="0" smtClean="0">
                <a:ln>
                  <a:noFill/>
                </a:ln>
                <a:solidFill>
                  <a:srgbClr val="002060"/>
                </a:solidFill>
                <a:effectLst/>
                <a:latin typeface="Georgia" pitchFamily="18" charset="0"/>
              </a:rPr>
              <a:t>ДОДАТКОВЕ ПОКАРАННЯ</a:t>
            </a:r>
            <a:endParaRPr kumimoji="0" lang="ru-RU" sz="4400" u="none" strike="noStrike" cap="none" normalizeH="0" baseline="0" dirty="0" smtClean="0">
              <a:ln>
                <a:noFill/>
              </a:ln>
              <a:solidFill>
                <a:srgbClr val="002060"/>
              </a:solidFill>
              <a:effectLst/>
              <a:latin typeface="Arial" pitchFamily="34" charset="0"/>
            </a:endParaRPr>
          </a:p>
        </p:txBody>
      </p:sp>
      <p:pic>
        <p:nvPicPr>
          <p:cNvPr id="20496" name="Picture 16" descr="Водійці «Тесли», яка скоїла смертельний наїзд у Коломиї, присудили покарання  - ПІК ПІК"/>
          <p:cNvPicPr>
            <a:picLocks noChangeAspect="1" noChangeArrowheads="1"/>
          </p:cNvPicPr>
          <p:nvPr/>
        </p:nvPicPr>
        <p:blipFill>
          <a:blip r:embed="rId3" cstate="print"/>
          <a:srcRect/>
          <a:stretch>
            <a:fillRect/>
          </a:stretch>
        </p:blipFill>
        <p:spPr bwMode="auto">
          <a:xfrm>
            <a:off x="7358082" y="214290"/>
            <a:ext cx="1531833" cy="114298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428596" y="1785926"/>
            <a:ext cx="8143931" cy="4786346"/>
            <a:chOff x="1335" y="1290"/>
            <a:chExt cx="10080" cy="11610"/>
          </a:xfrm>
        </p:grpSpPr>
        <p:sp>
          <p:nvSpPr>
            <p:cNvPr id="21507" name="AutoShape 3"/>
            <p:cNvSpPr>
              <a:spLocks/>
            </p:cNvSpPr>
            <p:nvPr/>
          </p:nvSpPr>
          <p:spPr bwMode="auto">
            <a:xfrm>
              <a:off x="5430" y="2085"/>
              <a:ext cx="4545" cy="1320"/>
            </a:xfrm>
            <a:prstGeom prst="accentBorderCallout3">
              <a:avLst>
                <a:gd name="adj1" fmla="val 13634"/>
                <a:gd name="adj2" fmla="val 102639"/>
                <a:gd name="adj3" fmla="val 13634"/>
                <a:gd name="adj4" fmla="val 103366"/>
                <a:gd name="adj5" fmla="val -23713"/>
                <a:gd name="adj6" fmla="val 103366"/>
                <a:gd name="adj7" fmla="val -60227"/>
                <a:gd name="adj8" fmla="val -57426"/>
              </a:avLst>
            </a:prstGeom>
            <a:gradFill rotWithShape="0">
              <a:gsLst>
                <a:gs pos="0">
                  <a:srgbClr val="FFFFFF"/>
                </a:gs>
                <a:gs pos="100000">
                  <a:srgbClr val="B8CCE4"/>
                </a:gs>
              </a:gsLst>
              <a:lin ang="5400000" scaled="1"/>
            </a:gradFill>
            <a:ln w="12700">
              <a:solidFill>
                <a:schemeClr val="accent6">
                  <a:lumMod val="20000"/>
                  <a:lumOff val="80000"/>
                </a:schemeClr>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1" u="none" strike="noStrike" cap="none" normalizeH="0" baseline="0" dirty="0" smtClean="0">
                  <a:ln>
                    <a:noFill/>
                  </a:ln>
                  <a:solidFill>
                    <a:srgbClr val="C00000"/>
                  </a:solidFill>
                  <a:effectLst/>
                  <a:latin typeface="Georgia" pitchFamily="18" charset="0"/>
                </a:rPr>
                <a:t>Покарання, яке може застосовуватися як основне і як додаткове</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21508" name="AutoShape 4"/>
            <p:cNvCxnSpPr>
              <a:cxnSpLocks noChangeShapeType="1"/>
            </p:cNvCxnSpPr>
            <p:nvPr/>
          </p:nvCxnSpPr>
          <p:spPr bwMode="auto">
            <a:xfrm>
              <a:off x="2805" y="1290"/>
              <a:ext cx="0" cy="2355"/>
            </a:xfrm>
            <a:prstGeom prst="straightConnector1">
              <a:avLst/>
            </a:prstGeom>
            <a:noFill/>
            <a:ln w="9525">
              <a:solidFill>
                <a:schemeClr val="accent6">
                  <a:lumMod val="20000"/>
                  <a:lumOff val="80000"/>
                </a:schemeClr>
              </a:solidFill>
              <a:round/>
              <a:headEnd/>
              <a:tailEnd type="triangle" w="med" len="med"/>
            </a:ln>
          </p:spPr>
        </p:cxnSp>
        <p:sp>
          <p:nvSpPr>
            <p:cNvPr id="21509" name="Rectangle 5"/>
            <p:cNvSpPr>
              <a:spLocks noChangeArrowheads="1"/>
            </p:cNvSpPr>
            <p:nvPr/>
          </p:nvSpPr>
          <p:spPr bwMode="auto">
            <a:xfrm>
              <a:off x="1335" y="3645"/>
              <a:ext cx="7410" cy="1965"/>
            </a:xfrm>
            <a:prstGeom prst="rect">
              <a:avLst/>
            </a:prstGeom>
            <a:solidFill>
              <a:srgbClr val="FFFFFF"/>
            </a:solidFill>
            <a:ln w="63500" cmpd="thickThin">
              <a:solidFill>
                <a:schemeClr val="accent6">
                  <a:lumMod val="20000"/>
                  <a:lumOff val="80000"/>
                </a:schemeClr>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це покарання, яке, залежно від обставин справи, може бути застосоване або як самостійне покарання за той чи інший злочин, або у випадках та порядку, передбачених КК, додається до іншого, основного покарання як додаткове</a:t>
              </a:r>
              <a:endParaRPr kumimoji="0" lang="ru-RU" sz="1600" b="0" i="0" u="none" strike="noStrike" cap="none" normalizeH="0" baseline="0" dirty="0" smtClean="0">
                <a:ln>
                  <a:noFill/>
                </a:ln>
                <a:solidFill>
                  <a:schemeClr val="tx1"/>
                </a:solidFill>
                <a:effectLst/>
                <a:latin typeface="Arial" pitchFamily="34" charset="0"/>
              </a:endParaRPr>
            </a:p>
          </p:txBody>
        </p:sp>
        <p:cxnSp>
          <p:nvCxnSpPr>
            <p:cNvPr id="21510" name="AutoShape 6"/>
            <p:cNvCxnSpPr>
              <a:cxnSpLocks noChangeShapeType="1"/>
            </p:cNvCxnSpPr>
            <p:nvPr/>
          </p:nvCxnSpPr>
          <p:spPr bwMode="auto">
            <a:xfrm>
              <a:off x="9240" y="3405"/>
              <a:ext cx="45" cy="3060"/>
            </a:xfrm>
            <a:prstGeom prst="straightConnector1">
              <a:avLst/>
            </a:prstGeom>
            <a:noFill/>
            <a:ln w="9525">
              <a:solidFill>
                <a:schemeClr val="accent6">
                  <a:lumMod val="20000"/>
                  <a:lumOff val="80000"/>
                </a:schemeClr>
              </a:solidFill>
              <a:round/>
              <a:headEnd/>
              <a:tailEnd type="triangle" w="med" len="med"/>
            </a:ln>
          </p:spPr>
        </p:cxnSp>
        <p:sp>
          <p:nvSpPr>
            <p:cNvPr id="21511" name="AutoShape 7"/>
            <p:cNvSpPr>
              <a:spLocks noChangeArrowheads="1"/>
            </p:cNvSpPr>
            <p:nvPr/>
          </p:nvSpPr>
          <p:spPr bwMode="auto">
            <a:xfrm>
              <a:off x="6885" y="6570"/>
              <a:ext cx="3195" cy="675"/>
            </a:xfrm>
            <a:prstGeom prst="roundRect">
              <a:avLst>
                <a:gd name="adj" fmla="val 16667"/>
              </a:avLst>
            </a:prstGeom>
            <a:gradFill rotWithShape="0">
              <a:gsLst>
                <a:gs pos="0">
                  <a:srgbClr val="FFFFFF"/>
                </a:gs>
                <a:gs pos="100000">
                  <a:srgbClr val="B8CCE4"/>
                </a:gs>
              </a:gsLst>
              <a:lin ang="5400000" scaled="1"/>
            </a:gradFill>
            <a:ln w="12700">
              <a:solidFill>
                <a:schemeClr val="accent6">
                  <a:lumMod val="20000"/>
                  <a:lumOff val="80000"/>
                </a:schemeClr>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000"/>
                </a:spcAft>
                <a:buClrTx/>
                <a:buSzTx/>
                <a:buFontTx/>
                <a:buNone/>
                <a:tabLst/>
              </a:pPr>
              <a:r>
                <a:rPr kumimoji="0" lang="uk-UA" sz="1400" b="0" i="0" u="none" strike="noStrike" cap="none" normalizeH="0" baseline="0" smtClean="0">
                  <a:ln>
                    <a:noFill/>
                  </a:ln>
                  <a:solidFill>
                    <a:schemeClr val="tx1"/>
                  </a:solidFill>
                  <a:effectLst/>
                  <a:latin typeface="Georgia" pitchFamily="18" charset="0"/>
                </a:rPr>
                <a:t>штраф</a:t>
              </a:r>
              <a:endParaRPr kumimoji="0" lang="ru-RU" sz="1800" b="0" i="0" u="none" strike="noStrike" cap="none" normalizeH="0" baseline="0" smtClean="0">
                <a:ln>
                  <a:noFill/>
                </a:ln>
                <a:solidFill>
                  <a:schemeClr val="tx1"/>
                </a:solidFill>
                <a:effectLst/>
                <a:latin typeface="Arial" pitchFamily="34" charset="0"/>
              </a:endParaRPr>
            </a:p>
          </p:txBody>
        </p:sp>
        <p:sp>
          <p:nvSpPr>
            <p:cNvPr id="21512" name="AutoShape 8"/>
            <p:cNvSpPr>
              <a:spLocks noChangeArrowheads="1"/>
            </p:cNvSpPr>
            <p:nvPr/>
          </p:nvSpPr>
          <p:spPr bwMode="auto">
            <a:xfrm>
              <a:off x="6225" y="7467"/>
              <a:ext cx="4845" cy="1308"/>
            </a:xfrm>
            <a:prstGeom prst="roundRect">
              <a:avLst>
                <a:gd name="adj" fmla="val 16667"/>
              </a:avLst>
            </a:prstGeom>
            <a:gradFill rotWithShape="0">
              <a:gsLst>
                <a:gs pos="0">
                  <a:srgbClr val="FFFFFF"/>
                </a:gs>
                <a:gs pos="100000">
                  <a:srgbClr val="B8CCE4"/>
                </a:gs>
              </a:gsLst>
              <a:lin ang="5400000" scaled="1"/>
            </a:gradFill>
            <a:ln w="12700">
              <a:solidFill>
                <a:schemeClr val="accent6">
                  <a:lumMod val="20000"/>
                  <a:lumOff val="80000"/>
                </a:schemeClr>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Georgia" pitchFamily="18" charset="0"/>
                </a:rPr>
                <a:t>позбавлення права обіймати певні посади або займатися певною діяльністю</a:t>
              </a:r>
              <a:endParaRPr kumimoji="0" lang="ru-RU" sz="1800" b="0" i="0" u="none" strike="noStrike" cap="none" normalizeH="0" baseline="0" smtClean="0">
                <a:ln>
                  <a:noFill/>
                </a:ln>
                <a:solidFill>
                  <a:schemeClr val="tx1"/>
                </a:solidFill>
                <a:effectLst/>
                <a:latin typeface="Arial" pitchFamily="34" charset="0"/>
              </a:endParaRPr>
            </a:p>
          </p:txBody>
        </p:sp>
        <p:sp>
          <p:nvSpPr>
            <p:cNvPr id="21513" name="AutoShape 9"/>
            <p:cNvSpPr>
              <a:spLocks/>
            </p:cNvSpPr>
            <p:nvPr/>
          </p:nvSpPr>
          <p:spPr bwMode="auto">
            <a:xfrm rot="5400000">
              <a:off x="8220" y="6495"/>
              <a:ext cx="765" cy="5325"/>
            </a:xfrm>
            <a:prstGeom prst="rightBrace">
              <a:avLst>
                <a:gd name="adj1" fmla="val 58007"/>
                <a:gd name="adj2" fmla="val 50000"/>
              </a:avLst>
            </a:prstGeom>
            <a:noFill/>
            <a:ln w="9525">
              <a:solidFill>
                <a:schemeClr val="accent6">
                  <a:lumMod val="20000"/>
                  <a:lumOff val="80000"/>
                </a:schemeClr>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514" name="Rectangle 10"/>
            <p:cNvSpPr>
              <a:spLocks noChangeArrowheads="1"/>
            </p:cNvSpPr>
            <p:nvPr/>
          </p:nvSpPr>
          <p:spPr bwMode="auto">
            <a:xfrm>
              <a:off x="5430" y="9540"/>
              <a:ext cx="5985" cy="3360"/>
            </a:xfrm>
            <a:prstGeom prst="rect">
              <a:avLst/>
            </a:prstGeom>
            <a:gradFill rotWithShape="0">
              <a:gsLst>
                <a:gs pos="0">
                  <a:srgbClr val="FFFFFF"/>
                </a:gs>
                <a:gs pos="100000">
                  <a:srgbClr val="FBD4B4"/>
                </a:gs>
              </a:gsLst>
              <a:lin ang="5400000" scaled="1"/>
            </a:gradFill>
            <a:ln w="12700">
              <a:solidFill>
                <a:schemeClr val="accent6">
                  <a:lumMod val="20000"/>
                  <a:lumOff val="80000"/>
                </a:schemeClr>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Georgia" pitchFamily="18" charset="0"/>
                </a:rPr>
                <a:t>Закон допускає застосування вказаних двох видів покарань одночасно: при цьому одне з них застосовується як основне, а друге – як додаткове. Проте до особи, визнаної винною у вчиненні одного й того самого злочину, не може бути застосовано штраф (або позбавлення права обіймати певні посади або займатися певною діяльністю) як основне покарання </a:t>
              </a:r>
              <a:r>
                <a:rPr kumimoji="0" lang="uk-UA" sz="1100" b="0" i="0" u="none" strike="noStrike" cap="none" normalizeH="0" baseline="0" dirty="0" smtClean="0">
                  <a:ln>
                    <a:noFill/>
                  </a:ln>
                  <a:solidFill>
                    <a:schemeClr val="tx1"/>
                  </a:solidFill>
                  <a:effectLst/>
                  <a:latin typeface="Georgia" pitchFamily="18" charset="0"/>
                </a:rPr>
                <a:t>і </a:t>
              </a:r>
              <a:r>
                <a:rPr kumimoji="0" lang="uk-UA" sz="1200" b="0" i="0" u="none" strike="noStrike" cap="none" normalizeH="0" baseline="0" dirty="0" smtClean="0">
                  <a:ln>
                    <a:noFill/>
                  </a:ln>
                  <a:solidFill>
                    <a:schemeClr val="tx1"/>
                  </a:solidFill>
                  <a:effectLst/>
                  <a:latin typeface="Georgia" pitchFamily="18" charset="0"/>
                </a:rPr>
                <a:t>водночас як додаткове</a:t>
              </a:r>
              <a:endParaRPr kumimoji="0" lang="ru-RU" sz="1800" b="0" i="0" u="none" strike="noStrike" cap="none" normalizeH="0" baseline="0" dirty="0" smtClean="0">
                <a:ln>
                  <a:noFill/>
                </a:ln>
                <a:solidFill>
                  <a:schemeClr val="tx1"/>
                </a:solidFill>
                <a:effectLst/>
                <a:latin typeface="Arial" pitchFamily="34" charset="0"/>
              </a:endParaRPr>
            </a:p>
          </p:txBody>
        </p:sp>
      </p:grpSp>
      <p:sp>
        <p:nvSpPr>
          <p:cNvPr id="11" name="Прямоугольник 10"/>
          <p:cNvSpPr/>
          <p:nvPr/>
        </p:nvSpPr>
        <p:spPr>
          <a:xfrm>
            <a:off x="428596" y="428604"/>
            <a:ext cx="6599884" cy="646331"/>
          </a:xfrm>
          <a:prstGeom prst="rect">
            <a:avLst/>
          </a:prstGeom>
        </p:spPr>
        <p:txBody>
          <a:bodyPr wrap="none">
            <a:spAutoFit/>
          </a:bodyPr>
          <a:lstStyle/>
          <a:p>
            <a:r>
              <a:rPr kumimoji="0" lang="uk-UA" sz="3600" u="none" strike="noStrike" cap="none" normalizeH="0" baseline="0" dirty="0" smtClean="0">
                <a:ln>
                  <a:noFill/>
                </a:ln>
                <a:solidFill>
                  <a:schemeClr val="accent3">
                    <a:lumMod val="40000"/>
                    <a:lumOff val="60000"/>
                  </a:schemeClr>
                </a:solidFill>
                <a:effectLst/>
                <a:latin typeface="Georgia" pitchFamily="18" charset="0"/>
              </a:rPr>
              <a:t>КЛАСИФІКАЦІЯ ПОКАРАНЬ</a:t>
            </a:r>
            <a:endParaRPr lang="ru-RU" sz="3600" dirty="0">
              <a:solidFill>
                <a:schemeClr val="accent3">
                  <a:lumMod val="40000"/>
                  <a:lumOff val="60000"/>
                </a:schemeClr>
              </a:solidFill>
            </a:endParaRPr>
          </a:p>
        </p:txBody>
      </p:sp>
      <p:pic>
        <p:nvPicPr>
          <p:cNvPr id="21516" name="Picture 12" descr="Звільнення від відбування покарання у зв'язку із тяжкою хворобою — системна  проблема, що потребує вирішення"/>
          <p:cNvPicPr>
            <a:picLocks noChangeAspect="1" noChangeArrowheads="1"/>
          </p:cNvPicPr>
          <p:nvPr/>
        </p:nvPicPr>
        <p:blipFill>
          <a:blip r:embed="rId2" cstate="print"/>
          <a:srcRect/>
          <a:stretch>
            <a:fillRect/>
          </a:stretch>
        </p:blipFill>
        <p:spPr bwMode="auto">
          <a:xfrm>
            <a:off x="214282" y="4714884"/>
            <a:ext cx="2619375" cy="1743076"/>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seño predeterminado">
      <a:majorFont>
        <a:latin typeface="Arial"/>
        <a:ea typeface=""/>
        <a:cs typeface=""/>
      </a:majorFont>
      <a:minorFont>
        <a:latin typeface="Arial"/>
        <a:ea typeface=""/>
        <a:cs typeface=""/>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1685</Words>
  <Application>Microsoft Office PowerPoint</Application>
  <PresentationFormat>Экран (4:3)</PresentationFormat>
  <Paragraphs>148</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Arial</vt:lpstr>
      <vt:lpstr>Calibri</vt:lpstr>
      <vt:lpstr>Diseño predeterminado</vt:lpstr>
      <vt:lpstr>ВИКОНАННЯ ПОКАРАНЬ НЕ ПОВЯЗАНИХ ІЗ ПОЗБАВЛЕННЯМ ВОЛІ</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Siracusa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User</cp:lastModifiedBy>
  <cp:revision>15</cp:revision>
  <dcterms:created xsi:type="dcterms:W3CDTF">2009-03-26T20:51:52Z</dcterms:created>
  <dcterms:modified xsi:type="dcterms:W3CDTF">2023-03-24T10:11:56Z</dcterms:modified>
</cp:coreProperties>
</file>