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ІНФОРМАЦІЙНА ВІЙНА В УМОВАХ ГІБРИДНОЇ ВІЙНИ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1-2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67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Форми </a:t>
            </a:r>
            <a:r>
              <a:rPr lang="uk-UA" dirty="0"/>
              <a:t>інформаційного протиборства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політичні, дипломатичні й економічні акції;</a:t>
            </a:r>
          </a:p>
          <a:p>
            <a:r>
              <a:rPr lang="uk-UA" dirty="0"/>
              <a:t> інформаційні та психологічні операції;</a:t>
            </a:r>
          </a:p>
          <a:p>
            <a:r>
              <a:rPr lang="uk-UA" dirty="0"/>
              <a:t>підривні та деморалізуючі пропагандистські дії;</a:t>
            </a:r>
          </a:p>
          <a:p>
            <a:r>
              <a:rPr lang="uk-UA" dirty="0"/>
              <a:t>сприяння опозиційним і дисидентським рухам;</a:t>
            </a:r>
          </a:p>
          <a:p>
            <a:r>
              <a:rPr lang="uk-UA" dirty="0"/>
              <a:t>надання усебічного впливу на політичне і культурне життя з метою розвалу національно-державних підвалин суспільства;</a:t>
            </a:r>
          </a:p>
          <a:p>
            <a:r>
              <a:rPr lang="uk-UA" dirty="0"/>
              <a:t> проникнення в систему державного керування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429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ступені інформаційного </a:t>
            </a:r>
            <a:r>
              <a:rPr lang="uk-UA" dirty="0" smtClean="0"/>
              <a:t>протиборства: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інформаційна експансія</a:t>
            </a:r>
          </a:p>
          <a:p>
            <a:r>
              <a:rPr lang="uk-UA" dirty="0"/>
              <a:t> інформаційна агресія </a:t>
            </a:r>
          </a:p>
          <a:p>
            <a:r>
              <a:rPr lang="uk-UA" dirty="0"/>
              <a:t>інформаційна війна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00" y="3645024"/>
            <a:ext cx="5382600" cy="30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4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0762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Інформаційна експансія </a:t>
            </a:r>
            <a:r>
              <a:rPr lang="uk-UA" dirty="0"/>
              <a:t>- діяльність із досягнення інтересів методом безконфліктного проникнення в інформаційну сферу іншої держави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80320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/>
              <a:t>Виділяють фізичний, інформаційний та віртуальний простори існування людини (Г.</a:t>
            </a:r>
            <a:r>
              <a:rPr lang="uk-UA" dirty="0" err="1"/>
              <a:t>Почепцов</a:t>
            </a:r>
            <a:r>
              <a:rPr lang="uk-UA" dirty="0"/>
              <a:t>).</a:t>
            </a:r>
          </a:p>
          <a:p>
            <a:r>
              <a:rPr lang="uk-UA" dirty="0"/>
              <a:t>Віртуальний – мистецтво, культура, ідеологія, релігія тощо.</a:t>
            </a:r>
          </a:p>
          <a:p>
            <a:r>
              <a:rPr lang="uk-UA" dirty="0"/>
              <a:t>Експансія відбувається в інформаційному та віртуальному просторах.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2039"/>
            <a:ext cx="8136904" cy="13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поступової</a:t>
            </a:r>
            <a:r>
              <a:rPr lang="ru-RU" dirty="0"/>
              <a:t>, </a:t>
            </a:r>
            <a:r>
              <a:rPr lang="ru-RU" dirty="0" err="1"/>
              <a:t>плавної</a:t>
            </a:r>
            <a:r>
              <a:rPr lang="ru-RU" dirty="0"/>
              <a:t>, </a:t>
            </a:r>
            <a:r>
              <a:rPr lang="ru-RU" dirty="0" err="1"/>
              <a:t>непомітної</a:t>
            </a:r>
            <a:r>
              <a:rPr lang="ru-RU" dirty="0"/>
              <a:t> для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за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експансії</a:t>
            </a:r>
            <a:r>
              <a:rPr lang="ru-RU" dirty="0"/>
              <a:t> </a:t>
            </a:r>
          </a:p>
          <a:p>
            <a:pPr algn="just"/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752888" cy="27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uk-UA" dirty="0"/>
              <a:t>СТРУКТУРА СВІТОГЛЯДУ: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Узагальнені знання (життєво важливі знання </a:t>
            </a:r>
            <a:endParaRPr lang="uk-UA" dirty="0" smtClean="0"/>
          </a:p>
          <a:p>
            <a:pPr marL="109728" indent="0">
              <a:buNone/>
            </a:pPr>
            <a:r>
              <a:rPr lang="uk-UA" dirty="0" smtClean="0"/>
              <a:t>для </a:t>
            </a:r>
            <a:r>
              <a:rPr lang="uk-UA" dirty="0"/>
              <a:t>людини, які практично і теоретично розкривають сутність стосунків між людиною і світом)</a:t>
            </a:r>
          </a:p>
          <a:p>
            <a:r>
              <a:rPr lang="uk-UA" dirty="0"/>
              <a:t>Переконання (інтелектуальна позиція, емоційний стан, стійка психологічна настанова, впевненість у справедливості своїх принципів, ідей, поглядів)</a:t>
            </a:r>
          </a:p>
          <a:p>
            <a:r>
              <a:rPr lang="uk-UA" dirty="0"/>
              <a:t>Цінності (різні форми ставлення - позитивне, негативне, рідше нейтральне до явищ навколишнього світу, яке ґрунтується на потребах та інтересах особистості, людей, культур певного соціуму</a:t>
            </a:r>
          </a:p>
          <a:p>
            <a:r>
              <a:rPr lang="uk-UA" dirty="0"/>
              <a:t>Ідеали (уявний зразок досконалості, норма)</a:t>
            </a:r>
          </a:p>
          <a:p>
            <a:r>
              <a:rPr lang="uk-UA" dirty="0"/>
              <a:t>Вірування (форма і спосіб сприйняття соціальної інформації, норм, цінностей та ідеалів суспільного життя; не набуті власним практичним чи пізнавальним досвідом, вони сприймаються як очевидні факти)</a:t>
            </a:r>
          </a:p>
          <a:p>
            <a:r>
              <a:rPr lang="uk-UA" dirty="0"/>
              <a:t>Життєві норми (зразки, стандарти діяльності)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2020094" cy="183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uk-UA" dirty="0"/>
              <a:t>2) витіснення положень національної ідеології і національної системи цінностей (мова, культура тощо) і заміщення їх власними цінностями й ідеологічними установками</a:t>
            </a:r>
          </a:p>
          <a:p>
            <a:pPr marL="109728" indent="0">
              <a:buNone/>
            </a:pP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589802"/>
            <a:ext cx="4896544" cy="27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72408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dirty="0"/>
              <a:t>3) збільшення ступеня свого впливу та присутності, встановлення контролю над стратегічними інформаційними ресурсами, інформаційно-телекомунікаційною структурою і національними ЗМІ (у 2001 році в Києві відкрито російський медіа-центр; до 2014 року продавалися  російські газети, транслювалися російські канали; щодо американського, французького, турецького впливу існує мовний бар’єр);</a:t>
            </a:r>
          </a:p>
          <a:p>
            <a:pPr marL="109728" indent="0">
              <a:buNone/>
            </a:pPr>
            <a:r>
              <a:rPr lang="uk-UA" dirty="0" smtClean="0"/>
              <a:t>4)</a:t>
            </a:r>
            <a:r>
              <a:rPr lang="uk-UA" dirty="0"/>
              <a:t>	нарощування присутності ЗМІ в інформаційній сфері об'єкта проникнення 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78519"/>
            <a:ext cx="3672408" cy="9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74750"/>
            <a:ext cx="144366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77930"/>
            <a:ext cx="1442314" cy="14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Інформаційна агресія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дії однієї зі сторін в інформаційній сфері, спрямовані на нанесення супротивнику конкретної, відчутної шкоди в окремих областях його діяльності шляхом обмеженого та локального за своїми масштабах застосування сили (російські новини з інформацією про вхід України в ЄС). Вороже ставлення до об’єкта інформаційної взаємодії. Інформаційна агресія може перерости в інформаційну війну</a:t>
            </a:r>
          </a:p>
        </p:txBody>
      </p:sp>
    </p:spTree>
    <p:extLst>
      <p:ext uri="{BB962C8B-B14F-4D97-AF65-F5344CB8AC3E}">
        <p14:creationId xmlns:p14="http://schemas.microsoft.com/office/powerpoint/2010/main" val="19790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інформації агресії: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1) інформаційні впливи носять локальний характер (агресія зачіпає інформаційний простір держави-жертви не цілком, а тільки його частину);</a:t>
            </a:r>
          </a:p>
          <a:p>
            <a:endParaRPr lang="uk-UA" dirty="0"/>
          </a:p>
          <a:p>
            <a:r>
              <a:rPr lang="uk-UA" dirty="0"/>
              <a:t>2) обмеження  часу (як правило, агресія припиняється після повного досягнення агресором усієї поставленої конкретної мети й рідко набуває затяжного характеру);</a:t>
            </a:r>
          </a:p>
          <a:p>
            <a:endParaRPr lang="uk-UA" dirty="0"/>
          </a:p>
          <a:p>
            <a:r>
              <a:rPr lang="uk-UA" dirty="0"/>
              <a:t>3)  інформація приносить </a:t>
            </a:r>
            <a:r>
              <a:rPr lang="uk-UA" dirty="0" smtClean="0"/>
              <a:t> збитки.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03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Інформаційна акція 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одноразова акція інформаційно-психологічного та інформаційно-технічного  впливу, яка передбачає запланований вплив на свідомість шляхом поширення упередженої, неповної, недостовірної, таємної інформації з метою впливу на поведінку людей </a:t>
            </a:r>
            <a:r>
              <a:rPr lang="uk-UA" dirty="0" smtClean="0"/>
              <a:t>(наприклад, </a:t>
            </a:r>
            <a:r>
              <a:rPr lang="en-US" dirty="0" err="1" smtClean="0"/>
              <a:t>WikiLeaks</a:t>
            </a:r>
            <a:r>
              <a:rPr lang="uk-UA" dirty="0" smtClean="0"/>
              <a:t>)</a:t>
            </a:r>
            <a:endParaRPr lang="uk-UA" dirty="0"/>
          </a:p>
          <a:p>
            <a:r>
              <a:rPr lang="uk-UA" dirty="0"/>
              <a:t>Проводиться:</a:t>
            </a:r>
          </a:p>
          <a:p>
            <a:pPr marL="109728" indent="0">
              <a:buNone/>
            </a:pPr>
            <a:r>
              <a:rPr lang="uk-UA" dirty="0"/>
              <a:t>в межах однієї </a:t>
            </a:r>
            <a:r>
              <a:rPr lang="uk-UA" dirty="0" smtClean="0"/>
              <a:t>країни країною </a:t>
            </a:r>
            <a:r>
              <a:rPr lang="uk-UA" dirty="0"/>
              <a:t>інформаційним агресором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08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err="1" smtClean="0"/>
              <a:t>Кореляція</a:t>
            </a:r>
            <a:r>
              <a:rPr lang="ru-RU" dirty="0" smtClean="0"/>
              <a:t> </a:t>
            </a:r>
            <a:r>
              <a:rPr lang="ru-RU" dirty="0"/>
              <a:t>понять «</a:t>
            </a:r>
            <a:r>
              <a:rPr lang="ru-RU" dirty="0" err="1"/>
              <a:t>гібридна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», «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», «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 smtClean="0"/>
              <a:t>».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uk-UA" dirty="0" smtClean="0"/>
              <a:t>Інформаційна війна як компонент інформаційного протистояння.</a:t>
            </a:r>
          </a:p>
          <a:p>
            <a:pPr marL="624078" indent="-514350">
              <a:buAutoNum type="arabicPeriod"/>
            </a:pPr>
            <a:r>
              <a:rPr lang="uk-UA" dirty="0" smtClean="0"/>
              <a:t>Типологічна характеристика інформаційної війни</a:t>
            </a:r>
            <a:endParaRPr lang="ru-RU" dirty="0" smtClean="0"/>
          </a:p>
          <a:p>
            <a:pPr marL="624078" indent="-514350">
              <a:buAutoNum type="arabicPeriod"/>
            </a:pP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14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Інформаційна війна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dirty="0"/>
              <a:t>– це дії, початі для досягнення інформаційної переваги шляхом завдання шкоди </a:t>
            </a:r>
          </a:p>
          <a:p>
            <a:pPr marL="109728" indent="0">
              <a:buNone/>
            </a:pPr>
            <a:r>
              <a:rPr lang="uk-UA" dirty="0"/>
              <a:t>1)інформації, </a:t>
            </a:r>
          </a:p>
          <a:p>
            <a:pPr marL="109728" indent="0">
              <a:buNone/>
            </a:pPr>
            <a:r>
              <a:rPr lang="uk-UA" dirty="0"/>
              <a:t>2)процесам, що базуються на інформації і інформаційних системах супротивника </a:t>
            </a:r>
          </a:p>
          <a:p>
            <a:pPr marL="109728" indent="0">
              <a:buNone/>
            </a:pPr>
            <a:r>
              <a:rPr lang="uk-UA" dirty="0"/>
              <a:t>при одночасному захисті власної інформації, процесів, що базуються на інформації і інформаційних системах (Д.Прокоф’єв). Основні методи інформаційної війни - бокування або спотворення інформаційних потоків та процесів прийняття рішень супротивника.</a:t>
            </a:r>
          </a:p>
          <a:p>
            <a:pPr marL="109728" indent="0">
              <a:buNone/>
            </a:pPr>
            <a:r>
              <a:rPr lang="uk-UA" b="1" dirty="0"/>
              <a:t>Однозначного визначення інформаційної війни </a:t>
            </a:r>
            <a:r>
              <a:rPr lang="uk-UA" b="1" dirty="0" smtClean="0"/>
              <a:t>немає. У поняття інформаційної війни вводять і агресію, і експансію</a:t>
            </a:r>
            <a:endParaRPr lang="uk-UA" b="1" dirty="0"/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35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Плутанина в термінології (інформаційна війна / інформаційне протиборство)  виникла внаслідок перекладу документа американського аналітичного центру - корпорації «</a:t>
            </a:r>
            <a:r>
              <a:rPr lang="uk-UA" dirty="0" err="1"/>
              <a:t>Ренд</a:t>
            </a:r>
            <a:r>
              <a:rPr lang="uk-UA" dirty="0"/>
              <a:t>» </a:t>
            </a:r>
            <a:r>
              <a:rPr lang="en-US" dirty="0"/>
              <a:t>MR-661-0SD «Strategic Information Warfare. </a:t>
            </a:r>
            <a:r>
              <a:rPr lang="uk-UA" dirty="0"/>
              <a:t>А </a:t>
            </a:r>
            <a:r>
              <a:rPr lang="en-US" dirty="0"/>
              <a:t>new face of War» (1996 p).</a:t>
            </a:r>
          </a:p>
          <a:p>
            <a:r>
              <a:rPr lang="uk-UA" dirty="0"/>
              <a:t>Вперше з'явився термін — «стратегічна інформаційна війна (інформаційне протиборство)». Вона визначалася як війна з використанням державного глобального інформаційного простору й інфраструктури для проведення стратегічних військових операцій і зміцнення впливу на власний інформаційний ресурс. Різниця в перекладі слова </a:t>
            </a:r>
            <a:r>
              <a:rPr lang="uk-UA" b="1" dirty="0"/>
              <a:t>«</a:t>
            </a:r>
            <a:r>
              <a:rPr lang="en-US" b="1" dirty="0"/>
              <a:t>warfare», </a:t>
            </a:r>
            <a:r>
              <a:rPr lang="uk-UA" dirty="0"/>
              <a:t>що може бути перекладене і як війна, і як боротьба, спричинила паралельне вживання понять «інформаційна війна» та «інформаційна боротьба (протиборство)».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1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За висновками аналітиків американської корпорації "</a:t>
            </a:r>
            <a:r>
              <a:rPr lang="uk-UA" dirty="0" err="1"/>
              <a:t>Ренд</a:t>
            </a:r>
            <a:r>
              <a:rPr lang="uk-UA" dirty="0"/>
              <a:t>" воно передбачає вирішення наступних завдань:</a:t>
            </a:r>
          </a:p>
          <a:p>
            <a:r>
              <a:rPr lang="uk-UA" dirty="0"/>
              <a:t>1) створення в країні противника атмосфери бездуховності, негативного ставлення до культурної спадщини;</a:t>
            </a:r>
          </a:p>
          <a:p>
            <a:r>
              <a:rPr lang="uk-UA" dirty="0"/>
              <a:t>2) маніпулювання суспільною свідомістю і політичною орієнтацією груп населення держави з метою створення політичної напруги і хаосу;</a:t>
            </a:r>
          </a:p>
          <a:p>
            <a:r>
              <a:rPr lang="uk-UA" dirty="0"/>
              <a:t>3) дестабілізація політичних відношень між партіями, об'єднаннями та рухами з метою провокації конфліктів, розпалення недовіри, підозрілості, загострення політичної боротьби, провокування репресій проти опозиції і навіть громадянської війни;</a:t>
            </a:r>
          </a:p>
          <a:p>
            <a:r>
              <a:rPr lang="uk-UA" dirty="0"/>
              <a:t>4) зниження рівня інформаційного забезпечення органів влади й управління, ініціація помилкових управлінських рішень;</a:t>
            </a:r>
          </a:p>
          <a:p>
            <a:r>
              <a:rPr lang="uk-UA" dirty="0"/>
              <a:t>5) </a:t>
            </a:r>
            <a:r>
              <a:rPr lang="uk-UA" dirty="0" err="1"/>
              <a:t>дезінформування</a:t>
            </a:r>
            <a:r>
              <a:rPr lang="uk-UA" dirty="0"/>
              <a:t> населення про роботу державних органів, підрив їх авторитета, дискредитація органів управління;</a:t>
            </a:r>
          </a:p>
          <a:p>
            <a:r>
              <a:rPr lang="uk-UA" dirty="0"/>
              <a:t>6) провокування соціальних, політичних, національних і релігійних зіткнень;</a:t>
            </a:r>
          </a:p>
          <a:p>
            <a:r>
              <a:rPr lang="uk-UA" dirty="0"/>
              <a:t>7) ініціювання страйків, масових заворушень та інших акцій економічного протесту;</a:t>
            </a:r>
          </a:p>
          <a:p>
            <a:r>
              <a:rPr lang="uk-UA" dirty="0"/>
              <a:t>8) ускладнення прийняття органами управління важливих рішень;</a:t>
            </a:r>
          </a:p>
          <a:p>
            <a:r>
              <a:rPr lang="uk-UA" dirty="0"/>
              <a:t>9) підрив міжнародного авторитету держави, її співробітництва з іншими країнами.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Інформаційна війна -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/>
              <a:t>найвищий ступінь інформаційного протиборства</a:t>
            </a:r>
            <a:r>
              <a:rPr lang="uk-UA" dirty="0"/>
              <a:t>, </a:t>
            </a:r>
            <a:r>
              <a:rPr lang="uk-UA" b="1" dirty="0"/>
              <a:t>спрямований на розв'язання</a:t>
            </a:r>
            <a:r>
              <a:rPr lang="uk-UA" dirty="0"/>
              <a:t> </a:t>
            </a:r>
            <a:r>
              <a:rPr lang="uk-UA" dirty="0" smtClean="0"/>
              <a:t>суспільно-політичних</a:t>
            </a:r>
            <a:r>
              <a:rPr lang="uk-UA" dirty="0"/>
              <a:t>, ідеологічних, а також національних, територіальних та інших </a:t>
            </a:r>
            <a:r>
              <a:rPr lang="uk-UA" b="1" dirty="0"/>
              <a:t>конфліктів</a:t>
            </a:r>
            <a:r>
              <a:rPr lang="uk-UA" dirty="0"/>
              <a:t> між державами, народами, націями, класами й соціальними групами </a:t>
            </a:r>
          </a:p>
          <a:p>
            <a:pPr marL="109728" indent="0">
              <a:buNone/>
            </a:pPr>
            <a:r>
              <a:rPr lang="uk-UA" b="1" dirty="0"/>
              <a:t>шляхом широкомасштабної реалізації засобів і методів інформаційного насильства </a:t>
            </a:r>
            <a:r>
              <a:rPr lang="uk-UA" dirty="0"/>
              <a:t>(інформаційної зброї).</a:t>
            </a:r>
          </a:p>
          <a:p>
            <a:pPr marL="109728" indent="0">
              <a:buNone/>
            </a:pPr>
            <a:r>
              <a:rPr lang="uk-UA" b="1" dirty="0"/>
              <a:t>Мета</a:t>
            </a:r>
            <a:r>
              <a:rPr lang="uk-UA" dirty="0"/>
              <a:t> - зломити волю супротивника й підкорити своїй волі іншу державу чи групу держав не скільки летальним (фізичним убивством людей), скільки </a:t>
            </a:r>
            <a:r>
              <a:rPr lang="uk-UA" dirty="0" err="1"/>
              <a:t>нелетальним</a:t>
            </a:r>
            <a:r>
              <a:rPr lang="uk-UA" dirty="0"/>
              <a:t> шляхом, що досягається за рахунок інформаційного впливу й морально-психологічного “придушення” волі населення та політичного керівництва.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3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Інститут національно-стратегічних досліджень США та деякі західні експерти і вчені виокремлюють сім </a:t>
            </a:r>
            <a:r>
              <a:rPr lang="uk-UA" sz="2400" dirty="0" smtClean="0"/>
              <a:t>складників </a:t>
            </a:r>
            <a:r>
              <a:rPr lang="uk-UA" sz="2400" dirty="0"/>
              <a:t>інформаційних воєн: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1. Стратегія й тактика нейтралізації органів управління противника (командна війна). </a:t>
            </a:r>
          </a:p>
          <a:p>
            <a:r>
              <a:rPr lang="uk-UA" dirty="0"/>
              <a:t>2. Розвідувальна війна. </a:t>
            </a:r>
          </a:p>
          <a:p>
            <a:r>
              <a:rPr lang="uk-UA" dirty="0"/>
              <a:t>3. Електронна війна. </a:t>
            </a:r>
          </a:p>
          <a:p>
            <a:r>
              <a:rPr lang="uk-UA" dirty="0"/>
              <a:t>4. Психологічна війна. </a:t>
            </a:r>
          </a:p>
          <a:p>
            <a:r>
              <a:rPr lang="uk-UA" dirty="0"/>
              <a:t>5. Комп’ютерна війна. </a:t>
            </a:r>
          </a:p>
          <a:p>
            <a:r>
              <a:rPr lang="uk-UA" dirty="0"/>
              <a:t>6. ІВ у економічній сфері. </a:t>
            </a:r>
          </a:p>
          <a:p>
            <a:r>
              <a:rPr lang="uk-UA" dirty="0"/>
              <a:t>7. Інформаційний тероризм. </a:t>
            </a:r>
          </a:p>
          <a:p>
            <a:r>
              <a:rPr lang="uk-UA" dirty="0"/>
              <a:t>Основними компонентами ІВ у військовій сфері прийнято вважати: розвідку; контррозвідку (насамперед, протидію розвідці противника, включаючи маскування та дезінформацію); радіоелектронну боротьбу; автоматизоване управління військами і зброєю;  з’ясування державної належності військових об’єктів, їх ідентифікацію; навігаційне забезпечення своїх військ (сил) і засобів; морально-психологічне забезпечення дій власних військ (сил), психологічну боротьбу (придушення) противника. </a:t>
            </a:r>
          </a:p>
        </p:txBody>
      </p:sp>
    </p:spTree>
    <p:extLst>
      <p:ext uri="{BB962C8B-B14F-4D97-AF65-F5344CB8AC3E}">
        <p14:creationId xmlns:p14="http://schemas.microsoft.com/office/powerpoint/2010/main" val="13566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 </a:t>
            </a:r>
            <a:r>
              <a:rPr lang="ru-RU" dirty="0" err="1"/>
              <a:t>ведуться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гуманітарній (інформаційно-психологічна війна);</a:t>
            </a:r>
          </a:p>
          <a:p>
            <a:r>
              <a:rPr lang="uk-UA" dirty="0"/>
              <a:t> технічній (інформаційно-технічна війна).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941019" cy="25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Гуманітарна площина: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деструктивний  вплив на населення (цивільних та військових) семантично  визначеної інформації. Таку інформаційну війну називають інформаційно-психологічною (відео «Розіп'ятий хлопчик). </a:t>
            </a:r>
          </a:p>
          <a:p>
            <a:r>
              <a:rPr lang="uk-UA" dirty="0"/>
              <a:t>В інформаційних війнах такого типу мова йде про нав’язування моделі світу (картини світ, світогляду) для прогнозування бажаного типу поведінки.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2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052736"/>
            <a:ext cx="8229600" cy="9026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b="1" dirty="0"/>
              <a:t>Класичним прикладом є війна в Перській </a:t>
            </a:r>
            <a:r>
              <a:rPr lang="uk-UA" b="1" dirty="0" smtClean="0"/>
              <a:t>затоці</a:t>
            </a:r>
            <a:endParaRPr lang="uk-UA" b="1" dirty="0"/>
          </a:p>
          <a:p>
            <a:r>
              <a:rPr lang="uk-UA" dirty="0"/>
              <a:t>Формування потрібної громадської думки.</a:t>
            </a:r>
          </a:p>
          <a:p>
            <a:r>
              <a:rPr lang="uk-UA" dirty="0"/>
              <a:t>Дезінформація збройних сил Іраку стосовно плану бойових дій, підрив довіри до президента Іраку Саддама Хусейна, допомога опозиції . </a:t>
            </a:r>
          </a:p>
          <a:p>
            <a:r>
              <a:rPr lang="uk-UA" dirty="0"/>
              <a:t>Переконання світової спільноти основне завдання було покладене на ЗМІ. </a:t>
            </a:r>
          </a:p>
          <a:p>
            <a:r>
              <a:rPr lang="uk-UA" dirty="0"/>
              <a:t>Використовували ресурси політичних, релігійних організацій. </a:t>
            </a:r>
          </a:p>
          <a:p>
            <a:r>
              <a:rPr lang="uk-UA" dirty="0"/>
              <a:t>Листівки переконували до дезертирства. В полон здавалися тисячами - близько 84000 військових. Опитування підтвердили, що у 70% причиною стали листівки. Розкидали динари з негативною інформацією про Хусейна. Розкладали радіоприймачі з фіксованою частотою.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63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658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Поважний британський часопис </a:t>
            </a:r>
            <a:r>
              <a:rPr lang="en-US" dirty="0"/>
              <a:t>The Times </a:t>
            </a:r>
            <a:r>
              <a:rPr lang="uk-UA" dirty="0"/>
              <a:t>публікує матеріал «Операція Троя: російський план поширення хаосу в Україні». Автор статті – Том </a:t>
            </a:r>
            <a:r>
              <a:rPr lang="uk-UA" dirty="0" err="1"/>
              <a:t>Парфітт</a:t>
            </a:r>
            <a:r>
              <a:rPr lang="uk-UA" dirty="0"/>
              <a:t> повідомляє про таємний план «Троя», який у листопаді 2014 надіслав до Кремля колишній депутат російської Думи від путінської партії «Єдина Росія» Олексій Муратов, якого згодом призначили представником Путіна у донецьких сепаратистів. У плані були чітко зазначені імена ватажків проросійських заворушень, а шпигуни вже діяли на місці подій. Йшлося про стратегію підготовки населення Запорізької області до проросійського заколоту у регіоні, або як подавав це Муратов – «визволення від фашистських окупантів». Цей план, як наголошує автор, був частиною ширшого плану Кремля з дестабілізації України. Все це увійшло до доповіді, з якою ознайомився кореспондент британського часопису. Доповідь ґрунтується на витоках інформації з листів електронної пошти радника Володимира Путіна – Владислава Суркова, якого ще звуть «путінським Распутіним (</a:t>
            </a:r>
            <a:r>
              <a:rPr lang="en-US" dirty="0"/>
              <a:t>https://www.radiosvoboda.org/a/29140013.html).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71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uk-UA" dirty="0"/>
              <a:t> Технічна площина: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 цілеспрямована дія для досягнення військової переваги шляхом нанесення шкоди інформації, інформаційним процесам, інформаційним системам супротивника при одночасному захисті власної інформації, інформаційним процесам та інформаційним системам.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16" y="4005064"/>
            <a:ext cx="4237439" cy="23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1.Кореляція </a:t>
            </a:r>
            <a:r>
              <a:rPr lang="ru-RU" sz="2800" dirty="0"/>
              <a:t>понять «</a:t>
            </a:r>
            <a:r>
              <a:rPr lang="ru-RU" sz="2800" dirty="0" err="1"/>
              <a:t>гібридна</a:t>
            </a:r>
            <a:r>
              <a:rPr lang="ru-RU" sz="2800" dirty="0"/>
              <a:t> </a:t>
            </a:r>
            <a:r>
              <a:rPr lang="ru-RU" sz="2800" dirty="0" err="1"/>
              <a:t>війна</a:t>
            </a:r>
            <a:r>
              <a:rPr lang="ru-RU" sz="2800" dirty="0"/>
              <a:t>», «</a:t>
            </a:r>
            <a:r>
              <a:rPr lang="ru-RU" sz="2800" dirty="0" err="1"/>
              <a:t>інформаційна</a:t>
            </a:r>
            <a:r>
              <a:rPr lang="ru-RU" sz="2800" dirty="0"/>
              <a:t> </a:t>
            </a:r>
            <a:r>
              <a:rPr lang="ru-RU" sz="2800" dirty="0" err="1"/>
              <a:t>війна</a:t>
            </a:r>
            <a:r>
              <a:rPr lang="ru-RU" sz="2800" dirty="0"/>
              <a:t>», «</a:t>
            </a:r>
            <a:r>
              <a:rPr lang="ru-RU" sz="2800" dirty="0" err="1"/>
              <a:t>інформаційне</a:t>
            </a:r>
            <a:r>
              <a:rPr lang="ru-RU" sz="2800" dirty="0"/>
              <a:t> </a:t>
            </a:r>
            <a:r>
              <a:rPr lang="ru-RU" sz="2800" dirty="0" err="1"/>
              <a:t>протистояння</a:t>
            </a:r>
            <a:r>
              <a:rPr lang="ru-RU" sz="2800" dirty="0" smtClean="0"/>
              <a:t>»</a:t>
            </a:r>
            <a:r>
              <a:rPr lang="ru-RU" sz="1800" dirty="0"/>
              <a:t/>
            </a:r>
            <a:br>
              <a:rPr lang="ru-RU" sz="1800" dirty="0"/>
            </a:b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37626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uk-UA" b="1" dirty="0" smtClean="0"/>
          </a:p>
          <a:p>
            <a:pPr marL="109728" indent="0">
              <a:buNone/>
            </a:pPr>
            <a:r>
              <a:rPr lang="uk-UA" b="1" dirty="0" smtClean="0"/>
              <a:t>Гібридна </a:t>
            </a:r>
            <a:r>
              <a:rPr lang="uk-UA" b="1" dirty="0" smtClean="0"/>
              <a:t>війна </a:t>
            </a:r>
            <a:r>
              <a:rPr lang="uk-UA" dirty="0"/>
              <a:t>- воєнні дії, що здійснюють шляхом поєднання </a:t>
            </a:r>
            <a:r>
              <a:rPr lang="uk-UA" dirty="0" err="1"/>
              <a:t>мілітарних</a:t>
            </a:r>
            <a:r>
              <a:rPr lang="uk-UA" dirty="0"/>
              <a:t>, </a:t>
            </a:r>
            <a:r>
              <a:rPr lang="uk-UA" dirty="0" err="1"/>
              <a:t>квазімілітарних</a:t>
            </a:r>
            <a:r>
              <a:rPr lang="uk-UA" dirty="0"/>
              <a:t>, дипломатичних, інформаційних, </a:t>
            </a:r>
            <a:endParaRPr lang="uk-UA" dirty="0" smtClean="0"/>
          </a:p>
          <a:p>
            <a:pPr marL="109728" indent="0">
              <a:buNone/>
            </a:pPr>
            <a:r>
              <a:rPr lang="uk-UA" dirty="0" smtClean="0"/>
              <a:t>економічних </a:t>
            </a:r>
            <a:r>
              <a:rPr lang="uk-UA" dirty="0"/>
              <a:t>та інших засобів </a:t>
            </a:r>
            <a:endParaRPr lang="uk-UA" dirty="0" smtClean="0"/>
          </a:p>
          <a:p>
            <a:pPr marL="109728" indent="0">
              <a:buNone/>
            </a:pPr>
            <a:r>
              <a:rPr lang="uk-UA" dirty="0" smtClean="0"/>
              <a:t>з </a:t>
            </a:r>
            <a:r>
              <a:rPr lang="uk-UA" dirty="0"/>
              <a:t>метою досягнення стратегічних політичних </a:t>
            </a:r>
            <a:r>
              <a:rPr lang="uk-UA" dirty="0" smtClean="0"/>
              <a:t>цілей </a:t>
            </a:r>
          </a:p>
          <a:p>
            <a:pPr marL="109728" indent="0">
              <a:buNone/>
            </a:pPr>
            <a:r>
              <a:rPr lang="uk-UA" dirty="0" smtClean="0"/>
              <a:t>(В. Горбулін).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07068"/>
            <a:ext cx="3180978" cy="22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9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До  </a:t>
            </a:r>
            <a:r>
              <a:rPr lang="ru-RU" sz="3100" dirty="0" err="1"/>
              <a:t>головних</a:t>
            </a:r>
            <a:r>
              <a:rPr lang="ru-RU" sz="3100" dirty="0"/>
              <a:t>  </a:t>
            </a:r>
            <a:r>
              <a:rPr lang="ru-RU" sz="3100" dirty="0" err="1"/>
              <a:t>чинників</a:t>
            </a:r>
            <a:r>
              <a:rPr lang="ru-RU" sz="3100" dirty="0"/>
              <a:t>,  </a:t>
            </a:r>
            <a:r>
              <a:rPr lang="ru-RU" sz="3100" dirty="0" err="1"/>
              <a:t>що</a:t>
            </a:r>
            <a:r>
              <a:rPr lang="ru-RU" sz="3100" dirty="0"/>
              <a:t>  </a:t>
            </a:r>
            <a:r>
              <a:rPr lang="ru-RU" sz="3100" dirty="0" err="1"/>
              <a:t>впливають</a:t>
            </a:r>
            <a:r>
              <a:rPr lang="ru-RU" sz="3100" dirty="0"/>
              <a:t> на стан морально-</a:t>
            </a:r>
            <a:r>
              <a:rPr lang="ru-RU" sz="3100" dirty="0" err="1"/>
              <a:t>ідеологічної</a:t>
            </a:r>
            <a:r>
              <a:rPr lang="ru-RU" sz="3100" dirty="0"/>
              <a:t> </a:t>
            </a:r>
            <a:r>
              <a:rPr lang="ru-RU" sz="3100" dirty="0" err="1"/>
              <a:t>стабільності</a:t>
            </a:r>
            <a:r>
              <a:rPr lang="ru-RU" sz="3100" dirty="0"/>
              <a:t> та </a:t>
            </a:r>
            <a:r>
              <a:rPr lang="ru-RU" sz="3100" dirty="0" err="1"/>
              <a:t>безпеки</a:t>
            </a:r>
            <a:r>
              <a:rPr lang="ru-RU" sz="3100" dirty="0"/>
              <a:t> в </a:t>
            </a:r>
            <a:r>
              <a:rPr lang="ru-RU" sz="3100" dirty="0" err="1"/>
              <a:t>Україні</a:t>
            </a:r>
            <a:r>
              <a:rPr lang="ru-RU" sz="3100" dirty="0"/>
              <a:t>, належать :</a:t>
            </a:r>
            <a:br>
              <a:rPr lang="ru-RU" sz="3100" dirty="0"/>
            </a:b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відсутність цілісної системи інформаційно-аналітичного забезпечення органів державної влади й управління;</a:t>
            </a:r>
          </a:p>
          <a:p>
            <a:r>
              <a:rPr lang="uk-UA" dirty="0"/>
              <a:t>руйнування інтелектуального потенціалу, неготовність наявної системи освіти до підтримання процесів випереджувального розвитку держави;</a:t>
            </a:r>
          </a:p>
          <a:p>
            <a:r>
              <a:rPr lang="uk-UA" dirty="0"/>
              <a:t>повільність процесів усвідомлення прошарком колишньої радянської</a:t>
            </a:r>
          </a:p>
          <a:p>
            <a:pPr marL="109728" indent="0">
              <a:buNone/>
            </a:pPr>
            <a:r>
              <a:rPr lang="uk-UA" dirty="0"/>
              <a:t>партійно-господарчої номенклатури, наукової й творчої інтелігенції, паростками нової буржуазії свого місця в суспільстві та формування власне української еліти, що призводить до неможливості сформувати керівними колами зрозумілої й привабливої для суспільства національної ідеї;</a:t>
            </a:r>
          </a:p>
          <a:p>
            <a:r>
              <a:rPr lang="uk-UA" dirty="0"/>
              <a:t>низький загальний рівень розвитку інформаційної інфраструктури, що</a:t>
            </a:r>
          </a:p>
          <a:p>
            <a:pPr marL="109728" indent="0">
              <a:buNone/>
            </a:pPr>
            <a:r>
              <a:rPr lang="uk-UA" dirty="0"/>
              <a:t>не виключає ймовірність експансії іноземних компаній на ринку інформаційних послуг; руйнування національного інформаційного простору та виникнення можливості його використання в антидержавних інтересах; недостатній професійний, інтелектуальний і творчий рівень вітчизняних виробників інформаційного продукту та послуг, їхня </a:t>
            </a:r>
            <a:r>
              <a:rPr lang="uk-UA" dirty="0" err="1"/>
              <a:t>неконкурентоспроможність</a:t>
            </a:r>
            <a:r>
              <a:rPr lang="uk-UA" dirty="0"/>
              <a:t>  на світовому інформаційному ринку;</a:t>
            </a:r>
          </a:p>
          <a:p>
            <a:r>
              <a:rPr lang="uk-UA" dirty="0"/>
              <a:t> інформаційна експансія провідних іноземних держав, розроблення й використання ними, міжнародними чи вітчизняними злочинними організаціями</a:t>
            </a:r>
          </a:p>
          <a:p>
            <a:pPr marL="109728" indent="0">
              <a:buNone/>
            </a:pPr>
            <a:r>
              <a:rPr lang="uk-UA" dirty="0"/>
              <a:t>різних сучасних способів безпосереднього підриву;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6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>Гібридність – форми нападу</a:t>
            </a:r>
            <a:br>
              <a:rPr lang="uk-UA" sz="3200" dirty="0" smtClean="0"/>
            </a:br>
            <a:r>
              <a:rPr lang="ru-RU" sz="3200" dirty="0" smtClean="0"/>
              <a:t>на </a:t>
            </a:r>
            <a:r>
              <a:rPr lang="ru-RU" sz="3200" dirty="0" err="1"/>
              <a:t>країну</a:t>
            </a:r>
            <a:r>
              <a:rPr lang="ru-RU" sz="3200" dirty="0"/>
              <a:t>, </a:t>
            </a:r>
            <a:r>
              <a:rPr lang="ru-RU" sz="3200" dirty="0" smtClean="0"/>
              <a:t>яку </a:t>
            </a:r>
            <a:r>
              <a:rPr lang="ru-RU" sz="3200" dirty="0" err="1"/>
              <a:t>визначено</a:t>
            </a:r>
            <a:r>
              <a:rPr lang="ru-RU" sz="3200" dirty="0"/>
              <a:t> для </a:t>
            </a:r>
            <a:r>
              <a:rPr lang="ru-RU" sz="3200" dirty="0" err="1"/>
              <a:t>агресії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r>
              <a:rPr lang="uk-UA" b="1" dirty="0" smtClean="0"/>
              <a:t>Сфери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err="1" smtClean="0"/>
              <a:t>воєнна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dirty="0" err="1" smtClean="0"/>
              <a:t>економічна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                   </a:t>
            </a:r>
            <a:r>
              <a:rPr lang="ru-RU" dirty="0" err="1" smtClean="0"/>
              <a:t>інформаційна</a:t>
            </a:r>
            <a:endParaRPr lang="ru-RU" dirty="0"/>
          </a:p>
          <a:p>
            <a:pPr marL="109728" indent="0">
              <a:buNone/>
            </a:pPr>
            <a:r>
              <a:rPr lang="ru-RU" dirty="0" smtClean="0"/>
              <a:t>культурна</a:t>
            </a:r>
          </a:p>
          <a:p>
            <a:pPr marL="109728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dirty="0" err="1" smtClean="0"/>
              <a:t>політична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                         </a:t>
            </a:r>
            <a:r>
              <a:rPr lang="ru-RU" dirty="0" err="1" smtClean="0"/>
              <a:t>освітня</a:t>
            </a:r>
            <a:r>
              <a:rPr lang="ru-RU" dirty="0" smtClean="0"/>
              <a:t> </a:t>
            </a:r>
          </a:p>
          <a:p>
            <a:pPr marL="109728" indent="0">
              <a:buNone/>
            </a:pP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76056" y="2708920"/>
            <a:ext cx="21602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2708920"/>
            <a:ext cx="1368152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95936" y="2708920"/>
            <a:ext cx="576064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979712" y="2708920"/>
            <a:ext cx="234026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35696" y="2787794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39952" y="2708920"/>
            <a:ext cx="576064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Є</a:t>
            </a:r>
            <a:r>
              <a:rPr lang="ru-RU" sz="2400" dirty="0"/>
              <a:t>. </a:t>
            </a:r>
            <a:r>
              <a:rPr lang="ru-RU" sz="2400" dirty="0" smtClean="0"/>
              <a:t>Магд</a:t>
            </a:r>
            <a:r>
              <a:rPr lang="uk-UA" sz="2400" dirty="0"/>
              <a:t>а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Гібридна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: </a:t>
            </a:r>
            <a:r>
              <a:rPr lang="ru-RU" sz="2400" dirty="0" err="1"/>
              <a:t>вижити</a:t>
            </a:r>
            <a:r>
              <a:rPr lang="ru-RU" sz="2400" dirty="0"/>
              <a:t> і </a:t>
            </a:r>
            <a:r>
              <a:rPr lang="ru-RU" sz="2400" dirty="0" err="1"/>
              <a:t>перемогти</a:t>
            </a:r>
            <a:r>
              <a:rPr lang="ru-RU" sz="2400" dirty="0"/>
              <a:t>» (2015)</a:t>
            </a:r>
            <a:endParaRPr lang="uk-UA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12" y="2276872"/>
            <a:ext cx="7205891" cy="426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1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81000" y="620688"/>
            <a:ext cx="8382000" cy="72008"/>
          </a:xfrm>
        </p:spPr>
        <p:txBody>
          <a:bodyPr>
            <a:normAutofit fontScale="90000"/>
          </a:bodyPr>
          <a:lstStyle/>
          <a:p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457200"/>
          </a:xfrm>
        </p:spPr>
        <p:txBody>
          <a:bodyPr/>
          <a:lstStyle/>
          <a:p>
            <a:r>
              <a:rPr lang="uk-UA" sz="2000" dirty="0"/>
              <a:t>Г. </a:t>
            </a:r>
            <a:r>
              <a:rPr lang="uk-UA" sz="2000" dirty="0" err="1"/>
              <a:t>Почепцова</a:t>
            </a:r>
            <a:r>
              <a:rPr lang="uk-UA" sz="2000" dirty="0"/>
              <a:t> «Смисли і війни</a:t>
            </a:r>
            <a:r>
              <a:rPr lang="uk-UA" sz="2000" dirty="0" smtClean="0"/>
              <a:t>» (2016)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692696"/>
            <a:ext cx="4041775" cy="457200"/>
          </a:xfrm>
        </p:spPr>
        <p:txBody>
          <a:bodyPr/>
          <a:lstStyle/>
          <a:p>
            <a:r>
              <a:rPr lang="uk-UA" dirty="0" smtClean="0"/>
              <a:t>Г. </a:t>
            </a:r>
            <a:r>
              <a:rPr lang="uk-UA" dirty="0" err="1" smtClean="0"/>
              <a:t>Почепцов</a:t>
            </a:r>
            <a:r>
              <a:rPr lang="uk-UA" dirty="0" smtClean="0"/>
              <a:t> «Сучасні </a:t>
            </a:r>
            <a:r>
              <a:rPr lang="uk-UA" dirty="0"/>
              <a:t>інформаційні війни» (2016</a:t>
            </a:r>
            <a:r>
              <a:rPr lang="uk-UA" dirty="0" smtClean="0"/>
              <a:t>),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71776" cy="489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3"/>
            <a:ext cx="3255785" cy="50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381000" y="764704"/>
            <a:ext cx="8382000" cy="7200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1648" cy="1584176"/>
          </a:xfrm>
        </p:spPr>
        <p:txBody>
          <a:bodyPr/>
          <a:lstStyle/>
          <a:p>
            <a:r>
              <a:rPr lang="uk-UA" sz="1600" dirty="0"/>
              <a:t>Інформаційні виклики гібридної війни: контент, канали, механізми</a:t>
            </a:r>
          </a:p>
          <a:p>
            <a:r>
              <a:rPr lang="uk-UA" sz="1600" dirty="0"/>
              <a:t>протидії : </a:t>
            </a:r>
            <a:r>
              <a:rPr lang="uk-UA" sz="1600" dirty="0" err="1"/>
              <a:t>аналіт</a:t>
            </a:r>
            <a:r>
              <a:rPr lang="uk-UA" sz="1600" dirty="0"/>
              <a:t>. </a:t>
            </a:r>
            <a:r>
              <a:rPr lang="uk-UA" sz="1600" dirty="0" err="1"/>
              <a:t>доп</a:t>
            </a:r>
            <a:r>
              <a:rPr lang="uk-UA" sz="1600" dirty="0"/>
              <a:t>. / за </a:t>
            </a:r>
            <a:r>
              <a:rPr lang="uk-UA" sz="1600" dirty="0" err="1"/>
              <a:t>заг</a:t>
            </a:r>
            <a:r>
              <a:rPr lang="uk-UA" sz="1600" dirty="0"/>
              <a:t>. ред. А. </a:t>
            </a:r>
            <a:r>
              <a:rPr lang="uk-UA" sz="1600" dirty="0" err="1" smtClean="0"/>
              <a:t>Баровської</a:t>
            </a:r>
            <a:r>
              <a:rPr lang="uk-UA" sz="1600" dirty="0" smtClean="0"/>
              <a:t> (2016)</a:t>
            </a:r>
            <a:endParaRPr lang="uk-UA" sz="1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16016" y="692696"/>
            <a:ext cx="4041775" cy="1224136"/>
          </a:xfrm>
        </p:spPr>
        <p:txBody>
          <a:bodyPr/>
          <a:lstStyle/>
          <a:p>
            <a:r>
              <a:rPr lang="uk-UA" sz="1600" dirty="0" smtClean="0"/>
              <a:t>Світова гібридна війна: український фронт / за </a:t>
            </a:r>
            <a:r>
              <a:rPr lang="uk-UA" sz="1600" dirty="0" err="1" smtClean="0"/>
              <a:t>заг.ред</a:t>
            </a:r>
            <a:r>
              <a:rPr lang="uk-UA" sz="1600" dirty="0" smtClean="0"/>
              <a:t>. В.Горбуліна (2017)</a:t>
            </a:r>
            <a:endParaRPr lang="uk-UA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51315"/>
            <a:ext cx="3375600" cy="487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355977" y="1556793"/>
            <a:ext cx="4104456" cy="46805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8536"/>
            <a:ext cx="32814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8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Глобальний </a:t>
            </a:r>
            <a:r>
              <a:rPr lang="uk-UA" dirty="0"/>
              <a:t>гібридний </a:t>
            </a:r>
            <a:r>
              <a:rPr lang="uk-UA" dirty="0" smtClean="0"/>
              <a:t>тероризм //</a:t>
            </a:r>
            <a:br>
              <a:rPr lang="uk-UA" dirty="0" smtClean="0"/>
            </a:br>
            <a:r>
              <a:rPr lang="uk-UA" dirty="0" smtClean="0"/>
              <a:t> гібридна війна 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збройна агресія на Сході України та в </a:t>
            </a:r>
            <a:r>
              <a:rPr lang="uk-UA" dirty="0" smtClean="0"/>
              <a:t>АРК</a:t>
            </a:r>
          </a:p>
          <a:p>
            <a:r>
              <a:rPr lang="uk-UA" dirty="0" smtClean="0"/>
              <a:t> </a:t>
            </a:r>
            <a:r>
              <a:rPr lang="uk-UA" dirty="0"/>
              <a:t>бомбардування мирних сирійських поселень, лікарень і шкіл, </a:t>
            </a:r>
            <a:endParaRPr lang="uk-UA" dirty="0" smtClean="0"/>
          </a:p>
          <a:p>
            <a:r>
              <a:rPr lang="uk-UA" dirty="0" smtClean="0"/>
              <a:t>цільове </a:t>
            </a:r>
            <a:r>
              <a:rPr lang="uk-UA" dirty="0"/>
              <a:t>спрямування потоків біженців до Європи, зокрема до Німеччини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 err="1"/>
              <a:t>псевдоґвалтування</a:t>
            </a:r>
            <a:r>
              <a:rPr lang="uk-UA" dirty="0"/>
              <a:t> дівчинки Лізи близькосхідними біженцями в Берліні, </a:t>
            </a:r>
            <a:endParaRPr lang="uk-UA" dirty="0" smtClean="0"/>
          </a:p>
          <a:p>
            <a:r>
              <a:rPr lang="uk-UA" dirty="0" smtClean="0"/>
              <a:t>серія </a:t>
            </a:r>
            <a:r>
              <a:rPr lang="uk-UA" dirty="0"/>
              <a:t>терористичних вибухів у Франції, </a:t>
            </a:r>
            <a:endParaRPr lang="uk-UA" dirty="0" smtClean="0"/>
          </a:p>
          <a:p>
            <a:r>
              <a:rPr lang="uk-UA" dirty="0" smtClean="0"/>
              <a:t>втручання </a:t>
            </a:r>
            <a:r>
              <a:rPr lang="uk-UA" dirty="0"/>
              <a:t>російських спецслужб у виборчі процеси в багатьох країнах і навіть у </a:t>
            </a:r>
            <a:r>
              <a:rPr lang="uk-UA" dirty="0" smtClean="0"/>
              <a:t>США </a:t>
            </a:r>
          </a:p>
          <a:p>
            <a:r>
              <a:rPr lang="uk-UA" sz="1600" dirty="0" smtClean="0"/>
              <a:t>(відео ТСН про «жовті </a:t>
            </a:r>
            <a:r>
              <a:rPr lang="uk-UA" sz="1600" dirty="0" err="1" smtClean="0"/>
              <a:t>желети</a:t>
            </a:r>
            <a:r>
              <a:rPr lang="uk-UA" sz="1600" dirty="0" smtClean="0"/>
              <a:t>»)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0382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Глобальний гібридний тероризм (гібридні війни) розглядається в площині інформаційного протиборства (протистояння)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b="1" dirty="0" smtClean="0"/>
              <a:t>ІНФОРМАЦІЙНЕ ПРОТИБОРСТВО</a:t>
            </a:r>
          </a:p>
          <a:p>
            <a:pPr marL="109728" indent="0" algn="just">
              <a:buNone/>
            </a:pPr>
            <a:r>
              <a:rPr lang="ru-RU" sz="2000" dirty="0" err="1"/>
              <a:t>суперництво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систем (</a:t>
            </a:r>
            <a:r>
              <a:rPr lang="ru-RU" sz="2000" dirty="0" err="1"/>
              <a:t>країн</a:t>
            </a:r>
            <a:r>
              <a:rPr lang="ru-RU" sz="2000" dirty="0"/>
              <a:t>, </a:t>
            </a:r>
            <a:r>
              <a:rPr lang="ru-RU" sz="2000" dirty="0" err="1"/>
              <a:t>блоків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) в </a:t>
            </a:r>
            <a:r>
              <a:rPr lang="ru-RU" sz="2000" dirty="0" err="1"/>
              <a:t>інформаційній</a:t>
            </a:r>
            <a:r>
              <a:rPr lang="ru-RU" sz="2000" dirty="0"/>
              <a:t> </a:t>
            </a:r>
            <a:r>
              <a:rPr lang="ru-RU" sz="2000" dirty="0" err="1"/>
              <a:t>сфері</a:t>
            </a:r>
            <a:r>
              <a:rPr lang="ru-RU" sz="2000" dirty="0"/>
              <a:t> з приводу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і </a:t>
            </a:r>
            <a:r>
              <a:rPr lang="ru-RU" sz="2000" dirty="0" err="1"/>
              <a:t>встановлення</a:t>
            </a:r>
            <a:r>
              <a:rPr lang="ru-RU" sz="2000" dirty="0"/>
              <a:t> контролю над </a:t>
            </a:r>
            <a:r>
              <a:rPr lang="ru-RU" sz="2000" dirty="0" err="1"/>
              <a:t>джерелами</a:t>
            </a:r>
            <a:r>
              <a:rPr lang="ru-RU" sz="2000" dirty="0"/>
              <a:t> </a:t>
            </a:r>
            <a:r>
              <a:rPr lang="ru-RU" sz="2000" dirty="0" err="1"/>
              <a:t>стратегічних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,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одна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</a:t>
            </a:r>
            <a:r>
              <a:rPr lang="ru-RU" sz="2000" dirty="0" err="1"/>
              <a:t>суперництва</a:t>
            </a:r>
            <a:r>
              <a:rPr lang="ru-RU" sz="2000" dirty="0"/>
              <a:t> </a:t>
            </a:r>
            <a:r>
              <a:rPr lang="ru-RU" sz="2000" dirty="0" err="1"/>
              <a:t>отримує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, </a:t>
            </a:r>
            <a:r>
              <a:rPr lang="ru-RU" sz="2000" dirty="0" err="1"/>
              <a:t>необхідні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для </a:t>
            </a:r>
            <a:r>
              <a:rPr lang="ru-RU" sz="2000" dirty="0" err="1"/>
              <a:t>подальшого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endParaRPr lang="uk-UA" sz="2000" dirty="0" smtClean="0"/>
          </a:p>
          <a:p>
            <a:pPr algn="ctr"/>
            <a:endParaRPr lang="uk-UA" b="1" dirty="0" smtClean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18278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2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506</TotalTime>
  <Words>1846</Words>
  <Application>Microsoft Office PowerPoint</Application>
  <PresentationFormat>Экран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ІНФОРМАЦІЙНА ВІЙНА В УМОВАХ ГІБРИДНОЇ ВІЙНИ</vt:lpstr>
      <vt:lpstr>План</vt:lpstr>
      <vt:lpstr>1.Кореляція понять «гібридна війна», «інформаційна війна», «інформаційне протистояння» </vt:lpstr>
      <vt:lpstr>Гібридність – форми нападу на країну, яку визначено для агресії </vt:lpstr>
      <vt:lpstr>Є. Магда «Гібридна війна: вижити і перемогти» (2015)</vt:lpstr>
      <vt:lpstr>Презентация PowerPoint</vt:lpstr>
      <vt:lpstr>Презентация PowerPoint</vt:lpstr>
      <vt:lpstr>Глобальний гібридний тероризм //  гібридна війна </vt:lpstr>
      <vt:lpstr>Глобальний гібридний тероризм (гібридні війни) розглядається в площині інформаційного протиборства (протистояння)</vt:lpstr>
      <vt:lpstr>Форми інформаційного протиборства </vt:lpstr>
      <vt:lpstr>ступені інформаційного протиборства:</vt:lpstr>
      <vt:lpstr>Інформаційна експансія - діяльність із досягнення інтересів методом безконфліктного проникнення в інформаційну сферу іншої держави</vt:lpstr>
      <vt:lpstr>МЕТОДИ:</vt:lpstr>
      <vt:lpstr>СТРУКТУРА СВІТОГЛЯДУ:</vt:lpstr>
      <vt:lpstr>Презентация PowerPoint</vt:lpstr>
      <vt:lpstr>Презентация PowerPoint</vt:lpstr>
      <vt:lpstr>Інформаційна агресія </vt:lpstr>
      <vt:lpstr>Ознаки інформації агресії:</vt:lpstr>
      <vt:lpstr>Інформаційна акція  -</vt:lpstr>
      <vt:lpstr>Інформаційна війна </vt:lpstr>
      <vt:lpstr>Презентация PowerPoint</vt:lpstr>
      <vt:lpstr>Презентация PowerPoint</vt:lpstr>
      <vt:lpstr>Інформаційна війна -</vt:lpstr>
      <vt:lpstr>Інститут національно-стратегічних досліджень США та деякі західні експерти і вчені виокремлюють сім складників інформаційних воєн:</vt:lpstr>
      <vt:lpstr>Інформаційні війни  ведуться  у двох площинах:</vt:lpstr>
      <vt:lpstr>Гуманітарна площина:</vt:lpstr>
      <vt:lpstr>Презентация PowerPoint</vt:lpstr>
      <vt:lpstr>Презентация PowerPoint</vt:lpstr>
      <vt:lpstr> Технічна площина:</vt:lpstr>
      <vt:lpstr> До  головних  чинників,  що  впливають на стан морально-ідеологічної стабільності та безпеки в Україні, належать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ВІЙНА В УМОВАХ ГІБРИДНОЇ ВІЙНИ</dc:title>
  <dc:creator>Natali</dc:creator>
  <cp:lastModifiedBy>Natali</cp:lastModifiedBy>
  <cp:revision>19</cp:revision>
  <dcterms:created xsi:type="dcterms:W3CDTF">2019-10-14T18:28:08Z</dcterms:created>
  <dcterms:modified xsi:type="dcterms:W3CDTF">2019-10-18T08:12:33Z</dcterms:modified>
</cp:coreProperties>
</file>