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01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323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79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15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500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63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408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87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86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95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F5897-342B-408E-B7FA-C4A9D9EA2F8F}" type="datetimeFigureOut">
              <a:rPr lang="ru-RU" smtClean="0"/>
              <a:t>16.09.2022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91F4-5937-4398-8623-DDFF2AEED5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66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700808"/>
            <a:ext cx="8229600" cy="4248472"/>
          </a:xfrm>
        </p:spPr>
        <p:txBody>
          <a:bodyPr>
            <a:noAutofit/>
          </a:bodyPr>
          <a:lstStyle/>
          <a:p>
            <a:pPr algn="l"/>
            <a:r>
              <a:rPr lang="ru-RU" sz="3200" dirty="0"/>
              <a:t>1. </a:t>
            </a:r>
            <a:r>
              <a:rPr lang="uk-UA" sz="3200" dirty="0" smtClean="0"/>
              <a:t>Сутність, функції та організація управління фінансовими ресурсами підприємства.</a:t>
            </a:r>
            <a:br>
              <a:rPr lang="uk-UA" sz="3200" dirty="0" smtClean="0"/>
            </a:br>
            <a:r>
              <a:rPr lang="uk-UA" sz="3200" dirty="0" smtClean="0"/>
              <a:t>2. Мета та завдання управління фінансовими ресурсами підприємства.</a:t>
            </a:r>
            <a:br>
              <a:rPr lang="uk-UA" sz="3200" dirty="0" smtClean="0"/>
            </a:br>
            <a:r>
              <a:rPr lang="uk-UA" sz="3200" dirty="0" smtClean="0"/>
              <a:t>3. Управління формуванням фінансових ресурсів підприємства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251520" y="188640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251520" y="188536"/>
            <a:ext cx="8229600" cy="1905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/>
              <a:t>Тема </a:t>
            </a:r>
            <a:r>
              <a:rPr lang="uk-UA" b="1" dirty="0" smtClean="0"/>
              <a:t>6</a:t>
            </a:r>
            <a:r>
              <a:rPr lang="uk-UA" b="1" dirty="0"/>
              <a:t>. Управління фінансовими ресурсами підприємства</a:t>
            </a: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57066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 lnSpcReduction="1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b="1" dirty="0">
                <a:latin typeface="Times New Roman"/>
                <a:ea typeface="Times New Roman"/>
              </a:rPr>
              <a:t>Управління фінансовими ресурсами підприємства - </a:t>
            </a:r>
            <a:r>
              <a:rPr lang="uk-UA" dirty="0">
                <a:latin typeface="Times New Roman"/>
                <a:ea typeface="Times New Roman"/>
              </a:rPr>
              <a:t>це економічні грошові відносини, пов'язані з утворенням (через фінансування виробництва), розподілом і використанням грошових ресурсів суб’єкта господарювання.</a:t>
            </a:r>
          </a:p>
          <a:p>
            <a:pPr indent="0" algn="ctr">
              <a:spcAft>
                <a:spcPts val="0"/>
              </a:spcAft>
              <a:buNone/>
            </a:pPr>
            <a:endParaRPr lang="uk-UA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b="1" dirty="0" smtClean="0">
                <a:latin typeface="Times New Roman"/>
                <a:ea typeface="Times New Roman"/>
              </a:rPr>
              <a:t>Функції </a:t>
            </a:r>
            <a:r>
              <a:rPr lang="uk-UA" b="1" dirty="0">
                <a:latin typeface="Times New Roman"/>
                <a:ea typeface="Times New Roman"/>
              </a:rPr>
              <a:t>управління фінансовими ресурсами підприємства: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</a:rPr>
              <a:t>1. </a:t>
            </a:r>
            <a:r>
              <a:rPr lang="uk-UA" dirty="0" smtClean="0">
                <a:latin typeface="Times New Roman"/>
                <a:ea typeface="Times New Roman"/>
              </a:rPr>
              <a:t>Забезпечення. </a:t>
            </a:r>
            <a:endParaRPr lang="uk-UA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</a:rPr>
              <a:t>2. </a:t>
            </a:r>
            <a:r>
              <a:rPr lang="uk-UA" dirty="0" smtClean="0">
                <a:latin typeface="Times New Roman"/>
                <a:ea typeface="Times New Roman"/>
              </a:rPr>
              <a:t>Розподільча.</a:t>
            </a:r>
            <a:endParaRPr lang="uk-UA" dirty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dirty="0">
                <a:latin typeface="Times New Roman"/>
                <a:ea typeface="Times New Roman"/>
              </a:rPr>
              <a:t>3. </a:t>
            </a:r>
            <a:r>
              <a:rPr lang="uk-UA" dirty="0" smtClean="0">
                <a:latin typeface="Times New Roman"/>
                <a:ea typeface="Times New Roman"/>
              </a:rPr>
              <a:t>Контрольна. </a:t>
            </a:r>
            <a:endParaRPr lang="uk-UA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uk-UA" dirty="0" smtClean="0">
              <a:latin typeface="Times New Roman"/>
              <a:ea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uk-UA" dirty="0" smtClean="0">
              <a:latin typeface="Times New Roman"/>
              <a:ea typeface="Times New Roman"/>
              <a:cs typeface="Times New Roman"/>
            </a:endParaRPr>
          </a:p>
          <a:p>
            <a:pPr lvl="1" algn="just">
              <a:buSzPts val="1000"/>
              <a:buFont typeface="Courier New"/>
              <a:buChar char="o"/>
              <a:tabLst>
                <a:tab pos="540385" algn="l"/>
                <a:tab pos="914400" algn="l"/>
              </a:tabLst>
            </a:pPr>
            <a:endParaRPr lang="ru-RU" sz="1800" dirty="0">
              <a:latin typeface="Times New Roman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0902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47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Фінансовий механізм підприємства є з одного боку є системою грошових відносин суб'єкта господарювання, а з іншого - системою утворення і використання його фондів грошових коштів. </a:t>
            </a: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Структурно </a:t>
            </a:r>
            <a:r>
              <a:rPr lang="uk-UA" sz="2400" b="1" dirty="0">
                <a:latin typeface="Times New Roman"/>
                <a:ea typeface="Times New Roman"/>
              </a:rPr>
              <a:t>фінансовий механізм підприємства складається з наступних трьох частин: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1</a:t>
            </a:r>
            <a:r>
              <a:rPr lang="uk-UA" sz="2400" b="1" dirty="0">
                <a:latin typeface="Times New Roman"/>
                <a:ea typeface="Times New Roman"/>
              </a:rPr>
              <a:t>. Механізм фінансових відносин, що включає взаємовідносини господарюючого суб'єкта з: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постачальниками і споживачами;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внутрівиробничими структурними підрозділами, в тому числі з працівниками;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бюджетами всіх рівнів і позабюджетними фондами;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банками і небанківськими установами;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грошовим і фондовим ринками;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інвесторами;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страховими компаніями;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державними органами управління.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2</a:t>
            </a:r>
            <a:r>
              <a:rPr lang="uk-UA" sz="2400" b="1" dirty="0">
                <a:latin typeface="Times New Roman"/>
                <a:ea typeface="Times New Roman"/>
              </a:rPr>
              <a:t>. Механізм утворення і залучення грошових ресурсів, що передбачає надходження від: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реалізації продукції, робіт, послуг;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позареалізаційних операцій;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поліпшення використання оборотних і необоротних активів;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залучення банківських кредитів, інвестицій та інших позикових джерел;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емісії цінних паперів;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дотацій і субсидій.</a:t>
            </a:r>
          </a:p>
          <a:p>
            <a:pPr indent="0" algn="just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3</a:t>
            </a:r>
            <a:r>
              <a:rPr lang="uk-UA" sz="2400" b="1" dirty="0">
                <a:latin typeface="Times New Roman"/>
                <a:ea typeface="Times New Roman"/>
              </a:rPr>
              <a:t>. Механізм використання фінансових ресурсів, що направляє отримані доходи і надходження на: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утворення резервного і амортизаційного фондів, поповнення фонду розвитку;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фінансування відтворення основних фондів і дефіциту оборотних коштів;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виконання невідкладних фінансових зобов'язань, в т.ч. перед бюджетом, фондами, постачальниками, працівниками;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погашення заборгованостей, штрафів, пені та т. ін.;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</a:t>
            </a:r>
            <a:r>
              <a:rPr lang="uk-UA" sz="2400" dirty="0" err="1">
                <a:latin typeface="Times New Roman"/>
                <a:ea typeface="Times New Roman"/>
              </a:rPr>
              <a:t>коротко-</a:t>
            </a:r>
            <a:r>
              <a:rPr lang="uk-UA" sz="2400" dirty="0">
                <a:latin typeface="Times New Roman"/>
                <a:ea typeface="Times New Roman"/>
              </a:rPr>
              <a:t> і довгострокові вкладення;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оплату праці та матеріальне стимулювання виробництва;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соціальний розвиток.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1600" dirty="0">
              <a:latin typeface="Times New Roman"/>
              <a:ea typeface="Times New Roman"/>
            </a:endParaRP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7822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100" b="1" dirty="0"/>
              <a:t>Основною метою управління фінансовими ресурсами господарюючого суб'єкта є максимізація добробуту власників його капіталу.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r>
              <a:rPr lang="uk-UA" sz="2100" b="1" dirty="0" smtClean="0"/>
              <a:t>У </a:t>
            </a:r>
            <a:r>
              <a:rPr lang="uk-UA" sz="2100" b="1" dirty="0"/>
              <a:t>процесі реалізації цієї головної мети вирішуються такі основні завдання:</a:t>
            </a:r>
          </a:p>
          <a:p>
            <a:pPr marL="0" indent="0" algn="just">
              <a:buNone/>
            </a:pPr>
            <a:r>
              <a:rPr lang="uk-UA" sz="2100" dirty="0"/>
              <a:t>1. Забезпечення високої фінансової стійкості господарюючого </a:t>
            </a:r>
            <a:r>
              <a:rPr lang="uk-UA" sz="2100" dirty="0" smtClean="0"/>
              <a:t>суб'єкта.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2. Оптимізація грошового обороту і підтримання постійної платоспроможності господарюючого суб'єкта</a:t>
            </a:r>
            <a:r>
              <a:rPr lang="uk-UA" sz="2100" dirty="0" smtClean="0"/>
              <a:t>.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3 Забезпечення максимізації прибутку господарюючого </a:t>
            </a:r>
            <a:r>
              <a:rPr lang="uk-UA" sz="2100" dirty="0" smtClean="0"/>
              <a:t>суб'єкта.</a:t>
            </a:r>
            <a:endParaRPr lang="uk-UA" sz="2100" dirty="0"/>
          </a:p>
          <a:p>
            <a:pPr marL="0" indent="0" algn="just">
              <a:buNone/>
            </a:pPr>
            <a:r>
              <a:rPr lang="uk-UA" sz="2100" dirty="0"/>
              <a:t>4. Досягнення мінімальних фінансових ризиків при здійсненні грошових </a:t>
            </a:r>
            <a:r>
              <a:rPr lang="uk-UA" sz="2100" dirty="0" smtClean="0"/>
              <a:t>операцій.</a:t>
            </a:r>
            <a:endParaRPr lang="uk-UA" sz="2100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964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>
                <a:latin typeface="Times New Roman"/>
                <a:ea typeface="Times New Roman"/>
              </a:rPr>
              <a:t>У функції фінансової служби входять: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забезпечення фінансування виробничо-господарської діяльності господарюючого суб'єкта та його розвитку;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організація річного та оперативного фінансового планування;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розробка кредитної та інвестиційної політики;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проведення заставних, трастових, лізингових та інших операцій;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формування оптимальної структури капіталу;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управління активами підприємства, його розрахунково-платіжними операціями;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забезпечення мінімізації втрат від фінансових ризиків;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досягнення зростання ринкової вартості господарюючого суб'єкта та максимізація прибутку від виробничо-господарської діяльності;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оптимізація витрат в процесі залучення позикових грошових ресурсів;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ведення фінансового обліку та аналізу;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- розробка ефективної зовнішньоекономічної, інвестиційної, амортизаційної, дивідендної та валютної політики.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27253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200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Вирішуючи </a:t>
            </a:r>
            <a:r>
              <a:rPr lang="uk-UA" sz="2400" b="1" dirty="0">
                <a:latin typeface="Times New Roman"/>
                <a:ea typeface="Times New Roman"/>
              </a:rPr>
              <a:t>питання управління формуванням фінансових ресурсів, підприємство повинно виробити відповідні підходи, які полягають у наступному: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1. Визначення </a:t>
            </a:r>
            <a:r>
              <a:rPr lang="uk-UA" sz="2400" dirty="0">
                <a:latin typeface="Times New Roman"/>
                <a:ea typeface="Times New Roman"/>
              </a:rPr>
              <a:t>загальних принципів фінансування необоротних та оборотних активів. </a:t>
            </a:r>
            <a:endParaRPr lang="uk-UA" sz="2400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2</a:t>
            </a:r>
            <a:r>
              <a:rPr lang="uk-UA" sz="2400" dirty="0">
                <a:latin typeface="Times New Roman"/>
                <a:ea typeface="Times New Roman"/>
              </a:rPr>
              <a:t>. Оцінка витрат, пов'язаних із залученням капіталу. </a:t>
            </a:r>
            <a:endParaRPr lang="uk-UA" sz="2400" dirty="0" smtClean="0">
              <a:latin typeface="Times New Roman"/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3</a:t>
            </a:r>
            <a:r>
              <a:rPr lang="uk-UA" sz="2400" dirty="0">
                <a:latin typeface="Times New Roman"/>
                <a:ea typeface="Times New Roman"/>
              </a:rPr>
              <a:t>. Забезпечення оптимальності фінансової структури капіталу з позиції достатньої фінансової стійкості, кредитоспроможності та мінімізації загальної його вартості.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Управління </a:t>
            </a:r>
            <a:r>
              <a:rPr lang="uk-UA" sz="2400" b="1" dirty="0">
                <a:latin typeface="Times New Roman"/>
                <a:ea typeface="Times New Roman"/>
              </a:rPr>
              <a:t>формуванням фінансових ресурсів підприємства можна звести до трьох моментів: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а) визначення загальної потреби в капіталі, тобто необхідності залучення додаткових ресурсів для фінансування активів;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б) оцінка вартості капіталу при його запозиченні з різних джерел фінансового ринку;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uk-UA" sz="2400" dirty="0">
                <a:latin typeface="Times New Roman"/>
                <a:ea typeface="Times New Roman"/>
              </a:rPr>
              <a:t>в) оптимізація фінансової структури капіталу, тобто встановлення такого співвідношення його власних і позикових джерел, при якому забезпечується найбільш високий рівень фінансової стійкості підприємства.</a:t>
            </a:r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750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/>
          </a:bodyPr>
          <a:lstStyle/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Ефект фінансового левериджу розраховується за формулою: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err="1" smtClean="0">
                <a:latin typeface="Times New Roman"/>
                <a:ea typeface="Times New Roman"/>
              </a:rPr>
              <a:t>Еф.л</a:t>
            </a:r>
            <a:r>
              <a:rPr lang="uk-UA" sz="2400" b="1" dirty="0" smtClean="0">
                <a:latin typeface="Times New Roman"/>
                <a:ea typeface="Times New Roman"/>
              </a:rPr>
              <a:t>. = (</a:t>
            </a:r>
            <a:r>
              <a:rPr lang="uk-UA" sz="2400" b="1" dirty="0" err="1" smtClean="0">
                <a:latin typeface="Times New Roman"/>
                <a:ea typeface="Times New Roman"/>
              </a:rPr>
              <a:t>Ра</a:t>
            </a:r>
            <a:r>
              <a:rPr lang="uk-UA" sz="2400" b="1" dirty="0" smtClean="0">
                <a:latin typeface="Times New Roman"/>
                <a:ea typeface="Times New Roman"/>
              </a:rPr>
              <a:t> - До%) * </a:t>
            </a:r>
            <a:r>
              <a:rPr lang="uk-UA" sz="2400" b="1" dirty="0" err="1" smtClean="0">
                <a:latin typeface="Times New Roman"/>
                <a:ea typeface="Times New Roman"/>
              </a:rPr>
              <a:t>Сз</a:t>
            </a:r>
            <a:r>
              <a:rPr lang="uk-UA" sz="2400" b="1" dirty="0" smtClean="0">
                <a:latin typeface="Times New Roman"/>
                <a:ea typeface="Times New Roman"/>
              </a:rPr>
              <a:t> / </a:t>
            </a:r>
            <a:r>
              <a:rPr lang="uk-UA" sz="2400" b="1" dirty="0" err="1" smtClean="0">
                <a:latin typeface="Times New Roman"/>
                <a:ea typeface="Times New Roman"/>
              </a:rPr>
              <a:t>Сс</a:t>
            </a:r>
            <a:r>
              <a:rPr lang="uk-UA" sz="2400" b="1" dirty="0" smtClean="0">
                <a:latin typeface="Times New Roman"/>
                <a:ea typeface="Times New Roman"/>
              </a:rPr>
              <a:t> (%),                                                                                                           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dirty="0" err="1" smtClean="0">
                <a:latin typeface="Times New Roman"/>
                <a:ea typeface="Times New Roman"/>
              </a:rPr>
              <a:t>Ра</a:t>
            </a:r>
            <a:r>
              <a:rPr lang="uk-UA" sz="2400" dirty="0" smtClean="0">
                <a:latin typeface="Times New Roman"/>
                <a:ea typeface="Times New Roman"/>
              </a:rPr>
              <a:t> - рівень рентабельності активів підприємства,%; До% - ставка відсотка за позиковий капітал; </a:t>
            </a:r>
            <a:r>
              <a:rPr lang="uk-UA" sz="2400" dirty="0" err="1" smtClean="0">
                <a:latin typeface="Times New Roman"/>
                <a:ea typeface="Times New Roman"/>
              </a:rPr>
              <a:t>Сз</a:t>
            </a:r>
            <a:r>
              <a:rPr lang="uk-UA" sz="2400" dirty="0" smtClean="0">
                <a:latin typeface="Times New Roman"/>
                <a:ea typeface="Times New Roman"/>
              </a:rPr>
              <a:t> і </a:t>
            </a:r>
            <a:r>
              <a:rPr lang="uk-UA" sz="2400" dirty="0" err="1" smtClean="0">
                <a:latin typeface="Times New Roman"/>
                <a:ea typeface="Times New Roman"/>
              </a:rPr>
              <a:t>Сс</a:t>
            </a:r>
            <a:r>
              <a:rPr lang="uk-UA" sz="2400" dirty="0" smtClean="0">
                <a:latin typeface="Times New Roman"/>
                <a:ea typeface="Times New Roman"/>
              </a:rPr>
              <a:t> - відповідно сума (питома вага) позикового і власного капіталу.</a:t>
            </a:r>
          </a:p>
          <a:p>
            <a:pPr indent="0" algn="ctr">
              <a:spcAft>
                <a:spcPts val="0"/>
              </a:spcAft>
              <a:buNone/>
            </a:pPr>
            <a:endParaRPr lang="uk-UA" sz="2400" b="1" dirty="0" smtClean="0">
              <a:latin typeface="Times New Roman"/>
              <a:ea typeface="Times New Roman"/>
            </a:endParaRPr>
          </a:p>
          <a:p>
            <a:pPr indent="0" algn="ctr">
              <a:spcAft>
                <a:spcPts val="0"/>
              </a:spcAft>
              <a:buNone/>
            </a:pPr>
            <a:r>
              <a:rPr lang="uk-UA" sz="2400" b="1" dirty="0" smtClean="0">
                <a:latin typeface="Times New Roman"/>
                <a:ea typeface="Times New Roman"/>
              </a:rPr>
              <a:t>Для цілеспрямованого управління ефектом фінансового левериджу в вищенаведеному вираженні виділяється два елементи: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а) диференціал фінансового левериджу: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2400" dirty="0" err="1" smtClean="0">
                <a:latin typeface="Times New Roman"/>
                <a:ea typeface="Times New Roman"/>
              </a:rPr>
              <a:t>dл</a:t>
            </a:r>
            <a:r>
              <a:rPr lang="uk-UA" sz="2400" dirty="0" smtClean="0">
                <a:latin typeface="Times New Roman"/>
                <a:ea typeface="Times New Roman"/>
              </a:rPr>
              <a:t> = </a:t>
            </a:r>
            <a:r>
              <a:rPr lang="uk-UA" sz="2400" dirty="0" err="1" smtClean="0">
                <a:latin typeface="Times New Roman"/>
                <a:ea typeface="Times New Roman"/>
              </a:rPr>
              <a:t>Ра</a:t>
            </a:r>
            <a:r>
              <a:rPr lang="uk-UA" sz="2400" dirty="0" smtClean="0">
                <a:latin typeface="Times New Roman"/>
                <a:ea typeface="Times New Roman"/>
              </a:rPr>
              <a:t> - До%;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б) коефіцієнт фінансового левериджу: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uk-UA" sz="2400" dirty="0" smtClean="0">
                <a:latin typeface="Times New Roman"/>
                <a:ea typeface="Times New Roman"/>
              </a:rPr>
              <a:t>Кл = </a:t>
            </a:r>
            <a:r>
              <a:rPr lang="uk-UA" sz="2400" dirty="0" err="1" smtClean="0">
                <a:latin typeface="Times New Roman"/>
                <a:ea typeface="Times New Roman"/>
              </a:rPr>
              <a:t>Сз</a:t>
            </a:r>
            <a:r>
              <a:rPr lang="uk-UA" sz="2400" dirty="0" smtClean="0">
                <a:latin typeface="Times New Roman"/>
                <a:ea typeface="Times New Roman"/>
              </a:rPr>
              <a:t> / Сс.</a:t>
            </a:r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sz="2100" b="1" dirty="0" smtClean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63071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691</Words>
  <Application>Microsoft Office PowerPoint</Application>
  <PresentationFormat>Экран (4:3)</PresentationFormat>
  <Paragraphs>100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Сутність, функції та організація управління фінансовими ресурсами підприємства. 2. Мета та завдання управління фінансовими ресурсами підприємства. 3. Управління формуванням фінансових ресурсів підприємства.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48</cp:revision>
  <dcterms:created xsi:type="dcterms:W3CDTF">2020-08-26T06:53:27Z</dcterms:created>
  <dcterms:modified xsi:type="dcterms:W3CDTF">2022-09-16T14:56:22Z</dcterms:modified>
</cp:coreProperties>
</file>