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5" autoAdjust="0"/>
    <p:restoredTop sz="94660"/>
  </p:normalViewPr>
  <p:slideViewPr>
    <p:cSldViewPr>
      <p:cViewPr varScale="1">
        <p:scale>
          <a:sx n="83" d="100"/>
          <a:sy n="83" d="100"/>
        </p:scale>
        <p:origin x="-143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556792"/>
            <a:ext cx="8458200" cy="1470025"/>
          </a:xfrm>
        </p:spPr>
        <p:txBody>
          <a:bodyPr>
            <a:noAutofit/>
          </a:bodyPr>
          <a:lstStyle/>
          <a:p>
            <a:pPr algn="ct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Презентація на тему:</a:t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«Аналіз інноваційної інфраструктури Полтавського регіону»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4365104"/>
            <a:ext cx="6707088" cy="1833318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Виконала: студентка 2 курсу</a:t>
            </a:r>
          </a:p>
          <a:p>
            <a:pPr algn="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менеджменту</a:t>
            </a:r>
          </a:p>
          <a:p>
            <a:pPr algn="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групи ГКТС 6.0738-2</a:t>
            </a:r>
          </a:p>
          <a:p>
            <a:pPr algn="r"/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Мастюгіна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Валерія</a:t>
            </a:r>
          </a:p>
          <a:p>
            <a:pPr algn="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Перевірив: Карпенко Андрій Володимирович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2893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548680"/>
            <a:ext cx="2664296" cy="1066800"/>
          </a:xfrm>
        </p:spPr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Висновок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325112"/>
          </a:xfrm>
        </p:spPr>
        <p:txBody>
          <a:bodyPr>
            <a:normAutofit fontScale="92500" lnSpcReduction="10000"/>
          </a:bodyPr>
          <a:lstStyle/>
          <a:p>
            <a:pPr marL="109728" indent="457200" algn="just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Ознайомившись з статистичними даними інноваційної структури Полтавського регіону, можна сказати, що деякі показники залишаються незмінними, а деякі приємно зростають, наприклад збільшилась кількість інноваційно активних промислових підприємств та витрати на інноваційну діяльність, тобто суспільство зацікавлено у розвитку цього напряму. Але спостерігається тенденція зменшення кількості працівників та дослідників, задіяних у виконанні наукових досліджень і розробок, що є негативним показником.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279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4" y="2276872"/>
            <a:ext cx="9865096" cy="2088232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УВАГУ!</a:t>
            </a:r>
            <a:endParaRPr lang="ru-RU" sz="6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199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676456" cy="1008112"/>
          </a:xfrm>
          <a:noFill/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uk-UA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 працівників, задіяних у виконанні наукових досліджень і розробок, за категоріями персоналу</a:t>
            </a:r>
            <a:endParaRPr lang="uk-UA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7681512"/>
              </p:ext>
            </p:extLst>
          </p:nvPr>
        </p:nvGraphicFramePr>
        <p:xfrm>
          <a:off x="179512" y="1772816"/>
          <a:ext cx="8712968" cy="401189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833751"/>
                <a:gridCol w="1218301"/>
                <a:gridCol w="1605369"/>
                <a:gridCol w="1605369"/>
                <a:gridCol w="1115865"/>
                <a:gridCol w="1116706"/>
                <a:gridCol w="100901"/>
                <a:gridCol w="1116706"/>
              </a:tblGrid>
              <a:tr h="331951">
                <a:tc gridSpan="6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(осіб)</a:t>
                      </a:r>
                      <a:endParaRPr lang="uk-UA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5562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Рік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працівників – усього</a:t>
                      </a:r>
                      <a:endParaRPr lang="uk-UA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 тому 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числі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55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 них мають науковий ступінь</a:t>
                      </a:r>
                      <a:endParaRPr lang="uk-UA" sz="32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дослідники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/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техніки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допоміжнийперсонал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/>
                </a:tc>
              </a:tr>
              <a:tr h="7587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доктора наук</a:t>
                      </a:r>
                      <a:endParaRPr lang="uk-UA" sz="32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доктора філософії/кандидата наук</a:t>
                      </a:r>
                      <a:endParaRPr lang="uk-UA" sz="32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5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2010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3331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uk-UA" sz="32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1228</a:t>
                      </a:r>
                      <a:endParaRPr lang="uk-UA" sz="32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2964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</a:tr>
              <a:tr h="265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2011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3135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1286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2818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</a:tr>
              <a:tr h="265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3017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1258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2732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</a:tr>
              <a:tr h="265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2967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1307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2708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</a:tr>
              <a:tr h="265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2879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1353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2632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</a:tr>
              <a:tr h="265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2477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1121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2222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</a:tr>
              <a:tr h="265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1302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1013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</a:tr>
              <a:tr h="265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1181</a:t>
                      </a:r>
                      <a:endParaRPr lang="uk-UA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uk-UA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436</a:t>
                      </a:r>
                      <a:endParaRPr lang="uk-UA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878</a:t>
                      </a:r>
                      <a:endParaRPr lang="uk-UA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uk-UA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uk-UA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</a:tr>
              <a:tr h="265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1016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763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4712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 працівників, задіяних у виконанні наукових досліджень і розробок, за рівнем освіти (осіб)</a:t>
            </a:r>
            <a:endParaRPr lang="uk-UA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8215114"/>
              </p:ext>
            </p:extLst>
          </p:nvPr>
        </p:nvGraphicFramePr>
        <p:xfrm>
          <a:off x="323528" y="1241712"/>
          <a:ext cx="8496944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928484"/>
                <a:gridCol w="1032915"/>
                <a:gridCol w="1032915"/>
                <a:gridCol w="2118254"/>
                <a:gridCol w="2736304"/>
              </a:tblGrid>
              <a:tr h="767011"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Рік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магістри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бакалаври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доктори наук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Доктори філософії/кандидати</a:t>
                      </a:r>
                      <a:r>
                        <a:rPr lang="uk-UA" sz="1600" baseline="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наук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Із загальної кількості мають інші рівні освіти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9510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473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53928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418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91088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5536" y="3429000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 дослідників, задіяних у виконанні наукових досліджень і розробок, за рівнем освіти (осіб)</a:t>
            </a:r>
            <a:endParaRPr lang="uk-UA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4136549"/>
              </p:ext>
            </p:extLst>
          </p:nvPr>
        </p:nvGraphicFramePr>
        <p:xfrm>
          <a:off x="1043608" y="4149080"/>
          <a:ext cx="7056784" cy="2036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3947"/>
                <a:gridCol w="1223925"/>
                <a:gridCol w="1367914"/>
                <a:gridCol w="1367914"/>
                <a:gridCol w="22330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Рік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магістри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бакалаври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доктори наук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Доктори філософії/кандидати</a:t>
                      </a:r>
                      <a:r>
                        <a:rPr lang="uk-UA" sz="1600" baseline="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наук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434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71656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3586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12968" cy="10668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 </a:t>
            </a:r>
            <a:r>
              <a:rPr lang="uk-UA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 дослідників, задіяних у виконанні наукових досліджень і розробок,  за віком (осіб)</a:t>
            </a:r>
            <a:endParaRPr lang="uk-UA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3328034"/>
              </p:ext>
            </p:extLst>
          </p:nvPr>
        </p:nvGraphicFramePr>
        <p:xfrm>
          <a:off x="467544" y="1340768"/>
          <a:ext cx="8229600" cy="16916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090464"/>
                <a:gridCol w="1656184"/>
                <a:gridCol w="1656184"/>
                <a:gridCol w="1728192"/>
                <a:gridCol w="20985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Рік</a:t>
                      </a:r>
                      <a:r>
                        <a:rPr lang="uk-UA" sz="1600" baseline="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30-39 років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40-49 років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50-59 років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років і</a:t>
                      </a:r>
                      <a:r>
                        <a:rPr lang="uk-UA" sz="1600" baseline="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старше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</a:p>
                    <a:p>
                      <a:pPr algn="ctr"/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</a:p>
                    <a:p>
                      <a:pPr algn="ctr"/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 </a:t>
                      </a:r>
                    </a:p>
                    <a:p>
                      <a:pPr algn="ctr"/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-122176" y="3068960"/>
            <a:ext cx="9289032" cy="792088"/>
          </a:xfrm>
          <a:prstGeom prst="rect">
            <a:avLst/>
          </a:prstGeom>
        </p:spPr>
        <p:txBody>
          <a:bodyPr vert="horz" anchor="ctr">
            <a:normAutofit fontScale="9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 </a:t>
            </a: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Внутрішні поточні витрати на виконання наукових досліджень і розробок (тис. грн)</a:t>
            </a:r>
            <a:endParaRPr lang="uk-UA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6326184"/>
              </p:ext>
            </p:extLst>
          </p:nvPr>
        </p:nvGraphicFramePr>
        <p:xfrm>
          <a:off x="251520" y="4077072"/>
          <a:ext cx="8712967" cy="21793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925800"/>
                <a:gridCol w="1219798"/>
                <a:gridCol w="1742833"/>
                <a:gridCol w="2448272"/>
                <a:gridCol w="237626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Рік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Усього 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Фундаментальні наукові дослідження 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Прикладні наукові дослідження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Науково-технічні (експериментальні) розробки </a:t>
                      </a:r>
                    </a:p>
                    <a:p>
                      <a:pPr algn="ctr"/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53917,5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14952,1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16897,7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22067,7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64799,4 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19857,9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20487,2 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24454,3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77713,7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24451,9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25316,5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27945,3</a:t>
                      </a:r>
                      <a:endParaRPr lang="uk-UA" sz="1600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7586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332656"/>
            <a:ext cx="8686800" cy="1066800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 інноваційно активних промислових підприємств (одиниць)</a:t>
            </a:r>
            <a:endParaRPr lang="uk-UA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6082534"/>
              </p:ext>
            </p:extLst>
          </p:nvPr>
        </p:nvGraphicFramePr>
        <p:xfrm>
          <a:off x="467544" y="1412776"/>
          <a:ext cx="8229600" cy="4903367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743200"/>
                <a:gridCol w="2743200"/>
                <a:gridCol w="2743200"/>
              </a:tblGrid>
              <a:tr h="489957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Рік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2017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2018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099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dirty="0" smtClean="0"/>
                        <a:t>Кількість інноваційно активних підприємств, усього </a:t>
                      </a:r>
                      <a:endParaRPr lang="uk-UA" noProof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/>
                        <a:t>27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/>
                        <a:t>30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43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dirty="0" smtClean="0"/>
                        <a:t> внутрішні науково-дослідні розробки </a:t>
                      </a:r>
                      <a:endParaRPr lang="uk-UA" noProof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/>
                        <a:t>10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/>
                        <a:t>10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22176"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/>
                        <a:t>зовнішні науково-дослідні розробки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/>
                        <a:t>2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/>
                        <a:t>1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55470"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/>
                        <a:t>придбання машин, обладнання та програмного забезпечення </a:t>
                      </a:r>
                      <a:endParaRPr lang="uk-UA" noProof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/>
                        <a:t>17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/>
                        <a:t>12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221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dirty="0" smtClean="0"/>
                        <a:t>придбання інших зовнішніх знань </a:t>
                      </a:r>
                      <a:endParaRPr lang="uk-UA" noProof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/>
                        <a:t>2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/>
                        <a:t>1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6046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dirty="0" smtClean="0"/>
                        <a:t>інші </a:t>
                      </a:r>
                      <a:endParaRPr lang="uk-UA" noProof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/>
                        <a:t>8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dirty="0" smtClean="0"/>
                        <a:t>7 </a:t>
                      </a:r>
                      <a:endParaRPr lang="uk-UA" noProof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8405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Витрати на інновації промислових підприємств за напрямами  інноваційної діяльності (тис. грн)</a:t>
            </a:r>
            <a:endParaRPr lang="uk-UA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1100199"/>
              </p:ext>
            </p:extLst>
          </p:nvPr>
        </p:nvGraphicFramePr>
        <p:xfrm>
          <a:off x="467544" y="1844824"/>
          <a:ext cx="8229600" cy="367284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456384"/>
                <a:gridCol w="2520280"/>
                <a:gridCol w="2252936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Усього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68226,6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105563,0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внутрішні науково-дослідні розробки 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25327,4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49453,0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зовнішні науково-дослідні розробки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</a:p>
                    <a:p>
                      <a:pPr algn="ctr"/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придбання машин, обладнання та програмного забезпечення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31560,6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40230,1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придбання інших зовнішніх знань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</a:p>
                    <a:p>
                      <a:pPr algn="ctr"/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інші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5427,5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15696,9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1064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Впровадження інновацій на промислових підприємствах</a:t>
            </a:r>
            <a:endParaRPr lang="uk-UA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5604727"/>
              </p:ext>
            </p:extLst>
          </p:nvPr>
        </p:nvGraphicFramePr>
        <p:xfrm>
          <a:off x="323528" y="1916832"/>
          <a:ext cx="8496945" cy="395860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751942"/>
                <a:gridCol w="1490613"/>
                <a:gridCol w="1366767"/>
                <a:gridCol w="977525"/>
                <a:gridCol w="1488175"/>
                <a:gridCol w="1142750"/>
                <a:gridCol w="1279173"/>
              </a:tblGrid>
              <a:tr h="1520202">
                <a:tc>
                  <a:txBody>
                    <a:bodyPr/>
                    <a:lstStyle/>
                    <a:p>
                      <a:pPr indent="414655"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Питома вага підприємств, щовпроваджувалиінновації</a:t>
                      </a:r>
                      <a:r>
                        <a:rPr lang="uk-UA" sz="1400" baseline="300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%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</a:t>
                      </a: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впроваджених нових технологічних процесів</a:t>
                      </a:r>
                      <a:r>
                        <a:rPr lang="uk-UA" sz="1600" noProof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 одиниць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</a:t>
                      </a:r>
                      <a:r>
                        <a:rPr lang="uk-UA" sz="1600" noProof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 маловідходних, ресурсозберігаючих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найменувань впроваджених інноваційних видів продукції, одиниць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</a:t>
                      </a:r>
                      <a:r>
                        <a:rPr lang="uk-UA" sz="1600" noProof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 нових видів машин, устаткування, приладів,</a:t>
                      </a:r>
                      <a:b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апаратів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Питома вага реалізованої інноваційної продукції в обсязіпромислової</a:t>
                      </a:r>
                      <a:r>
                        <a:rPr lang="uk-UA" sz="1400" baseline="300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%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1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2007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10,1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1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2008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8,3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1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2009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10,8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8,2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1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2010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9,9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10,4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1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2011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7,4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24,3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1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7,4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14,4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1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6,9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1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6,8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8,9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1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14,6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1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r>
                        <a:rPr lang="uk-UA" sz="1400" baseline="30000" noProof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8,9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r>
                        <a:rPr lang="uk-UA" sz="1400" baseline="30000" noProof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uk-UA" sz="2000" noProof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68425" y="3040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540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Розподіл населення за метою користування послугами Інтернету</a:t>
            </a:r>
            <a:endParaRPr lang="uk-UA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8" t="4227" r="11700"/>
          <a:stretch/>
        </p:blipFill>
        <p:spPr bwMode="auto">
          <a:xfrm>
            <a:off x="971600" y="1484784"/>
            <a:ext cx="7223929" cy="502594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85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Частка домогосподарств, які мають доступ до послуг Інтернету вдома (у %)</a:t>
            </a:r>
            <a:endParaRPr lang="uk-UA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817433"/>
              </p:ext>
            </p:extLst>
          </p:nvPr>
        </p:nvGraphicFramePr>
        <p:xfrm>
          <a:off x="467544" y="2780928"/>
          <a:ext cx="8229600" cy="1854200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Рік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Частка у 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2010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2016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48,7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2017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48,3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2018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58,6 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57945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175</TotalTime>
  <Words>585</Words>
  <Application>Microsoft Office PowerPoint</Application>
  <PresentationFormat>Экран (4:3)</PresentationFormat>
  <Paragraphs>307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Городская</vt:lpstr>
      <vt:lpstr>Презентація на тему: «Аналіз інноваційної інфраструктури Полтавського регіону»</vt:lpstr>
      <vt:lpstr>Кількість працівників, задіяних у виконанні наукових досліджень і розробок, за категоріями персоналу</vt:lpstr>
      <vt:lpstr>Кількість працівників, задіяних у виконанні наукових досліджень і розробок, за рівнем освіти (осіб)</vt:lpstr>
      <vt:lpstr> Кількість дослідників, задіяних у виконанні наукових досліджень і розробок,  за віком (осіб)</vt:lpstr>
      <vt:lpstr>Кількість інноваційно активних промислових підприємств (одиниць)</vt:lpstr>
      <vt:lpstr>Витрати на інновації промислових підприємств за напрямами  інноваційної діяльності (тис. грн)</vt:lpstr>
      <vt:lpstr>Впровадження інновацій на промислових підприємствах</vt:lpstr>
      <vt:lpstr>Розподіл населення за метою користування послугами Інтернету</vt:lpstr>
      <vt:lpstr>Частка домогосподарств, які мають доступ до послуг Інтернету вдома (у %)</vt:lpstr>
      <vt:lpstr>Висновок</vt:lpstr>
      <vt:lpstr>ДЯКУЮ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на тему: «Аналіз інноваційної інфраструктури Полтавського регіону»</dc:title>
  <dc:creator>HP</dc:creator>
  <cp:lastModifiedBy>HP</cp:lastModifiedBy>
  <cp:revision>20</cp:revision>
  <dcterms:created xsi:type="dcterms:W3CDTF">2020-03-24T10:45:58Z</dcterms:created>
  <dcterms:modified xsi:type="dcterms:W3CDTF">2020-03-24T16:01:30Z</dcterms:modified>
</cp:coreProperties>
</file>