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5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12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6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9390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656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13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173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91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35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70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4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0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7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3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24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65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7364" y="2092355"/>
            <a:ext cx="8689976" cy="2509213"/>
          </a:xfrm>
        </p:spPr>
        <p:txBody>
          <a:bodyPr>
            <a:normAutofit fontScale="90000"/>
          </a:bodyPr>
          <a:lstStyle/>
          <a:p>
            <a:r>
              <a:rPr lang="uk-UA" sz="72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Соціологія політичних процесів</a:t>
            </a:r>
            <a:endParaRPr lang="ru-RU" sz="7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09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0059" y="559265"/>
            <a:ext cx="104132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Еліта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(за Ч.Р.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Міллзом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привілейовані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вищі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верстви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володіють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атрибутами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престижу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зосередили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руках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найважливіші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крупних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корпораціях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армії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проживають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проміжок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форма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форма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народом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повноцінні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механізми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взаємовпливу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взаємоконтролю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сформованості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демократичної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розбудови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підпорядкування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інтересам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прагненням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верхівки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розгортання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ставлень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відношенню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базуються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себе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переконання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установки,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участь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контакт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форма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мінімізацією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маніпулятивного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свідомість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збалансованою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участю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народу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якісний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339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4568" y="640141"/>
            <a:ext cx="54727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(за М.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Гайдеггером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припускає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буттєвий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устрій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світовій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приналежності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(за Д.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самовідтворення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цілісної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циклічне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позасоціальним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(за В.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Воловіком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прояву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простором форму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подовженість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ритми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темпи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укріплення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послаблення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склалася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носить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96252" y="640141"/>
            <a:ext cx="56046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керівників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тривалості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(структур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часовою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узгодженістю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синхронією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ритмічністю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переключенням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режимів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96252" y="2671466"/>
            <a:ext cx="53544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діалектичне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заперечення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матриці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віджилого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способу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стримує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живуть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поколінь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живуть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002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9934" y="117693"/>
            <a:ext cx="1022217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Хронос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рушійні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зараз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зазначають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драйвера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стейкхолдери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них.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хронос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 форма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часу,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зсередини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форму, так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ззовні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вузькому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смислі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соціокультурного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феноменів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феноменів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референтні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точки.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з’являється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будучи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ніби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вписаним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фіксує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мінливості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являє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відбувся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дослідниками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діалектичній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 і простору.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фіксують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глибину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довжину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взаємозв’язок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їхніми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структуроутворюючими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своєрідна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матриця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епохи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відбулися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структуроутворюючі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змінилися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простір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уявляється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розгалужена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фіксується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співіснування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величезного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соціально-предметних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їхньої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упорядкованості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насиченості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охоплення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908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921" y="233235"/>
            <a:ext cx="1090456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 часу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входить в культуру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тимчасової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правила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аспекти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осередків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норм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система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всередині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ролей,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осередків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норм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(статусами).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правила,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справу з часом, структурно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вбудовані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ширшу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мережу правил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організаційно-об’єктивований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регламентований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нею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об’єктивованим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структурно-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робочим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обов’язків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часом,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пізнавальним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консалтингу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експертизи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відтворюючої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творчо-перетворюючої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вирішенні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нагальних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проблем.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Поліритмія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рваного ритму,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пришвидшення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одного ритму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вторгнення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людську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актуального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пріоритетного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ритму,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Своєчасність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акцентує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вимірюваності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акцентує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суб’єктивному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своєчасність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єдиній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маловірогідній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вимірюваність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своєчасність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скорочуючи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05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4149" y="117693"/>
            <a:ext cx="1112292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Синхронність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одночасовість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інтерсуб’єктні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моменті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кайросу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Асинхронність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відцентрованість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стадіальність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свою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логіку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«Рух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старіння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відмирання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поколінь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й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галузей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«Рух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соціокультурної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з часом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менталітет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соціокультурні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колективне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підсвідоме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переживання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неадекватність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зацикленістю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наслідок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втратою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вижити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через страх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недосяжність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майбутньому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цілепокладанням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діалектична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єдність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реалізовуються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потреби,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мотиви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сподівання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вічність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концепту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вічності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стверджується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заперечується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досягли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нескінченності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позачасовості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еволюції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соціоантропогенезу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соціокультурного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Майбутнє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той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граматичний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здійснитись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Вічність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взаємодоповнюючою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вічному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але,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розпакування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творчих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надбань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геніальних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смислів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стали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позачасовими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загальнозначущими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всеєдності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90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1" y="556569"/>
            <a:ext cx="54272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Погодження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собою» –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узгодження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координат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сезонних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особистісних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усуває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когнітивні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конфлікти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власне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буденному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мікропроцесів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макропроцесах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Презентизм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миттєвість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крайній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випадок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короткострокової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Реваншизм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реанімування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віджитого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Часова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дезадаптація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хвилювання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Сліди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часу»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18161" y="160784"/>
            <a:ext cx="60732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(лат.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processus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1)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якогось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т.д.; 2)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якогось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3)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судова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справа; порядок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слідчих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судових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етимологічному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перш за все,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яке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проявленим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течії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ході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18160" y="2327408"/>
            <a:ext cx="67738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олітичний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упорядковану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акторів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ціледосягненням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близьке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являє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розгортання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впорядкованої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2859" y="4962098"/>
            <a:ext cx="96762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Макрорівень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виконавчої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судової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гілок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федерального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мезосубпроцеси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властей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еліт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Мікрорівень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мікросубпроцесів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становлять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локальний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095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8949" y="72859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Макрорівень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пов’язаний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виконавчої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судової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гілок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федерального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мезосубпроцеси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властей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еліт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Мікрорівень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мікросубпроцесів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становлять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локальний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9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91570" y="614150"/>
            <a:ext cx="10167582" cy="57593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епізод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одного стану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В.Воловиком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устрою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Як і будь-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є причинно-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в той же час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об’єктивним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як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дискурсу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07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32765" y="564489"/>
            <a:ext cx="97308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політиці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супроводжують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неусвідомлена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супроводжує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цілісність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автономію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15900"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 (за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В.Воловиком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притаманних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дрібній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окремій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вираз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склалися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15900"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Політизація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 є видом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смислом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15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Формами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(за О.Ю.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Мелешкіною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появи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рис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системою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15900"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поступовість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виміру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55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227644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Політика</a:t>
            </a:r>
            <a:r>
              <a:rPr lang="ru-RU" b="1" dirty="0"/>
              <a:t>: </a:t>
            </a:r>
            <a:r>
              <a:rPr lang="ru-RU" b="1" dirty="0" err="1"/>
              <a:t>сутність</a:t>
            </a:r>
            <a:r>
              <a:rPr lang="ru-RU" b="1" dirty="0"/>
              <a:t> і </a:t>
            </a:r>
            <a:r>
              <a:rPr lang="ru-RU" b="1" dirty="0" err="1"/>
              <a:t>зміст</a:t>
            </a:r>
            <a:r>
              <a:rPr lang="ru-RU" b="1" dirty="0"/>
              <a:t> </a:t>
            </a:r>
            <a:r>
              <a:rPr lang="ru-RU" b="1" dirty="0" err="1"/>
              <a:t>поняття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286604" y="846161"/>
            <a:ext cx="11232106" cy="585488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той же час є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систему державного устрою,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переслідуючим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соціально-філософська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укріплення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докорінної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соціально-філософська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виступаючи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переважаючої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підпорядковує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перетворюючи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поставленої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ним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укріплення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послаблення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часткова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докорінна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склався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суб`єкт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об`єкт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суб`єктного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взаємозв’язку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систему державного устрою,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склалася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переслідуючим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переважаючої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наявні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засоби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97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0708" y="330791"/>
            <a:ext cx="1028586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Політичну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(авторитетом, силою, престижем, законом,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багатством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харизмою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таємницею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партійна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регіональна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контролю,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мобілізації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за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підвалинами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адміністративно-силові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культурно-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ресурсами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ресурс, мотив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характером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утилітарна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нормативна,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примусова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формами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волю,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(авторитет, право,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нерозривного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державою,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ладу.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устрою,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них.</a:t>
            </a:r>
          </a:p>
          <a:p>
            <a:pPr indent="215900"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08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8323" y="1696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2.1.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Співвідношення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втягнення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83930"/>
              </p:ext>
            </p:extLst>
          </p:nvPr>
        </p:nvGraphicFramePr>
        <p:xfrm>
          <a:off x="204716" y="813135"/>
          <a:ext cx="5827594" cy="598740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913362"/>
                <a:gridCol w="2914232"/>
              </a:tblGrid>
              <a:tr h="598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Рівень втягнення особистості</a:t>
                      </a:r>
                      <a:br>
                        <a:rPr lang="uk-UA" sz="1400" dirty="0">
                          <a:effectLst/>
                        </a:rPr>
                      </a:br>
                      <a:r>
                        <a:rPr lang="uk-UA" sz="1400" dirty="0">
                          <a:effectLst/>
                        </a:rPr>
                        <a:t>в політику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Типи особистості в залежності</a:t>
                      </a:r>
                      <a:br>
                        <a:rPr lang="uk-UA" sz="1400">
                          <a:effectLst/>
                        </a:rPr>
                      </a:br>
                      <a:r>
                        <a:rPr lang="uk-UA" sz="1400">
                          <a:effectLst/>
                        </a:rPr>
                        <a:t>від її відношення до політики</a:t>
                      </a:r>
                      <a:endParaRPr lang="ru-RU" sz="140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496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Незначна політична активність і інтерес до політики, мінімальність політичного впливу; статус об’єкта політики.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«Автомат» – уникає будь-яких політичних орієнтацій; тікає у свій внутрішній світ (Е. </a:t>
                      </a:r>
                      <a:r>
                        <a:rPr lang="uk-UA" sz="1400" dirty="0" err="1">
                          <a:effectLst/>
                        </a:rPr>
                        <a:t>Фромм</a:t>
                      </a:r>
                      <a:r>
                        <a:rPr lang="uk-UA" sz="1400" dirty="0">
                          <a:effectLst/>
                        </a:rPr>
                        <a:t>).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Індиферентний тип – не має жодного відношення до політики (Д. </a:t>
                      </a:r>
                      <a:r>
                        <a:rPr lang="uk-UA" sz="1400" dirty="0" err="1">
                          <a:effectLst/>
                        </a:rPr>
                        <a:t>Рісмен</a:t>
                      </a:r>
                      <a:r>
                        <a:rPr lang="uk-UA" sz="1400" dirty="0">
                          <a:effectLst/>
                        </a:rPr>
                        <a:t>).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981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Член громадської організації, руху; опосередкована </a:t>
                      </a:r>
                      <a:r>
                        <a:rPr lang="uk-UA" sz="1400" dirty="0" err="1">
                          <a:effectLst/>
                        </a:rPr>
                        <a:t>включеність</a:t>
                      </a:r>
                      <a:r>
                        <a:rPr lang="uk-UA" sz="1400" dirty="0">
                          <a:effectLst/>
                        </a:rPr>
                        <a:t> в політику.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Бюрократичний тип – ставлення до політики залежить від обставин життя (Р. Мертон).</a:t>
                      </a:r>
                      <a:endParaRPr lang="ru-RU" sz="140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937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Член політичної організації – цілеспрямовано, за власним бажанням бере участь у її роботі.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Громадський, політичний діяч. Професійний політик.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Політичний лідер.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Політичний агітатор – здатний впливати на емоції і почуття людей.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Адміністратор – здатний маніпулювати подіями й обставинами.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Політичний теоретик – здатний маніпулювати ідеями (Г. </a:t>
                      </a:r>
                      <a:r>
                        <a:rPr lang="uk-UA" sz="1400" dirty="0" err="1">
                          <a:effectLst/>
                        </a:rPr>
                        <a:t>Ласуел</a:t>
                      </a:r>
                      <a:r>
                        <a:rPr lang="uk-UA" sz="1400" dirty="0">
                          <a:effectLst/>
                        </a:rPr>
                        <a:t>).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Моралізатор</a:t>
                      </a:r>
                      <a:r>
                        <a:rPr lang="uk-UA" sz="1400" dirty="0">
                          <a:effectLst/>
                        </a:rPr>
                        <a:t> – відрізняється ентузіазмом, емоційною зацікавленістю і слабкою поінформованістю щодо політики (Д. </a:t>
                      </a:r>
                      <a:r>
                        <a:rPr lang="uk-UA" sz="1400" dirty="0" err="1">
                          <a:effectLst/>
                        </a:rPr>
                        <a:t>Рісмен</a:t>
                      </a:r>
                      <a:r>
                        <a:rPr lang="uk-UA" sz="1400" dirty="0">
                          <a:effectLst/>
                        </a:rPr>
                        <a:t>).</a:t>
                      </a:r>
                      <a:endParaRPr lang="ru-RU" sz="14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832143" y="104312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2.2. – Характеристика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перехідного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втягнення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054675"/>
              </p:ext>
            </p:extLst>
          </p:nvPr>
        </p:nvGraphicFramePr>
        <p:xfrm>
          <a:off x="6593716" y="1837437"/>
          <a:ext cx="4654740" cy="39014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27370"/>
                <a:gridCol w="232737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Рівень втягнення особистості</a:t>
                      </a:r>
                      <a:br>
                        <a:rPr lang="uk-UA" sz="1600">
                          <a:effectLst/>
                        </a:rPr>
                      </a:br>
                      <a:r>
                        <a:rPr lang="uk-UA" sz="1600">
                          <a:effectLst/>
                        </a:rPr>
                        <a:t>в політику</a:t>
                      </a:r>
                      <a:endParaRPr lang="ru-RU" sz="160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Специфіка особистості залежно від її ставлення до політики</a:t>
                      </a:r>
                      <a:endParaRPr lang="ru-RU" sz="160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94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Коливання політичної активності: від повного неприйняття участі в будь-яких формах політичної діяльності до активної участі в політичних акціях і командах у період виборчих кампаній.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Перехід зі стану об’єкта політики в стан її активного суб’єкта і навпаки.</a:t>
                      </a:r>
                      <a:endParaRPr lang="ru-RU" sz="16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Маргінал, що не має стійкого соціального статусу, з низьким рівнем прибутків.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Представник середніх верств суспільства, котрий розраховує зміцнити свій стан, одержати матеріальні зиски.</a:t>
                      </a:r>
                      <a:endParaRPr lang="ru-RU" sz="1600" dirty="0">
                        <a:effectLst/>
                        <a:latin typeface="Kudriashov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043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3709" y="586854"/>
            <a:ext cx="96080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Агенти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особи в рамках поля,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межах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орієнтованих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існуючої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стабільніше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агента в межах поля,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серйозніше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налаштований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схеми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Неоднорідність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нерівноцінність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точок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простору,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отримують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якісність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автономність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реальне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загальновживаним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активна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агентів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котра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набувати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досягати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бажаного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результату.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перш за все, поле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межах поля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горизонталлю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руху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вертикаллю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знизити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силу 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агента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правильності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козирів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Поле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простором,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активна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агентів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набувати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Рефакція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примуси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форму.</a:t>
            </a:r>
          </a:p>
          <a:p>
            <a:pPr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Habitus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рис,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набуває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кажучи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присвоєння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60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071" y="5617023"/>
            <a:ext cx="43354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Малюнок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6.1. – Модель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 за П.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Бурд’є</a:t>
            </a:r>
            <a:endParaRPr lang="ru-RU" dirty="0"/>
          </a:p>
        </p:txBody>
      </p:sp>
      <p:pic>
        <p:nvPicPr>
          <p:cNvPr id="2050" name="Picture 2" descr="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70" y="1769168"/>
            <a:ext cx="5085851" cy="3746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426" y="339194"/>
            <a:ext cx="5706968" cy="355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518426" y="467532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Малюнок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6.2. –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Трьохмірна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 за О. Кравченко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67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0328" y="475721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Малюнок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6.3. – Модель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 за С.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Єгоровим</a:t>
            </a:r>
            <a:endParaRPr lang="ru-RU" dirty="0"/>
          </a:p>
        </p:txBody>
      </p:sp>
      <p:pic>
        <p:nvPicPr>
          <p:cNvPr id="3074" name="Рисунок 1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8" t="-5885" r="-505" b="-5885"/>
          <a:stretch>
            <a:fillRect/>
          </a:stretch>
        </p:blipFill>
        <p:spPr bwMode="auto">
          <a:xfrm>
            <a:off x="1628634" y="655093"/>
            <a:ext cx="8716370" cy="3819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44742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102</TotalTime>
  <Words>1874</Words>
  <Application>Microsoft Office PowerPoint</Application>
  <PresentationFormat>Широкоэкранный</PresentationFormat>
  <Paragraphs>94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Microsoft YaHei</vt:lpstr>
      <vt:lpstr>Arial</vt:lpstr>
      <vt:lpstr>Calibri</vt:lpstr>
      <vt:lpstr>Kudriashov</vt:lpstr>
      <vt:lpstr>Times New Roman</vt:lpstr>
      <vt:lpstr>Tw Cen MT</vt:lpstr>
      <vt:lpstr>Капля</vt:lpstr>
      <vt:lpstr>Соціологія політичних процесів</vt:lpstr>
      <vt:lpstr>Презентация PowerPoint</vt:lpstr>
      <vt:lpstr>Презентация PowerPoint</vt:lpstr>
      <vt:lpstr>Політика: сутність і зміст поняття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Соціоекологія</dc:title>
  <dc:creator>университет</dc:creator>
  <cp:lastModifiedBy>университет</cp:lastModifiedBy>
  <cp:revision>13</cp:revision>
  <dcterms:created xsi:type="dcterms:W3CDTF">2016-01-21T07:22:19Z</dcterms:created>
  <dcterms:modified xsi:type="dcterms:W3CDTF">2016-01-21T09:41:17Z</dcterms:modified>
</cp:coreProperties>
</file>