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55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12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263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9390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9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656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013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173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91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35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70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14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30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87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83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44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24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EE24738-EDB0-424F-ADE0-065C2F114BF9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52C2211-FB50-4901-A860-8E621D8E1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65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7364" y="2092355"/>
            <a:ext cx="8689976" cy="2509213"/>
          </a:xfrm>
        </p:spPr>
        <p:txBody>
          <a:bodyPr>
            <a:normAutofit fontScale="90000"/>
          </a:bodyPr>
          <a:lstStyle/>
          <a:p>
            <a:r>
              <a:rPr lang="uk-UA" sz="72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Соціологія політичних процесів</a:t>
            </a:r>
            <a:endParaRPr lang="ru-RU" sz="7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095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0059" y="559265"/>
            <a:ext cx="1041324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Еліта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(за Ч.Р. 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Міллзом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привілейовані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вищі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верстви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володіють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атрибутами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багатства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престижу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зосередили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руках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найважливіші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командні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позиції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крупних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корпораціях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інститутах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армії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людей,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проживають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певній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проміжок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часу.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форма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існування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обміну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форма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народом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повноцінні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механізми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взаємовпливу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взаємоконтролю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сформованості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громадянського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цілому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традицій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демократичної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розбудови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підпорядкування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інтересам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прагненням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верхівки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фактичне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позбавлення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електорату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чинити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розгортання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культура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індивідуальних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ставлень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орієнтацій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базуються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певному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ідеології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культура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себе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уявлення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переконання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традиції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установки,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орієнтації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участь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форма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мінімізацією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маніпулятивного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свідомість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простору,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збалансованою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участю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народу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чинити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якісний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вироблення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339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4568" y="640141"/>
            <a:ext cx="54727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Історичність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(за М. 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Гайдеггером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припускає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буттєвий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устрій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присутності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вперше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подібне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світовій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історичній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приналежності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світової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(за Д. 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Істоном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самовідтворення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цілісної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циклічне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позасоціальним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середовищем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(за В. 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Воловіком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постає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специфічного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прояву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часу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філософії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простором форму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буття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подовженість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ритми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темпи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укріплення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послаблення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державного устрою,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склалася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 носить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об’єктивний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волі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свідомості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так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цілому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96252" y="640141"/>
            <a:ext cx="56046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терміном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правління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тривалості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(структур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часовою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узгодженістю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синхронією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послідовністю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ритмічністю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переключенням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режимів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96252" y="2671466"/>
            <a:ext cx="535447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Перспективний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простір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простору,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діалектичне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заперечення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матриці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віджилого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способу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людей,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заважає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стримує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Перспективний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простір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людей,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живуть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розвивають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виражає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єдність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об’єктивного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суб’єктивного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Перспективний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простір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поколінь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людей,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живуть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002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9934" y="117693"/>
            <a:ext cx="1022217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Хронос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рушійні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 зараз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зазначають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стратегічній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драйвера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прийняття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стейкхолдери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впливають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них.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хронос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 форма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часу, є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зсередини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форму, так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ззовні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впливом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вузькому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смислі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соціокультурного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часу.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Соціальний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відображає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рух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феноменів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термінації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феноменів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референтні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точки.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з’являється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будучи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ніби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вписаним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нього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фіксує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цілому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мінливості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Історичний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простір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являє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собою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відбувся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своїм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результатом,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об’єктивний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Історичний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дослідниками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діалектичній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єдності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часу і простору.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Історичний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простір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простору,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фіксують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глибину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довжину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сутнісних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взаємозв’язок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організмами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їхніми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структуроутворюючими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подіями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Історичний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простір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виступає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своєрідна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матриця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епохи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відтворюється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той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історичне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буття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Історичний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простір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сутнісних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відбулися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організмі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результат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відомий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структуроутворюючі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змінилися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Соціальний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простір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уявляється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розгалужена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фіксується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співіснування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величезного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різноманіття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соціально-предметних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погляду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їхньої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упорядкованості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насиченості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ступеня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охоплення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виражає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буття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перебуває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908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7921" y="233235"/>
            <a:ext cx="1090456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 часу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входить в культуру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спільноти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тієї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тимчасової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орієнтації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правила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очікування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регулюють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аспекти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людської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серед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осередків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норм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функціями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система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сім’ї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всередині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ролей,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осередків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норм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специфічними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позиціями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(статусами).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правила,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справу з часом, структурно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вбудовані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ширшу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мережу правил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Організаційний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організаційно-об’єктивований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регламентований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нею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контексті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інституцій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людина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виконує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партій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об’єднань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громадських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 є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об’єктивованим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структурно-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часом,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іноді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робочим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часом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обов’язків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Діяльнісний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політиці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часом,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пізнавальним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пізнання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політологічного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консалтингу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експертизи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відтворюючої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творчо-перетворюючої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вирішенні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нагальних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проблем.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Поліритмія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рваного ритму,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пришвидшення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затримання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одного ритму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заради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вторгнення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людську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поведінку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актуального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пріоритетного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ритму,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Своєчасність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акцентує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увагу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об’єктивному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відміну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вимірюваності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акцентує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увагу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суб’єктивному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часу;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своєчасність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єдиній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часової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координації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маловірогідній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випадковості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навпаки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вимірюваність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своєчасність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скорочуючи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випадковості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часу.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05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4149" y="117693"/>
            <a:ext cx="1112292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Синхронність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одночасовість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інтерсуб’єктні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єдиного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простору,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моменті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кайросу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Асинхронність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відцентрованість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стадіальність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суттєвих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змінах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свою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логіку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єдиного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часу,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навіть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простору.</a:t>
            </a: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«Рух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сучасного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минуле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старіння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відмирання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поколінь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але й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галузей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ідеологій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«Рух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минулого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сучасному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соціокультурної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людської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яка з часом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менталітет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соціокультурні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норми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навіть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колективне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підсвідоме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Присутність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сучасному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переживання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неадекватність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відсутністю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зацикленістю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минулому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майбутньому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і,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наслідок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втратою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здатності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вижити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через страх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втрати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минуле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недосяжність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майбутнього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Сучасне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майбутньому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–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цілепокладанням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відображується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діалектична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єдність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свободи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реалізовуються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потреби,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мотиви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сподівання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прагнення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очікування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Сучасне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вічність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–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філософського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концепту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вічності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стверджується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заперечується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часових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концепціях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досягли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ознак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нескінченності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позачасовості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суттєвим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еволюції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соціоантропогенезу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соціокультурного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простору.</a:t>
            </a: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Майбутнє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сучасному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яка є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відображенням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фактору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майбутнього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є той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самий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граматичний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умовний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здійснитись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минулого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фактору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майбутнього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Вічність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сучасному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яка є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взаємодоповнюючою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вічному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», але,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відміну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розпакування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творчих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надбань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геніальних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представників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людства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смислів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стали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позачасовими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духовними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загальнозначущими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всеєдності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людства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590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731" y="556569"/>
            <a:ext cx="542725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Погодження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собою» –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узгодження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часових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координат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сезонних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особистісних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групових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усуває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суб’єктивні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когнітивні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конфлікти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часових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–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власне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відображення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часових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буденному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житті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відображення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мікропроцесів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макропроцесах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об’єктивних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суб’єктивних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часових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Презентизм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миттєвість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крайній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випадок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короткострокової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орієнтації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Реваншизм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реанімування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віджитого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Часова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дезадаптація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хвилювання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майбутнього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Сліди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часу»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факти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часових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18161" y="160784"/>
            <a:ext cx="60732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(лат.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processus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просування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): 1) 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якогось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станів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стадій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т.д.; 2) 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якогось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результату,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виробничий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3) 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судова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справа; порядок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слідчих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судових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етимологічному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відображає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перш за все, «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станів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стадій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», яке є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проявленим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течії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ході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18160" y="2327408"/>
            <a:ext cx="67738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олітичний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упорядковану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акторів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реалізацією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ціледосягненням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 правило,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створюють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відтворюють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близьке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являє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собою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розгортання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просторі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впорядкованої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2859" y="4962098"/>
            <a:ext cx="96762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Виділяють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три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Макрорівень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відтворенням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цілому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законодавчої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виконавчої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судової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гілок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федерального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національного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Мезорівень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мезосубпроцеси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регіонального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регіонах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центральних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місцевих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властей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регіональною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відтворення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регіональних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еліт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Мікрорівень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мікросубпроцесів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становлять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локальний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субпроцес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95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8949" y="728598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15900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Виділяють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три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Макрорівень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відтворенням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цілому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законодавчої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виконавчої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судової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гілок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федерального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національного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Мезорівень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мезосубпроцеси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регіонального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регіонах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центральних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місцевих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властей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регіональною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відтворення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регіональних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еліт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Мікрорівень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мікросубпроцесів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становлять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локальний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субпроцес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59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91570" y="614150"/>
            <a:ext cx="10167582" cy="57593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одиничний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епізод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одного стану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В.Воловиком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політології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змінюючих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одного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склалася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устрою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Як і будь-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змінюючих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одного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є причинно-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обумовленим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в той же час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об’єктивним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як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Смисловий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акцент дискурсу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понять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07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32765" y="564489"/>
            <a:ext cx="97308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політиці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відображає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відбивають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супроводжують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неусвідомлена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поведінка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супроводжує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політиці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відображають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цілісність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самого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відносинах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автономію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215900" algn="just"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стан (за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В.Воловиком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притаманних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класу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дрібній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групі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окремій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знаходить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вираз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стан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існуючої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державного устрою,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склалися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ньому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215900" algn="just"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Політизація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 є видом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обумовлення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смислом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цінностями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215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Формами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існування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(за О.Ю. 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Мелешкіною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є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появи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рис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нової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риси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системою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зовнішнім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середовищем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якісних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накопичення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самого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215900" algn="just"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Політичні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поступовість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то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відображує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складності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суттєвих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вдосконалення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просторові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одиниці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виміру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впливають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норми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регулюють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відносини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учасниками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554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227644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Політика</a:t>
            </a:r>
            <a:r>
              <a:rPr lang="ru-RU" b="1" dirty="0"/>
              <a:t>: </a:t>
            </a:r>
            <a:r>
              <a:rPr lang="ru-RU" b="1" dirty="0" err="1"/>
              <a:t>сутність</a:t>
            </a:r>
            <a:r>
              <a:rPr lang="ru-RU" b="1" dirty="0"/>
              <a:t> і </a:t>
            </a:r>
            <a:r>
              <a:rPr lang="ru-RU" b="1" dirty="0" err="1"/>
              <a:t>зміст</a:t>
            </a:r>
            <a:r>
              <a:rPr lang="ru-RU" b="1" dirty="0"/>
              <a:t> </a:t>
            </a:r>
            <a:r>
              <a:rPr lang="ru-RU" b="1" dirty="0" err="1"/>
              <a:t>поняття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286604" y="846161"/>
            <a:ext cx="11232106" cy="585488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той же час є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сутністю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систему державного устрою,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переслідуючим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переважаючої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спирається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соціально-філософська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переважаючої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перетворюючи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укріплення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послаблення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докорінної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устрою,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соціально-філософська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виступаючи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сильної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переважаючої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сторони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підпорядковує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собі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перетворюючи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певною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мірою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поставленої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ним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укріплення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послаблення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часткова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докорінна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державного устрою,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склався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Сутність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певний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суб`єкт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об`єкт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суб`єктного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взаємозв’язку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систему державного устрою,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склалася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досягається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переслідуючим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переважаючої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сильної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сторони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спирається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наявні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нього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97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0708" y="330791"/>
            <a:ext cx="1028586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spcAft>
                <a:spcPts val="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Політичну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владу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(авторитетом, силою, престижем, законом,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багатством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знаннями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харизмою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таємницею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партійна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регіональна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за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функціями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панування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контролю,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регуляції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координації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мобілізації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за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підвалинами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адміністративно-силові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культурно-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ресурсами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ресурс, мотив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характером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утилітарна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нормативна,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примусова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формами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т.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волю,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(авторитет, право,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нерозривного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державою,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формах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ладу.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приводу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устрою,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інтегруючих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мисленевих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устрою,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них.</a:t>
            </a:r>
          </a:p>
          <a:p>
            <a:pPr indent="215900"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082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8323" y="16967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2.1. 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Співвідношення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рівнів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втягнення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ставлення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83930"/>
              </p:ext>
            </p:extLst>
          </p:nvPr>
        </p:nvGraphicFramePr>
        <p:xfrm>
          <a:off x="204716" y="813135"/>
          <a:ext cx="5827594" cy="598740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913362"/>
                <a:gridCol w="2914232"/>
              </a:tblGrid>
              <a:tr h="598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Рівень втягнення особистості</a:t>
                      </a:r>
                      <a:br>
                        <a:rPr lang="uk-UA" sz="1400" dirty="0">
                          <a:effectLst/>
                        </a:rPr>
                      </a:br>
                      <a:r>
                        <a:rPr lang="uk-UA" sz="1400" dirty="0">
                          <a:effectLst/>
                        </a:rPr>
                        <a:t>в політику</a:t>
                      </a:r>
                      <a:endParaRPr lang="ru-RU" sz="1400" dirty="0">
                        <a:effectLst/>
                        <a:latin typeface="Kudriashov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Типи особистості в залежності</a:t>
                      </a:r>
                      <a:br>
                        <a:rPr lang="uk-UA" sz="1400">
                          <a:effectLst/>
                        </a:rPr>
                      </a:br>
                      <a:r>
                        <a:rPr lang="uk-UA" sz="1400">
                          <a:effectLst/>
                        </a:rPr>
                        <a:t>від її відношення до політики</a:t>
                      </a:r>
                      <a:endParaRPr lang="ru-RU" sz="1400">
                        <a:effectLst/>
                        <a:latin typeface="Kudriashov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96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Незначна політична активність і інтерес до політики, мінімальність політичного впливу; статус об’єкта політики.</a:t>
                      </a:r>
                      <a:endParaRPr lang="ru-RU" sz="1400" dirty="0">
                        <a:effectLst/>
                        <a:latin typeface="Kudriashov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«Автомат» – уникає будь-яких політичних орієнтацій; тікає у свій внутрішній світ (Е. </a:t>
                      </a:r>
                      <a:r>
                        <a:rPr lang="uk-UA" sz="1400" dirty="0" err="1">
                          <a:effectLst/>
                        </a:rPr>
                        <a:t>Фромм</a:t>
                      </a:r>
                      <a:r>
                        <a:rPr lang="uk-UA" sz="1400" dirty="0">
                          <a:effectLst/>
                        </a:rPr>
                        <a:t>).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Індиферентний тип – не має жодного відношення до політики (Д. </a:t>
                      </a:r>
                      <a:r>
                        <a:rPr lang="uk-UA" sz="1400" dirty="0" err="1">
                          <a:effectLst/>
                        </a:rPr>
                        <a:t>Рісмен</a:t>
                      </a:r>
                      <a:r>
                        <a:rPr lang="uk-UA" sz="1400" dirty="0">
                          <a:effectLst/>
                        </a:rPr>
                        <a:t>).</a:t>
                      </a:r>
                      <a:endParaRPr lang="ru-RU" sz="1400" dirty="0">
                        <a:effectLst/>
                        <a:latin typeface="Kudriashov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81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Член громадської організації, руху; опосередкована </a:t>
                      </a:r>
                      <a:r>
                        <a:rPr lang="uk-UA" sz="1400" dirty="0" err="1">
                          <a:effectLst/>
                        </a:rPr>
                        <a:t>включеність</a:t>
                      </a:r>
                      <a:r>
                        <a:rPr lang="uk-UA" sz="1400" dirty="0">
                          <a:effectLst/>
                        </a:rPr>
                        <a:t> в політику.</a:t>
                      </a:r>
                      <a:endParaRPr lang="ru-RU" sz="1400" dirty="0">
                        <a:effectLst/>
                        <a:latin typeface="Kudriashov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Бюрократичний тип – ставлення до політики залежить від обставин життя (Р. Мертон).</a:t>
                      </a:r>
                      <a:endParaRPr lang="ru-RU" sz="1400">
                        <a:effectLst/>
                        <a:latin typeface="Kudriashov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937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Член політичної організації – цілеспрямовано, за власним бажанням бере участь у її роботі.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Громадський, політичний діяч. Професійний політик.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Політичний лідер.</a:t>
                      </a:r>
                      <a:endParaRPr lang="ru-RU" sz="1400" dirty="0">
                        <a:effectLst/>
                        <a:latin typeface="Kudriashov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Політичний агітатор – здатний впливати на емоції і почуття людей.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Адміністратор – здатний маніпулювати подіями й обставинами.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Політичний теоретик – здатний маніпулювати ідеями (Г. </a:t>
                      </a:r>
                      <a:r>
                        <a:rPr lang="uk-UA" sz="1400" dirty="0" err="1">
                          <a:effectLst/>
                        </a:rPr>
                        <a:t>Ласуел</a:t>
                      </a:r>
                      <a:r>
                        <a:rPr lang="uk-UA" sz="1400" dirty="0">
                          <a:effectLst/>
                        </a:rPr>
                        <a:t>).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</a:rPr>
                        <a:t>Моралізатор</a:t>
                      </a:r>
                      <a:r>
                        <a:rPr lang="uk-UA" sz="1400" dirty="0">
                          <a:effectLst/>
                        </a:rPr>
                        <a:t> – відрізняється ентузіазмом, емоційною зацікавленістю і слабкою поінформованістю щодо політики (Д. </a:t>
                      </a:r>
                      <a:r>
                        <a:rPr lang="uk-UA" sz="1400" dirty="0" err="1">
                          <a:effectLst/>
                        </a:rPr>
                        <a:t>Рісмен</a:t>
                      </a:r>
                      <a:r>
                        <a:rPr lang="uk-UA" sz="1400" dirty="0">
                          <a:effectLst/>
                        </a:rPr>
                        <a:t>).</a:t>
                      </a:r>
                      <a:endParaRPr lang="ru-RU" sz="1400" dirty="0">
                        <a:effectLst/>
                        <a:latin typeface="Kudriashov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832143" y="104312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2.2. – Характеристика «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перехідного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втягнення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політику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054675"/>
              </p:ext>
            </p:extLst>
          </p:nvPr>
        </p:nvGraphicFramePr>
        <p:xfrm>
          <a:off x="6593716" y="1837437"/>
          <a:ext cx="4654740" cy="39014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27370"/>
                <a:gridCol w="232737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Рівень втягнення особистості</a:t>
                      </a:r>
                      <a:br>
                        <a:rPr lang="uk-UA" sz="1600">
                          <a:effectLst/>
                        </a:rPr>
                      </a:br>
                      <a:r>
                        <a:rPr lang="uk-UA" sz="1600">
                          <a:effectLst/>
                        </a:rPr>
                        <a:t>в політику</a:t>
                      </a:r>
                      <a:endParaRPr lang="ru-RU" sz="1600">
                        <a:effectLst/>
                        <a:latin typeface="Kudriashov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Специфіка особистості залежно від її ставлення до політики</a:t>
                      </a:r>
                      <a:endParaRPr lang="ru-RU" sz="1600">
                        <a:effectLst/>
                        <a:latin typeface="Kudriashov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9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Коливання політичної активності: від повного неприйняття участі в будь-яких формах політичної діяльності до активної участі в політичних акціях і командах у період виборчих кампаній.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Перехід зі стану об’єкта політики в стан її активного суб’єкта і навпаки.</a:t>
                      </a:r>
                      <a:endParaRPr lang="ru-RU" sz="1600" dirty="0">
                        <a:effectLst/>
                        <a:latin typeface="Kudriashov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Маргінал, що не має стійкого соціального статусу, з низьким рівнем прибутків.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Представник середніх верств суспільства, котрий розраховує зміцнити свій стан, одержати матеріальні зиски.</a:t>
                      </a:r>
                      <a:endParaRPr lang="ru-RU" sz="1600" dirty="0">
                        <a:effectLst/>
                        <a:latin typeface="Kudriashov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043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3709" y="586854"/>
            <a:ext cx="960802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Агенти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поля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дійові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особи в рамках поля,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межах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диспозицій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орієнтованих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збереження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існуючої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При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стабільніше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позиція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агента в межах поля,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серйозніше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налаштований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збереження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навпаки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Диспозиція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уявлення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власного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схеми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оцінювання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Неоднорідність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простору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нерівноцінність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точок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простору,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отримують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якісність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автономність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Позиція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реальне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Поле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загальновживаним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розумінням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 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агентів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котра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набувати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досягати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бажаного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результату.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поле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перш за все, поле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то,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просування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межах поля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горизонталлю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відчуття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руху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рух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вертикаллю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підвищити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знизити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силу й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агента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правильності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козирів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Поле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постає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аналітичним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простором,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агентів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набувати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сили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Рефакція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поля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поля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трансформувати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примуси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вимоги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їхню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специфічну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форму.</a:t>
            </a: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Habitus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рис,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набуває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диспозиції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інакше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кажучи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 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результують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присвоєння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605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071" y="5617023"/>
            <a:ext cx="4335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Малюнок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6.1. – Модель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простору за П.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Бурд’є</a:t>
            </a:r>
            <a:endParaRPr lang="ru-RU" dirty="0"/>
          </a:p>
        </p:txBody>
      </p:sp>
      <p:pic>
        <p:nvPicPr>
          <p:cNvPr id="2050" name="Picture 2" descr="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70" y="1769168"/>
            <a:ext cx="5085851" cy="3746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426" y="339194"/>
            <a:ext cx="5706968" cy="355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518426" y="467532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Малюнок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6.2. 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Трьохмірна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схема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простору за О. Кравченко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673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0328" y="475721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Малюнок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6.3. – Модель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простору за С. 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Єгоровим</a:t>
            </a:r>
            <a:endParaRPr lang="ru-RU" dirty="0"/>
          </a:p>
        </p:txBody>
      </p:sp>
      <p:pic>
        <p:nvPicPr>
          <p:cNvPr id="3074" name="Рисунок 1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8" t="-5885" r="-505" b="-5885"/>
          <a:stretch>
            <a:fillRect/>
          </a:stretch>
        </p:blipFill>
        <p:spPr bwMode="auto">
          <a:xfrm>
            <a:off x="1628634" y="655093"/>
            <a:ext cx="8716370" cy="3819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44742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102</TotalTime>
  <Words>1874</Words>
  <Application>Microsoft Office PowerPoint</Application>
  <PresentationFormat>Широкоэкранный</PresentationFormat>
  <Paragraphs>94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Microsoft YaHei</vt:lpstr>
      <vt:lpstr>Arial</vt:lpstr>
      <vt:lpstr>Calibri</vt:lpstr>
      <vt:lpstr>Kudriashov</vt:lpstr>
      <vt:lpstr>Times New Roman</vt:lpstr>
      <vt:lpstr>Tw Cen MT</vt:lpstr>
      <vt:lpstr>Капля</vt:lpstr>
      <vt:lpstr>Соціологія політичних процесів</vt:lpstr>
      <vt:lpstr>Презентация PowerPoint</vt:lpstr>
      <vt:lpstr>Презентация PowerPoint</vt:lpstr>
      <vt:lpstr>Політика: сутність і зміст поняття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Соціоекологія</dc:title>
  <dc:creator>университет</dc:creator>
  <cp:lastModifiedBy>университет</cp:lastModifiedBy>
  <cp:revision>13</cp:revision>
  <dcterms:created xsi:type="dcterms:W3CDTF">2016-01-21T07:22:19Z</dcterms:created>
  <dcterms:modified xsi:type="dcterms:W3CDTF">2016-01-21T09:41:17Z</dcterms:modified>
</cp:coreProperties>
</file>