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93" r:id="rId5"/>
    <p:sldId id="277" r:id="rId6"/>
    <p:sldId id="276" r:id="rId7"/>
    <p:sldId id="272" r:id="rId8"/>
    <p:sldId id="273" r:id="rId9"/>
    <p:sldId id="275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8" r:id="rId18"/>
    <p:sldId id="279" r:id="rId19"/>
    <p:sldId id="280" r:id="rId20"/>
    <p:sldId id="281" r:id="rId21"/>
    <p:sldId id="283" r:id="rId22"/>
    <p:sldId id="294" r:id="rId23"/>
    <p:sldId id="284" r:id="rId24"/>
    <p:sldId id="295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82" r:id="rId34"/>
    <p:sldId id="306" r:id="rId35"/>
    <p:sldId id="296" r:id="rId36"/>
    <p:sldId id="297" r:id="rId37"/>
    <p:sldId id="298" r:id="rId38"/>
    <p:sldId id="299" r:id="rId39"/>
    <p:sldId id="300" r:id="rId40"/>
    <p:sldId id="301" r:id="rId41"/>
    <p:sldId id="302" r:id="rId4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0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06d781a56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06d781a56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6d781a56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06d781a56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6d781a56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6d781a56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6d781a56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06d781a56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747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06d781a5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06d781a56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06d781a56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06d781a56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6d781a56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06d781a56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06d781a5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06d781a56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6d781a5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6d781a5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6d781a56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06d781a56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6d781a56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06d781a56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44250" y="557550"/>
            <a:ext cx="8213700" cy="29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Обладнання підприємств торівлі та </a:t>
            </a:r>
            <a:r>
              <a:rPr lang="ru" dirty="0" smtClean="0"/>
              <a:t>сфери послуг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08600" y="424376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Полусмяк Юлія Ігорівна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38675" y="137575"/>
            <a:ext cx="8290200" cy="4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Технологія </a:t>
            </a: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сукупність процесів правил, та навичок, що використовуються для виготовлення продукції у будь-якій сфері виробничої діяльності. Основною складовою технології є технологічний процес.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i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Товаропросування </a:t>
            </a: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процес доведення товарів від підприємстввиробників до підприємств роздрібної торгівлі або позаринкових споживачів.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Товарооборот (в</a:t>
            </a: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имірюється у вартісних показниках) - характеризується обсягом, структурою, розміщенням.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Вантажооборот </a:t>
            </a: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(вимірюється у натуральних показниках) – це обсяг перевезених транспортом вантажів у тоннокілометрах.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Вантажооборот складу</a:t>
            </a: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кількість товарів, що надійшла і відпущена зі складу за певний період у тоннах.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71900" y="541375"/>
            <a:ext cx="8222100" cy="9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>
                <a:solidFill>
                  <a:schemeClr val="bg2"/>
                </a:solidFill>
              </a:rPr>
              <a:t>Ч</a:t>
            </a:r>
            <a:r>
              <a:rPr lang="ru" sz="1800" dirty="0">
                <a:solidFill>
                  <a:srgbClr val="000000"/>
                </a:solidFill>
              </a:rPr>
              <a:t>инники, які впливають на організацію раціонального процесу товаропросування: </a:t>
            </a:r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38700" y="1834375"/>
            <a:ext cx="8355300" cy="32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 виробничі; 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транспортні; 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соціально-економічні;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 торгові; 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фізико-хімічні властивості товарів і ступінь складності їх асортименту;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  рівень професійної підготовки кадрів; 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розміщення підприємств промисловості і сільського господарства;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спеціалізація підприємств; 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сезонність виробництва деяких товарів.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000000"/>
                </a:solidFill>
              </a:rPr>
              <a:t>Базові принципи товаропросування: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>
                <a:solidFill>
                  <a:srgbClr val="000000"/>
                </a:solidFill>
              </a:rPr>
              <a:t> оптимальна ланковість товаропросування; 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>
                <a:solidFill>
                  <a:srgbClr val="000000"/>
                </a:solidFill>
              </a:rPr>
              <a:t>використання найкоротших шляхів руху товарів; 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>
                <a:solidFill>
                  <a:srgbClr val="000000"/>
                </a:solidFill>
              </a:rPr>
              <a:t>уніфікації технологічних рішень на всьому шляху руху товару; 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>
                <a:solidFill>
                  <a:srgbClr val="000000"/>
                </a:solidFill>
              </a:rPr>
              <a:t>ефективне використання транспортних засобів і торгово-технологічного обладнання.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1624685"/>
            <a:ext cx="8632495" cy="28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375" y="0"/>
            <a:ext cx="58832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000000"/>
                </a:solidFill>
              </a:rPr>
              <a:t>Фактори, що впливають на організацію товаропостачання:  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272738" y="1583172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торговельно-організаційні (чисельність і склад роздрібної торг.мережі, її розміщення на території районів, обсяги товарообігу, площі залів і складів, ; 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 </a:t>
            </a:r>
            <a:r>
              <a:rPr lang="ru" sz="2400" b="1" dirty="0" smtClean="0">
                <a:solidFill>
                  <a:srgbClr val="000000"/>
                </a:solidFill>
              </a:rPr>
              <a:t>виробничі (розвиток і розміщення виробництва, його спеціалізація,сезонність, наявність сировинної бази);  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2400" b="1" dirty="0">
                <a:solidFill>
                  <a:srgbClr val="000000"/>
                </a:solidFill>
              </a:rPr>
              <a:t>т</a:t>
            </a:r>
            <a:r>
              <a:rPr lang="ru" sz="2400" b="1" dirty="0" smtClean="0">
                <a:solidFill>
                  <a:srgbClr val="000000"/>
                </a:solidFill>
              </a:rPr>
              <a:t>ранспортні (стан доріг, наявність тр.зв</a:t>
            </a:r>
            <a:r>
              <a:rPr lang="en-US" sz="2400" b="1" dirty="0" smtClean="0">
                <a:solidFill>
                  <a:srgbClr val="000000"/>
                </a:solidFill>
              </a:rPr>
              <a:t>’</a:t>
            </a:r>
            <a:r>
              <a:rPr lang="uk-UA" sz="2400" b="1" dirty="0" err="1" smtClean="0">
                <a:solidFill>
                  <a:srgbClr val="000000"/>
                </a:solidFill>
              </a:rPr>
              <a:t>язків</a:t>
            </a:r>
            <a:r>
              <a:rPr lang="uk-UA" sz="2400" b="1" dirty="0" smtClean="0">
                <a:solidFill>
                  <a:srgbClr val="000000"/>
                </a:solidFill>
              </a:rPr>
              <a:t> між магазинами та джерелами постачання</a:t>
            </a:r>
            <a:r>
              <a:rPr lang="ru" sz="2400" b="1" dirty="0" smtClean="0">
                <a:solidFill>
                  <a:srgbClr val="000000"/>
                </a:solidFill>
              </a:rPr>
              <a:t>)</a:t>
            </a:r>
            <a:endParaRPr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275" y="57375"/>
            <a:ext cx="5875742" cy="50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Задача </a:t>
            </a:r>
            <a:r>
              <a:rPr lang="ru-RU" b="1" dirty="0" err="1"/>
              <a:t>підприємства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dirty="0"/>
              <a:t> –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 та </a:t>
            </a:r>
            <a:r>
              <a:rPr lang="ru-RU" dirty="0" err="1"/>
              <a:t>продавцем</a:t>
            </a:r>
            <a:r>
              <a:rPr lang="ru-RU" dirty="0"/>
              <a:t> для „ покупки”,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грошей </a:t>
            </a:r>
            <a:r>
              <a:rPr lang="ru-RU" dirty="0" err="1"/>
              <a:t>покупця</a:t>
            </a:r>
            <a:r>
              <a:rPr lang="ru-RU" dirty="0"/>
              <a:t> на товар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операція</a:t>
            </a:r>
            <a:r>
              <a:rPr lang="ru-RU" dirty="0"/>
              <a:t> </a:t>
            </a:r>
            <a:r>
              <a:rPr lang="ru-RU" dirty="0" err="1"/>
              <a:t>юридично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актом </a:t>
            </a:r>
            <a:r>
              <a:rPr lang="ru-RU" dirty="0" err="1"/>
              <a:t>купівлі</a:t>
            </a:r>
            <a:r>
              <a:rPr lang="ru-RU" dirty="0"/>
              <a:t>-продажу. Акт </a:t>
            </a:r>
            <a:r>
              <a:rPr lang="ru-RU" dirty="0" err="1"/>
              <a:t>купівлі</a:t>
            </a:r>
            <a:r>
              <a:rPr lang="ru-RU" dirty="0"/>
              <a:t>-продажу повинен бути документально </a:t>
            </a:r>
            <a:r>
              <a:rPr lang="ru-RU" dirty="0" err="1"/>
              <a:t>підтверджений</a:t>
            </a:r>
            <a:r>
              <a:rPr lang="ru-RU" dirty="0"/>
              <a:t>. На рисунку </a:t>
            </a:r>
            <a:r>
              <a:rPr lang="ru-RU" dirty="0" smtClean="0"/>
              <a:t>1</a:t>
            </a:r>
            <a:r>
              <a:rPr lang="ru-RU" dirty="0"/>
              <a:t>. наведено </a:t>
            </a:r>
            <a:r>
              <a:rPr lang="ru-RU" dirty="0" err="1"/>
              <a:t>приблизну</a:t>
            </a:r>
            <a:r>
              <a:rPr lang="ru-RU" dirty="0"/>
              <a:t> схему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343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52376" t="20003" r="10921" b="6176"/>
          <a:stretch/>
        </p:blipFill>
        <p:spPr bwMode="auto">
          <a:xfrm>
            <a:off x="1450109" y="184727"/>
            <a:ext cx="6132945" cy="4608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7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1348325"/>
            <a:ext cx="8222100" cy="767700"/>
          </a:xfrm>
        </p:spPr>
        <p:txBody>
          <a:bodyPr/>
          <a:lstStyle/>
          <a:p>
            <a:r>
              <a:rPr lang="ru-RU" b="1" dirty="0"/>
              <a:t>На </a:t>
            </a:r>
            <a:r>
              <a:rPr lang="ru-RU" b="1" dirty="0" err="1"/>
              <a:t>підставі</a:t>
            </a:r>
            <a:r>
              <a:rPr lang="ru-RU" b="1" dirty="0"/>
              <a:t> </a:t>
            </a:r>
            <a:r>
              <a:rPr lang="ru-RU" b="1" dirty="0" err="1"/>
              <a:t>наведеної</a:t>
            </a:r>
            <a:r>
              <a:rPr lang="ru-RU" b="1" dirty="0"/>
              <a:t> </a:t>
            </a:r>
            <a:r>
              <a:rPr lang="ru-RU" b="1" dirty="0" err="1"/>
              <a:t>схеми</a:t>
            </a:r>
            <a:r>
              <a:rPr lang="ru-RU" b="1" dirty="0"/>
              <a:t> </a:t>
            </a:r>
            <a:r>
              <a:rPr lang="ru-RU" b="1" dirty="0" err="1"/>
              <a:t>можливо</a:t>
            </a:r>
            <a:r>
              <a:rPr lang="ru-RU" b="1" dirty="0"/>
              <a:t> </a:t>
            </a:r>
            <a:r>
              <a:rPr lang="ru-RU" b="1" dirty="0" err="1"/>
              <a:t>умовно</a:t>
            </a:r>
            <a:r>
              <a:rPr lang="ru-RU" b="1" dirty="0"/>
              <a:t> </a:t>
            </a:r>
            <a:r>
              <a:rPr lang="ru-RU" b="1" dirty="0" err="1"/>
              <a:t>класифікувати</a:t>
            </a:r>
            <a:r>
              <a:rPr lang="ru-RU" b="1" dirty="0"/>
              <a:t> </a:t>
            </a:r>
            <a:r>
              <a:rPr lang="ru-RU" b="1" dirty="0" err="1"/>
              <a:t>торговельне</a:t>
            </a:r>
            <a:r>
              <a:rPr lang="ru-RU" b="1" dirty="0"/>
              <a:t> </a:t>
            </a:r>
            <a:r>
              <a:rPr lang="ru-RU" b="1" dirty="0" err="1"/>
              <a:t>обладнання</a:t>
            </a:r>
            <a:r>
              <a:rPr lang="ru-RU" b="1" dirty="0"/>
              <a:t>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dirty="0" smtClean="0"/>
              <a:t>- </a:t>
            </a:r>
            <a:r>
              <a:rPr lang="ru-RU" dirty="0" err="1"/>
              <a:t>Торговельний</a:t>
            </a:r>
            <a:r>
              <a:rPr lang="ru-RU" dirty="0"/>
              <a:t> транспорт (</a:t>
            </a:r>
            <a:r>
              <a:rPr lang="ru-RU" dirty="0" err="1"/>
              <a:t>універсальний</a:t>
            </a:r>
            <a:r>
              <a:rPr lang="ru-RU" dirty="0"/>
              <a:t>, </a:t>
            </a:r>
            <a:r>
              <a:rPr lang="ru-RU" dirty="0" err="1"/>
              <a:t>спеціалізований</a:t>
            </a:r>
            <a:r>
              <a:rPr lang="ru-RU" dirty="0"/>
              <a:t>).</a:t>
            </a:r>
            <a:endParaRPr lang="uk-UA" dirty="0"/>
          </a:p>
          <a:p>
            <a:pPr lvl="0"/>
            <a:r>
              <a:rPr lang="uk-UA" dirty="0"/>
              <a:t>- </a:t>
            </a:r>
            <a:r>
              <a:rPr lang="ru-RU" dirty="0" err="1"/>
              <a:t>Контейнери</a:t>
            </a:r>
            <a:r>
              <a:rPr lang="ru-RU" dirty="0"/>
              <a:t> та </a:t>
            </a:r>
            <a:r>
              <a:rPr lang="ru-RU" dirty="0" err="1"/>
              <a:t>контейнерні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uk-UA" dirty="0"/>
              <a:t>- </a:t>
            </a:r>
            <a:r>
              <a:rPr lang="ru-RU" dirty="0" err="1"/>
              <a:t>Підйомно-транспортне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у </a:t>
            </a:r>
            <a:r>
              <a:rPr lang="ru-RU" dirty="0" err="1"/>
              <a:t>горизонтальній</a:t>
            </a:r>
            <a:r>
              <a:rPr lang="ru-RU" dirty="0"/>
              <a:t> та </a:t>
            </a:r>
            <a:r>
              <a:rPr lang="ru-RU" dirty="0" err="1"/>
              <a:t>вертикальній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uk-UA" dirty="0"/>
              <a:t>-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нарізання</a:t>
            </a:r>
            <a:r>
              <a:rPr lang="ru-RU" dirty="0"/>
              <a:t>, </a:t>
            </a:r>
            <a:r>
              <a:rPr lang="ru-RU" dirty="0" err="1"/>
              <a:t>фасування</a:t>
            </a:r>
            <a:r>
              <a:rPr lang="ru-RU" dirty="0"/>
              <a:t> та </a:t>
            </a:r>
            <a:r>
              <a:rPr lang="ru-RU" dirty="0" err="1"/>
              <a:t>пакування</a:t>
            </a:r>
            <a:r>
              <a:rPr lang="ru-RU" dirty="0"/>
              <a:t> товару.</a:t>
            </a:r>
            <a:endParaRPr lang="uk-UA" dirty="0"/>
          </a:p>
          <a:p>
            <a:pPr lvl="0"/>
            <a:r>
              <a:rPr lang="uk-UA" dirty="0"/>
              <a:t>-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псуються</a:t>
            </a:r>
            <a:r>
              <a:rPr lang="ru-RU" dirty="0"/>
              <a:t> – </a:t>
            </a:r>
            <a:r>
              <a:rPr lang="ru-RU" dirty="0" err="1"/>
              <a:t>торговельне</a:t>
            </a:r>
            <a:r>
              <a:rPr lang="ru-RU" dirty="0"/>
              <a:t> </a:t>
            </a:r>
            <a:r>
              <a:rPr lang="ru-RU" dirty="0" err="1"/>
              <a:t>холодильне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(</a:t>
            </a:r>
            <a:r>
              <a:rPr lang="ru-RU" dirty="0" err="1"/>
              <a:t>камери</a:t>
            </a:r>
            <a:r>
              <a:rPr lang="ru-RU" dirty="0"/>
              <a:t> </a:t>
            </a:r>
            <a:r>
              <a:rPr lang="ru-RU" dirty="0" err="1"/>
              <a:t>холодильні</a:t>
            </a:r>
            <a:r>
              <a:rPr lang="ru-RU" dirty="0"/>
              <a:t> </a:t>
            </a:r>
            <a:r>
              <a:rPr lang="ru-RU" dirty="0" err="1"/>
              <a:t>збірні</a:t>
            </a:r>
            <a:r>
              <a:rPr lang="ru-RU" dirty="0"/>
              <a:t>, </a:t>
            </a:r>
            <a:r>
              <a:rPr lang="ru-RU" dirty="0" err="1"/>
              <a:t>шафи</a:t>
            </a:r>
            <a:r>
              <a:rPr lang="ru-RU" dirty="0"/>
              <a:t> </a:t>
            </a:r>
            <a:r>
              <a:rPr lang="ru-RU" dirty="0" err="1"/>
              <a:t>холодильні</a:t>
            </a:r>
            <a:r>
              <a:rPr lang="ru-RU" dirty="0"/>
              <a:t>, </a:t>
            </a:r>
            <a:r>
              <a:rPr lang="ru-RU" dirty="0" err="1"/>
              <a:t>вітрини</a:t>
            </a:r>
            <a:r>
              <a:rPr lang="ru-RU" dirty="0"/>
              <a:t>, прилавки, </a:t>
            </a:r>
            <a:r>
              <a:rPr lang="ru-RU" dirty="0" err="1"/>
              <a:t>вітрини</a:t>
            </a:r>
            <a:r>
              <a:rPr lang="ru-RU" dirty="0"/>
              <a:t>-прилавки).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768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Теоретичні та методологічні основи курсу “Обладнання підприємств торгівлі та сфери послуг” </a:t>
            </a:r>
            <a:endParaRPr sz="180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544945" y="2096929"/>
            <a:ext cx="793403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торговельно-технологічного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типізації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уніфікації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стандартизації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роздрібної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роздрібної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Автоматизація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ERP-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Види торгівельного обладнання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1151375"/>
            <a:ext cx="8222100" cy="767700"/>
          </a:xfrm>
        </p:spPr>
        <p:txBody>
          <a:bodyPr/>
          <a:lstStyle/>
          <a:p>
            <a:pPr lvl="0"/>
            <a:r>
              <a:rPr lang="ru-RU" b="1" dirty="0" err="1"/>
              <a:t>Електронні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та </a:t>
            </a:r>
            <a:r>
              <a:rPr lang="ru-RU" b="1" dirty="0" err="1"/>
              <a:t>методи</a:t>
            </a:r>
            <a:r>
              <a:rPr lang="ru-RU" b="1" dirty="0"/>
              <a:t> контролю і </a:t>
            </a:r>
            <a:r>
              <a:rPr lang="ru-RU" b="1" dirty="0" err="1"/>
              <a:t>управлінню</a:t>
            </a:r>
            <a:r>
              <a:rPr lang="ru-RU" b="1" dirty="0"/>
              <a:t> товарно-</a:t>
            </a:r>
            <a:r>
              <a:rPr lang="ru-RU" b="1" dirty="0" err="1"/>
              <a:t>грошовим</a:t>
            </a:r>
            <a:r>
              <a:rPr lang="ru-RU" b="1" dirty="0"/>
              <a:t> </a:t>
            </a:r>
            <a:r>
              <a:rPr lang="ru-RU" b="1" dirty="0" err="1"/>
              <a:t>обігом</a:t>
            </a:r>
            <a:r>
              <a:rPr lang="ru-RU" b="1" dirty="0"/>
              <a:t>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645" y="1560845"/>
            <a:ext cx="8222100" cy="2710200"/>
          </a:xfrm>
        </p:spPr>
        <p:txBody>
          <a:bodyPr/>
          <a:lstStyle/>
          <a:p>
            <a:r>
              <a:rPr lang="ru-RU" dirty="0" smtClean="0"/>
              <a:t>–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автоматичної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та </a:t>
            </a:r>
            <a:r>
              <a:rPr lang="ru-RU" dirty="0" err="1"/>
              <a:t>логістичних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(</a:t>
            </a:r>
            <a:r>
              <a:rPr lang="ru-RU" dirty="0" err="1"/>
              <a:t>сканери</a:t>
            </a:r>
            <a:r>
              <a:rPr lang="ru-RU" dirty="0"/>
              <a:t>,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);</a:t>
            </a:r>
            <a:endParaRPr lang="uk-UA" dirty="0"/>
          </a:p>
          <a:p>
            <a:r>
              <a:rPr lang="ru-RU" dirty="0"/>
              <a:t>–   </a:t>
            </a:r>
            <a:r>
              <a:rPr lang="ru-RU" dirty="0" err="1"/>
              <a:t>реєстратори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–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автоматичної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(</a:t>
            </a:r>
            <a:r>
              <a:rPr lang="ru-RU" dirty="0" err="1"/>
              <a:t>сканери</a:t>
            </a:r>
            <a:r>
              <a:rPr lang="ru-RU" dirty="0"/>
              <a:t>, </a:t>
            </a:r>
            <a:r>
              <a:rPr lang="ru-RU" dirty="0" err="1"/>
              <a:t>принтери</a:t>
            </a:r>
            <a:r>
              <a:rPr lang="ru-RU" dirty="0"/>
              <a:t>, </a:t>
            </a:r>
            <a:r>
              <a:rPr lang="ru-RU" dirty="0" err="1"/>
              <a:t>верифікатори</a:t>
            </a:r>
            <a:r>
              <a:rPr lang="ru-RU" dirty="0"/>
              <a:t>);</a:t>
            </a:r>
            <a:endParaRPr lang="uk-UA" dirty="0"/>
          </a:p>
          <a:p>
            <a:r>
              <a:rPr lang="ru-RU" dirty="0"/>
              <a:t>–  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 smtClean="0"/>
              <a:t>;</a:t>
            </a:r>
          </a:p>
          <a:p>
            <a:pPr marL="114300" indent="0">
              <a:buNone/>
            </a:pPr>
            <a:endParaRPr lang="uk-UA" dirty="0"/>
          </a:p>
          <a:p>
            <a:pPr lvl="0"/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 smtClean="0"/>
              <a:t>.</a:t>
            </a:r>
            <a:endParaRPr lang="uk-UA" dirty="0"/>
          </a:p>
          <a:p>
            <a:pPr lvl="0"/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автомати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Механічне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8254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uk-UA" dirty="0"/>
              <a:t>Науково-технічний прогрес – це безперервне вдосконалення всіх сторін суспільного виробництва на базі взаємообумовленого і комплексного розвитку і повсюдного використання досягнень науки, техніки і технології з метою практичного розв’язання соціально-економічних проблем суспільства.</a:t>
            </a:r>
          </a:p>
          <a:p>
            <a:pPr algn="just"/>
            <a:r>
              <a:rPr lang="uk-UA" dirty="0"/>
              <a:t>Під наукою в даному визначенні розуміється система знань людства про об’єктивні закони розвитку природи і суспільства одночасно діяльність людей з накопиченням і систематизації цих знань.</a:t>
            </a:r>
          </a:p>
          <a:p>
            <a:pPr algn="just"/>
            <a:r>
              <a:rPr lang="uk-UA" dirty="0"/>
              <a:t>Техніка – це створені людиною засоби праці</a:t>
            </a:r>
          </a:p>
        </p:txBody>
      </p:sp>
    </p:spTree>
    <p:extLst>
      <p:ext uri="{BB962C8B-B14F-4D97-AF65-F5344CB8AC3E}">
        <p14:creationId xmlns:p14="http://schemas.microsoft.com/office/powerpoint/2010/main" val="93210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73892" y="1579418"/>
            <a:ext cx="9005455" cy="2920548"/>
          </a:xfrm>
        </p:spPr>
        <p:txBody>
          <a:bodyPr/>
          <a:lstStyle/>
          <a:p>
            <a:pPr algn="just"/>
            <a:r>
              <a:rPr lang="ru-RU" b="1" i="1" dirty="0" err="1"/>
              <a:t>Науково-технічний</a:t>
            </a:r>
            <a:r>
              <a:rPr lang="ru-RU" b="1" i="1" dirty="0"/>
              <a:t> </a:t>
            </a:r>
            <a:r>
              <a:rPr lang="ru-RU" b="1" i="1" dirty="0" err="1"/>
              <a:t>прогрес</a:t>
            </a:r>
            <a:r>
              <a:rPr lang="ru-RU" b="1" i="1" dirty="0"/>
              <a:t> (НТП)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застосовуваних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кінцевої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науки.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тлумачити</a:t>
            </a:r>
            <a:r>
              <a:rPr lang="ru-RU" dirty="0"/>
              <a:t> як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нагромадження</a:t>
            </a:r>
            <a:r>
              <a:rPr lang="ru-RU" dirty="0"/>
              <a:t> та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та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цілісну</a:t>
            </a:r>
            <a:r>
              <a:rPr lang="ru-RU" dirty="0"/>
              <a:t> </a:t>
            </a:r>
            <a:r>
              <a:rPr lang="ru-RU" dirty="0" err="1"/>
              <a:t>технічну</a:t>
            </a:r>
            <a:r>
              <a:rPr lang="ru-RU" dirty="0"/>
              <a:t> систему "наука-</a:t>
            </a:r>
            <a:r>
              <a:rPr lang="ru-RU" dirty="0" err="1"/>
              <a:t>техніка</a:t>
            </a:r>
            <a:r>
              <a:rPr lang="ru-RU" dirty="0"/>
              <a:t>-</a:t>
            </a:r>
            <a:r>
              <a:rPr lang="ru-RU" dirty="0" err="1"/>
              <a:t>виробництво</a:t>
            </a:r>
            <a:r>
              <a:rPr lang="ru-RU" dirty="0"/>
              <a:t>",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: </a:t>
            </a:r>
            <a:r>
              <a:rPr lang="ru-RU" dirty="0" err="1"/>
              <a:t>фундаментальні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; </a:t>
            </a:r>
            <a:r>
              <a:rPr lang="ru-RU" dirty="0" err="1"/>
              <a:t>прикладні</a:t>
            </a:r>
            <a:r>
              <a:rPr lang="ru-RU" dirty="0"/>
              <a:t> </a:t>
            </a:r>
            <a:r>
              <a:rPr lang="ru-RU" dirty="0" err="1"/>
              <a:t>науково-дослідні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 </a:t>
            </a:r>
            <a:r>
              <a:rPr lang="ru-RU" dirty="0" err="1"/>
              <a:t>дослідно-конструкторські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;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нововведень</a:t>
            </a:r>
            <a:r>
              <a:rPr lang="ru-RU" dirty="0"/>
              <a:t>; </a:t>
            </a:r>
            <a:r>
              <a:rPr lang="ru-RU" dirty="0" err="1"/>
              <a:t>нарощування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до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(</a:t>
            </a:r>
            <a:r>
              <a:rPr lang="ru-RU" dirty="0" err="1"/>
              <a:t>експлуатація</a:t>
            </a:r>
            <a:r>
              <a:rPr lang="ru-RU" dirty="0"/>
              <a:t>)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часу; </a:t>
            </a:r>
            <a:r>
              <a:rPr lang="ru-RU" dirty="0" err="1"/>
              <a:t>техніко-економічне</a:t>
            </a:r>
            <a:r>
              <a:rPr lang="ru-RU" dirty="0"/>
              <a:t>, </a:t>
            </a:r>
            <a:r>
              <a:rPr lang="ru-RU" dirty="0" err="1"/>
              <a:t>екологічне</a:t>
            </a:r>
            <a:r>
              <a:rPr lang="ru-RU" dirty="0"/>
              <a:t> й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, </a:t>
            </a:r>
            <a:r>
              <a:rPr lang="ru-RU" dirty="0" err="1"/>
              <a:t>ефективнішими</a:t>
            </a:r>
            <a:r>
              <a:rPr lang="ru-RU" dirty="0"/>
              <a:t> </a:t>
            </a:r>
            <a:r>
              <a:rPr lang="ru-RU" dirty="0" err="1"/>
              <a:t>зразками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53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36" y="1151375"/>
            <a:ext cx="8222100" cy="767700"/>
          </a:xfrm>
        </p:spPr>
        <p:txBody>
          <a:bodyPr/>
          <a:lstStyle/>
          <a:p>
            <a:r>
              <a:rPr lang="uk-UA" sz="2400" dirty="0"/>
              <a:t>Сучасний науково технічний прогрес охоплює всі сторони діяльності людини і характеризується двома шляхами розвитку :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Еволюційним</a:t>
            </a:r>
            <a:r>
              <a:rPr lang="uk-UA" dirty="0"/>
              <a:t>, таким, що є вдосконаленням і раціоналізацією використаних відомих видів техніки, технології, обладнання, </a:t>
            </a:r>
            <a:r>
              <a:rPr lang="uk-UA" dirty="0" smtClean="0"/>
              <a:t>матеріалів. </a:t>
            </a:r>
            <a:r>
              <a:rPr lang="ru-RU" b="1" i="1" dirty="0" err="1"/>
              <a:t>Еволюційна</a:t>
            </a:r>
            <a:r>
              <a:rPr lang="ru-RU" b="1" i="1" dirty="0"/>
              <a:t> форма НТП</a:t>
            </a:r>
            <a:r>
              <a:rPr lang="ru-RU" dirty="0"/>
              <a:t>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коли </a:t>
            </a:r>
            <a:r>
              <a:rPr lang="ru-RU" dirty="0" err="1"/>
              <a:t>техніка</a:t>
            </a:r>
            <a:r>
              <a:rPr lang="ru-RU" dirty="0"/>
              <a:t> і </a:t>
            </a:r>
            <a:r>
              <a:rPr lang="ru-RU" dirty="0" err="1"/>
              <a:t>технологія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, </a:t>
            </a:r>
            <a:r>
              <a:rPr lang="ru-RU" dirty="0" err="1"/>
              <a:t>удосконалюються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 Прикладом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НТП є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заснованої</a:t>
            </a:r>
            <a:r>
              <a:rPr lang="ru-RU" dirty="0"/>
              <a:t> на </a:t>
            </a:r>
            <a:r>
              <a:rPr lang="ru-RU" dirty="0" err="1"/>
              <a:t>принципі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кінетичної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пари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простої</a:t>
            </a:r>
            <a:r>
              <a:rPr lang="ru-RU" dirty="0"/>
              <a:t> </a:t>
            </a:r>
            <a:r>
              <a:rPr lang="ru-RU" dirty="0" err="1"/>
              <a:t>парової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до </a:t>
            </a:r>
            <a:r>
              <a:rPr lang="ru-RU" dirty="0" err="1"/>
              <a:t>парогенераторів</a:t>
            </a:r>
            <a:r>
              <a:rPr lang="ru-RU" dirty="0"/>
              <a:t> </a:t>
            </a:r>
            <a:r>
              <a:rPr lang="ru-RU" dirty="0" err="1"/>
              <a:t>величезної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.</a:t>
            </a:r>
            <a:endParaRPr lang="uk-UA" dirty="0"/>
          </a:p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584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dirty="0"/>
              <a:t>Революційним – якісним переворотом у продуктивних силах і виробничих процесах, що базуються на використанні принципово нових, невідомих раніше видів енергії, матеріалів, техніки.</a:t>
            </a:r>
          </a:p>
          <a:p>
            <a:endParaRPr lang="uk-UA" dirty="0"/>
          </a:p>
          <a:p>
            <a:r>
              <a:rPr lang="ru-RU" b="1" i="1" dirty="0" err="1"/>
              <a:t>Революційна</a:t>
            </a:r>
            <a:r>
              <a:rPr lang="ru-RU" b="1" i="1" dirty="0"/>
              <a:t> форма НТП</a:t>
            </a:r>
            <a:r>
              <a:rPr lang="ru-RU" dirty="0"/>
              <a:t> 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dirty="0" err="1"/>
              <a:t>техніки</a:t>
            </a:r>
            <a:r>
              <a:rPr lang="ru-RU" dirty="0"/>
              <a:t> і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на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ідеях</a:t>
            </a:r>
            <a:r>
              <a:rPr lang="ru-RU" dirty="0"/>
              <a:t>. Прикладом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є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ручних</a:t>
            </a:r>
            <a:r>
              <a:rPr lang="ru-RU" dirty="0"/>
              <a:t> </a:t>
            </a:r>
            <a:r>
              <a:rPr lang="ru-RU" dirty="0" err="1"/>
              <a:t>знарядь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до </a:t>
            </a:r>
            <a:r>
              <a:rPr lang="ru-RU" dirty="0" err="1"/>
              <a:t>машинних</a:t>
            </a:r>
            <a:r>
              <a:rPr lang="ru-RU" dirty="0"/>
              <a:t>,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пари на </a:t>
            </a:r>
            <a:r>
              <a:rPr lang="ru-RU" dirty="0" err="1"/>
              <a:t>електричну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лазерної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683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Основними напрямами НТП є: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dirty="0" smtClean="0"/>
              <a:t>Вдосконалення </a:t>
            </a:r>
            <a:r>
              <a:rPr lang="uk-UA" dirty="0"/>
              <a:t>торгової мережі</a:t>
            </a:r>
          </a:p>
          <a:p>
            <a:pPr lvl="0"/>
            <a:r>
              <a:rPr lang="uk-UA" dirty="0"/>
              <a:t>Механізація важких і трудомістких процесів</a:t>
            </a:r>
          </a:p>
          <a:p>
            <a:pPr lvl="0"/>
            <a:r>
              <a:rPr lang="uk-UA" dirty="0"/>
              <a:t>Впровадження прогресивних форм продажу</a:t>
            </a:r>
          </a:p>
          <a:p>
            <a:r>
              <a:rPr lang="uk-UA" dirty="0"/>
              <a:t>Завданнями НТП є :</a:t>
            </a:r>
          </a:p>
          <a:p>
            <a:pPr lvl="0"/>
            <a:r>
              <a:rPr lang="uk-UA" dirty="0" smtClean="0"/>
              <a:t>Модернізація </a:t>
            </a:r>
            <a:r>
              <a:rPr lang="uk-UA" dirty="0"/>
              <a:t>діючого обладнання</a:t>
            </a:r>
          </a:p>
          <a:p>
            <a:pPr lvl="0"/>
            <a:r>
              <a:rPr lang="uk-UA" dirty="0"/>
              <a:t>Зняття з експлуатації застарілих моделей обладнання</a:t>
            </a:r>
          </a:p>
          <a:p>
            <a:pPr lvl="0"/>
            <a:r>
              <a:rPr lang="uk-UA" dirty="0"/>
              <a:t>Впровадження нового обладнання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517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Винахід</a:t>
            </a:r>
            <a:r>
              <a:rPr lang="ru-RU" dirty="0"/>
              <a:t> та </a:t>
            </a:r>
            <a:r>
              <a:rPr lang="ru-RU" dirty="0" err="1"/>
              <a:t>запровадження</a:t>
            </a:r>
            <a:r>
              <a:rPr lang="ru-RU" dirty="0"/>
              <a:t> у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науково-технічних</a:t>
            </a:r>
            <a:r>
              <a:rPr lang="ru-RU" dirty="0"/>
              <a:t> </a:t>
            </a:r>
            <a:r>
              <a:rPr lang="ru-RU" dirty="0" err="1"/>
              <a:t>розробок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суттєвих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трудовому </a:t>
            </a:r>
            <a:r>
              <a:rPr lang="ru-RU" dirty="0" err="1"/>
              <a:t>процесі</a:t>
            </a:r>
            <a:r>
              <a:rPr lang="ru-RU" dirty="0"/>
              <a:t>,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продуктивних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Тому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науково-технічну</a:t>
            </a:r>
            <a:r>
              <a:rPr lang="ru-RU" dirty="0"/>
              <a:t> </a:t>
            </a:r>
            <a:r>
              <a:rPr lang="ru-RU" dirty="0" err="1"/>
              <a:t>революцію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36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36" y="2253488"/>
            <a:ext cx="8222100" cy="767700"/>
          </a:xfrm>
        </p:spPr>
        <p:txBody>
          <a:bodyPr/>
          <a:lstStyle/>
          <a:p>
            <a:endParaRPr lang="uk-UA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046" y="1586566"/>
            <a:ext cx="8222100" cy="2710200"/>
          </a:xfrm>
        </p:spPr>
        <p:txBody>
          <a:bodyPr/>
          <a:lstStyle/>
          <a:p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/>
              <a:t>НТР </a:t>
            </a:r>
            <a:r>
              <a:rPr lang="ru-RU" dirty="0" err="1"/>
              <a:t>має</a:t>
            </a:r>
            <a:r>
              <a:rPr lang="ru-RU" dirty="0"/>
              <a:t> ряд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основними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є:</a:t>
            </a:r>
            <a:endParaRPr lang="uk-UA" dirty="0"/>
          </a:p>
          <a:p>
            <a:pPr lvl="0"/>
            <a:r>
              <a:rPr lang="ru-RU" dirty="0"/>
              <a:t>– </a:t>
            </a:r>
            <a:r>
              <a:rPr lang="ru-RU" dirty="0" err="1"/>
              <a:t>перетворення</a:t>
            </a:r>
            <a:r>
              <a:rPr lang="ru-RU" dirty="0"/>
              <a:t> науки у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продуктивну</a:t>
            </a:r>
            <a:r>
              <a:rPr lang="ru-RU" dirty="0"/>
              <a:t> силу;</a:t>
            </a:r>
            <a:endParaRPr lang="uk-UA" dirty="0"/>
          </a:p>
          <a:p>
            <a:pPr lvl="0"/>
            <a:r>
              <a:rPr lang="ru-RU" dirty="0"/>
              <a:t>–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проміжку</a:t>
            </a:r>
            <a:r>
              <a:rPr lang="ru-RU" dirty="0"/>
              <a:t> часу </a:t>
            </a:r>
            <a:r>
              <a:rPr lang="ru-RU" dirty="0" err="1"/>
              <a:t>від</a:t>
            </a:r>
            <a:r>
              <a:rPr lang="ru-RU" dirty="0"/>
              <a:t> нового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практичного </a:t>
            </a:r>
            <a:r>
              <a:rPr lang="ru-RU" dirty="0" err="1"/>
              <a:t>використання</a:t>
            </a:r>
            <a:r>
              <a:rPr lang="ru-RU" dirty="0"/>
              <a:t>;</a:t>
            </a:r>
            <a:endParaRPr lang="uk-UA" dirty="0"/>
          </a:p>
          <a:p>
            <a:pPr lvl="0"/>
            <a:r>
              <a:rPr lang="ru-RU" dirty="0"/>
              <a:t>– </a:t>
            </a:r>
            <a:r>
              <a:rPr lang="ru-RU" dirty="0" err="1"/>
              <a:t>новий</a:t>
            </a:r>
            <a:r>
              <a:rPr lang="ru-RU" dirty="0"/>
              <a:t> стан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перетворенню</a:t>
            </a:r>
            <a:r>
              <a:rPr lang="ru-RU" dirty="0"/>
              <a:t> науки у </a:t>
            </a:r>
            <a:r>
              <a:rPr lang="ru-RU" dirty="0" err="1"/>
              <a:t>пріоритетну</a:t>
            </a:r>
            <a:r>
              <a:rPr lang="ru-RU" dirty="0"/>
              <a:t> сферу </a:t>
            </a:r>
            <a:r>
              <a:rPr lang="ru-RU" dirty="0" err="1"/>
              <a:t>діяльності</a:t>
            </a:r>
            <a:r>
              <a:rPr lang="ru-RU" dirty="0" smtClean="0"/>
              <a:t>;</a:t>
            </a:r>
          </a:p>
          <a:p>
            <a:pPr lvl="0"/>
            <a:r>
              <a:rPr lang="ru-RU" dirty="0"/>
              <a:t>– </a:t>
            </a:r>
            <a:r>
              <a:rPr lang="ru-RU" dirty="0" err="1"/>
              <a:t>інтеграція</a:t>
            </a:r>
            <a:r>
              <a:rPr lang="ru-RU" dirty="0"/>
              <a:t> науки з </a:t>
            </a:r>
            <a:r>
              <a:rPr lang="ru-RU" dirty="0" err="1"/>
              <a:t>виробництвом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науки;– </a:t>
            </a:r>
            <a:r>
              <a:rPr lang="ru-RU" dirty="0" err="1"/>
              <a:t>якісне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046" y="514441"/>
            <a:ext cx="9259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/>
              <a:t>Науково-технічна</a:t>
            </a:r>
            <a:r>
              <a:rPr lang="ru-RU" sz="2000" b="1" i="1" dirty="0"/>
              <a:t> </a:t>
            </a:r>
            <a:r>
              <a:rPr lang="ru-RU" sz="2000" b="1" i="1" dirty="0" err="1"/>
              <a:t>революція</a:t>
            </a:r>
            <a:r>
              <a:rPr lang="ru-RU" sz="2000" b="1" i="1" dirty="0"/>
              <a:t> (НТР) –</a:t>
            </a:r>
            <a:r>
              <a:rPr lang="ru-RU" sz="2000" dirty="0"/>
              <a:t> 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стрибок</a:t>
            </a:r>
            <a:r>
              <a:rPr lang="ru-RU" sz="2000" dirty="0"/>
              <a:t> у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продуктивних</a:t>
            </a:r>
            <a:r>
              <a:rPr lang="ru-RU" sz="2000" dirty="0"/>
              <a:t> сил </a:t>
            </a:r>
            <a:r>
              <a:rPr lang="ru-RU" sz="2000" dirty="0" err="1"/>
              <a:t>суспільства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перехід</a:t>
            </a:r>
            <a:r>
              <a:rPr lang="ru-RU" sz="2000" dirty="0"/>
              <a:t> у </a:t>
            </a:r>
            <a:r>
              <a:rPr lang="ru-RU" sz="2000" dirty="0" err="1"/>
              <a:t>якісно</a:t>
            </a:r>
            <a:r>
              <a:rPr lang="ru-RU" sz="2000" dirty="0"/>
              <a:t> </a:t>
            </a:r>
            <a:r>
              <a:rPr lang="ru-RU" sz="2000" dirty="0" err="1"/>
              <a:t>новий</a:t>
            </a:r>
            <a:r>
              <a:rPr lang="ru-RU" sz="2000" dirty="0"/>
              <a:t> стан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докорінних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в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.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31975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Загальні та пріоритетні напрями НТП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57" y="166254"/>
            <a:ext cx="5500388" cy="4977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194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55" y="1034288"/>
            <a:ext cx="8222100" cy="767700"/>
          </a:xfrm>
        </p:spPr>
        <p:txBody>
          <a:bodyPr/>
          <a:lstStyle/>
          <a:p>
            <a:r>
              <a:rPr lang="ru-RU" b="1" i="1" dirty="0" err="1"/>
              <a:t>Основні</a:t>
            </a:r>
            <a:r>
              <a:rPr lang="ru-RU" b="1" i="1" dirty="0"/>
              <a:t> напрямки НТП на </a:t>
            </a:r>
            <a:r>
              <a:rPr lang="ru-RU" b="1" i="1" dirty="0" err="1"/>
              <a:t>сучасному</a:t>
            </a:r>
            <a:r>
              <a:rPr lang="ru-RU" b="1" i="1" dirty="0"/>
              <a:t> </a:t>
            </a:r>
            <a:r>
              <a:rPr lang="ru-RU" b="1" i="1" dirty="0" err="1"/>
              <a:t>етапі</a:t>
            </a:r>
            <a:r>
              <a:rPr lang="ru-RU" b="1" i="1" dirty="0"/>
              <a:t>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95802"/>
            <a:ext cx="9144000" cy="2710200"/>
          </a:xfrm>
        </p:spPr>
        <p:txBody>
          <a:bodyPr/>
          <a:lstStyle/>
          <a:p>
            <a:r>
              <a:rPr lang="ru-RU" sz="1400" dirty="0" err="1" smtClean="0"/>
              <a:t>електронізація</a:t>
            </a:r>
            <a:r>
              <a:rPr lang="ru-RU" sz="1400" dirty="0" smtClean="0"/>
              <a:t> </a:t>
            </a:r>
            <a:r>
              <a:rPr lang="ru-RU" sz="1400" dirty="0"/>
              <a:t>– </a:t>
            </a:r>
            <a:r>
              <a:rPr lang="ru-RU" sz="1400" dirty="0" err="1"/>
              <a:t>забезпечення</a:t>
            </a:r>
            <a:r>
              <a:rPr lang="ru-RU" sz="1400" dirty="0"/>
              <a:t> </a:t>
            </a:r>
            <a:r>
              <a:rPr lang="ru-RU" sz="1400" dirty="0" err="1"/>
              <a:t>усіх</a:t>
            </a:r>
            <a:r>
              <a:rPr lang="ru-RU" sz="1400" dirty="0"/>
              <a:t> сфер </a:t>
            </a:r>
            <a:r>
              <a:rPr lang="ru-RU" sz="1400" dirty="0" err="1"/>
              <a:t>виробництва</a:t>
            </a:r>
            <a:r>
              <a:rPr lang="ru-RU" sz="1400" dirty="0"/>
              <a:t> і </a:t>
            </a:r>
            <a:r>
              <a:rPr lang="ru-RU" sz="1400" dirty="0" err="1"/>
              <a:t>суспільного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</a:t>
            </a:r>
            <a:r>
              <a:rPr lang="ru-RU" sz="1400" dirty="0" err="1"/>
              <a:t>високоефективними</a:t>
            </a:r>
            <a:r>
              <a:rPr lang="ru-RU" sz="1400" dirty="0"/>
              <a:t> </a:t>
            </a:r>
            <a:r>
              <a:rPr lang="ru-RU" sz="1400" dirty="0" err="1"/>
              <a:t>засобами</a:t>
            </a:r>
            <a:r>
              <a:rPr lang="ru-RU" sz="1400" dirty="0"/>
              <a:t> </a:t>
            </a:r>
            <a:r>
              <a:rPr lang="ru-RU" sz="1400" dirty="0" err="1"/>
              <a:t>обчислювальної</a:t>
            </a:r>
            <a:r>
              <a:rPr lang="ru-RU" sz="1400" dirty="0"/>
              <a:t> </a:t>
            </a:r>
            <a:r>
              <a:rPr lang="ru-RU" sz="1400" dirty="0" err="1"/>
              <a:t>техніки</a:t>
            </a:r>
            <a:r>
              <a:rPr lang="ru-RU" sz="1400" dirty="0"/>
              <a:t> аж до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принципів</a:t>
            </a:r>
            <a:r>
              <a:rPr lang="ru-RU" sz="1400" dirty="0"/>
              <a:t> штучного </a:t>
            </a:r>
            <a:r>
              <a:rPr lang="ru-RU" sz="1400" dirty="0" err="1"/>
              <a:t>інтелекту</a:t>
            </a:r>
            <a:r>
              <a:rPr lang="ru-RU" sz="1400" dirty="0"/>
              <a:t>, нового </a:t>
            </a:r>
            <a:r>
              <a:rPr lang="ru-RU" sz="1400" dirty="0" err="1"/>
              <a:t>покоління</a:t>
            </a:r>
            <a:r>
              <a:rPr lang="ru-RU" sz="1400" dirty="0"/>
              <a:t> </a:t>
            </a:r>
            <a:r>
              <a:rPr lang="ru-RU" sz="1400" dirty="0" err="1"/>
              <a:t>супутникових</a:t>
            </a:r>
            <a:r>
              <a:rPr lang="ru-RU" sz="1400" dirty="0"/>
              <a:t> систем </a:t>
            </a:r>
            <a:r>
              <a:rPr lang="ru-RU" sz="1400" dirty="0" err="1"/>
              <a:t>зв'язку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;</a:t>
            </a:r>
            <a:endParaRPr lang="uk-UA" sz="1400" dirty="0"/>
          </a:p>
          <a:p>
            <a:r>
              <a:rPr lang="ru-RU" sz="1400" dirty="0"/>
              <a:t>комплексна </a:t>
            </a:r>
            <a:r>
              <a:rPr lang="ru-RU" sz="1400" dirty="0" err="1"/>
              <a:t>автоматизація</a:t>
            </a:r>
            <a:r>
              <a:rPr lang="ru-RU" sz="1400" dirty="0"/>
              <a:t>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галузей</a:t>
            </a:r>
            <a:r>
              <a:rPr lang="ru-RU" sz="1400" dirty="0"/>
              <a:t> народного </a:t>
            </a:r>
            <a:r>
              <a:rPr lang="ru-RU" sz="1400" dirty="0" err="1"/>
              <a:t>господарства</a:t>
            </a:r>
            <a:r>
              <a:rPr lang="ru-RU" sz="1400" dirty="0"/>
              <a:t>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електронізації</a:t>
            </a:r>
            <a:r>
              <a:rPr lang="ru-RU" sz="1400" dirty="0"/>
              <a:t>: </a:t>
            </a:r>
            <a:r>
              <a:rPr lang="ru-RU" sz="1400" dirty="0" err="1"/>
              <a:t>впровадження</a:t>
            </a:r>
            <a:r>
              <a:rPr lang="ru-RU" sz="1400" dirty="0"/>
              <a:t> </a:t>
            </a:r>
            <a:r>
              <a:rPr lang="ru-RU" sz="1400" dirty="0" err="1"/>
              <a:t>гнучких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систем, </a:t>
            </a:r>
            <a:r>
              <a:rPr lang="ru-RU" sz="1400" dirty="0" err="1"/>
              <a:t>промислових</a:t>
            </a:r>
            <a:r>
              <a:rPr lang="ru-RU" sz="1400" dirty="0"/>
              <a:t> </a:t>
            </a:r>
            <a:r>
              <a:rPr lang="ru-RU" sz="1400" dirty="0" err="1"/>
              <a:t>роботів</a:t>
            </a:r>
            <a:r>
              <a:rPr lang="ru-RU" sz="1400" dirty="0"/>
              <a:t>, </a:t>
            </a:r>
            <a:r>
              <a:rPr lang="ru-RU" sz="1400" dirty="0" err="1"/>
              <a:t>багатоопераційних</a:t>
            </a:r>
            <a:r>
              <a:rPr lang="ru-RU" sz="1400" dirty="0"/>
              <a:t> </a:t>
            </a:r>
            <a:r>
              <a:rPr lang="ru-RU" sz="1400" dirty="0" err="1"/>
              <a:t>верстатів</a:t>
            </a:r>
            <a:r>
              <a:rPr lang="ru-RU" sz="1400" dirty="0"/>
              <a:t> з ЧЛУ, систем </a:t>
            </a:r>
            <a:r>
              <a:rPr lang="ru-RU" sz="1400" dirty="0" err="1"/>
              <a:t>автоматизованого</a:t>
            </a:r>
            <a:r>
              <a:rPr lang="ru-RU" sz="1400" dirty="0"/>
              <a:t> </a:t>
            </a:r>
            <a:r>
              <a:rPr lang="ru-RU" sz="1400" dirty="0" err="1"/>
              <a:t>проектування</a:t>
            </a:r>
            <a:r>
              <a:rPr lang="ru-RU" sz="1400" dirty="0"/>
              <a:t>, </a:t>
            </a:r>
            <a:r>
              <a:rPr lang="ru-RU" sz="1400" dirty="0" err="1"/>
              <a:t>автоматизованих</a:t>
            </a:r>
            <a:r>
              <a:rPr lang="ru-RU" sz="1400" dirty="0"/>
              <a:t> систем </a:t>
            </a:r>
            <a:r>
              <a:rPr lang="ru-RU" sz="1400" dirty="0" err="1"/>
              <a:t>управління</a:t>
            </a:r>
            <a:r>
              <a:rPr lang="ru-RU" sz="1400" dirty="0"/>
              <a:t> </a:t>
            </a:r>
            <a:r>
              <a:rPr lang="ru-RU" sz="1400" dirty="0" err="1"/>
              <a:t>технологічними</a:t>
            </a:r>
            <a:r>
              <a:rPr lang="ru-RU" sz="1400" dirty="0"/>
              <a:t> </a:t>
            </a:r>
            <a:r>
              <a:rPr lang="ru-RU" sz="1400" dirty="0" err="1"/>
              <a:t>процесами</a:t>
            </a:r>
            <a:r>
              <a:rPr lang="ru-RU" sz="1400" dirty="0"/>
              <a:t>;</a:t>
            </a:r>
            <a:endParaRPr lang="uk-UA" sz="1400" dirty="0"/>
          </a:p>
          <a:p>
            <a:r>
              <a:rPr lang="ru-RU" sz="1400" dirty="0" err="1"/>
              <a:t>створення</a:t>
            </a:r>
            <a:r>
              <a:rPr lang="ru-RU" sz="1400" dirty="0"/>
              <a:t> і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нових</a:t>
            </a:r>
            <a:r>
              <a:rPr lang="ru-RU" sz="1400" dirty="0"/>
              <a:t> </a:t>
            </a:r>
            <a:r>
              <a:rPr lang="ru-RU" sz="1400" dirty="0" err="1"/>
              <a:t>матеріалів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нові</a:t>
            </a:r>
            <a:r>
              <a:rPr lang="ru-RU" sz="1400" dirty="0"/>
              <a:t> </a:t>
            </a:r>
            <a:r>
              <a:rPr lang="ru-RU" sz="1400" dirty="0" err="1"/>
              <a:t>властивості</a:t>
            </a:r>
            <a:r>
              <a:rPr lang="ru-RU" sz="1400" dirty="0"/>
              <a:t>: </a:t>
            </a:r>
            <a:r>
              <a:rPr lang="ru-RU" sz="1400" dirty="0" err="1"/>
              <a:t>надпровідність</a:t>
            </a:r>
            <a:r>
              <a:rPr lang="ru-RU" sz="1400" dirty="0"/>
              <a:t>, </a:t>
            </a:r>
            <a:r>
              <a:rPr lang="ru-RU" sz="1400" dirty="0" err="1"/>
              <a:t>радіаційну</a:t>
            </a:r>
            <a:r>
              <a:rPr lang="ru-RU" sz="1400" dirty="0"/>
              <a:t> </a:t>
            </a:r>
            <a:r>
              <a:rPr lang="ru-RU" sz="1400" dirty="0" err="1"/>
              <a:t>стійкість</a:t>
            </a:r>
            <a:r>
              <a:rPr lang="ru-RU" sz="1400" dirty="0"/>
              <a:t>, </a:t>
            </a:r>
            <a:r>
              <a:rPr lang="ru-RU" sz="1400" dirty="0" err="1"/>
              <a:t>стійкість</a:t>
            </a:r>
            <a:r>
              <a:rPr lang="ru-RU" sz="1400" dirty="0"/>
              <a:t> до </a:t>
            </a:r>
            <a:r>
              <a:rPr lang="ru-RU" sz="1400" dirty="0" err="1"/>
              <a:t>зношування</a:t>
            </a:r>
            <a:r>
              <a:rPr lang="ru-RU" sz="1400" dirty="0"/>
              <a:t>; </a:t>
            </a:r>
            <a:r>
              <a:rPr lang="ru-RU" sz="1400" dirty="0" err="1"/>
              <a:t>надчистих</a:t>
            </a:r>
            <a:r>
              <a:rPr lang="ru-RU" sz="1400" dirty="0"/>
              <a:t> </a:t>
            </a:r>
            <a:r>
              <a:rPr lang="ru-RU" sz="1400" dirty="0" err="1"/>
              <a:t>матеріалів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заданими</a:t>
            </a:r>
            <a:r>
              <a:rPr lang="ru-RU" sz="1400" dirty="0"/>
              <a:t> </a:t>
            </a:r>
            <a:r>
              <a:rPr lang="ru-RU" sz="1400" dirty="0" err="1"/>
              <a:t>властивостями</a:t>
            </a:r>
            <a:r>
              <a:rPr lang="ru-RU" sz="1400" dirty="0"/>
              <a:t>;</a:t>
            </a:r>
            <a:endParaRPr lang="uk-UA" sz="1400" dirty="0"/>
          </a:p>
          <a:p>
            <a:r>
              <a:rPr lang="ru-RU" sz="1400" dirty="0" err="1"/>
              <a:t>освоєння</a:t>
            </a:r>
            <a:r>
              <a:rPr lang="ru-RU" sz="1400" dirty="0"/>
              <a:t> </a:t>
            </a:r>
            <a:r>
              <a:rPr lang="ru-RU" sz="1400" dirty="0" err="1"/>
              <a:t>принципово</a:t>
            </a:r>
            <a:r>
              <a:rPr lang="ru-RU" sz="1400" dirty="0"/>
              <a:t> </a:t>
            </a:r>
            <a:r>
              <a:rPr lang="ru-RU" sz="1400" dirty="0" err="1"/>
              <a:t>нових</a:t>
            </a:r>
            <a:r>
              <a:rPr lang="ru-RU" sz="1400" dirty="0"/>
              <a:t> </a:t>
            </a:r>
            <a:r>
              <a:rPr lang="ru-RU" sz="1400" dirty="0" err="1"/>
              <a:t>технологій</a:t>
            </a:r>
            <a:r>
              <a:rPr lang="ru-RU" sz="1400" dirty="0"/>
              <a:t>: </a:t>
            </a:r>
            <a:r>
              <a:rPr lang="ru-RU" sz="1400" dirty="0" err="1"/>
              <a:t>мембранної</a:t>
            </a:r>
            <a:r>
              <a:rPr lang="ru-RU" sz="1400" dirty="0"/>
              <a:t>, </a:t>
            </a:r>
            <a:r>
              <a:rPr lang="ru-RU" sz="1400" dirty="0" err="1"/>
              <a:t>лазерної</a:t>
            </a:r>
            <a:r>
              <a:rPr lang="ru-RU" sz="1400" dirty="0"/>
              <a:t>, </a:t>
            </a:r>
            <a:r>
              <a:rPr lang="ru-RU" sz="1400" dirty="0" err="1"/>
              <a:t>плазмової</a:t>
            </a:r>
            <a:r>
              <a:rPr lang="ru-RU" sz="1400" dirty="0"/>
              <a:t>, </a:t>
            </a:r>
            <a:r>
              <a:rPr lang="ru-RU" sz="1400" dirty="0" err="1"/>
              <a:t>вакуумної</a:t>
            </a:r>
            <a:r>
              <a:rPr lang="ru-RU" sz="1400" dirty="0"/>
              <a:t>, </a:t>
            </a:r>
            <a:r>
              <a:rPr lang="ru-RU" sz="1400" dirty="0" err="1"/>
              <a:t>детонаційної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;</a:t>
            </a:r>
            <a:endParaRPr lang="uk-UA" sz="1400" dirty="0"/>
          </a:p>
          <a:p>
            <a:r>
              <a:rPr lang="ru-RU" sz="1400" dirty="0" err="1"/>
              <a:t>прискорений</a:t>
            </a:r>
            <a:r>
              <a:rPr lang="ru-RU" sz="1400" dirty="0"/>
              <a:t> </a:t>
            </a:r>
            <a:r>
              <a:rPr lang="ru-RU" sz="1400" dirty="0" err="1"/>
              <a:t>розвиток</a:t>
            </a:r>
            <a:r>
              <a:rPr lang="ru-RU" sz="1400" dirty="0"/>
              <a:t> </a:t>
            </a:r>
            <a:r>
              <a:rPr lang="ru-RU" sz="1400" dirty="0" err="1"/>
              <a:t>біотехнології</a:t>
            </a:r>
            <a:r>
              <a:rPr lang="ru-RU" sz="1400" dirty="0"/>
              <a:t>, яка </a:t>
            </a:r>
            <a:r>
              <a:rPr lang="ru-RU" sz="1400" dirty="0" err="1"/>
              <a:t>сприяє</a:t>
            </a:r>
            <a:r>
              <a:rPr lang="ru-RU" sz="1400" dirty="0"/>
              <a:t> </a:t>
            </a:r>
            <a:r>
              <a:rPr lang="ru-RU" sz="1400" dirty="0" err="1"/>
              <a:t>створенню</a:t>
            </a:r>
            <a:r>
              <a:rPr lang="ru-RU" sz="1400" dirty="0"/>
              <a:t> </a:t>
            </a:r>
            <a:r>
              <a:rPr lang="ru-RU" sz="1400" dirty="0" err="1"/>
              <a:t>безвідходних</a:t>
            </a:r>
            <a:r>
              <a:rPr lang="ru-RU" sz="1400" dirty="0"/>
              <a:t> </a:t>
            </a:r>
            <a:r>
              <a:rPr lang="ru-RU" sz="1400" dirty="0" err="1"/>
              <a:t>технологічних</a:t>
            </a:r>
            <a:r>
              <a:rPr lang="ru-RU" sz="1400" dirty="0"/>
              <a:t> </a:t>
            </a:r>
            <a:r>
              <a:rPr lang="ru-RU" sz="1400" dirty="0" err="1"/>
              <a:t>процесів</a:t>
            </a:r>
            <a:r>
              <a:rPr lang="ru-RU" sz="1400" dirty="0"/>
              <a:t>, </a:t>
            </a:r>
            <a:r>
              <a:rPr lang="ru-RU" sz="1400" dirty="0" err="1"/>
              <a:t>нарощуванню</a:t>
            </a:r>
            <a:r>
              <a:rPr lang="ru-RU" sz="1400" dirty="0"/>
              <a:t> </a:t>
            </a:r>
            <a:r>
              <a:rPr lang="ru-RU" sz="1400" dirty="0" err="1"/>
              <a:t>обсягів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сировини</a:t>
            </a:r>
            <a:r>
              <a:rPr lang="ru-RU" sz="1400" dirty="0"/>
              <a:t>, </a:t>
            </a:r>
            <a:r>
              <a:rPr lang="ru-RU" sz="1400" dirty="0" err="1"/>
              <a:t>продовольчих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.</a:t>
            </a:r>
            <a:endParaRPr lang="uk-UA" sz="1400" dirty="0"/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58330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-1" y="1586566"/>
            <a:ext cx="9070109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sz="1400" dirty="0"/>
              <a:t>Торгівля в Україні з кожним роком наближається до європейських стандартів завдяки використанню нових технологій, технічному переозброєнню, підвищенню стандартів обслуговування покупців і підвищенню кваліфікації підприємців і фахівців</a:t>
            </a:r>
            <a:r>
              <a:rPr lang="uk-UA" sz="1400" dirty="0" smtClean="0"/>
              <a:t>. Україна </a:t>
            </a:r>
            <a:r>
              <a:rPr lang="uk-UA" sz="1400" dirty="0"/>
              <a:t>знаходиться на четвертому місці за інвестиційною привабливістю ринку роздрібної торгівлі в рейтингу агентства А. Т Керні. Незважаючи на те, що в порівнянні з минулими роками вона опустилася на одну позицію, Україна як і раніше серед тих країн, в які роздрібним мережам рекомендується «заходити негайно» з метою розвитку бізнесу. </a:t>
            </a:r>
            <a:r>
              <a:rPr lang="uk-UA" sz="1400" dirty="0" smtClean="0"/>
              <a:t>Така </a:t>
            </a:r>
            <a:r>
              <a:rPr lang="uk-UA" sz="1400" dirty="0"/>
              <a:t>позиція України стала можливою завдяки роздрібному ринку, що швидко розвивається, близькості до Європейського союзу і обмеженої конкуренції у </a:t>
            </a:r>
            <a:r>
              <a:rPr lang="uk-UA" sz="1400" dirty="0" err="1"/>
              <a:t>сфєрі</a:t>
            </a:r>
            <a:r>
              <a:rPr lang="uk-UA" sz="1400" dirty="0"/>
              <a:t> торгівлі</a:t>
            </a:r>
            <a:r>
              <a:rPr lang="uk-UA" sz="1400" dirty="0" smtClean="0"/>
              <a:t>.</a:t>
            </a:r>
            <a:endParaRPr lang="uk-UA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науково-технічного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цілим</a:t>
            </a:r>
            <a:r>
              <a:rPr lang="ru-RU" dirty="0"/>
              <a:t> рядом </a:t>
            </a:r>
            <a:r>
              <a:rPr lang="ru-RU" dirty="0" err="1"/>
              <a:t>показників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НТП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показникам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фактичного </a:t>
            </a:r>
            <a:r>
              <a:rPr lang="ru-RU" dirty="0" err="1"/>
              <a:t>впровадження</a:t>
            </a:r>
            <a:r>
              <a:rPr lang="ru-RU" dirty="0"/>
              <a:t> у </a:t>
            </a:r>
            <a:r>
              <a:rPr lang="ru-RU" dirty="0" err="1" smtClean="0"/>
              <a:t>виробництво</a:t>
            </a:r>
            <a:r>
              <a:rPr lang="uk-UA" dirty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</a:t>
            </a:r>
            <a:r>
              <a:rPr lang="ru-RU" dirty="0"/>
              <a:t>науки,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і </a:t>
            </a:r>
            <a:r>
              <a:rPr lang="ru-RU" dirty="0" err="1"/>
              <a:t>управління</a:t>
            </a:r>
            <a:r>
              <a:rPr lang="ru-RU" dirty="0"/>
              <a:t>, як в </a:t>
            </a:r>
            <a:r>
              <a:rPr lang="ru-RU" dirty="0" err="1"/>
              <a:t>цілому</a:t>
            </a:r>
            <a:r>
              <a:rPr lang="ru-RU" dirty="0"/>
              <a:t> в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так і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і на </a:t>
            </a:r>
            <a:r>
              <a:rPr lang="ru-RU" dirty="0" err="1"/>
              <a:t>підприємствах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9204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Основні напрями та результати інтенсифікації сільськогосподарського виробниц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30" y="138545"/>
            <a:ext cx="5531543" cy="4895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619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1302143"/>
            <a:ext cx="8222100" cy="767700"/>
          </a:xfrm>
        </p:spPr>
        <p:txBody>
          <a:bodyPr/>
          <a:lstStyle/>
          <a:p>
            <a:pPr lvl="0"/>
            <a:r>
              <a:rPr lang="uk-UA" b="1" dirty="0" smtClean="0"/>
              <a:t>3. Значення </a:t>
            </a:r>
            <a:r>
              <a:rPr lang="uk-UA" b="1" dirty="0"/>
              <a:t>типізації, уніфікації та стандартизації обладнання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27200"/>
            <a:ext cx="9144000" cy="2902075"/>
          </a:xfrm>
        </p:spPr>
        <p:txBody>
          <a:bodyPr/>
          <a:lstStyle/>
          <a:p>
            <a:pPr algn="just"/>
            <a:r>
              <a:rPr lang="uk-UA" dirty="0" smtClean="0"/>
              <a:t>Типізація</a:t>
            </a:r>
            <a:r>
              <a:rPr lang="ru-RU" dirty="0"/>
              <a:t> </a:t>
            </a:r>
            <a:r>
              <a:rPr lang="uk-UA" dirty="0"/>
              <a:t>— це система заходів, скерованих на зведення зайвої різноманітності конструкцій до обмеженого переліку технічно й економічно найдосконаліших сучасних типів обладнання для розробки типових проектів.</a:t>
            </a:r>
          </a:p>
          <a:p>
            <a:pPr algn="just"/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окремого</a:t>
            </a:r>
            <a:r>
              <a:rPr lang="ru-RU" dirty="0"/>
              <a:t> виду </a:t>
            </a:r>
            <a:r>
              <a:rPr lang="ru-RU" dirty="0" err="1"/>
              <a:t>обладнання</a:t>
            </a:r>
            <a:r>
              <a:rPr lang="ru-RU" dirty="0"/>
              <a:t> одного типу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типорозміром</a:t>
            </a:r>
            <a:r>
              <a:rPr lang="ru-RU" dirty="0"/>
              <a:t>, 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типорозмірів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параметричний</a:t>
            </a:r>
            <a:r>
              <a:rPr lang="ru-RU" dirty="0"/>
              <a:t> (</a:t>
            </a:r>
            <a:r>
              <a:rPr lang="ru-RU" dirty="0" err="1"/>
              <a:t>розмірний</a:t>
            </a:r>
            <a:r>
              <a:rPr lang="ru-RU" dirty="0"/>
              <a:t>) ряд.</a:t>
            </a:r>
            <a:endParaRPr lang="uk-UA" dirty="0"/>
          </a:p>
          <a:p>
            <a:pPr algn="just"/>
            <a:r>
              <a:rPr lang="ru-RU" dirty="0" err="1"/>
              <a:t>Торгове</a:t>
            </a:r>
            <a:r>
              <a:rPr lang="ru-RU" dirty="0"/>
              <a:t> </a:t>
            </a:r>
            <a:r>
              <a:rPr lang="ru-RU" dirty="0" err="1"/>
              <a:t>немеханічне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: </a:t>
            </a:r>
            <a:r>
              <a:rPr lang="ru-RU" dirty="0" err="1"/>
              <a:t>пристінні</a:t>
            </a:r>
            <a:r>
              <a:rPr lang="ru-RU" dirty="0"/>
              <a:t> й </a:t>
            </a:r>
            <a:r>
              <a:rPr lang="ru-RU" dirty="0" err="1"/>
              <a:t>острівні</a:t>
            </a:r>
            <a:r>
              <a:rPr lang="ru-RU" dirty="0"/>
              <a:t> </a:t>
            </a:r>
            <a:r>
              <a:rPr lang="ru-RU" dirty="0" err="1"/>
              <a:t>гірки</a:t>
            </a:r>
            <a:r>
              <a:rPr lang="ru-RU" dirty="0"/>
              <a:t>, </a:t>
            </a:r>
            <a:r>
              <a:rPr lang="ru-RU" dirty="0" err="1"/>
              <a:t>секції</a:t>
            </a:r>
            <a:r>
              <a:rPr lang="ru-RU" dirty="0"/>
              <a:t> </a:t>
            </a:r>
            <a:r>
              <a:rPr lang="ru-RU" dirty="0" err="1"/>
              <a:t>замкнених</a:t>
            </a:r>
            <a:r>
              <a:rPr lang="ru-RU" dirty="0"/>
              <a:t> зон </a:t>
            </a:r>
            <a:r>
              <a:rPr lang="ru-RU" dirty="0" err="1"/>
              <a:t>всередині</a:t>
            </a:r>
            <a:r>
              <a:rPr lang="ru-RU" dirty="0"/>
              <a:t> торгового залу, </a:t>
            </a:r>
            <a:r>
              <a:rPr lang="ru-RU" dirty="0" err="1"/>
              <a:t>вішала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товароносії</a:t>
            </a:r>
            <a:r>
              <a:rPr lang="ru-RU" dirty="0"/>
              <a:t>, прилавки, </a:t>
            </a:r>
            <a:r>
              <a:rPr lang="ru-RU" dirty="0" err="1"/>
              <a:t>немеханічні</a:t>
            </a:r>
            <a:r>
              <a:rPr lang="ru-RU" dirty="0"/>
              <a:t> </a:t>
            </a:r>
            <a:r>
              <a:rPr lang="ru-RU" dirty="0" err="1"/>
              <a:t>касові</a:t>
            </a:r>
            <a:r>
              <a:rPr lang="ru-RU" dirty="0"/>
              <a:t> </a:t>
            </a:r>
            <a:r>
              <a:rPr lang="ru-RU" dirty="0" err="1"/>
              <a:t>кабіни</a:t>
            </a:r>
            <a:r>
              <a:rPr lang="ru-RU" dirty="0"/>
              <a:t>, </a:t>
            </a:r>
            <a:r>
              <a:rPr lang="ru-RU" dirty="0" err="1"/>
              <a:t>корзини</a:t>
            </a:r>
            <a:r>
              <a:rPr lang="ru-RU" dirty="0"/>
              <a:t> і </a:t>
            </a:r>
            <a:r>
              <a:rPr lang="ru-RU" dirty="0" err="1"/>
              <a:t>візки</a:t>
            </a:r>
            <a:r>
              <a:rPr lang="ru-RU" dirty="0"/>
              <a:t> для покупок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uk-UA" dirty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7002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47782" y="1506425"/>
            <a:ext cx="9144000" cy="2846657"/>
          </a:xfrm>
        </p:spPr>
        <p:txBody>
          <a:bodyPr/>
          <a:lstStyle/>
          <a:p>
            <a:pPr algn="just"/>
            <a:r>
              <a:rPr lang="ru-RU" dirty="0" err="1"/>
              <a:t>Використання</a:t>
            </a:r>
            <a:r>
              <a:rPr lang="ru-RU" dirty="0"/>
              <a:t> типового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експериментально</a:t>
            </a:r>
            <a:r>
              <a:rPr lang="ru-RU" dirty="0"/>
              <a:t> </a:t>
            </a:r>
            <a:r>
              <a:rPr lang="ru-RU" dirty="0" err="1"/>
              <a:t>перевіреного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, </a:t>
            </a:r>
            <a:r>
              <a:rPr lang="ru-RU" dirty="0" err="1"/>
              <a:t>розробляти</a:t>
            </a:r>
            <a:r>
              <a:rPr lang="ru-RU" dirty="0"/>
              <a:t>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технологічне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торгового залу,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і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  <a:endParaRPr lang="uk-UA" dirty="0"/>
          </a:p>
          <a:p>
            <a:pPr algn="just"/>
            <a:r>
              <a:rPr lang="ru-RU" dirty="0" err="1"/>
              <a:t>Уніфікація</a:t>
            </a:r>
            <a:r>
              <a:rPr lang="ru-RU" dirty="0"/>
              <a:t> — </a:t>
            </a:r>
            <a:r>
              <a:rPr lang="ru-RU" dirty="0" err="1"/>
              <a:t>приведення</a:t>
            </a:r>
            <a:r>
              <a:rPr lang="ru-RU" dirty="0"/>
              <a:t> деталей,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обладнання</a:t>
            </a:r>
            <a:r>
              <a:rPr lang="ru-RU" dirty="0"/>
              <a:t> до </a:t>
            </a:r>
            <a:r>
              <a:rPr lang="ru-RU" dirty="0" err="1"/>
              <a:t>єдиних</a:t>
            </a:r>
            <a:r>
              <a:rPr lang="ru-RU" dirty="0"/>
              <a:t> форм, </a:t>
            </a:r>
            <a:r>
              <a:rPr lang="ru-RU" dirty="0" err="1"/>
              <a:t>конструкцій</a:t>
            </a:r>
            <a:r>
              <a:rPr lang="ru-RU" dirty="0"/>
              <a:t> і </a:t>
            </a:r>
            <a:r>
              <a:rPr lang="ru-RU" dirty="0" err="1"/>
              <a:t>розмірів</a:t>
            </a:r>
            <a:r>
              <a:rPr lang="ru-RU" dirty="0"/>
              <a:t>. </a:t>
            </a:r>
            <a:r>
              <a:rPr lang="ru-RU" dirty="0" err="1"/>
              <a:t>Уніфіковані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(</a:t>
            </a:r>
            <a:r>
              <a:rPr lang="ru-RU" dirty="0" err="1"/>
              <a:t>полиці</a:t>
            </a:r>
            <a:r>
              <a:rPr lang="ru-RU" dirty="0"/>
              <a:t>, ящики, </a:t>
            </a:r>
            <a:r>
              <a:rPr lang="ru-RU" dirty="0" err="1"/>
              <a:t>кронштейни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повторюватись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в наборах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вони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взаємозамінними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зайвої</a:t>
            </a:r>
            <a:r>
              <a:rPr lang="ru-RU" dirty="0"/>
              <a:t> </a:t>
            </a:r>
            <a:r>
              <a:rPr lang="ru-RU" dirty="0" err="1"/>
              <a:t>різноманітності</a:t>
            </a:r>
            <a:r>
              <a:rPr lang="ru-RU" dirty="0"/>
              <a:t> деталей,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однакове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оптимальний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для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,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й </a:t>
            </a:r>
            <a:r>
              <a:rPr lang="ru-RU" dirty="0" err="1"/>
              <a:t>експлуатацію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4445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1329852"/>
            <a:ext cx="8222100" cy="767700"/>
          </a:xfrm>
        </p:spPr>
        <p:txBody>
          <a:bodyPr/>
          <a:lstStyle/>
          <a:p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уніфікації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уніфікації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за формулою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Ку=</a:t>
            </a:r>
            <a:r>
              <a:rPr lang="ru-RU" dirty="0" err="1" smtClean="0"/>
              <a:t>Еу:Е</a:t>
            </a:r>
            <a:endParaRPr lang="uk-UA" dirty="0"/>
          </a:p>
          <a:p>
            <a:r>
              <a:rPr lang="ru-RU" dirty="0"/>
              <a:t>де </a:t>
            </a:r>
            <a:r>
              <a:rPr lang="ru-RU" dirty="0" err="1"/>
              <a:t>Еу</a:t>
            </a:r>
            <a:r>
              <a:rPr lang="ru-RU" dirty="0"/>
              <a:t> —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уніфікованих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обладнання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Е —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обладнання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Чим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уніфікованих</a:t>
            </a:r>
            <a:r>
              <a:rPr lang="ru-RU" dirty="0"/>
              <a:t> деталей входить у комплект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налагодити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 й </a:t>
            </a:r>
            <a:r>
              <a:rPr lang="ru-RU" dirty="0" err="1"/>
              <a:t>експлуатацію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8829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38545" y="1727200"/>
            <a:ext cx="9282545" cy="2902075"/>
          </a:xfrm>
        </p:spPr>
        <p:txBody>
          <a:bodyPr/>
          <a:lstStyle/>
          <a:p>
            <a:pPr algn="just"/>
            <a:r>
              <a:rPr lang="ru-RU" sz="1400" dirty="0" err="1"/>
              <a:t>Стандартизація</a:t>
            </a:r>
            <a:r>
              <a:rPr lang="ru-RU" sz="1400" dirty="0"/>
              <a:t> </a:t>
            </a:r>
            <a:r>
              <a:rPr lang="ru-RU" sz="1400" dirty="0" err="1"/>
              <a:t>немеханічного</a:t>
            </a:r>
            <a:r>
              <a:rPr lang="ru-RU" sz="1400" dirty="0"/>
              <a:t> </a:t>
            </a:r>
            <a:r>
              <a:rPr lang="ru-RU" sz="1400" dirty="0" err="1"/>
              <a:t>обладнання</a:t>
            </a:r>
            <a:r>
              <a:rPr lang="ru-RU" sz="1400" dirty="0"/>
              <a:t> — </a:t>
            </a:r>
            <a:r>
              <a:rPr lang="ru-RU" sz="1400" dirty="0" err="1"/>
              <a:t>установлення</a:t>
            </a:r>
            <a:r>
              <a:rPr lang="ru-RU" sz="1400" dirty="0"/>
              <a:t> </a:t>
            </a:r>
            <a:r>
              <a:rPr lang="ru-RU" sz="1400" dirty="0" err="1"/>
              <a:t>обов'язкових</a:t>
            </a:r>
            <a:r>
              <a:rPr lang="ru-RU" sz="1400" dirty="0"/>
              <a:t> </a:t>
            </a:r>
            <a:r>
              <a:rPr lang="ru-RU" sz="1400" dirty="0" err="1"/>
              <a:t>нормативних</a:t>
            </a:r>
            <a:r>
              <a:rPr lang="ru-RU" sz="1400" dirty="0"/>
              <a:t> </a:t>
            </a:r>
            <a:r>
              <a:rPr lang="ru-RU" sz="1400" dirty="0" err="1"/>
              <a:t>вимог</a:t>
            </a:r>
            <a:r>
              <a:rPr lang="ru-RU" sz="1400" dirty="0"/>
              <a:t> до </a:t>
            </a:r>
            <a:r>
              <a:rPr lang="ru-RU" sz="1400" dirty="0" err="1"/>
              <a:t>розмірів</a:t>
            </a:r>
            <a:r>
              <a:rPr lang="ru-RU" sz="1400" dirty="0"/>
              <a:t> </a:t>
            </a:r>
            <a:r>
              <a:rPr lang="ru-RU" sz="1400" dirty="0" err="1"/>
              <a:t>обладнання</a:t>
            </a:r>
            <a:r>
              <a:rPr lang="ru-RU" sz="1400" dirty="0"/>
              <a:t>, </a:t>
            </a:r>
            <a:r>
              <a:rPr lang="ru-RU" sz="1400" dirty="0" err="1"/>
              <a:t>матеріалу</a:t>
            </a:r>
            <a:r>
              <a:rPr lang="ru-RU" sz="1400" dirty="0"/>
              <a:t> </a:t>
            </a:r>
            <a:r>
              <a:rPr lang="ru-RU" sz="1400" dirty="0" err="1"/>
              <a:t>виготовлення</a:t>
            </a:r>
            <a:r>
              <a:rPr lang="ru-RU" sz="1400" dirty="0"/>
              <a:t>, правил </a:t>
            </a:r>
            <a:r>
              <a:rPr lang="ru-RU" sz="1400" dirty="0" err="1"/>
              <a:t>транспортування</a:t>
            </a:r>
            <a:r>
              <a:rPr lang="ru-RU" sz="1400" dirty="0"/>
              <a:t>, </a:t>
            </a:r>
            <a:r>
              <a:rPr lang="ru-RU" sz="1400" dirty="0" err="1"/>
              <a:t>пакування</a:t>
            </a:r>
            <a:r>
              <a:rPr lang="ru-RU" sz="1400" dirty="0"/>
              <a:t>, </a:t>
            </a:r>
            <a:r>
              <a:rPr lang="ru-RU" sz="1400" dirty="0" err="1"/>
              <a:t>приймання</a:t>
            </a:r>
            <a:r>
              <a:rPr lang="ru-RU" sz="1400" dirty="0"/>
              <a:t>.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вимоги</a:t>
            </a:r>
            <a:r>
              <a:rPr lang="ru-RU" sz="1400" dirty="0"/>
              <a:t> </a:t>
            </a:r>
            <a:r>
              <a:rPr lang="ru-RU" sz="1400" dirty="0" err="1"/>
              <a:t>викладені</a:t>
            </a:r>
            <a:r>
              <a:rPr lang="ru-RU" sz="1400" dirty="0"/>
              <a:t> у </a:t>
            </a:r>
            <a:r>
              <a:rPr lang="ru-RU" sz="1400" dirty="0" err="1"/>
              <a:t>державних</a:t>
            </a:r>
            <a:r>
              <a:rPr lang="ru-RU" sz="1400" dirty="0"/>
              <a:t> стандартах і </a:t>
            </a:r>
            <a:r>
              <a:rPr lang="ru-RU" sz="1400" dirty="0" err="1"/>
              <a:t>технічних</a:t>
            </a:r>
            <a:r>
              <a:rPr lang="ru-RU" sz="1400" dirty="0"/>
              <a:t> </a:t>
            </a:r>
            <a:r>
              <a:rPr lang="ru-RU" sz="1400" dirty="0" err="1"/>
              <a:t>умовах</a:t>
            </a:r>
            <a:r>
              <a:rPr lang="ru-RU" sz="1400" dirty="0"/>
              <a:t>, </a:t>
            </a:r>
            <a:r>
              <a:rPr lang="ru-RU" sz="1400" dirty="0" err="1"/>
              <a:t>обов'язкових</a:t>
            </a:r>
            <a:r>
              <a:rPr lang="ru-RU" sz="1400" dirty="0"/>
              <a:t> до </a:t>
            </a:r>
            <a:r>
              <a:rPr lang="ru-RU" sz="1400" dirty="0" err="1"/>
              <a:t>застосування</a:t>
            </a:r>
            <a:r>
              <a:rPr lang="ru-RU" sz="1400" dirty="0"/>
              <a:t> в </a:t>
            </a:r>
            <a:r>
              <a:rPr lang="ru-RU" sz="1400" dirty="0" err="1"/>
              <a:t>усіх</a:t>
            </a:r>
            <a:r>
              <a:rPr lang="ru-RU" sz="1400" dirty="0"/>
              <a:t> </a:t>
            </a:r>
            <a:r>
              <a:rPr lang="ru-RU" sz="1400" dirty="0" err="1"/>
              <a:t>галузях</a:t>
            </a:r>
            <a:r>
              <a:rPr lang="ru-RU" sz="1400" dirty="0"/>
              <a:t> </a:t>
            </a:r>
            <a:r>
              <a:rPr lang="ru-RU" sz="1400" dirty="0" err="1"/>
              <a:t>промисловості</a:t>
            </a:r>
            <a:r>
              <a:rPr lang="ru-RU" sz="1400" dirty="0"/>
              <a:t> й </a:t>
            </a:r>
            <a:r>
              <a:rPr lang="ru-RU" sz="1400" dirty="0" err="1"/>
              <a:t>торгівлі</a:t>
            </a:r>
            <a:r>
              <a:rPr lang="ru-RU" sz="1400" dirty="0"/>
              <a:t> по </a:t>
            </a:r>
            <a:r>
              <a:rPr lang="ru-RU" sz="1400" dirty="0" err="1"/>
              <a:t>всій</a:t>
            </a:r>
            <a:r>
              <a:rPr lang="ru-RU" sz="1400" dirty="0"/>
              <a:t> </a:t>
            </a:r>
            <a:r>
              <a:rPr lang="ru-RU" sz="1400" dirty="0" err="1"/>
              <a:t>території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.</a:t>
            </a:r>
            <a:endParaRPr lang="uk-UA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типізація</a:t>
            </a:r>
            <a:r>
              <a:rPr lang="ru-RU" dirty="0"/>
              <a:t>, </a:t>
            </a:r>
            <a:r>
              <a:rPr lang="ru-RU" dirty="0" err="1"/>
              <a:t>уніфікація</a:t>
            </a:r>
            <a:r>
              <a:rPr lang="ru-RU" dirty="0"/>
              <a:t> і </a:t>
            </a:r>
            <a:r>
              <a:rPr lang="ru-RU" dirty="0" err="1"/>
              <a:t>стандартизація</a:t>
            </a:r>
            <a:r>
              <a:rPr lang="ru-RU" dirty="0"/>
              <a:t> торговою </a:t>
            </a:r>
            <a:r>
              <a:rPr lang="ru-RU" dirty="0" err="1"/>
              <a:t>немеханічного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скороченню</a:t>
            </a:r>
            <a:r>
              <a:rPr lang="ru-RU" dirty="0"/>
              <a:t> </a:t>
            </a:r>
            <a:r>
              <a:rPr lang="ru-RU" dirty="0" err="1"/>
              <a:t>зайвої</a:t>
            </a:r>
            <a:r>
              <a:rPr lang="ru-RU" dirty="0"/>
              <a:t> </a:t>
            </a:r>
            <a:r>
              <a:rPr lang="ru-RU" dirty="0" err="1"/>
              <a:t>різноманітності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, </a:t>
            </a:r>
            <a:r>
              <a:rPr lang="ru-RU" dirty="0" err="1"/>
              <a:t>відбору</a:t>
            </a:r>
            <a:r>
              <a:rPr lang="ru-RU" dirty="0"/>
              <a:t> </a:t>
            </a:r>
            <a:r>
              <a:rPr lang="ru-RU" dirty="0" err="1"/>
              <a:t>найраціональніших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,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,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надійності</a:t>
            </a:r>
            <a:r>
              <a:rPr lang="ru-RU" dirty="0"/>
              <a:t> і </a:t>
            </a:r>
            <a:r>
              <a:rPr lang="ru-RU" dirty="0" err="1"/>
              <a:t>довговічності</a:t>
            </a:r>
            <a:r>
              <a:rPr lang="ru-RU" dirty="0"/>
              <a:t>.</a:t>
            </a:r>
            <a:endParaRPr lang="uk-UA" dirty="0"/>
          </a:p>
          <a:p>
            <a:pPr algn="just"/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062508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81" y="1357561"/>
            <a:ext cx="8222100" cy="767700"/>
          </a:xfrm>
        </p:spPr>
        <p:txBody>
          <a:bodyPr/>
          <a:lstStyle/>
          <a:p>
            <a:pPr lvl="0"/>
            <a:r>
              <a:rPr lang="uk-UA" dirty="0" smtClean="0"/>
              <a:t>4. За </a:t>
            </a:r>
            <a:r>
              <a:rPr lang="uk-UA" dirty="0"/>
              <a:t>характером дії на товари торгове обладнання поділяють на дві групи:</a:t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dirty="0" smtClean="0"/>
              <a:t>Те</a:t>
            </a:r>
            <a:r>
              <a:rPr lang="uk-UA" dirty="0"/>
              <a:t>, що змінює форму, розміри або властивості (</a:t>
            </a:r>
            <a:r>
              <a:rPr lang="uk-UA" dirty="0" err="1"/>
              <a:t>подрібнююче</a:t>
            </a:r>
            <a:r>
              <a:rPr lang="uk-UA" dirty="0"/>
              <a:t>, ріжуче, для зберігання товарів в холоді або для підігріву страв, що </a:t>
            </a:r>
            <a:r>
              <a:rPr lang="uk-UA" dirty="0" smtClean="0"/>
              <a:t>готуються)</a:t>
            </a:r>
            <a:endParaRPr lang="uk-UA" dirty="0"/>
          </a:p>
          <a:p>
            <a:pPr lvl="0"/>
            <a:r>
              <a:rPr lang="uk-UA" dirty="0"/>
              <a:t>Те, що змінює стан, положення товару (</a:t>
            </a:r>
            <a:r>
              <a:rPr lang="uk-UA" dirty="0" err="1"/>
              <a:t>підйомно</a:t>
            </a:r>
            <a:r>
              <a:rPr lang="uk-UA" dirty="0"/>
              <a:t>-транспортне, </a:t>
            </a:r>
            <a:r>
              <a:rPr lang="uk-UA" dirty="0" err="1"/>
              <a:t>фасувально</a:t>
            </a:r>
            <a:r>
              <a:rPr lang="uk-UA" dirty="0"/>
              <a:t>-пакувальне)</a:t>
            </a:r>
          </a:p>
        </p:txBody>
      </p:sp>
    </p:spTree>
    <p:extLst>
      <p:ext uri="{BB962C8B-B14F-4D97-AF65-F5344CB8AC3E}">
        <p14:creationId xmlns:p14="http://schemas.microsoft.com/office/powerpoint/2010/main" val="1024627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835" y="1699492"/>
            <a:ext cx="8959273" cy="2929784"/>
          </a:xfrm>
        </p:spPr>
        <p:txBody>
          <a:bodyPr/>
          <a:lstStyle/>
          <a:p>
            <a:pPr algn="just"/>
            <a:r>
              <a:rPr lang="uk-UA" sz="1600" dirty="0"/>
              <a:t>За структурою робочого циклу розрізняють обладнання періодичної безперервної і комбінованої дії</a:t>
            </a:r>
          </a:p>
          <a:p>
            <a:pPr algn="just"/>
            <a:r>
              <a:rPr lang="uk-UA" sz="1600" dirty="0"/>
              <a:t>За ступенем автоматизації розрізняють обладнання неавтоматичне, напівавтоматичне і автоматичне.</a:t>
            </a:r>
          </a:p>
          <a:p>
            <a:pPr algn="just"/>
            <a:r>
              <a:rPr lang="uk-UA" sz="1600" dirty="0"/>
              <a:t>За виглядом використання енергії розділяють на механізми і машини, що використовують електричну енергію, двигуни згорання, а також те, що мають ручний привід</a:t>
            </a:r>
          </a:p>
          <a:p>
            <a:pPr algn="just"/>
            <a:r>
              <a:rPr lang="uk-UA" sz="1600" dirty="0"/>
              <a:t>За ступенем універсальності розрізняють обладнання:</a:t>
            </a:r>
          </a:p>
          <a:p>
            <a:pPr lvl="0" algn="just"/>
            <a:r>
              <a:rPr lang="uk-UA" sz="1600" dirty="0"/>
              <a:t>Спеціалізоване, призначене для виконання якої небудь однієї операції(для помелу, нарізки, розфасовки продукту, розрахунків з покупцями тощо)</a:t>
            </a:r>
          </a:p>
          <a:p>
            <a:pPr lvl="0" algn="just"/>
            <a:r>
              <a:rPr lang="uk-UA" sz="1600" dirty="0"/>
              <a:t>Універсальне, на якому можливо проведення ряду операцій(зважування товару, визначення його вартості, видача чеку, упаковки тощо)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2460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509" y="1828800"/>
            <a:ext cx="8361491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торгово-технологічного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магазині, на складі впливає з основних принципів технології торгівлі на сучасному етапі висуває такі основні вимоги в торгівлі:</a:t>
            </a:r>
            <a:endParaRPr lang="uk-UA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Відповідність виду устаткування характеру оперативних процесів, здійснюваних на торговому підприємстві, що обумовлює високу економічну ефективність застосування обладнання</a:t>
            </a:r>
            <a:endParaRPr lang="uk-UA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Можлива простота конструкції і надійність в експлуатації</a:t>
            </a:r>
            <a:endParaRPr lang="uk-UA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Відповідність конструкції машини або механізму вимогам техніки безпеки і санітарним вимогам, особливо в торгівлі продовольчими товарами</a:t>
            </a:r>
            <a:endParaRPr lang="uk-UA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Надійність у роботі і довговічність, що забезпечується прогресивністю конструкції, високою технологічністю у виготовленні, безвідмовністю в роботі.</a:t>
            </a:r>
            <a:endParaRPr lang="uk-UA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25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Домашнє завдання: </a:t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" y="1632748"/>
            <a:ext cx="8977745" cy="27102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uk-UA" sz="1400" dirty="0" smtClean="0"/>
              <a:t>Постанова </a:t>
            </a:r>
            <a:r>
              <a:rPr lang="uk-UA" sz="1400" dirty="0"/>
              <a:t>кабінету міністрів України, порядок заняття торгівельною діяльністю.</a:t>
            </a:r>
          </a:p>
          <a:p>
            <a:pPr lvl="0">
              <a:buFont typeface="+mj-lt"/>
              <a:buAutoNum type="arabicPeriod"/>
            </a:pPr>
            <a:r>
              <a:rPr lang="uk-UA" sz="1400" dirty="0"/>
              <a:t>Сутність та значення технологічно процесу. Економічна ефективність від впровадження нової техніки. </a:t>
            </a:r>
            <a:endParaRPr lang="uk-UA" sz="1400" dirty="0" smtClean="0"/>
          </a:p>
          <a:p>
            <a:pPr lvl="0">
              <a:buFont typeface="+mj-lt"/>
              <a:buAutoNum type="arabicPeriod"/>
            </a:pPr>
            <a:r>
              <a:rPr lang="uk-UA" sz="1400" dirty="0" smtClean="0"/>
              <a:t>Науково-технічний </a:t>
            </a:r>
            <a:r>
              <a:rPr lang="uk-UA" sz="1400" dirty="0"/>
              <a:t>прогрес  у використанні торговельного обладнання</a:t>
            </a:r>
          </a:p>
          <a:p>
            <a:pPr lvl="0">
              <a:buFont typeface="+mj-lt"/>
              <a:buAutoNum type="arabicPeriod"/>
            </a:pPr>
            <a:r>
              <a:rPr lang="uk-UA" sz="1400" dirty="0" smtClean="0"/>
              <a:t>Роль </a:t>
            </a:r>
            <a:r>
              <a:rPr lang="uk-UA" sz="1400" dirty="0"/>
              <a:t>НТП в торгівлі</a:t>
            </a:r>
          </a:p>
          <a:p>
            <a:pPr>
              <a:buFont typeface="+mj-lt"/>
              <a:buAutoNum type="arabicPeriod"/>
            </a:pPr>
            <a:r>
              <a:rPr lang="uk-UA" sz="1400" b="1" dirty="0" smtClean="0"/>
              <a:t>Напрямки </a:t>
            </a:r>
            <a:r>
              <a:rPr lang="uk-UA" sz="1400" b="1" dirty="0"/>
              <a:t>розвитку сучасної роздрібної торгівлі та роздрібної торгівлі </a:t>
            </a:r>
            <a:r>
              <a:rPr lang="uk-UA" sz="1400" b="1" dirty="0" smtClean="0"/>
              <a:t>України</a:t>
            </a:r>
          </a:p>
          <a:p>
            <a:pPr>
              <a:buFont typeface="+mj-lt"/>
              <a:buAutoNum type="arabicPeriod"/>
            </a:pPr>
            <a:r>
              <a:rPr lang="ru-RU" sz="1400" i="1" dirty="0" err="1"/>
              <a:t>Автоматизація</a:t>
            </a:r>
            <a:r>
              <a:rPr lang="ru-RU" sz="1400" i="1" dirty="0"/>
              <a:t> </a:t>
            </a:r>
            <a:r>
              <a:rPr lang="ru-RU" sz="1400" i="1" dirty="0" err="1"/>
              <a:t>роздрібної</a:t>
            </a:r>
            <a:r>
              <a:rPr lang="ru-RU" sz="1400" i="1" dirty="0"/>
              <a:t> </a:t>
            </a:r>
            <a:r>
              <a:rPr lang="ru-RU" sz="1400" i="1" dirty="0" err="1"/>
              <a:t>торгівлі</a:t>
            </a:r>
            <a:endParaRPr lang="uk-UA" sz="1400" dirty="0"/>
          </a:p>
          <a:p>
            <a:pPr>
              <a:buFont typeface="+mj-lt"/>
              <a:buAutoNum type="arabicPeriod"/>
            </a:pPr>
            <a:r>
              <a:rPr lang="ru-RU" sz="1400" dirty="0" err="1" smtClean="0"/>
              <a:t>Планування</a:t>
            </a:r>
            <a:r>
              <a:rPr lang="ru-RU" sz="1400" dirty="0" smtClean="0"/>
              <a:t> </a:t>
            </a:r>
            <a:r>
              <a:rPr lang="ru-RU" sz="1400" dirty="0"/>
              <a:t>потреб у </a:t>
            </a:r>
            <a:r>
              <a:rPr lang="ru-RU" sz="1400" dirty="0" err="1"/>
              <a:t>матеріалах</a:t>
            </a:r>
            <a:r>
              <a:rPr lang="ru-RU" sz="1400" dirty="0"/>
              <a:t> </a:t>
            </a:r>
            <a:r>
              <a:rPr lang="ru-RU" sz="1400" b="1" dirty="0"/>
              <a:t>(MRP –</a:t>
            </a:r>
            <a:r>
              <a:rPr lang="ru-RU" sz="1400" dirty="0"/>
              <a:t> </a:t>
            </a:r>
            <a:r>
              <a:rPr lang="ru-RU" sz="1400" b="1" dirty="0" err="1"/>
              <a:t>Material</a:t>
            </a:r>
            <a:r>
              <a:rPr lang="ru-RU" sz="1400" b="1" dirty="0"/>
              <a:t> </a:t>
            </a:r>
            <a:r>
              <a:rPr lang="ru-RU" sz="1400" b="1" dirty="0" err="1"/>
              <a:t>Requirements</a:t>
            </a:r>
            <a:r>
              <a:rPr lang="ru-RU" sz="1400" b="1" dirty="0"/>
              <a:t> </a:t>
            </a:r>
            <a:r>
              <a:rPr lang="ru-RU" sz="1400" b="1" dirty="0" err="1" smtClean="0"/>
              <a:t>Planning</a:t>
            </a:r>
            <a:endParaRPr lang="ru-RU" sz="1400" b="1" dirty="0" smtClean="0"/>
          </a:p>
          <a:p>
            <a:pPr>
              <a:buFont typeface="+mj-lt"/>
              <a:buAutoNum type="arabicPeriod"/>
            </a:pPr>
            <a:r>
              <a:rPr lang="ru-RU" sz="1400" b="1" dirty="0" err="1" smtClean="0"/>
              <a:t>Специфікації</a:t>
            </a:r>
            <a:r>
              <a:rPr lang="ru-RU" sz="1400" b="1" dirty="0" smtClean="0"/>
              <a:t> </a:t>
            </a:r>
            <a:r>
              <a:rPr lang="ru-RU" sz="1400" b="1" dirty="0" err="1"/>
              <a:t>виробу</a:t>
            </a:r>
            <a:r>
              <a:rPr lang="ru-RU" sz="1400" dirty="0"/>
              <a:t> (BOM – </a:t>
            </a:r>
            <a:r>
              <a:rPr lang="ru-RU" sz="1400" dirty="0" err="1"/>
              <a:t>Bill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Materials</a:t>
            </a:r>
            <a:r>
              <a:rPr lang="ru-RU" sz="1400" dirty="0"/>
              <a:t>) і </a:t>
            </a:r>
            <a:r>
              <a:rPr lang="ru-RU" sz="1400" b="1" dirty="0" err="1"/>
              <a:t>виробничої</a:t>
            </a:r>
            <a:r>
              <a:rPr lang="ru-RU" sz="1400" dirty="0"/>
              <a:t> </a:t>
            </a:r>
            <a:r>
              <a:rPr lang="ru-RU" sz="1400" b="1" dirty="0" err="1"/>
              <a:t>програми</a:t>
            </a:r>
            <a:r>
              <a:rPr lang="ru-RU" sz="1400" b="1" dirty="0"/>
              <a:t> </a:t>
            </a:r>
            <a:r>
              <a:rPr lang="ru-RU" sz="1400" dirty="0"/>
              <a:t>(MPS – </a:t>
            </a:r>
            <a:r>
              <a:rPr lang="ru-RU" sz="1400" dirty="0" err="1"/>
              <a:t>Master</a:t>
            </a:r>
            <a:r>
              <a:rPr lang="ru-RU" sz="1400" dirty="0"/>
              <a:t> </a:t>
            </a:r>
            <a:r>
              <a:rPr lang="ru-RU" sz="1400" dirty="0" err="1"/>
              <a:t>Production</a:t>
            </a:r>
            <a:r>
              <a:rPr lang="ru-RU" sz="1400" dirty="0"/>
              <a:t> </a:t>
            </a:r>
            <a:r>
              <a:rPr lang="ru-RU" sz="1400" dirty="0" err="1" smtClean="0"/>
              <a:t>Schedule</a:t>
            </a:r>
            <a:endParaRPr lang="ru-RU" sz="1400" dirty="0" smtClean="0"/>
          </a:p>
          <a:p>
            <a:pPr>
              <a:buFont typeface="+mj-lt"/>
              <a:buAutoNum type="arabicPeriod"/>
            </a:pPr>
            <a:r>
              <a:rPr lang="ru-RU" sz="1400" b="1" dirty="0" smtClean="0"/>
              <a:t>ERP  </a:t>
            </a:r>
            <a:r>
              <a:rPr lang="ru-RU" sz="1400" b="1" dirty="0" err="1"/>
              <a:t>системи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88746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25600"/>
            <a:ext cx="9144000" cy="3003675"/>
          </a:xfrm>
        </p:spPr>
        <p:txBody>
          <a:bodyPr/>
          <a:lstStyle/>
          <a:p>
            <a:pPr algn="just"/>
            <a:r>
              <a:rPr lang="uk-UA" sz="1600" dirty="0" smtClean="0"/>
              <a:t>На </a:t>
            </a:r>
            <a:r>
              <a:rPr lang="uk-UA" sz="1600" dirty="0"/>
              <a:t>торговельному ринку України присутнє як і імпортне торговельне обладнання, так і вітчизняне.</a:t>
            </a:r>
          </a:p>
          <a:p>
            <a:pPr algn="just"/>
            <a:r>
              <a:rPr lang="uk-UA" sz="1600" dirty="0"/>
              <a:t>Кінцевим продуктом економічної діяльності торгівлі є послуга і тому торгівлю ми відносимо до індустрії гостинності, яка ґрунтується на принципах доброзичливості.</a:t>
            </a:r>
          </a:p>
          <a:p>
            <a:pPr algn="just"/>
            <a:r>
              <a:rPr lang="uk-UA" sz="1600" dirty="0"/>
              <a:t>Обладнання підприємств торгівлі використовують на всіх стадіях технологічного процесу, транспортування і зберігання товарів, підготовка до продажу і продаж, розрахунок за послугу. </a:t>
            </a:r>
            <a:r>
              <a:rPr lang="uk-UA" sz="1600" dirty="0" smtClean="0"/>
              <a:t>Обладнання </a:t>
            </a:r>
            <a:r>
              <a:rPr lang="uk-UA" sz="1600" dirty="0"/>
              <a:t>забезпечує вплив на зручність, комфортність, швидкість, культуру обслуговування. </a:t>
            </a:r>
          </a:p>
          <a:p>
            <a:pPr algn="just"/>
            <a:r>
              <a:rPr lang="uk-UA" sz="1600" b="1" i="1" u="sng" dirty="0"/>
              <a:t>Об’єктом навчальної дисципліни </a:t>
            </a:r>
            <a:r>
              <a:rPr lang="uk-UA" sz="1600" dirty="0"/>
              <a:t>є підприємства торгівлі</a:t>
            </a:r>
          </a:p>
          <a:p>
            <a:pPr algn="just"/>
            <a:r>
              <a:rPr lang="uk-UA" sz="1600" b="1" i="1" u="sng" dirty="0"/>
              <a:t>Предметом</a:t>
            </a:r>
            <a:r>
              <a:rPr lang="uk-UA" sz="1600" dirty="0"/>
              <a:t> є вивчення механізації і автоматизації процесу руху товару, аналіз ринку обладнання, підбір та раціональна експлуатація всіх видів торгово-технологічного обладнання.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684806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50" y="1810328"/>
            <a:ext cx="9144000" cy="3040620"/>
          </a:xfrm>
        </p:spPr>
        <p:txBody>
          <a:bodyPr/>
          <a:lstStyle/>
          <a:p>
            <a:r>
              <a:rPr lang="uk-UA" sz="1400" dirty="0"/>
              <a:t>Основним показником економічної ефективності нової техніки є річний економічний ефект, який визначається за формулою:</a:t>
            </a:r>
          </a:p>
          <a:p>
            <a:pPr marL="114300" indent="0">
              <a:buNone/>
            </a:pPr>
            <a:r>
              <a:rPr lang="uk-UA" sz="1400" dirty="0"/>
              <a:t>Е = (В1 – В2) * А2, </a:t>
            </a:r>
            <a:r>
              <a:rPr lang="uk-UA" sz="1400" dirty="0" smtClean="0"/>
              <a:t>де Е </a:t>
            </a:r>
            <a:r>
              <a:rPr lang="uk-UA" sz="1400" dirty="0"/>
              <a:t>– річний економічний ефект, грн. </a:t>
            </a:r>
            <a:r>
              <a:rPr lang="uk-UA" sz="1400" dirty="0" smtClean="0"/>
              <a:t>; А2 </a:t>
            </a:r>
            <a:r>
              <a:rPr lang="uk-UA" sz="1400" dirty="0"/>
              <a:t>– річний обсяг виробництва продукції (робіт) за допомогою нової техніки в </a:t>
            </a:r>
            <a:r>
              <a:rPr lang="uk-UA" sz="1400" dirty="0" err="1"/>
              <a:t>розраховуємому</a:t>
            </a:r>
            <a:r>
              <a:rPr lang="uk-UA" sz="1400" dirty="0"/>
              <a:t> році, в натуральних одиницях</a:t>
            </a:r>
            <a:r>
              <a:rPr lang="uk-UA" sz="1400" dirty="0" smtClean="0"/>
              <a:t>; В1 </a:t>
            </a:r>
            <a:r>
              <a:rPr lang="uk-UA" sz="1400" dirty="0"/>
              <a:t>та В2 – витрати на одиницю продукції (роботи), яка виробляється за допомогою базової та нової техніки, грн.</a:t>
            </a:r>
          </a:p>
          <a:p>
            <a:r>
              <a:rPr lang="uk-UA" sz="1400" dirty="0"/>
              <a:t>Витрати (В) визначають за формулою:</a:t>
            </a:r>
          </a:p>
          <a:p>
            <a:pPr marL="114300" indent="0">
              <a:buNone/>
            </a:pPr>
            <a:r>
              <a:rPr lang="uk-UA" sz="1400" dirty="0"/>
              <a:t>В = С + </a:t>
            </a:r>
            <a:r>
              <a:rPr lang="uk-UA" sz="1400" dirty="0" err="1"/>
              <a:t>Ен</a:t>
            </a:r>
            <a:r>
              <a:rPr lang="uk-UA" sz="1400" dirty="0"/>
              <a:t> * К, де</a:t>
            </a:r>
          </a:p>
          <a:p>
            <a:r>
              <a:rPr lang="uk-UA" sz="1400" dirty="0"/>
              <a:t>С – </a:t>
            </a:r>
            <a:r>
              <a:rPr lang="uk-UA" sz="1400" dirty="0" err="1"/>
              <a:t>себевартість</a:t>
            </a:r>
            <a:r>
              <a:rPr lang="uk-UA" sz="1400" dirty="0"/>
              <a:t> одиниці продукції (робіт), грн. </a:t>
            </a:r>
            <a:r>
              <a:rPr lang="uk-UA" sz="1400" dirty="0" smtClean="0"/>
              <a:t>; </a:t>
            </a:r>
            <a:r>
              <a:rPr lang="uk-UA" sz="1400" dirty="0" err="1" smtClean="0"/>
              <a:t>Ен</a:t>
            </a:r>
            <a:r>
              <a:rPr lang="uk-UA" sz="1400" dirty="0" smtClean="0"/>
              <a:t> </a:t>
            </a:r>
            <a:r>
              <a:rPr lang="uk-UA" sz="1400" dirty="0"/>
              <a:t>– нормативний коефіцієнт економічної ефективності, який дорівнює 0, 15</a:t>
            </a:r>
            <a:r>
              <a:rPr lang="uk-UA" sz="1400" dirty="0" smtClean="0"/>
              <a:t>; К </a:t>
            </a:r>
            <a:r>
              <a:rPr lang="uk-UA" sz="1400" dirty="0"/>
              <a:t>– питомі капітальні вкладення на одиницю продукції, грн</a:t>
            </a:r>
            <a:r>
              <a:rPr lang="uk-UA" sz="1400" dirty="0" smtClean="0"/>
              <a:t>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80401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73891" y="1357745"/>
            <a:ext cx="9144000" cy="3003675"/>
          </a:xfrm>
        </p:spPr>
        <p:txBody>
          <a:bodyPr/>
          <a:lstStyle/>
          <a:p>
            <a:pPr marL="114300" indent="0" algn="just">
              <a:buNone/>
            </a:pPr>
            <a:r>
              <a:rPr lang="uk-UA" sz="1400" dirty="0"/>
              <a:t>При розрахунках річного економічного ефекту нової техніки рекомендується враховувати чинник часу в тих випадках, коли, по-перше, капітальні вкладення здійснюються не один рік, по-друге, коли змінюється режим роботи нової техніки в кожному році експлуатації, що змінює поточні витрати. Урахування чинника часу здійснюється шляхом приведення до одного моменту часу (початку розрахункового періоду) </a:t>
            </a:r>
            <a:r>
              <a:rPr lang="uk-UA" sz="1400" dirty="0" err="1"/>
              <a:t>єдиночасних</a:t>
            </a:r>
            <a:r>
              <a:rPr lang="uk-UA" sz="1400" dirty="0"/>
              <a:t> та поточних витрат на створення та застосування нової і базової техніки та результатів їх застосування. Таке приведення здійснюється за допомогою коефіцієнта приведення, який розраховується за формулою:</a:t>
            </a:r>
          </a:p>
          <a:p>
            <a:pPr marL="114300" indent="0" algn="ctr">
              <a:buNone/>
            </a:pPr>
            <a:r>
              <a:rPr lang="en-US" sz="1400" dirty="0" err="1"/>
              <a:t>dt</a:t>
            </a:r>
            <a:r>
              <a:rPr lang="en-US" sz="1400" dirty="0"/>
              <a:t> = (1 + E) t, </a:t>
            </a:r>
            <a:r>
              <a:rPr lang="uk-UA" sz="1400" dirty="0"/>
              <a:t>де</a:t>
            </a:r>
          </a:p>
          <a:p>
            <a:pPr algn="just"/>
            <a:r>
              <a:rPr lang="en-US" sz="1400" dirty="0" err="1"/>
              <a:t>dt</a:t>
            </a:r>
            <a:r>
              <a:rPr lang="en-US" sz="1400" dirty="0"/>
              <a:t> – </a:t>
            </a:r>
            <a:r>
              <a:rPr lang="uk-UA" sz="1400" dirty="0"/>
              <a:t>коефіцієнт приведення</a:t>
            </a:r>
            <a:r>
              <a:rPr lang="uk-UA" sz="1400" dirty="0" smtClean="0"/>
              <a:t>; Е </a:t>
            </a:r>
            <a:r>
              <a:rPr lang="uk-UA" sz="1400" dirty="0"/>
              <a:t>– норматив приведення різночасних витрат, який дорівнює 0, 1</a:t>
            </a:r>
            <a:r>
              <a:rPr lang="uk-UA" sz="1400" dirty="0" smtClean="0"/>
              <a:t>; </a:t>
            </a:r>
            <a:r>
              <a:rPr lang="en-US" sz="1400" dirty="0" smtClean="0"/>
              <a:t>t </a:t>
            </a:r>
            <a:r>
              <a:rPr lang="en-US" sz="1400" dirty="0"/>
              <a:t>– </a:t>
            </a:r>
            <a:r>
              <a:rPr lang="uk-UA" sz="1400" dirty="0"/>
              <a:t>кількість років, які відділяють витрати та результати поточного року </a:t>
            </a:r>
            <a:r>
              <a:rPr lang="uk-UA" sz="1400" dirty="0" smtClean="0"/>
              <a:t>від початку </a:t>
            </a:r>
            <a:r>
              <a:rPr lang="uk-UA" sz="1400" dirty="0"/>
              <a:t>розрахункового року.</a:t>
            </a:r>
          </a:p>
          <a:p>
            <a:pPr marL="114300" indent="0" algn="just">
              <a:buNone/>
            </a:pPr>
            <a:r>
              <a:rPr lang="uk-UA" sz="1400" dirty="0"/>
              <a:t>При визначенні економічної ефективності застосування нової техніки в торгівлі крім основних показників, розглянутих вище, розраховують додаткові: собівартість робіт, рівень продуктивності праці робітників, кількість умовно вивільнених робітників. Враховують також соціальні результати механізації.</a:t>
            </a:r>
          </a:p>
          <a:p>
            <a:pPr algn="just"/>
            <a:endParaRPr lang="uk-UA" sz="1400" dirty="0"/>
          </a:p>
          <a:p>
            <a:pPr algn="just"/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88482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09" y="951161"/>
            <a:ext cx="8222100" cy="767700"/>
          </a:xfrm>
        </p:spPr>
        <p:txBody>
          <a:bodyPr/>
          <a:lstStyle/>
          <a:p>
            <a:pPr algn="just"/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одна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демонополізації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поступовою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заміною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адміністративної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управлінської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вертикалі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горизонтальні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зв'язки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ринковими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структурами. За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умов  роль  і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торгівлею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стали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вагомими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і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змінили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та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характерною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останніх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взаємовідносинах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державою і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суб'єктами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ринку є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форм на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регулюючі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товарної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внутрішньому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виробничо-технічного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718" y="130628"/>
            <a:ext cx="4390507" cy="47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71900" y="120765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 b="1" i="1" u="sng" dirty="0">
                <a:solidFill>
                  <a:srgbClr val="000000"/>
                </a:solidFill>
              </a:rPr>
              <a:t>Роздрібна торгівля </a:t>
            </a:r>
            <a:r>
              <a:rPr lang="ru" sz="1800" dirty="0">
                <a:solidFill>
                  <a:srgbClr val="000000"/>
                </a:solidFill>
              </a:rPr>
              <a:t>- це завершальна стадія товарообороту. </a:t>
            </a:r>
            <a:r>
              <a:rPr lang="ru" sz="1800" b="1" i="1" u="sng" dirty="0">
                <a:solidFill>
                  <a:srgbClr val="000000"/>
                </a:solidFill>
              </a:rPr>
              <a:t>Її основна </a:t>
            </a:r>
            <a:r>
              <a:rPr lang="ru" sz="1800" b="1" i="1" u="sng" dirty="0" smtClean="0">
                <a:solidFill>
                  <a:srgbClr val="000000"/>
                </a:solidFill>
              </a:rPr>
              <a:t>функція</a:t>
            </a:r>
            <a:r>
              <a:rPr lang="ru" sz="1800" dirty="0" smtClean="0">
                <a:solidFill>
                  <a:srgbClr val="000000"/>
                </a:solidFill>
              </a:rPr>
              <a:t> </a:t>
            </a:r>
            <a:r>
              <a:rPr lang="ru" sz="1800" dirty="0">
                <a:solidFill>
                  <a:srgbClr val="000000"/>
                </a:solidFill>
              </a:rPr>
              <a:t>полягає у кінцевому продажу товару за роздрібними цінами населенню, внаслідок чого товари зі сфери товарного обігу переходять у сферу особистого споживання. </a:t>
            </a:r>
            <a:endParaRPr dirty="0"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 i="1" u="sng">
                <a:solidFill>
                  <a:srgbClr val="000000"/>
                </a:solidFill>
              </a:rPr>
              <a:t>Роздрібна торговельна мережа - </a:t>
            </a:r>
            <a:r>
              <a:rPr lang="ru">
                <a:solidFill>
                  <a:srgbClr val="000000"/>
                </a:solidFill>
              </a:rPr>
              <a:t>сукупність роздрібних торговельних підприємств і торговельних одиниць. Торговельна одиниця - це кінцевий пункт продажу товарів для проведення самостійної торговельної діяльності. В умовах ринку роздрібні торговельні підприємства можуть об’єднуватись у: асоціації, корпорації, спілки.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b="1" i="1" u="sng">
                <a:solidFill>
                  <a:srgbClr val="000000"/>
                </a:solidFill>
              </a:rPr>
              <a:t>Функція роздрібних торговельних підприємств</a:t>
            </a:r>
            <a:r>
              <a:rPr lang="ru" sz="1800">
                <a:solidFill>
                  <a:srgbClr val="000000"/>
                </a:solidFill>
              </a:rPr>
              <a:t> – реалізація товарів і змінення уречевленої форми вартості на грошову, що виконується переважно при продажу товарів через роздрібну мережу. 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250450" y="159342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u="sng">
                <a:solidFill>
                  <a:srgbClr val="000000"/>
                </a:solidFill>
              </a:rPr>
              <a:t>Додаткові технологічні функції:  </a:t>
            </a:r>
            <a:endParaRPr b="1" i="1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приймання товарів за кількістю та за якістю;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розміщення та укладання товарів на зберігання;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підготовка їх до продажу;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розташування і викладка товарів в торговому залі;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внутрішнє пересування товарів;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проведення розрахунків за покупку.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25" y="0"/>
            <a:ext cx="40245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2214</Words>
  <Application>Microsoft Office PowerPoint</Application>
  <PresentationFormat>Экран (16:9)</PresentationFormat>
  <Paragraphs>148</Paragraphs>
  <Slides>41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Times New Roman</vt:lpstr>
      <vt:lpstr>Arial</vt:lpstr>
      <vt:lpstr>Roboto</vt:lpstr>
      <vt:lpstr>Calibri</vt:lpstr>
      <vt:lpstr>Material</vt:lpstr>
      <vt:lpstr>Обладнання підприємств торівлі та сфери послуг</vt:lpstr>
      <vt:lpstr>Теоретичні та методологічні основи курсу “Обладнання підприємств торгівлі та сфери послуг” </vt:lpstr>
      <vt:lpstr>Презентация PowerPoint</vt:lpstr>
      <vt:lpstr>Презентация PowerPoint</vt:lpstr>
      <vt:lpstr>Торгівля - одна з перших господарських галузей, з якої почався процес демонополізації економіки з поступовою заміною адміністративної управлінської вертикалі на горизонтальні зв'язки між ринковими структурами. За нових економічних умов  роль  і  місце  держави  в  управлінні  торгівлею  стали  менш  вагомими  і  змінили  свій  економічний  та  правовий  зміст.   </vt:lpstr>
      <vt:lpstr>Презентация PowerPoint</vt:lpstr>
      <vt:lpstr> Роздрібна торгівля - це завершальна стадія товарообороту. Її основна функція полягає у кінцевому продажу товару за роздрібними цінами населенню, внаслідок чого товари зі сфери товарного обігу переходять у сферу особистого споживання. </vt:lpstr>
      <vt:lpstr>Функція роздрібних торговельних підприємств – реалізація товарів і змінення уречевленої форми вартості на грошову, що виконується переважно при продажу товарів через роздрібну мережу. </vt:lpstr>
      <vt:lpstr>Презентация PowerPoint</vt:lpstr>
      <vt:lpstr>Презентация PowerPoint</vt:lpstr>
      <vt:lpstr>Чинники, які впливають на організацію раціонального процесу товаропросування: </vt:lpstr>
      <vt:lpstr>Базові принципи товаропросування:</vt:lpstr>
      <vt:lpstr>Презентация PowerPoint</vt:lpstr>
      <vt:lpstr>Презентация PowerPoint</vt:lpstr>
      <vt:lpstr>Фактори, що впливають на організацію товаропостачання:  </vt:lpstr>
      <vt:lpstr>Презентация PowerPoint</vt:lpstr>
      <vt:lpstr>Презентация PowerPoint</vt:lpstr>
      <vt:lpstr>Презентация PowerPoint</vt:lpstr>
      <vt:lpstr>На підставі наведеної схеми можливо умовно класифікувати торговельне обладнання: </vt:lpstr>
      <vt:lpstr>Електронні системи та методи контролю і управлінню товарно-грошовим обігом: </vt:lpstr>
      <vt:lpstr>Презентация PowerPoint</vt:lpstr>
      <vt:lpstr>Презентация PowerPoint</vt:lpstr>
      <vt:lpstr>Сучасний науково технічний прогрес охоплює всі сторони діяльності людини і характеризується двома шляхами розвитку :  </vt:lpstr>
      <vt:lpstr>Презентация PowerPoint</vt:lpstr>
      <vt:lpstr>Основними напрямами НТП є: </vt:lpstr>
      <vt:lpstr>Презентация PowerPoint</vt:lpstr>
      <vt:lpstr>Презентация PowerPoint</vt:lpstr>
      <vt:lpstr>Презентация PowerPoint</vt:lpstr>
      <vt:lpstr>Основні напрямки НТП на сучасному етапі: </vt:lpstr>
      <vt:lpstr>Презентация PowerPoint</vt:lpstr>
      <vt:lpstr>Презентация PowerPoint</vt:lpstr>
      <vt:lpstr>3. Значення типізації, уніфікації та стандартизації обладнання </vt:lpstr>
      <vt:lpstr>Презентация PowerPoint</vt:lpstr>
      <vt:lpstr>Загальну оцінку рівня уніфікації обладнання дає коефіцієнт уніфікації, який визначається за формулою </vt:lpstr>
      <vt:lpstr>Презентация PowerPoint</vt:lpstr>
      <vt:lpstr>4. За характером дії на товари торгове обладнання поділяють на дві групи: </vt:lpstr>
      <vt:lpstr>Презентация PowerPoint</vt:lpstr>
      <vt:lpstr>Презентация PowerPoint</vt:lpstr>
      <vt:lpstr>Домашнє завдання: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RYZEN</cp:lastModifiedBy>
  <cp:revision>10</cp:revision>
  <dcterms:modified xsi:type="dcterms:W3CDTF">2022-09-06T11:18:36Z</dcterms:modified>
</cp:coreProperties>
</file>