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32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30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92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97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9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91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15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7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75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38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96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82901-7B83-4308-96E0-1103CFEAC3C4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8CE0-EDEE-40EC-9776-9A16A12FE2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7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Міжнародні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об’єднання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інформаційних</a:t>
            </a:r>
            <a:r>
              <a:rPr lang="ru-RU" b="1" dirty="0">
                <a:solidFill>
                  <a:srgbClr val="002060"/>
                </a:solidFill>
              </a:rPr>
              <a:t> агентств.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0070C0"/>
          </a:solidFill>
        </p:spPr>
        <p:txBody>
          <a:bodyPr/>
          <a:lstStyle/>
          <a:p>
            <a:endParaRPr lang="uk-UA" dirty="0" smtClean="0"/>
          </a:p>
          <a:p>
            <a:r>
              <a:rPr lang="en-US" sz="4000" b="1" dirty="0" smtClean="0">
                <a:solidFill>
                  <a:schemeClr val="bg1"/>
                </a:solidFill>
              </a:rPr>
              <a:t>International </a:t>
            </a:r>
            <a:r>
              <a:rPr lang="en-US" sz="4000" b="1" dirty="0">
                <a:solidFill>
                  <a:schemeClr val="bg1"/>
                </a:solidFill>
              </a:rPr>
              <a:t>associations of information </a:t>
            </a:r>
            <a:r>
              <a:rPr lang="en-US" sz="4000" b="1" dirty="0" smtClean="0">
                <a:solidFill>
                  <a:schemeClr val="bg1"/>
                </a:solidFill>
              </a:rPr>
              <a:t>agencies</a:t>
            </a:r>
            <a:endParaRPr lang="uk-UA" sz="4000" b="1" dirty="0" smtClean="0">
              <a:solidFill>
                <a:schemeClr val="bg1"/>
              </a:solidFill>
            </a:endParaRPr>
          </a:p>
          <a:p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4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u="sng" dirty="0" smtClean="0">
                <a:solidFill>
                  <a:schemeClr val="bg1"/>
                </a:solidFill>
              </a:rPr>
              <a:t>Європейський альянс агентств </a:t>
            </a:r>
            <a:r>
              <a:rPr lang="ru-RU" sz="3200" b="1" i="1" u="sng" dirty="0" err="1" smtClean="0">
                <a:solidFill>
                  <a:schemeClr val="bg1"/>
                </a:solidFill>
              </a:rPr>
              <a:t>преси</a:t>
            </a:r>
            <a:r>
              <a:rPr lang="ru-RU" sz="3200" i="1" dirty="0" smtClean="0">
                <a:solidFill>
                  <a:schemeClr val="bg1"/>
                </a:solidFill>
              </a:rPr>
              <a:t> – </a:t>
            </a:r>
            <a:r>
              <a:rPr lang="ru-RU" sz="3200" b="1" i="1" dirty="0" smtClean="0">
                <a:solidFill>
                  <a:schemeClr val="bg1"/>
                </a:solidFill>
              </a:rPr>
              <a:t>ЄААП</a:t>
            </a:r>
            <a:r>
              <a:rPr lang="ru-RU" sz="3200" i="1" dirty="0" smtClean="0">
                <a:solidFill>
                  <a:schemeClr val="bg1"/>
                </a:solidFill>
              </a:rPr>
              <a:t> </a:t>
            </a:r>
            <a:br>
              <a:rPr lang="ru-RU" sz="3200" i="1" dirty="0" smtClean="0">
                <a:solidFill>
                  <a:schemeClr val="bg1"/>
                </a:solidFill>
              </a:rPr>
            </a:br>
            <a:r>
              <a:rPr lang="ru-RU" sz="3200" i="1" dirty="0" smtClean="0">
                <a:solidFill>
                  <a:schemeClr val="bg1"/>
                </a:solidFill>
              </a:rPr>
              <a:t>(</a:t>
            </a:r>
            <a:r>
              <a:rPr lang="en-US" sz="3200" i="1" dirty="0" smtClean="0">
                <a:solidFill>
                  <a:schemeClr val="bg1"/>
                </a:solidFill>
              </a:rPr>
              <a:t>Alliance </a:t>
            </a:r>
            <a:r>
              <a:rPr lang="en-US" sz="3200" i="1" dirty="0" err="1" smtClean="0">
                <a:solidFill>
                  <a:schemeClr val="bg1"/>
                </a:solidFill>
              </a:rPr>
              <a:t>Europeenne</a:t>
            </a:r>
            <a:r>
              <a:rPr lang="en-US" sz="3200" i="1" dirty="0" smtClean="0">
                <a:solidFill>
                  <a:schemeClr val="bg1"/>
                </a:solidFill>
              </a:rPr>
              <a:t> des </a:t>
            </a:r>
            <a:r>
              <a:rPr lang="en-US" sz="3200" i="1" dirty="0" err="1" smtClean="0">
                <a:solidFill>
                  <a:schemeClr val="bg1"/>
                </a:solidFill>
              </a:rPr>
              <a:t>Agences</a:t>
            </a:r>
            <a:r>
              <a:rPr lang="en-US" sz="3200" i="1" dirty="0" smtClean="0">
                <a:solidFill>
                  <a:schemeClr val="bg1"/>
                </a:solidFill>
              </a:rPr>
              <a:t> de </a:t>
            </a:r>
            <a:r>
              <a:rPr lang="en-US" sz="3200" i="1" dirty="0" err="1" smtClean="0">
                <a:solidFill>
                  <a:schemeClr val="bg1"/>
                </a:solidFill>
              </a:rPr>
              <a:t>Presse</a:t>
            </a:r>
            <a:r>
              <a:rPr lang="en-US" sz="3200" i="1" dirty="0" smtClean="0">
                <a:solidFill>
                  <a:schemeClr val="bg1"/>
                </a:solidFill>
              </a:rPr>
              <a:t>, European Alliance of Press Agencies)</a:t>
            </a:r>
            <a:endParaRPr lang="ru-RU" sz="3200" i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2900" dirty="0" err="1" smtClean="0">
                <a:solidFill>
                  <a:srgbClr val="002060"/>
                </a:solidFill>
              </a:rPr>
              <a:t>організація</a:t>
            </a:r>
            <a:r>
              <a:rPr lang="ru-RU" sz="2900" dirty="0">
                <a:solidFill>
                  <a:srgbClr val="002060"/>
                </a:solidFill>
              </a:rPr>
              <a:t>, </a:t>
            </a:r>
            <a:r>
              <a:rPr lang="ru-RU" sz="2900" dirty="0" err="1">
                <a:solidFill>
                  <a:srgbClr val="002060"/>
                </a:solidFill>
              </a:rPr>
              <a:t>що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об’єднує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інформаційні</a:t>
            </a:r>
            <a:r>
              <a:rPr lang="ru-RU" sz="2900" dirty="0">
                <a:solidFill>
                  <a:srgbClr val="002060"/>
                </a:solidFill>
              </a:rPr>
              <a:t> агентства </a:t>
            </a:r>
            <a:r>
              <a:rPr lang="ru-RU" sz="2900" dirty="0" err="1">
                <a:solidFill>
                  <a:srgbClr val="002060"/>
                </a:solidFill>
              </a:rPr>
              <a:t>майже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>
                <a:solidFill>
                  <a:srgbClr val="FF0000"/>
                </a:solidFill>
              </a:rPr>
              <a:t>30 </a:t>
            </a:r>
            <a:r>
              <a:rPr lang="ru-RU" sz="2900" dirty="0" err="1">
                <a:solidFill>
                  <a:srgbClr val="FF0000"/>
                </a:solidFill>
              </a:rPr>
              <a:t>країн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>
                <a:solidFill>
                  <a:srgbClr val="002060"/>
                </a:solidFill>
              </a:rPr>
              <a:t>(по </a:t>
            </a:r>
            <a:r>
              <a:rPr lang="ru-RU" sz="2900" dirty="0" err="1">
                <a:solidFill>
                  <a:srgbClr val="002060"/>
                </a:solidFill>
              </a:rPr>
              <a:t>одній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від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кожної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країни</a:t>
            </a:r>
            <a:r>
              <a:rPr lang="ru-RU" sz="2900" dirty="0">
                <a:solidFill>
                  <a:srgbClr val="002060"/>
                </a:solidFill>
              </a:rPr>
              <a:t>).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err="1" smtClean="0">
                <a:solidFill>
                  <a:srgbClr val="002060"/>
                </a:solidFill>
              </a:rPr>
              <a:t>Україна</a:t>
            </a:r>
            <a:r>
              <a:rPr lang="ru-RU" sz="2900" dirty="0" smtClean="0">
                <a:solidFill>
                  <a:srgbClr val="002060"/>
                </a:solidFill>
              </a:rPr>
              <a:t> </a:t>
            </a:r>
            <a:r>
              <a:rPr lang="ru-RU" sz="2900" dirty="0">
                <a:solidFill>
                  <a:srgbClr val="002060"/>
                </a:solidFill>
              </a:rPr>
              <a:t>в ЄААП представлена ДІНАУ.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smtClean="0">
                <a:solidFill>
                  <a:srgbClr val="FF0000"/>
                </a:solidFill>
              </a:rPr>
              <a:t>Альянс </a:t>
            </a:r>
            <a:r>
              <a:rPr lang="ru-RU" sz="2900" dirty="0">
                <a:solidFill>
                  <a:srgbClr val="FF0000"/>
                </a:solidFill>
              </a:rPr>
              <a:t>засновано 21 </a:t>
            </a:r>
            <a:r>
              <a:rPr lang="ru-RU" sz="2900" dirty="0" err="1">
                <a:solidFill>
                  <a:srgbClr val="FF0000"/>
                </a:solidFill>
              </a:rPr>
              <a:t>серпня</a:t>
            </a:r>
            <a:r>
              <a:rPr lang="ru-RU" sz="2900" dirty="0">
                <a:solidFill>
                  <a:srgbClr val="FF0000"/>
                </a:solidFill>
              </a:rPr>
              <a:t> 1957 р. у </a:t>
            </a:r>
            <a:r>
              <a:rPr lang="ru-RU" sz="2900" dirty="0" err="1">
                <a:solidFill>
                  <a:srgbClr val="FF0000"/>
                </a:solidFill>
              </a:rPr>
              <a:t>Страсбурзі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>
                <a:solidFill>
                  <a:srgbClr val="002060"/>
                </a:solidFill>
              </a:rPr>
              <a:t>на </a:t>
            </a:r>
            <a:r>
              <a:rPr lang="ru-RU" sz="2900" dirty="0" err="1">
                <a:solidFill>
                  <a:srgbClr val="002060"/>
                </a:solidFill>
              </a:rPr>
              <a:t>Європейській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технічній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конференції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інформаційних</a:t>
            </a:r>
            <a:r>
              <a:rPr lang="ru-RU" sz="2900" dirty="0">
                <a:solidFill>
                  <a:srgbClr val="002060"/>
                </a:solidFill>
              </a:rPr>
              <a:t> агентств.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smtClean="0">
                <a:solidFill>
                  <a:srgbClr val="002060"/>
                </a:solidFill>
              </a:rPr>
              <a:t>У </a:t>
            </a:r>
            <a:r>
              <a:rPr lang="ru-RU" sz="2900" dirty="0" err="1">
                <a:solidFill>
                  <a:srgbClr val="002060"/>
                </a:solidFill>
              </a:rPr>
              <a:t>його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статуті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вказано</a:t>
            </a:r>
            <a:r>
              <a:rPr lang="ru-RU" sz="2900" dirty="0">
                <a:solidFill>
                  <a:srgbClr val="002060"/>
                </a:solidFill>
              </a:rPr>
              <a:t>, </a:t>
            </a:r>
            <a:r>
              <a:rPr lang="ru-RU" sz="2900" dirty="0" err="1">
                <a:solidFill>
                  <a:srgbClr val="002060"/>
                </a:solidFill>
              </a:rPr>
              <a:t>що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це</a:t>
            </a:r>
            <a:r>
              <a:rPr lang="ru-RU" sz="2900" dirty="0">
                <a:solidFill>
                  <a:srgbClr val="002060"/>
                </a:solidFill>
              </a:rPr>
              <a:t> “</a:t>
            </a:r>
            <a:r>
              <a:rPr lang="ru-RU" sz="2900" dirty="0" err="1">
                <a:solidFill>
                  <a:srgbClr val="002060"/>
                </a:solidFill>
              </a:rPr>
              <a:t>організація</a:t>
            </a:r>
            <a:r>
              <a:rPr lang="ru-RU" sz="2900" dirty="0">
                <a:solidFill>
                  <a:srgbClr val="002060"/>
                </a:solidFill>
              </a:rPr>
              <a:t>, заснована з метою </a:t>
            </a:r>
            <a:r>
              <a:rPr lang="ru-RU" sz="2900" dirty="0" err="1">
                <a:solidFill>
                  <a:srgbClr val="002060"/>
                </a:solidFill>
              </a:rPr>
              <a:t>технічного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співробітництва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між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її</a:t>
            </a:r>
            <a:r>
              <a:rPr lang="ru-RU" sz="2900" dirty="0">
                <a:solidFill>
                  <a:srgbClr val="002060"/>
                </a:solidFill>
              </a:rPr>
              <a:t> членами і в </a:t>
            </a:r>
            <a:r>
              <a:rPr lang="ru-RU" sz="2900" dirty="0" err="1">
                <a:solidFill>
                  <a:srgbClr val="002060"/>
                </a:solidFill>
              </a:rPr>
              <a:t>цілях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вивчення</a:t>
            </a:r>
            <a:r>
              <a:rPr lang="ru-RU" sz="2900" dirty="0">
                <a:solidFill>
                  <a:srgbClr val="002060"/>
                </a:solidFill>
              </a:rPr>
              <a:t> та </a:t>
            </a:r>
            <a:r>
              <a:rPr lang="ru-RU" sz="2900" dirty="0" err="1">
                <a:solidFill>
                  <a:srgbClr val="002060"/>
                </a:solidFill>
              </a:rPr>
              <a:t>захисту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їхніх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спільних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інтересів</a:t>
            </a:r>
            <a:r>
              <a:rPr lang="ru-RU" sz="2900" dirty="0">
                <a:solidFill>
                  <a:srgbClr val="002060"/>
                </a:solidFill>
              </a:rPr>
              <a:t>”.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smtClean="0">
                <a:solidFill>
                  <a:srgbClr val="FF0000"/>
                </a:solidFill>
              </a:rPr>
              <a:t>ЄААП </a:t>
            </a:r>
            <a:r>
              <a:rPr lang="ru-RU" sz="2900" dirty="0" err="1">
                <a:solidFill>
                  <a:srgbClr val="FF0000"/>
                </a:solidFill>
              </a:rPr>
              <a:t>має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 err="1">
                <a:solidFill>
                  <a:srgbClr val="FF0000"/>
                </a:solidFill>
              </a:rPr>
              <a:t>консультативний</a:t>
            </a:r>
            <a:r>
              <a:rPr lang="ru-RU" sz="2900" dirty="0">
                <a:solidFill>
                  <a:srgbClr val="FF0000"/>
                </a:solidFill>
              </a:rPr>
              <a:t> статус при </a:t>
            </a:r>
            <a:r>
              <a:rPr lang="ru-RU" sz="2900" dirty="0" err="1">
                <a:solidFill>
                  <a:srgbClr val="FF0000"/>
                </a:solidFill>
              </a:rPr>
              <a:t>Економічній</a:t>
            </a:r>
            <a:r>
              <a:rPr lang="ru-RU" sz="2900" dirty="0">
                <a:solidFill>
                  <a:srgbClr val="FF0000"/>
                </a:solidFill>
              </a:rPr>
              <a:t> та </a:t>
            </a:r>
            <a:r>
              <a:rPr lang="ru-RU" sz="2900" dirty="0" err="1">
                <a:solidFill>
                  <a:srgbClr val="FF0000"/>
                </a:solidFill>
              </a:rPr>
              <a:t>Соціальній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 err="1">
                <a:solidFill>
                  <a:srgbClr val="FF0000"/>
                </a:solidFill>
              </a:rPr>
              <a:t>Раді</a:t>
            </a:r>
            <a:r>
              <a:rPr lang="ru-RU" sz="2900" dirty="0">
                <a:solidFill>
                  <a:srgbClr val="FF0000"/>
                </a:solidFill>
              </a:rPr>
              <a:t> ООН та ЮНЕСКО</a:t>
            </a:r>
            <a:r>
              <a:rPr lang="ru-RU" sz="2900" dirty="0">
                <a:solidFill>
                  <a:srgbClr val="002060"/>
                </a:solidFill>
              </a:rPr>
              <a:t>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err="1" smtClean="0">
                <a:solidFill>
                  <a:srgbClr val="002060"/>
                </a:solidFill>
              </a:rPr>
              <a:t>Вищий</a:t>
            </a:r>
            <a:r>
              <a:rPr lang="ru-RU" sz="2900" dirty="0" smtClean="0">
                <a:solidFill>
                  <a:srgbClr val="002060"/>
                </a:solidFill>
              </a:rPr>
              <a:t> </a:t>
            </a:r>
            <a:r>
              <a:rPr lang="ru-RU" sz="2900" dirty="0">
                <a:solidFill>
                  <a:srgbClr val="002060"/>
                </a:solidFill>
              </a:rPr>
              <a:t>орган – </a:t>
            </a:r>
            <a:r>
              <a:rPr lang="ru-RU" sz="2900" dirty="0" err="1">
                <a:solidFill>
                  <a:srgbClr val="FF0000"/>
                </a:solidFill>
              </a:rPr>
              <a:t>Генеральна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 err="1">
                <a:solidFill>
                  <a:srgbClr val="FF0000"/>
                </a:solidFill>
              </a:rPr>
              <a:t>асамблея</a:t>
            </a:r>
            <a:r>
              <a:rPr lang="ru-RU" sz="2900" dirty="0">
                <a:solidFill>
                  <a:srgbClr val="FF0000"/>
                </a:solidFill>
              </a:rPr>
              <a:t>, яка </a:t>
            </a:r>
            <a:r>
              <a:rPr lang="ru-RU" sz="2900" dirty="0" err="1">
                <a:solidFill>
                  <a:srgbClr val="FF0000"/>
                </a:solidFill>
              </a:rPr>
              <a:t>скликається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 err="1">
                <a:solidFill>
                  <a:srgbClr val="FF0000"/>
                </a:solidFill>
              </a:rPr>
              <a:t>щороку</a:t>
            </a:r>
            <a:r>
              <a:rPr lang="ru-RU" sz="2900" dirty="0">
                <a:solidFill>
                  <a:srgbClr val="FF0000"/>
                </a:solidFill>
              </a:rPr>
              <a:t> в </a:t>
            </a:r>
            <a:r>
              <a:rPr lang="ru-RU" sz="2900" dirty="0" err="1">
                <a:solidFill>
                  <a:srgbClr val="FF0000"/>
                </a:solidFill>
              </a:rPr>
              <a:t>Цюріху</a:t>
            </a:r>
            <a:r>
              <a:rPr lang="ru-RU" sz="2900" dirty="0">
                <a:solidFill>
                  <a:srgbClr val="FF0000"/>
                </a:solidFill>
              </a:rPr>
              <a:t>. </a:t>
            </a:r>
            <a:r>
              <a:rPr lang="ru-RU" sz="2900" dirty="0" err="1">
                <a:solidFill>
                  <a:srgbClr val="002060"/>
                </a:solidFill>
              </a:rPr>
              <a:t>Асамблея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обирає</a:t>
            </a:r>
            <a:r>
              <a:rPr lang="ru-RU" sz="2900" dirty="0">
                <a:solidFill>
                  <a:srgbClr val="002060"/>
                </a:solidFill>
              </a:rPr>
              <a:t> Бюро, </a:t>
            </a:r>
            <a:r>
              <a:rPr lang="ru-RU" sz="2900" dirty="0" err="1">
                <a:solidFill>
                  <a:srgbClr val="002060"/>
                </a:solidFill>
              </a:rPr>
              <a:t>що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складається</a:t>
            </a:r>
            <a:r>
              <a:rPr lang="ru-RU" sz="2900" dirty="0">
                <a:solidFill>
                  <a:srgbClr val="002060"/>
                </a:solidFill>
              </a:rPr>
              <a:t> з </a:t>
            </a:r>
            <a:r>
              <a:rPr lang="ru-RU" sz="2900" dirty="0" err="1">
                <a:solidFill>
                  <a:srgbClr val="002060"/>
                </a:solidFill>
              </a:rPr>
              <a:t>президента,трьох</a:t>
            </a:r>
            <a:r>
              <a:rPr lang="ru-RU" sz="2900" dirty="0">
                <a:solidFill>
                  <a:srgbClr val="002060"/>
                </a:solidFill>
              </a:rPr>
              <a:t> </a:t>
            </a:r>
            <a:r>
              <a:rPr lang="ru-RU" sz="2900" dirty="0" err="1">
                <a:solidFill>
                  <a:srgbClr val="002060"/>
                </a:solidFill>
              </a:rPr>
              <a:t>віце-президентів</a:t>
            </a:r>
            <a:r>
              <a:rPr lang="ru-RU" sz="2900" dirty="0">
                <a:solidFill>
                  <a:srgbClr val="002060"/>
                </a:solidFill>
              </a:rPr>
              <a:t> і генерального секретаря. Президент ЄААП </a:t>
            </a:r>
            <a:r>
              <a:rPr lang="ru-RU" sz="2900" dirty="0" err="1">
                <a:solidFill>
                  <a:srgbClr val="002060"/>
                </a:solidFill>
              </a:rPr>
              <a:t>обирається</a:t>
            </a:r>
            <a:r>
              <a:rPr lang="ru-RU" sz="2900" dirty="0">
                <a:solidFill>
                  <a:srgbClr val="002060"/>
                </a:solidFill>
              </a:rPr>
              <a:t> на один </a:t>
            </a:r>
            <a:r>
              <a:rPr lang="ru-RU" sz="2900" dirty="0" err="1">
                <a:solidFill>
                  <a:srgbClr val="002060"/>
                </a:solidFill>
              </a:rPr>
              <a:t>рік</a:t>
            </a:r>
            <a:r>
              <a:rPr lang="ru-RU" sz="2900" dirty="0">
                <a:solidFill>
                  <a:srgbClr val="002060"/>
                </a:solidFill>
              </a:rPr>
              <a:t> з числа </a:t>
            </a:r>
            <a:r>
              <a:rPr lang="ru-RU" sz="2900" dirty="0" err="1">
                <a:solidFill>
                  <a:srgbClr val="002060"/>
                </a:solidFill>
              </a:rPr>
              <a:t>віце-президентів</a:t>
            </a:r>
            <a:r>
              <a:rPr lang="ru-RU" sz="2900" dirty="0">
                <a:solidFill>
                  <a:srgbClr val="002060"/>
                </a:solidFill>
              </a:rPr>
              <a:t>. </a:t>
            </a:r>
            <a:endParaRPr lang="ru-RU" sz="2900" dirty="0" smtClean="0">
              <a:solidFill>
                <a:srgbClr val="002060"/>
              </a:solidFill>
            </a:endParaRPr>
          </a:p>
          <a:p>
            <a:r>
              <a:rPr lang="ru-RU" sz="2900" dirty="0" smtClean="0">
                <a:solidFill>
                  <a:srgbClr val="002060"/>
                </a:solidFill>
              </a:rPr>
              <a:t>Штаб-квартира </a:t>
            </a:r>
            <a:r>
              <a:rPr lang="ru-RU" sz="2900" dirty="0" err="1">
                <a:solidFill>
                  <a:srgbClr val="002060"/>
                </a:solidFill>
              </a:rPr>
              <a:t>секретаріату</a:t>
            </a:r>
            <a:r>
              <a:rPr lang="ru-RU" sz="2900" dirty="0">
                <a:solidFill>
                  <a:srgbClr val="002060"/>
                </a:solidFill>
              </a:rPr>
              <a:t> – Рим (</a:t>
            </a:r>
            <a:r>
              <a:rPr lang="ru-RU" sz="2900" dirty="0" err="1">
                <a:solidFill>
                  <a:srgbClr val="002060"/>
                </a:solidFill>
              </a:rPr>
              <a:t>Італія</a:t>
            </a:r>
            <a:r>
              <a:rPr lang="ru-RU" sz="2900" dirty="0">
                <a:solidFill>
                  <a:srgbClr val="002060"/>
                </a:solidFill>
              </a:rPr>
              <a:t>).</a:t>
            </a:r>
          </a:p>
        </p:txBody>
      </p:sp>
      <p:pic>
        <p:nvPicPr>
          <p:cNvPr id="2050" name="Picture 2" descr="PPT) Агентства Європейського Союзу | Vlada Mohyl - Academia.edu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5181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17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Organization of Asia – Pacific News Agencies – OANA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b="1" u="sng" dirty="0" err="1">
                <a:solidFill>
                  <a:srgbClr val="7030A0"/>
                </a:solidFill>
              </a:rPr>
              <a:t>Організація</a:t>
            </a:r>
            <a:r>
              <a:rPr lang="ru-RU" b="1" u="sng" dirty="0">
                <a:solidFill>
                  <a:srgbClr val="7030A0"/>
                </a:solidFill>
              </a:rPr>
              <a:t> </a:t>
            </a:r>
            <a:r>
              <a:rPr lang="ru-RU" b="1" u="sng" dirty="0" err="1">
                <a:solidFill>
                  <a:srgbClr val="7030A0"/>
                </a:solidFill>
              </a:rPr>
              <a:t>інформаційних</a:t>
            </a:r>
            <a:r>
              <a:rPr lang="ru-RU" b="1" u="sng" dirty="0">
                <a:solidFill>
                  <a:srgbClr val="7030A0"/>
                </a:solidFill>
              </a:rPr>
              <a:t> агентств </a:t>
            </a:r>
            <a:r>
              <a:rPr lang="ru-RU" b="1" u="sng" dirty="0" err="1">
                <a:solidFill>
                  <a:srgbClr val="7030A0"/>
                </a:solidFill>
              </a:rPr>
              <a:t>країн</a:t>
            </a:r>
            <a:r>
              <a:rPr lang="ru-RU" b="1" u="sng" dirty="0">
                <a:solidFill>
                  <a:srgbClr val="7030A0"/>
                </a:solidFill>
              </a:rPr>
              <a:t> </a:t>
            </a:r>
            <a:r>
              <a:rPr lang="ru-RU" b="1" u="sng" dirty="0" err="1">
                <a:solidFill>
                  <a:srgbClr val="7030A0"/>
                </a:solidFill>
              </a:rPr>
              <a:t>Азії</a:t>
            </a:r>
            <a:r>
              <a:rPr lang="ru-RU" b="1" u="sng" dirty="0">
                <a:solidFill>
                  <a:srgbClr val="7030A0"/>
                </a:solidFill>
              </a:rPr>
              <a:t> і Тихого океану</a:t>
            </a:r>
            <a:r>
              <a:rPr lang="ru-RU" dirty="0">
                <a:solidFill>
                  <a:srgbClr val="7030A0"/>
                </a:solidFill>
              </a:rPr>
              <a:t> – </a:t>
            </a:r>
            <a:r>
              <a:rPr lang="ru-RU" b="1" dirty="0">
                <a:solidFill>
                  <a:srgbClr val="7030A0"/>
                </a:solidFill>
              </a:rPr>
              <a:t>ОАНА</a:t>
            </a:r>
            <a:r>
              <a:rPr lang="ru-RU" dirty="0">
                <a:solidFill>
                  <a:srgbClr val="7030A0"/>
                </a:solidFill>
              </a:rPr>
              <a:t> (</a:t>
            </a:r>
            <a:r>
              <a:rPr lang="en-US" dirty="0">
                <a:solidFill>
                  <a:srgbClr val="7030A0"/>
                </a:solidFill>
              </a:rPr>
              <a:t>Organization of Asia – Pacific News Agencies – OANA). </a:t>
            </a:r>
            <a:r>
              <a:rPr lang="ru-RU" dirty="0" err="1">
                <a:solidFill>
                  <a:srgbClr val="7030A0"/>
                </a:solidFill>
              </a:rPr>
              <a:t>Ця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організація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об’єднує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близько</a:t>
            </a:r>
            <a:r>
              <a:rPr lang="ru-RU" dirty="0">
                <a:solidFill>
                  <a:srgbClr val="7030A0"/>
                </a:solidFill>
              </a:rPr>
              <a:t> 30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, у тому </a:t>
            </a:r>
            <a:r>
              <a:rPr lang="ru-RU" dirty="0" err="1">
                <a:solidFill>
                  <a:srgbClr val="7030A0"/>
                </a:solidFill>
              </a:rPr>
              <a:t>числі</a:t>
            </a:r>
            <a:r>
              <a:rPr lang="ru-RU" dirty="0">
                <a:solidFill>
                  <a:srgbClr val="7030A0"/>
                </a:solidFill>
              </a:rPr>
              <a:t> ІТАР-ТАРС. </a:t>
            </a:r>
            <a:r>
              <a:rPr lang="ru-RU" dirty="0">
                <a:solidFill>
                  <a:srgbClr val="FF0000"/>
                </a:solidFill>
              </a:rPr>
              <a:t>Створена за </a:t>
            </a:r>
            <a:r>
              <a:rPr lang="ru-RU" dirty="0" err="1">
                <a:solidFill>
                  <a:srgbClr val="FF0000"/>
                </a:solidFill>
              </a:rPr>
              <a:t>ініціативою</a:t>
            </a:r>
            <a:r>
              <a:rPr lang="ru-RU" dirty="0">
                <a:solidFill>
                  <a:srgbClr val="FF0000"/>
                </a:solidFill>
              </a:rPr>
              <a:t> ЮНЕСКО в </a:t>
            </a:r>
            <a:r>
              <a:rPr lang="ru-RU" dirty="0" err="1">
                <a:solidFill>
                  <a:srgbClr val="FF0000"/>
                </a:solidFill>
              </a:rPr>
              <a:t>грудні</a:t>
            </a:r>
            <a:r>
              <a:rPr lang="ru-RU" dirty="0">
                <a:solidFill>
                  <a:srgbClr val="FF0000"/>
                </a:solidFill>
              </a:rPr>
              <a:t> 1961 р. </a:t>
            </a:r>
            <a:r>
              <a:rPr lang="ru-RU" dirty="0">
                <a:solidFill>
                  <a:srgbClr val="7030A0"/>
                </a:solidFill>
              </a:rPr>
              <a:t>на </a:t>
            </a:r>
            <a:r>
              <a:rPr lang="ru-RU" dirty="0" err="1">
                <a:solidFill>
                  <a:srgbClr val="7030A0"/>
                </a:solidFill>
              </a:rPr>
              <a:t>конференції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азіатських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національних</a:t>
            </a:r>
            <a:r>
              <a:rPr lang="ru-RU" dirty="0">
                <a:solidFill>
                  <a:srgbClr val="7030A0"/>
                </a:solidFill>
              </a:rPr>
              <a:t> агентств у Бангкоку, через 20 </a:t>
            </a:r>
            <a:r>
              <a:rPr lang="ru-RU" dirty="0" err="1">
                <a:solidFill>
                  <a:srgbClr val="7030A0"/>
                </a:solidFill>
              </a:rPr>
              <a:t>років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реорганізована</a:t>
            </a:r>
            <a:r>
              <a:rPr lang="ru-RU" dirty="0">
                <a:solidFill>
                  <a:srgbClr val="7030A0"/>
                </a:solidFill>
              </a:rPr>
              <a:t> шляхом </a:t>
            </a:r>
            <a:r>
              <a:rPr lang="ru-RU" dirty="0" err="1">
                <a:solidFill>
                  <a:srgbClr val="7030A0"/>
                </a:solidFill>
              </a:rPr>
              <a:t>створення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єдиної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системи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обміну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інформацією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між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членами. Одна з </a:t>
            </a:r>
            <a:r>
              <a:rPr lang="ru-RU" dirty="0" err="1">
                <a:solidFill>
                  <a:srgbClr val="7030A0"/>
                </a:solidFill>
              </a:rPr>
              <a:t>головних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цілей</a:t>
            </a:r>
            <a:r>
              <a:rPr lang="ru-RU" dirty="0">
                <a:solidFill>
                  <a:srgbClr val="7030A0"/>
                </a:solidFill>
              </a:rPr>
              <a:t> ОАНА – </a:t>
            </a:r>
            <a:r>
              <a:rPr lang="ru-RU" dirty="0" err="1">
                <a:solidFill>
                  <a:srgbClr val="7030A0"/>
                </a:solidFill>
              </a:rPr>
              <a:t>ліквідація</a:t>
            </a:r>
            <a:r>
              <a:rPr lang="ru-RU" dirty="0">
                <a:solidFill>
                  <a:srgbClr val="7030A0"/>
                </a:solidFill>
              </a:rPr>
              <a:t> дисбалансу в </a:t>
            </a:r>
            <a:r>
              <a:rPr lang="ru-RU" dirty="0" err="1">
                <a:solidFill>
                  <a:srgbClr val="7030A0"/>
                </a:solidFill>
              </a:rPr>
              <a:t>інформаційному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потоці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між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розвинутими</a:t>
            </a:r>
            <a:r>
              <a:rPr lang="ru-RU" dirty="0">
                <a:solidFill>
                  <a:srgbClr val="7030A0"/>
                </a:solidFill>
              </a:rPr>
              <a:t> державами і </a:t>
            </a:r>
            <a:r>
              <a:rPr lang="ru-RU" dirty="0" err="1">
                <a:solidFill>
                  <a:srgbClr val="7030A0"/>
                </a:solidFill>
              </a:rPr>
              <a:t>країнами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розвиваються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Має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консультативний</a:t>
            </a:r>
            <a:r>
              <a:rPr lang="ru-RU" dirty="0">
                <a:solidFill>
                  <a:srgbClr val="7030A0"/>
                </a:solidFill>
              </a:rPr>
              <a:t> статус при ЮНЕСКО. </a:t>
            </a:r>
            <a:r>
              <a:rPr lang="ru-RU" dirty="0" err="1">
                <a:solidFill>
                  <a:srgbClr val="FF0000"/>
                </a:solidFill>
              </a:rPr>
              <a:t>Вищий</a:t>
            </a:r>
            <a:r>
              <a:rPr lang="ru-RU" dirty="0">
                <a:solidFill>
                  <a:srgbClr val="FF0000"/>
                </a:solidFill>
              </a:rPr>
              <a:t> орган – </a:t>
            </a:r>
            <a:r>
              <a:rPr lang="ru-RU" dirty="0" err="1">
                <a:solidFill>
                  <a:srgbClr val="FF0000"/>
                </a:solidFill>
              </a:rPr>
              <a:t>Генеральна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асамблея</a:t>
            </a:r>
            <a:r>
              <a:rPr lang="ru-RU" dirty="0">
                <a:solidFill>
                  <a:srgbClr val="7030A0"/>
                </a:solidFill>
              </a:rPr>
              <a:t>, яка </a:t>
            </a:r>
            <a:r>
              <a:rPr lang="ru-RU" dirty="0" err="1">
                <a:solidFill>
                  <a:srgbClr val="7030A0"/>
                </a:solidFill>
              </a:rPr>
              <a:t>скликається</a:t>
            </a:r>
            <a:r>
              <a:rPr lang="ru-RU" dirty="0">
                <a:solidFill>
                  <a:srgbClr val="7030A0"/>
                </a:solidFill>
              </a:rPr>
              <a:t> один раз на 3 роки. </a:t>
            </a:r>
            <a:r>
              <a:rPr lang="ru-RU" dirty="0" err="1">
                <a:solidFill>
                  <a:srgbClr val="7030A0"/>
                </a:solidFill>
              </a:rPr>
              <a:t>Асамблеся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обирає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Виконавчий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комітет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складається</a:t>
            </a:r>
            <a:r>
              <a:rPr lang="ru-RU" dirty="0">
                <a:solidFill>
                  <a:srgbClr val="7030A0"/>
                </a:solidFill>
              </a:rPr>
              <a:t> з президента, </a:t>
            </a:r>
            <a:r>
              <a:rPr lang="ru-RU" dirty="0" err="1">
                <a:solidFill>
                  <a:srgbClr val="7030A0"/>
                </a:solidFill>
              </a:rPr>
              <a:t>трьох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віце-президентів</a:t>
            </a:r>
            <a:r>
              <a:rPr lang="ru-RU" dirty="0">
                <a:solidFill>
                  <a:srgbClr val="7030A0"/>
                </a:solidFill>
              </a:rPr>
              <a:t> і </a:t>
            </a:r>
            <a:r>
              <a:rPr lang="ru-RU" dirty="0" err="1">
                <a:solidFill>
                  <a:srgbClr val="7030A0"/>
                </a:solidFill>
              </a:rPr>
              <a:t>п’яти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членів</a:t>
            </a:r>
            <a:r>
              <a:rPr lang="ru-RU" dirty="0">
                <a:solidFill>
                  <a:srgbClr val="7030A0"/>
                </a:solidFill>
              </a:rPr>
              <a:t>, а </a:t>
            </a:r>
            <a:r>
              <a:rPr lang="ru-RU" dirty="0" err="1">
                <a:solidFill>
                  <a:srgbClr val="7030A0"/>
                </a:solidFill>
              </a:rPr>
              <a:t>також</a:t>
            </a:r>
            <a:r>
              <a:rPr lang="ru-RU" dirty="0">
                <a:solidFill>
                  <a:srgbClr val="7030A0"/>
                </a:solidFill>
              </a:rPr>
              <a:t> секретаря. Штаб-квартира ОАНА </a:t>
            </a:r>
            <a:r>
              <a:rPr lang="ru-RU" dirty="0" err="1">
                <a:solidFill>
                  <a:srgbClr val="7030A0"/>
                </a:solidFill>
              </a:rPr>
              <a:t>знаходиться</a:t>
            </a:r>
            <a:r>
              <a:rPr lang="ru-RU" dirty="0">
                <a:solidFill>
                  <a:srgbClr val="7030A0"/>
                </a:solidFill>
              </a:rPr>
              <a:t> по </a:t>
            </a:r>
            <a:r>
              <a:rPr lang="ru-RU" dirty="0" err="1">
                <a:solidFill>
                  <a:srgbClr val="7030A0"/>
                </a:solidFill>
              </a:rPr>
              <a:t>черзі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країнах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обираються</a:t>
            </a:r>
            <a:r>
              <a:rPr lang="ru-RU" dirty="0">
                <a:solidFill>
                  <a:srgbClr val="7030A0"/>
                </a:solidFill>
              </a:rPr>
              <a:t> для </a:t>
            </a:r>
            <a:r>
              <a:rPr lang="ru-RU" dirty="0" err="1">
                <a:solidFill>
                  <a:srgbClr val="7030A0"/>
                </a:solidFill>
              </a:rPr>
              <a:t>проведення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Генеральної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асамблеї</a:t>
            </a:r>
            <a:r>
              <a:rPr lang="ru-RU" dirty="0">
                <a:solidFill>
                  <a:srgbClr val="7030A0"/>
                </a:solidFill>
              </a:rPr>
              <a:t> (до </a:t>
            </a:r>
            <a:r>
              <a:rPr lang="ru-RU" dirty="0" err="1">
                <a:solidFill>
                  <a:srgbClr val="7030A0"/>
                </a:solidFill>
              </a:rPr>
              <a:t>грудня</a:t>
            </a:r>
            <a:r>
              <a:rPr lang="ru-RU" dirty="0">
                <a:solidFill>
                  <a:srgbClr val="7030A0"/>
                </a:solidFill>
              </a:rPr>
              <a:t> 1987 р. – в </a:t>
            </a:r>
            <a:r>
              <a:rPr lang="ru-RU" dirty="0" err="1">
                <a:solidFill>
                  <a:srgbClr val="7030A0"/>
                </a:solidFill>
              </a:rPr>
              <a:t>Делі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Індія</a:t>
            </a:r>
            <a:r>
              <a:rPr lang="ru-RU" dirty="0"/>
              <a:t>).</a:t>
            </a:r>
          </a:p>
        </p:txBody>
      </p:sp>
      <p:pic>
        <p:nvPicPr>
          <p:cNvPr id="1030" name="Picture 6" descr="Азія — туристичний путівник Вікімандр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83967"/>
            <a:ext cx="5181600" cy="423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23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Федерація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арабських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інформаційних</a:t>
            </a:r>
            <a:r>
              <a:rPr lang="ru-RU" b="1" dirty="0" smtClean="0">
                <a:solidFill>
                  <a:schemeClr val="bg1"/>
                </a:solidFill>
              </a:rPr>
              <a:t> агентств</a:t>
            </a:r>
            <a:r>
              <a:rPr lang="ru-RU" dirty="0" smtClean="0"/>
              <a:t> </a:t>
            </a:r>
            <a:r>
              <a:rPr lang="ru-RU" dirty="0" smtClean="0">
                <a:solidFill>
                  <a:schemeClr val="bg1"/>
                </a:solidFill>
              </a:rPr>
              <a:t>– </a:t>
            </a:r>
            <a:r>
              <a:rPr lang="ru-RU" b="1" dirty="0" smtClean="0">
                <a:solidFill>
                  <a:schemeClr val="bg1"/>
                </a:solidFill>
              </a:rPr>
              <a:t>ФАНА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u="sng" dirty="0" err="1">
                <a:solidFill>
                  <a:srgbClr val="002060"/>
                </a:solidFill>
              </a:rPr>
              <a:t>Федерація</a:t>
            </a:r>
            <a:r>
              <a:rPr lang="ru-RU" sz="1800" b="1" u="sng" dirty="0">
                <a:solidFill>
                  <a:srgbClr val="002060"/>
                </a:solidFill>
              </a:rPr>
              <a:t> </a:t>
            </a:r>
            <a:r>
              <a:rPr lang="ru-RU" sz="1800" b="1" u="sng" dirty="0" err="1">
                <a:solidFill>
                  <a:srgbClr val="002060"/>
                </a:solidFill>
              </a:rPr>
              <a:t>арабських</a:t>
            </a:r>
            <a:r>
              <a:rPr lang="ru-RU" sz="1800" b="1" u="sng" dirty="0">
                <a:solidFill>
                  <a:srgbClr val="002060"/>
                </a:solidFill>
              </a:rPr>
              <a:t> </a:t>
            </a:r>
            <a:r>
              <a:rPr lang="ru-RU" sz="1800" b="1" u="sng" dirty="0" err="1">
                <a:solidFill>
                  <a:srgbClr val="002060"/>
                </a:solidFill>
              </a:rPr>
              <a:t>інформаційних</a:t>
            </a:r>
            <a:r>
              <a:rPr lang="ru-RU" sz="1800" b="1" u="sng" dirty="0">
                <a:solidFill>
                  <a:srgbClr val="002060"/>
                </a:solidFill>
              </a:rPr>
              <a:t> агентств</a:t>
            </a:r>
            <a:r>
              <a:rPr lang="ru-RU" sz="1800" dirty="0">
                <a:solidFill>
                  <a:srgbClr val="002060"/>
                </a:solidFill>
              </a:rPr>
              <a:t> – </a:t>
            </a:r>
            <a:r>
              <a:rPr lang="ru-RU" sz="1800" b="1" dirty="0">
                <a:solidFill>
                  <a:srgbClr val="002060"/>
                </a:solidFill>
              </a:rPr>
              <a:t>ФАНА</a:t>
            </a:r>
            <a:r>
              <a:rPr lang="ru-RU" sz="1800" dirty="0">
                <a:solidFill>
                  <a:srgbClr val="002060"/>
                </a:solidFill>
              </a:rPr>
              <a:t> (</a:t>
            </a:r>
            <a:r>
              <a:rPr lang="ru-RU" sz="1800" dirty="0" err="1">
                <a:solidFill>
                  <a:srgbClr val="002060"/>
                </a:solidFill>
              </a:rPr>
              <a:t>Іттіхад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Вікалят</a:t>
            </a:r>
            <a:r>
              <a:rPr lang="ru-RU" sz="1800" dirty="0">
                <a:solidFill>
                  <a:srgbClr val="002060"/>
                </a:solidFill>
              </a:rPr>
              <a:t> аль-</a:t>
            </a:r>
            <a:r>
              <a:rPr lang="ru-RU" sz="1800" dirty="0" err="1">
                <a:solidFill>
                  <a:srgbClr val="002060"/>
                </a:solidFill>
              </a:rPr>
              <a:t>Анба</a:t>
            </a:r>
            <a:r>
              <a:rPr lang="ru-RU" sz="1800" dirty="0">
                <a:solidFill>
                  <a:srgbClr val="002060"/>
                </a:solidFill>
              </a:rPr>
              <a:t> аль-</a:t>
            </a:r>
            <a:r>
              <a:rPr lang="ru-RU" sz="1800" dirty="0" err="1">
                <a:solidFill>
                  <a:srgbClr val="002060"/>
                </a:solidFill>
              </a:rPr>
              <a:t>Арабія</a:t>
            </a:r>
            <a:r>
              <a:rPr lang="ru-RU" sz="1800" dirty="0">
                <a:solidFill>
                  <a:srgbClr val="002060"/>
                </a:solidFill>
              </a:rPr>
              <a:t> – </a:t>
            </a:r>
            <a:r>
              <a:rPr lang="en-US" sz="1800" dirty="0">
                <a:solidFill>
                  <a:srgbClr val="002060"/>
                </a:solidFill>
              </a:rPr>
              <a:t>Federation of Arab News Agencies – FANA, Federation des </a:t>
            </a:r>
            <a:r>
              <a:rPr lang="en-US" sz="1800" dirty="0" err="1">
                <a:solidFill>
                  <a:srgbClr val="002060"/>
                </a:solidFill>
              </a:rPr>
              <a:t>Agences</a:t>
            </a:r>
            <a:r>
              <a:rPr lang="en-US" sz="1800" dirty="0">
                <a:solidFill>
                  <a:srgbClr val="002060"/>
                </a:solidFill>
              </a:rPr>
              <a:t> de </a:t>
            </a:r>
            <a:r>
              <a:rPr lang="en-US" sz="1800" dirty="0" err="1">
                <a:solidFill>
                  <a:srgbClr val="002060"/>
                </a:solidFill>
              </a:rPr>
              <a:t>Presse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>
                <a:solidFill>
                  <a:srgbClr val="002060"/>
                </a:solidFill>
              </a:rPr>
              <a:t>Arabe</a:t>
            </a:r>
            <a:r>
              <a:rPr lang="en-US" sz="1800" dirty="0">
                <a:solidFill>
                  <a:srgbClr val="002060"/>
                </a:solidFill>
              </a:rPr>
              <a:t>). </a:t>
            </a:r>
            <a:r>
              <a:rPr lang="ru-RU" sz="1800" dirty="0" err="1">
                <a:solidFill>
                  <a:srgbClr val="002060"/>
                </a:solidFill>
              </a:rPr>
              <a:t>Це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організація</a:t>
            </a:r>
            <a:r>
              <a:rPr lang="ru-RU" sz="1800" dirty="0">
                <a:solidFill>
                  <a:srgbClr val="002060"/>
                </a:solidFill>
              </a:rPr>
              <a:t>, яка </a:t>
            </a:r>
            <a:r>
              <a:rPr lang="ru-RU" sz="1800" dirty="0" err="1">
                <a:solidFill>
                  <a:srgbClr val="002060"/>
                </a:solidFill>
              </a:rPr>
              <a:t>об’єднує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інформаційні</a:t>
            </a:r>
            <a:r>
              <a:rPr lang="ru-RU" sz="1800" dirty="0">
                <a:solidFill>
                  <a:srgbClr val="002060"/>
                </a:solidFill>
              </a:rPr>
              <a:t> агентства </a:t>
            </a:r>
            <a:r>
              <a:rPr lang="ru-RU" sz="1800" dirty="0" err="1">
                <a:solidFill>
                  <a:srgbClr val="002060"/>
                </a:solidFill>
              </a:rPr>
              <a:t>близько</a:t>
            </a:r>
            <a:r>
              <a:rPr lang="ru-RU" sz="1800" dirty="0">
                <a:solidFill>
                  <a:srgbClr val="002060"/>
                </a:solidFill>
              </a:rPr>
              <a:t> 20 </a:t>
            </a:r>
            <a:r>
              <a:rPr lang="ru-RU" sz="1800" dirty="0" err="1">
                <a:solidFill>
                  <a:srgbClr val="002060"/>
                </a:solidFill>
              </a:rPr>
              <a:t>арабських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країн</a:t>
            </a:r>
            <a:r>
              <a:rPr lang="ru-RU" sz="1800" dirty="0">
                <a:solidFill>
                  <a:srgbClr val="002060"/>
                </a:solidFill>
              </a:rPr>
              <a:t>. Заснована в 1965 р., почала </a:t>
            </a:r>
            <a:r>
              <a:rPr lang="ru-RU" sz="1800" dirty="0" err="1">
                <a:solidFill>
                  <a:srgbClr val="002060"/>
                </a:solidFill>
              </a:rPr>
              <a:t>діяти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після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другої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Генеральної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асамблеї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федерації</a:t>
            </a:r>
            <a:r>
              <a:rPr lang="ru-RU" sz="1800" dirty="0">
                <a:solidFill>
                  <a:srgbClr val="002060"/>
                </a:solidFill>
              </a:rPr>
              <a:t> у </a:t>
            </a:r>
            <a:r>
              <a:rPr lang="ru-RU" sz="1800" dirty="0" err="1">
                <a:solidFill>
                  <a:srgbClr val="002060"/>
                </a:solidFill>
              </a:rPr>
              <a:t>Багдаді</a:t>
            </a:r>
            <a:r>
              <a:rPr lang="ru-RU" sz="1800" dirty="0">
                <a:solidFill>
                  <a:srgbClr val="002060"/>
                </a:solidFill>
              </a:rPr>
              <a:t> в </a:t>
            </a:r>
            <a:r>
              <a:rPr lang="ru-RU" sz="1800" dirty="0" err="1">
                <a:solidFill>
                  <a:srgbClr val="002060"/>
                </a:solidFill>
              </a:rPr>
              <a:t>квітні</a:t>
            </a:r>
            <a:r>
              <a:rPr lang="ru-RU" sz="1800" dirty="0">
                <a:solidFill>
                  <a:srgbClr val="002060"/>
                </a:solidFill>
              </a:rPr>
              <a:t> 1974 р. </a:t>
            </a:r>
            <a:r>
              <a:rPr lang="ru-RU" sz="1800" dirty="0" err="1">
                <a:solidFill>
                  <a:srgbClr val="002060"/>
                </a:solidFill>
              </a:rPr>
              <a:t>Надає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матеріальну</a:t>
            </a:r>
            <a:r>
              <a:rPr lang="ru-RU" sz="1800" dirty="0">
                <a:solidFill>
                  <a:srgbClr val="002060"/>
                </a:solidFill>
              </a:rPr>
              <a:t> й </a:t>
            </a:r>
            <a:r>
              <a:rPr lang="ru-RU" sz="1800" dirty="0" err="1">
                <a:solidFill>
                  <a:srgbClr val="002060"/>
                </a:solidFill>
              </a:rPr>
              <a:t>технічну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підтримку</a:t>
            </a:r>
            <a:r>
              <a:rPr lang="ru-RU" sz="1800" dirty="0">
                <a:solidFill>
                  <a:srgbClr val="002060"/>
                </a:solidFill>
              </a:rPr>
              <a:t> агентствам </a:t>
            </a:r>
            <a:r>
              <a:rPr lang="ru-RU" sz="1800" dirty="0" err="1">
                <a:solidFill>
                  <a:srgbClr val="002060"/>
                </a:solidFill>
              </a:rPr>
              <a:t>арабських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країн</a:t>
            </a:r>
            <a:r>
              <a:rPr lang="ru-RU" sz="1800" dirty="0">
                <a:solidFill>
                  <a:srgbClr val="002060"/>
                </a:solidFill>
              </a:rPr>
              <a:t>. </a:t>
            </a:r>
            <a:r>
              <a:rPr lang="ru-RU" sz="1800" dirty="0" err="1">
                <a:solidFill>
                  <a:srgbClr val="002060"/>
                </a:solidFill>
              </a:rPr>
              <a:t>Має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консультативний</a:t>
            </a:r>
            <a:r>
              <a:rPr lang="ru-RU" sz="1800" dirty="0">
                <a:solidFill>
                  <a:srgbClr val="002060"/>
                </a:solidFill>
              </a:rPr>
              <a:t> статус при ЮНЕСКО. </a:t>
            </a:r>
            <a:r>
              <a:rPr lang="ru-RU" sz="1800" dirty="0" err="1">
                <a:solidFill>
                  <a:srgbClr val="002060"/>
                </a:solidFill>
              </a:rPr>
              <a:t>Вищий</a:t>
            </a:r>
            <a:r>
              <a:rPr lang="ru-RU" sz="1800" dirty="0">
                <a:solidFill>
                  <a:srgbClr val="002060"/>
                </a:solidFill>
              </a:rPr>
              <a:t> орган – </a:t>
            </a:r>
            <a:r>
              <a:rPr lang="ru-RU" sz="1800" dirty="0" err="1">
                <a:solidFill>
                  <a:srgbClr val="002060"/>
                </a:solidFill>
              </a:rPr>
              <a:t>Генеральна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асамблея</a:t>
            </a:r>
            <a:r>
              <a:rPr lang="ru-RU" sz="1800" dirty="0">
                <a:solidFill>
                  <a:srgbClr val="002060"/>
                </a:solidFill>
              </a:rPr>
              <a:t>, яка </a:t>
            </a:r>
            <a:r>
              <a:rPr lang="ru-RU" sz="1800" dirty="0" err="1">
                <a:solidFill>
                  <a:srgbClr val="002060"/>
                </a:solidFill>
              </a:rPr>
              <a:t>скликається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щороку</a:t>
            </a:r>
            <a:r>
              <a:rPr lang="ru-RU" sz="1800" dirty="0">
                <a:solidFill>
                  <a:srgbClr val="002060"/>
                </a:solidFill>
              </a:rPr>
              <a:t> у </a:t>
            </a:r>
            <a:r>
              <a:rPr lang="ru-RU" sz="1800" dirty="0" err="1">
                <a:solidFill>
                  <a:srgbClr val="002060"/>
                </a:solidFill>
              </a:rPr>
              <a:t>складі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генеральних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директорів</a:t>
            </a:r>
            <a:r>
              <a:rPr lang="ru-RU" sz="1800" dirty="0">
                <a:solidFill>
                  <a:srgbClr val="002060"/>
                </a:solidFill>
              </a:rPr>
              <a:t> агентств – </a:t>
            </a:r>
            <a:r>
              <a:rPr lang="ru-RU" sz="1800" dirty="0" err="1">
                <a:solidFill>
                  <a:srgbClr val="002060"/>
                </a:solidFill>
              </a:rPr>
              <a:t>членів</a:t>
            </a:r>
            <a:r>
              <a:rPr lang="ru-RU" sz="1800" dirty="0">
                <a:solidFill>
                  <a:srgbClr val="002060"/>
                </a:solidFill>
              </a:rPr>
              <a:t> ФАНА. </a:t>
            </a:r>
            <a:r>
              <a:rPr lang="ru-RU" sz="1800" dirty="0" err="1">
                <a:solidFill>
                  <a:srgbClr val="002060"/>
                </a:solidFill>
              </a:rPr>
              <a:t>Виконавчим</a:t>
            </a:r>
            <a:r>
              <a:rPr lang="ru-RU" sz="1800" dirty="0">
                <a:solidFill>
                  <a:srgbClr val="002060"/>
                </a:solidFill>
              </a:rPr>
              <a:t> органом є Бюро, </a:t>
            </a:r>
            <a:r>
              <a:rPr lang="ru-RU" sz="1800" dirty="0" err="1">
                <a:solidFill>
                  <a:srgbClr val="002060"/>
                </a:solidFill>
              </a:rPr>
              <a:t>котре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обирається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асамблеєю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строком</a:t>
            </a:r>
            <a:r>
              <a:rPr lang="ru-RU" sz="1800" dirty="0">
                <a:solidFill>
                  <a:srgbClr val="002060"/>
                </a:solidFill>
              </a:rPr>
              <a:t> на 5 </a:t>
            </a:r>
            <a:r>
              <a:rPr lang="ru-RU" sz="1800" dirty="0" err="1">
                <a:solidFill>
                  <a:srgbClr val="002060"/>
                </a:solidFill>
              </a:rPr>
              <a:t>років</a:t>
            </a:r>
            <a:r>
              <a:rPr lang="ru-RU" sz="1800" dirty="0">
                <a:solidFill>
                  <a:srgbClr val="002060"/>
                </a:solidFill>
              </a:rPr>
              <a:t> у </a:t>
            </a:r>
            <a:r>
              <a:rPr lang="ru-RU" sz="1800" dirty="0" err="1">
                <a:solidFill>
                  <a:srgbClr val="002060"/>
                </a:solidFill>
              </a:rPr>
              <a:t>складі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п’яти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членів</a:t>
            </a:r>
            <a:r>
              <a:rPr lang="ru-RU" sz="1800" dirty="0">
                <a:solidFill>
                  <a:srgbClr val="002060"/>
                </a:solidFill>
              </a:rPr>
              <a:t> на </a:t>
            </a:r>
            <a:r>
              <a:rPr lang="ru-RU" sz="1800" dirty="0" err="1">
                <a:solidFill>
                  <a:srgbClr val="002060"/>
                </a:solidFill>
              </a:rPr>
              <a:t>чолі</a:t>
            </a:r>
            <a:r>
              <a:rPr lang="ru-RU" sz="1800" dirty="0">
                <a:solidFill>
                  <a:srgbClr val="002060"/>
                </a:solidFill>
              </a:rPr>
              <a:t> з </a:t>
            </a:r>
            <a:r>
              <a:rPr lang="ru-RU" sz="1800" dirty="0" err="1">
                <a:solidFill>
                  <a:srgbClr val="002060"/>
                </a:solidFill>
              </a:rPr>
              <a:t>генеральним</a:t>
            </a:r>
            <a:r>
              <a:rPr lang="ru-RU" sz="1800" dirty="0">
                <a:solidFill>
                  <a:srgbClr val="002060"/>
                </a:solidFill>
              </a:rPr>
              <a:t> секретарем. Штаб-квартира </a:t>
            </a:r>
            <a:r>
              <a:rPr lang="ru-RU" sz="1800" dirty="0" err="1">
                <a:solidFill>
                  <a:srgbClr val="002060"/>
                </a:solidFill>
              </a:rPr>
              <a:t>знаходиться</a:t>
            </a:r>
            <a:r>
              <a:rPr lang="ru-RU" sz="1800" dirty="0">
                <a:solidFill>
                  <a:srgbClr val="002060"/>
                </a:solidFill>
              </a:rPr>
              <a:t> в </a:t>
            </a:r>
            <a:r>
              <a:rPr lang="ru-RU" sz="1800" dirty="0" err="1">
                <a:solidFill>
                  <a:srgbClr val="002060"/>
                </a:solidFill>
              </a:rPr>
              <a:t>Бейруті</a:t>
            </a:r>
            <a:r>
              <a:rPr lang="ru-RU" sz="1800" dirty="0">
                <a:solidFill>
                  <a:srgbClr val="002060"/>
                </a:solidFill>
              </a:rPr>
              <a:t> (</a:t>
            </a:r>
            <a:r>
              <a:rPr lang="ru-RU" sz="1800" dirty="0" err="1">
                <a:solidFill>
                  <a:srgbClr val="002060"/>
                </a:solidFill>
              </a:rPr>
              <a:t>Ліван</a:t>
            </a:r>
            <a:r>
              <a:rPr lang="ru-RU" sz="1800" dirty="0">
                <a:solidFill>
                  <a:srgbClr val="002060"/>
                </a:solidFill>
              </a:rPr>
              <a:t>).</a:t>
            </a:r>
          </a:p>
        </p:txBody>
      </p:sp>
      <p:pic>
        <p:nvPicPr>
          <p:cNvPr id="5122" name="Picture 2" descr="Сутність поняття &quot;арабський світ&quot; - презентация онлайн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51816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51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Accion de </a:t>
            </a:r>
            <a:r>
              <a:rPr lang="en-US" dirty="0" err="1" smtClean="0">
                <a:solidFill>
                  <a:schemeClr val="bg1"/>
                </a:solidFill>
              </a:rPr>
              <a:t>Sistemas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Informativos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Nacionales</a:t>
            </a:r>
            <a:r>
              <a:rPr lang="en-US" dirty="0" smtClean="0">
                <a:solidFill>
                  <a:schemeClr val="bg1"/>
                </a:solidFill>
              </a:rPr>
              <a:t> – ASIN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Організація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національних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інформаційних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служб </a:t>
            </a:r>
            <a:r>
              <a:rPr lang="ru-RU" b="1" u="sng" dirty="0" err="1">
                <a:solidFill>
                  <a:schemeClr val="accent6">
                    <a:lumMod val="50000"/>
                  </a:schemeClr>
                </a:solidFill>
              </a:rPr>
              <a:t>Латинської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Америки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 – 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АСІН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Accion de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Sistemas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Informativos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Nacionales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– ASIN). </a:t>
            </a:r>
            <a:r>
              <a:rPr lang="ru-RU" b="1" dirty="0">
                <a:solidFill>
                  <a:srgbClr val="C00000"/>
                </a:solidFill>
              </a:rPr>
              <a:t>Створена в 1979 р. на </a:t>
            </a:r>
            <a:r>
              <a:rPr lang="ru-RU" b="1" dirty="0" err="1">
                <a:solidFill>
                  <a:srgbClr val="C00000"/>
                </a:solidFill>
              </a:rPr>
              <a:t>конференції</a:t>
            </a:r>
            <a:r>
              <a:rPr lang="ru-RU" b="1" dirty="0">
                <a:solidFill>
                  <a:srgbClr val="C00000"/>
                </a:solidFill>
              </a:rPr>
              <a:t> в </a:t>
            </a:r>
            <a:r>
              <a:rPr lang="ru-RU" b="1" dirty="0" err="1">
                <a:solidFill>
                  <a:srgbClr val="C00000"/>
                </a:solidFill>
              </a:rPr>
              <a:t>Каракасі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Статут АСІН почав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діяти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25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квітня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1982 р.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Об’єднує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інформаційні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агентства 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урядові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служби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преси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близько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20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латиноамериканське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інформаційне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агентство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Пренса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Латина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Має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статус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міжурядової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організації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мета – широкий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обмін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інформацією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державами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Латинської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Америки 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англомовними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країнами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Карибського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басейну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Має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консультативний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статус при ЮНЕСКО.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Щодня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головна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редакція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АСІН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випускає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інформаційних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бюлетені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обсягом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середньому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15 тис.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слів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інформаційних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агентств і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урядових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інформаційних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служб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членів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АСІН.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Крім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іспанської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інформація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поширюється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англійською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мовою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англомовних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Карибського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басейну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арабською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членів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ФАНА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rgbClr val="C00000"/>
                </a:solidFill>
              </a:rPr>
              <a:t>Вищий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орган – </a:t>
            </a:r>
            <a:r>
              <a:rPr lang="ru-RU" b="1" dirty="0" err="1">
                <a:solidFill>
                  <a:srgbClr val="C00000"/>
                </a:solidFill>
              </a:rPr>
              <a:t>Генеральна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асамблея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яка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скликається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щороку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обирає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Керівний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комітет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Оперативний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Виконавчий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секретаріати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 Штаб-квартира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знаходиться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у Сан-Хосе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Коста-Ріка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1048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900CC"/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Panafrican</a:t>
            </a:r>
            <a:r>
              <a:rPr lang="en-US" dirty="0" smtClean="0">
                <a:solidFill>
                  <a:schemeClr val="bg1"/>
                </a:solidFill>
              </a:rPr>
              <a:t> News Agency – PANA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CC99FF"/>
          </a:solidFill>
        </p:spPr>
        <p:txBody>
          <a:bodyPr>
            <a:normAutofit fontScale="70000" lnSpcReduction="20000"/>
          </a:bodyPr>
          <a:lstStyle/>
          <a:p>
            <a:r>
              <a:rPr lang="ru-RU" b="1" u="sng" dirty="0" err="1">
                <a:solidFill>
                  <a:srgbClr val="002060"/>
                </a:solidFill>
              </a:rPr>
              <a:t>Всеафриканське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u="sng" dirty="0" err="1">
                <a:solidFill>
                  <a:srgbClr val="002060"/>
                </a:solidFill>
              </a:rPr>
              <a:t>інформаційне</a:t>
            </a:r>
            <a:r>
              <a:rPr lang="ru-RU" b="1" u="sng" dirty="0">
                <a:solidFill>
                  <a:srgbClr val="002060"/>
                </a:solidFill>
              </a:rPr>
              <a:t> агентство</a:t>
            </a:r>
            <a:r>
              <a:rPr lang="ru-RU" dirty="0">
                <a:solidFill>
                  <a:srgbClr val="002060"/>
                </a:solidFill>
              </a:rPr>
              <a:t>– </a:t>
            </a:r>
            <a:r>
              <a:rPr lang="ru-RU" b="1" dirty="0">
                <a:solidFill>
                  <a:srgbClr val="002060"/>
                </a:solidFill>
              </a:rPr>
              <a:t>ПАНА</a:t>
            </a:r>
            <a:r>
              <a:rPr lang="ru-RU" dirty="0">
                <a:solidFill>
                  <a:srgbClr val="002060"/>
                </a:solidFill>
              </a:rPr>
              <a:t> (</a:t>
            </a:r>
            <a:r>
              <a:rPr lang="en-US" dirty="0" err="1">
                <a:solidFill>
                  <a:srgbClr val="002060"/>
                </a:solidFill>
              </a:rPr>
              <a:t>Panafrican</a:t>
            </a:r>
            <a:r>
              <a:rPr lang="en-US" dirty="0">
                <a:solidFill>
                  <a:srgbClr val="002060"/>
                </a:solidFill>
              </a:rPr>
              <a:t> News Agency – PANA). </a:t>
            </a:r>
            <a:r>
              <a:rPr lang="ru-RU" dirty="0" err="1">
                <a:solidFill>
                  <a:srgbClr val="002060"/>
                </a:solidFill>
              </a:rPr>
              <a:t>Об’єднує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інформаційні</a:t>
            </a:r>
            <a:r>
              <a:rPr lang="ru-RU" dirty="0">
                <a:solidFill>
                  <a:srgbClr val="002060"/>
                </a:solidFill>
              </a:rPr>
              <a:t> агентства та </a:t>
            </a:r>
            <a:r>
              <a:rPr lang="ru-RU" dirty="0" err="1">
                <a:solidFill>
                  <a:srgbClr val="002060"/>
                </a:solidFill>
              </a:rPr>
              <a:t>служби</a:t>
            </a:r>
            <a:r>
              <a:rPr lang="ru-RU" dirty="0">
                <a:solidFill>
                  <a:srgbClr val="002060"/>
                </a:solidFill>
              </a:rPr>
              <a:t> 40 </a:t>
            </a:r>
            <a:r>
              <a:rPr lang="ru-RU" dirty="0" err="1">
                <a:solidFill>
                  <a:srgbClr val="002060"/>
                </a:solidFill>
              </a:rPr>
              <a:t>африканських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країн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Конвенція</a:t>
            </a:r>
            <a:r>
              <a:rPr lang="ru-RU" dirty="0">
                <a:solidFill>
                  <a:srgbClr val="002060"/>
                </a:solidFill>
              </a:rPr>
              <a:t> про </a:t>
            </a:r>
            <a:r>
              <a:rPr lang="ru-RU" dirty="0" err="1">
                <a:solidFill>
                  <a:srgbClr val="002060"/>
                </a:solidFill>
              </a:rPr>
              <a:t>створення</a:t>
            </a:r>
            <a:r>
              <a:rPr lang="ru-RU" dirty="0">
                <a:solidFill>
                  <a:srgbClr val="002060"/>
                </a:solidFill>
              </a:rPr>
              <a:t> ПАНА </a:t>
            </a:r>
            <a:r>
              <a:rPr lang="ru-RU" dirty="0" err="1">
                <a:solidFill>
                  <a:srgbClr val="002060"/>
                </a:solidFill>
              </a:rPr>
              <a:t>була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схвалена</a:t>
            </a:r>
            <a:r>
              <a:rPr lang="ru-RU" dirty="0">
                <a:solidFill>
                  <a:srgbClr val="002060"/>
                </a:solidFill>
              </a:rPr>
              <a:t> 11 </a:t>
            </a:r>
            <a:r>
              <a:rPr lang="ru-RU" dirty="0" err="1">
                <a:solidFill>
                  <a:srgbClr val="002060"/>
                </a:solidFill>
              </a:rPr>
              <a:t>квітня</a:t>
            </a:r>
            <a:r>
              <a:rPr lang="ru-RU" dirty="0">
                <a:solidFill>
                  <a:srgbClr val="002060"/>
                </a:solidFill>
              </a:rPr>
              <a:t> 1979 р. на </a:t>
            </a:r>
            <a:r>
              <a:rPr lang="ru-RU" dirty="0" err="1">
                <a:solidFill>
                  <a:srgbClr val="002060"/>
                </a:solidFill>
              </a:rPr>
              <a:t>конференції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міністрів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країн</a:t>
            </a:r>
            <a:r>
              <a:rPr lang="ru-RU" dirty="0">
                <a:solidFill>
                  <a:srgbClr val="002060"/>
                </a:solidFill>
              </a:rPr>
              <a:t> – </a:t>
            </a:r>
            <a:r>
              <a:rPr lang="ru-RU" dirty="0" err="1">
                <a:solidFill>
                  <a:srgbClr val="002060"/>
                </a:solidFill>
              </a:rPr>
              <a:t>членів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Організації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африканської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єдності</a:t>
            </a:r>
            <a:r>
              <a:rPr lang="ru-RU" dirty="0">
                <a:solidFill>
                  <a:srgbClr val="002060"/>
                </a:solidFill>
              </a:rPr>
              <a:t> (ОАЄ) в </a:t>
            </a:r>
            <a:r>
              <a:rPr lang="ru-RU" dirty="0" err="1">
                <a:solidFill>
                  <a:srgbClr val="002060"/>
                </a:solidFill>
              </a:rPr>
              <a:t>Аддіс-Абебі</a:t>
            </a:r>
            <a:r>
              <a:rPr lang="ru-RU" dirty="0">
                <a:solidFill>
                  <a:srgbClr val="002060"/>
                </a:solidFill>
              </a:rPr>
              <a:t>. Почала </a:t>
            </a:r>
            <a:r>
              <a:rPr lang="ru-RU" dirty="0" err="1">
                <a:solidFill>
                  <a:srgbClr val="002060"/>
                </a:solidFill>
              </a:rPr>
              <a:t>діяти</a:t>
            </a:r>
            <a:r>
              <a:rPr lang="ru-RU" dirty="0">
                <a:solidFill>
                  <a:srgbClr val="002060"/>
                </a:solidFill>
              </a:rPr>
              <a:t> з 25 </a:t>
            </a:r>
            <a:r>
              <a:rPr lang="ru-RU" dirty="0" err="1">
                <a:solidFill>
                  <a:srgbClr val="002060"/>
                </a:solidFill>
              </a:rPr>
              <a:t>травня</a:t>
            </a:r>
            <a:r>
              <a:rPr lang="ru-RU" dirty="0">
                <a:solidFill>
                  <a:srgbClr val="002060"/>
                </a:solidFill>
              </a:rPr>
              <a:t> 1983 р. </a:t>
            </a:r>
            <a:r>
              <a:rPr lang="ru-RU" dirty="0" err="1">
                <a:solidFill>
                  <a:srgbClr val="002060"/>
                </a:solidFill>
              </a:rPr>
              <a:t>Її</a:t>
            </a:r>
            <a:r>
              <a:rPr lang="ru-RU" dirty="0">
                <a:solidFill>
                  <a:srgbClr val="002060"/>
                </a:solidFill>
              </a:rPr>
              <a:t> мета </a:t>
            </a:r>
            <a:r>
              <a:rPr lang="ru-RU" dirty="0" err="1">
                <a:solidFill>
                  <a:srgbClr val="002060"/>
                </a:solidFill>
              </a:rPr>
              <a:t>полягає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зміцненні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незалежності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єдності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солідарності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країн</a:t>
            </a:r>
            <a:r>
              <a:rPr lang="ru-RU" dirty="0">
                <a:solidFill>
                  <a:srgbClr val="002060"/>
                </a:solidFill>
              </a:rPr>
              <a:t> Африки, </a:t>
            </a:r>
            <a:r>
              <a:rPr lang="ru-RU" dirty="0" err="1">
                <a:solidFill>
                  <a:srgbClr val="002060"/>
                </a:solidFill>
              </a:rPr>
              <a:t>наданні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підтримки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визвольній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боротьбі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її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народів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колоніалізму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неоколоніалізму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апартеїду</a:t>
            </a:r>
            <a:r>
              <a:rPr lang="ru-RU" dirty="0">
                <a:solidFill>
                  <a:srgbClr val="002060"/>
                </a:solidFill>
              </a:rPr>
              <a:t>, расизму, </a:t>
            </a:r>
            <a:r>
              <a:rPr lang="ru-RU" dirty="0" err="1">
                <a:solidFill>
                  <a:srgbClr val="002060"/>
                </a:solidFill>
              </a:rPr>
              <a:t>сіонізму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всіх</a:t>
            </a:r>
            <a:r>
              <a:rPr lang="ru-RU" dirty="0">
                <a:solidFill>
                  <a:srgbClr val="002060"/>
                </a:solidFill>
              </a:rPr>
              <a:t> форм </a:t>
            </a:r>
            <a:r>
              <a:rPr lang="ru-RU" dirty="0" err="1">
                <a:solidFill>
                  <a:srgbClr val="002060"/>
                </a:solidFill>
              </a:rPr>
              <a:t>експлуатації</a:t>
            </a:r>
            <a:r>
              <a:rPr lang="ru-RU" dirty="0">
                <a:solidFill>
                  <a:srgbClr val="002060"/>
                </a:solidFill>
              </a:rPr>
              <a:t> й </a:t>
            </a:r>
            <a:r>
              <a:rPr lang="ru-RU" dirty="0" err="1">
                <a:solidFill>
                  <a:srgbClr val="002060"/>
                </a:solidFill>
              </a:rPr>
              <a:t>пригноблення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сприянні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обміну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між</a:t>
            </a:r>
            <a:r>
              <a:rPr lang="ru-RU" dirty="0">
                <a:solidFill>
                  <a:srgbClr val="002060"/>
                </a:solidFill>
              </a:rPr>
              <a:t> членами ОАЄ </a:t>
            </a:r>
            <a:r>
              <a:rPr lang="ru-RU" dirty="0" err="1">
                <a:solidFill>
                  <a:srgbClr val="002060"/>
                </a:solidFill>
              </a:rPr>
              <a:t>об’єктивної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про </a:t>
            </a:r>
            <a:r>
              <a:rPr lang="ru-RU" dirty="0" err="1">
                <a:solidFill>
                  <a:srgbClr val="002060"/>
                </a:solidFill>
              </a:rPr>
              <a:t>життя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країн</a:t>
            </a:r>
            <a:r>
              <a:rPr lang="ru-RU" dirty="0">
                <a:solidFill>
                  <a:srgbClr val="002060"/>
                </a:solidFill>
              </a:rPr>
              <a:t> континенту на </a:t>
            </a:r>
            <a:r>
              <a:rPr lang="ru-RU" dirty="0" err="1">
                <a:solidFill>
                  <a:srgbClr val="002060"/>
                </a:solidFill>
              </a:rPr>
              <a:t>основі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повідомлень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африканських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національних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інформаційних</a:t>
            </a:r>
            <a:r>
              <a:rPr lang="ru-RU" dirty="0">
                <a:solidFill>
                  <a:srgbClr val="002060"/>
                </a:solidFill>
              </a:rPr>
              <a:t> агентств. ПАНА </a:t>
            </a:r>
            <a:r>
              <a:rPr lang="ru-RU" dirty="0" err="1">
                <a:solidFill>
                  <a:srgbClr val="002060"/>
                </a:solidFill>
              </a:rPr>
              <a:t>виступає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тенденційного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висвітлення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африканських</a:t>
            </a:r>
            <a:r>
              <a:rPr lang="ru-RU" dirty="0">
                <a:solidFill>
                  <a:srgbClr val="002060"/>
                </a:solidFill>
              </a:rPr>
              <a:t> проблем </a:t>
            </a:r>
            <a:r>
              <a:rPr lang="ru-RU" dirty="0" err="1">
                <a:solidFill>
                  <a:srgbClr val="002060"/>
                </a:solidFill>
              </a:rPr>
              <a:t>зарубіжними</a:t>
            </a:r>
            <a:r>
              <a:rPr lang="ru-RU" dirty="0">
                <a:solidFill>
                  <a:srgbClr val="002060"/>
                </a:solidFill>
              </a:rPr>
              <a:t> ЗМІ. Є </a:t>
            </a:r>
            <a:r>
              <a:rPr lang="ru-RU" dirty="0" err="1">
                <a:solidFill>
                  <a:srgbClr val="002060"/>
                </a:solidFill>
              </a:rPr>
              <a:t>спеціалізованої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організацією</a:t>
            </a:r>
            <a:r>
              <a:rPr lang="ru-RU" dirty="0">
                <a:solidFill>
                  <a:srgbClr val="002060"/>
                </a:solidFill>
              </a:rPr>
              <a:t> при ОАЄ. Не </a:t>
            </a:r>
            <a:r>
              <a:rPr lang="ru-RU" dirty="0" err="1">
                <a:solidFill>
                  <a:srgbClr val="002060"/>
                </a:solidFill>
              </a:rPr>
              <a:t>маючи</a:t>
            </a:r>
            <a:r>
              <a:rPr lang="ru-RU" dirty="0">
                <a:solidFill>
                  <a:srgbClr val="002060"/>
                </a:solidFill>
              </a:rPr>
              <a:t> формального консультативного статусу, </a:t>
            </a:r>
            <a:r>
              <a:rPr lang="ru-RU" dirty="0" err="1">
                <a:solidFill>
                  <a:srgbClr val="002060"/>
                </a:solidFill>
              </a:rPr>
              <a:t>підтримує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тісні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зв’язки</a:t>
            </a:r>
            <a:r>
              <a:rPr lang="ru-RU" dirty="0">
                <a:solidFill>
                  <a:srgbClr val="002060"/>
                </a:solidFill>
              </a:rPr>
              <a:t> з ЮНЕСКО. </a:t>
            </a:r>
            <a:r>
              <a:rPr lang="ru-RU" dirty="0" err="1">
                <a:solidFill>
                  <a:srgbClr val="002060"/>
                </a:solidFill>
              </a:rPr>
              <a:t>Керівним</a:t>
            </a:r>
            <a:r>
              <a:rPr lang="ru-RU" dirty="0">
                <a:solidFill>
                  <a:srgbClr val="002060"/>
                </a:solidFill>
              </a:rPr>
              <a:t> органом є </a:t>
            </a:r>
            <a:r>
              <a:rPr lang="ru-RU" dirty="0" err="1">
                <a:solidFill>
                  <a:srgbClr val="002060"/>
                </a:solidFill>
              </a:rPr>
              <a:t>Міжурядова</a:t>
            </a:r>
            <a:r>
              <a:rPr lang="ru-RU" dirty="0">
                <a:solidFill>
                  <a:srgbClr val="002060"/>
                </a:solidFill>
              </a:rPr>
              <a:t> рада у </a:t>
            </a:r>
            <a:r>
              <a:rPr lang="ru-RU" dirty="0" err="1">
                <a:solidFill>
                  <a:srgbClr val="002060"/>
                </a:solidFill>
              </a:rPr>
              <a:t>складі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керівників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інформаційних</a:t>
            </a:r>
            <a:r>
              <a:rPr lang="ru-RU" dirty="0">
                <a:solidFill>
                  <a:srgbClr val="002060"/>
                </a:solidFill>
              </a:rPr>
              <a:t> агентств і служб 15 держав Африки. </a:t>
            </a:r>
            <a:r>
              <a:rPr lang="ru-RU" dirty="0" err="1">
                <a:solidFill>
                  <a:srgbClr val="002060"/>
                </a:solidFill>
              </a:rPr>
              <a:t>Щодня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передає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обсягом</a:t>
            </a:r>
            <a:r>
              <a:rPr lang="ru-RU" dirty="0">
                <a:solidFill>
                  <a:srgbClr val="002060"/>
                </a:solidFill>
              </a:rPr>
              <a:t> до 20 тис. </a:t>
            </a:r>
            <a:r>
              <a:rPr lang="ru-RU" dirty="0" err="1">
                <a:solidFill>
                  <a:srgbClr val="002060"/>
                </a:solidFill>
              </a:rPr>
              <a:t>слів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більше</a:t>
            </a:r>
            <a:r>
              <a:rPr lang="ru-RU" dirty="0">
                <a:solidFill>
                  <a:srgbClr val="002060"/>
                </a:solidFill>
              </a:rPr>
              <a:t> 100 </a:t>
            </a:r>
            <a:r>
              <a:rPr lang="ru-RU" dirty="0" err="1">
                <a:solidFill>
                  <a:srgbClr val="002060"/>
                </a:solidFill>
              </a:rPr>
              <a:t>повідомлень</a:t>
            </a:r>
            <a:r>
              <a:rPr lang="ru-RU" dirty="0">
                <a:solidFill>
                  <a:srgbClr val="002060"/>
                </a:solidFill>
              </a:rPr>
              <a:t>) </a:t>
            </a:r>
            <a:r>
              <a:rPr lang="ru-RU" dirty="0" err="1">
                <a:solidFill>
                  <a:srgbClr val="002060"/>
                </a:solidFill>
              </a:rPr>
              <a:t>англійською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французькою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арабською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мовами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Має</a:t>
            </a:r>
            <a:r>
              <a:rPr lang="ru-RU" dirty="0">
                <a:solidFill>
                  <a:srgbClr val="002060"/>
                </a:solidFill>
              </a:rPr>
              <a:t> 5 </a:t>
            </a:r>
            <a:r>
              <a:rPr lang="ru-RU" dirty="0" err="1">
                <a:solidFill>
                  <a:srgbClr val="002060"/>
                </a:solidFill>
              </a:rPr>
              <a:t>регіональних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центрів</a:t>
            </a:r>
            <a:r>
              <a:rPr lang="ru-RU" dirty="0">
                <a:solidFill>
                  <a:srgbClr val="002060"/>
                </a:solidFill>
              </a:rPr>
              <a:t>: у </a:t>
            </a:r>
            <a:r>
              <a:rPr lang="ru-RU" dirty="0" err="1">
                <a:solidFill>
                  <a:srgbClr val="002060"/>
                </a:solidFill>
              </a:rPr>
              <a:t>Лагосі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Нігерія</a:t>
            </a:r>
            <a:r>
              <a:rPr lang="ru-RU" dirty="0">
                <a:solidFill>
                  <a:srgbClr val="002060"/>
                </a:solidFill>
              </a:rPr>
              <a:t>) – для </a:t>
            </a:r>
            <a:r>
              <a:rPr lang="ru-RU" dirty="0" err="1">
                <a:solidFill>
                  <a:srgbClr val="002060"/>
                </a:solidFill>
              </a:rPr>
              <a:t>Західної</a:t>
            </a:r>
            <a:r>
              <a:rPr lang="ru-RU" dirty="0">
                <a:solidFill>
                  <a:srgbClr val="002060"/>
                </a:solidFill>
              </a:rPr>
              <a:t> Африки, у </a:t>
            </a:r>
            <a:r>
              <a:rPr lang="ru-RU" dirty="0" err="1">
                <a:solidFill>
                  <a:srgbClr val="002060"/>
                </a:solidFill>
              </a:rPr>
              <a:t>Кіншасі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Заїр</a:t>
            </a:r>
            <a:r>
              <a:rPr lang="ru-RU" dirty="0">
                <a:solidFill>
                  <a:srgbClr val="002060"/>
                </a:solidFill>
              </a:rPr>
              <a:t>) – для </a:t>
            </a:r>
            <a:r>
              <a:rPr lang="ru-RU" dirty="0" err="1">
                <a:solidFill>
                  <a:srgbClr val="002060"/>
                </a:solidFill>
              </a:rPr>
              <a:t>Центральної</a:t>
            </a:r>
            <a:r>
              <a:rPr lang="ru-RU" dirty="0">
                <a:solidFill>
                  <a:srgbClr val="002060"/>
                </a:solidFill>
              </a:rPr>
              <a:t> Африки, у </a:t>
            </a:r>
            <a:r>
              <a:rPr lang="ru-RU" dirty="0" err="1">
                <a:solidFill>
                  <a:srgbClr val="002060"/>
                </a:solidFill>
              </a:rPr>
              <a:t>Лусаці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Замбія</a:t>
            </a:r>
            <a:r>
              <a:rPr lang="ru-RU" dirty="0">
                <a:solidFill>
                  <a:srgbClr val="002060"/>
                </a:solidFill>
              </a:rPr>
              <a:t>) – для </a:t>
            </a:r>
            <a:r>
              <a:rPr lang="ru-RU" dirty="0" err="1">
                <a:solidFill>
                  <a:srgbClr val="002060"/>
                </a:solidFill>
              </a:rPr>
              <a:t>Південної</a:t>
            </a:r>
            <a:r>
              <a:rPr lang="ru-RU" dirty="0">
                <a:solidFill>
                  <a:srgbClr val="002060"/>
                </a:solidFill>
              </a:rPr>
              <a:t> Африки, у </a:t>
            </a:r>
            <a:r>
              <a:rPr lang="ru-RU" dirty="0" err="1">
                <a:solidFill>
                  <a:srgbClr val="002060"/>
                </a:solidFill>
              </a:rPr>
              <a:t>Хартумі</a:t>
            </a:r>
            <a:r>
              <a:rPr lang="ru-RU" dirty="0">
                <a:solidFill>
                  <a:srgbClr val="002060"/>
                </a:solidFill>
              </a:rPr>
              <a:t> (Судан) – для </a:t>
            </a:r>
            <a:r>
              <a:rPr lang="ru-RU" dirty="0" err="1">
                <a:solidFill>
                  <a:srgbClr val="002060"/>
                </a:solidFill>
              </a:rPr>
              <a:t>Східної</a:t>
            </a:r>
            <a:r>
              <a:rPr lang="ru-RU" dirty="0">
                <a:solidFill>
                  <a:srgbClr val="002060"/>
                </a:solidFill>
              </a:rPr>
              <a:t> Африки, у </a:t>
            </a:r>
            <a:r>
              <a:rPr lang="ru-RU" dirty="0" err="1">
                <a:solidFill>
                  <a:srgbClr val="002060"/>
                </a:solidFill>
              </a:rPr>
              <a:t>Тріполі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Лівія</a:t>
            </a:r>
            <a:r>
              <a:rPr lang="ru-RU" dirty="0">
                <a:solidFill>
                  <a:srgbClr val="002060"/>
                </a:solidFill>
              </a:rPr>
              <a:t>) – для </a:t>
            </a:r>
            <a:r>
              <a:rPr lang="ru-RU" dirty="0" err="1">
                <a:solidFill>
                  <a:srgbClr val="002060"/>
                </a:solidFill>
              </a:rPr>
              <a:t>Північної</a:t>
            </a:r>
            <a:r>
              <a:rPr lang="ru-RU" dirty="0">
                <a:solidFill>
                  <a:srgbClr val="002060"/>
                </a:solidFill>
              </a:rPr>
              <a:t> Африки. Входить до складу </a:t>
            </a:r>
            <a:r>
              <a:rPr lang="ru-RU" dirty="0" err="1">
                <a:solidFill>
                  <a:srgbClr val="002060"/>
                </a:solidFill>
              </a:rPr>
              <a:t>Координаційного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комітету</a:t>
            </a:r>
            <a:r>
              <a:rPr lang="ru-RU" dirty="0">
                <a:solidFill>
                  <a:srgbClr val="002060"/>
                </a:solidFill>
              </a:rPr>
              <a:t> Пулу </a:t>
            </a:r>
            <a:r>
              <a:rPr lang="ru-RU" dirty="0" err="1">
                <a:solidFill>
                  <a:srgbClr val="002060"/>
                </a:solidFill>
              </a:rPr>
              <a:t>інформаційних</a:t>
            </a:r>
            <a:r>
              <a:rPr lang="ru-RU" dirty="0">
                <a:solidFill>
                  <a:srgbClr val="002060"/>
                </a:solidFill>
              </a:rPr>
              <a:t> агентств </a:t>
            </a:r>
            <a:r>
              <a:rPr lang="ru-RU" dirty="0" err="1">
                <a:solidFill>
                  <a:srgbClr val="002060"/>
                </a:solidFill>
              </a:rPr>
              <a:t>країн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приєдналися</a:t>
            </a:r>
            <a:r>
              <a:rPr lang="ru-RU" dirty="0">
                <a:solidFill>
                  <a:srgbClr val="002060"/>
                </a:solidFill>
              </a:rPr>
              <a:t>. Штаб-квартира </a:t>
            </a:r>
            <a:r>
              <a:rPr lang="ru-RU" dirty="0" err="1">
                <a:solidFill>
                  <a:srgbClr val="002060"/>
                </a:solidFill>
              </a:rPr>
              <a:t>знаходиться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Дакарі</a:t>
            </a:r>
            <a:r>
              <a:rPr lang="ru-RU" dirty="0">
                <a:solidFill>
                  <a:srgbClr val="002060"/>
                </a:solidFill>
              </a:rPr>
              <a:t> (Сенегал).</a:t>
            </a:r>
          </a:p>
        </p:txBody>
      </p:sp>
    </p:spTree>
    <p:extLst>
      <p:ext uri="{BB962C8B-B14F-4D97-AF65-F5344CB8AC3E}">
        <p14:creationId xmlns:p14="http://schemas.microsoft.com/office/powerpoint/2010/main" val="210458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Інформаційне агентство </a:t>
            </a:r>
            <a:r>
              <a:rPr lang="ru-RU" b="1" dirty="0" err="1" smtClean="0">
                <a:solidFill>
                  <a:srgbClr val="7030A0"/>
                </a:solidFill>
              </a:rPr>
              <a:t>країн</a:t>
            </a:r>
            <a:r>
              <a:rPr lang="ru-RU" b="1" dirty="0" smtClean="0">
                <a:solidFill>
                  <a:srgbClr val="7030A0"/>
                </a:solidFill>
              </a:rPr>
              <a:t> (</a:t>
            </a:r>
            <a:r>
              <a:rPr lang="ru-RU" b="1" dirty="0" err="1" smtClean="0">
                <a:solidFill>
                  <a:srgbClr val="7030A0"/>
                </a:solidFill>
              </a:rPr>
              <a:t>Перської</a:t>
            </a:r>
            <a:r>
              <a:rPr lang="ru-RU" b="1" dirty="0" smtClean="0">
                <a:solidFill>
                  <a:srgbClr val="7030A0"/>
                </a:solidFill>
              </a:rPr>
              <a:t>) Затоки</a:t>
            </a:r>
            <a:r>
              <a:rPr lang="ru-RU" dirty="0" smtClean="0">
                <a:solidFill>
                  <a:srgbClr val="7030A0"/>
                </a:solidFill>
              </a:rPr>
              <a:t> – </a:t>
            </a:r>
            <a:r>
              <a:rPr lang="ru-RU" b="1" dirty="0" smtClean="0">
                <a:solidFill>
                  <a:srgbClr val="7030A0"/>
                </a:solidFill>
              </a:rPr>
              <a:t>ВАХ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Інформаційне агентство </a:t>
            </a:r>
            <a:r>
              <a:rPr lang="ru-RU" b="1" u="sng" dirty="0" err="1">
                <a:solidFill>
                  <a:schemeClr val="accent5">
                    <a:lumMod val="75000"/>
                  </a:schemeClr>
                </a:solidFill>
              </a:rPr>
              <a:t>країн</a:t>
            </a:r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ru-RU" b="1" u="sng" dirty="0" err="1">
                <a:solidFill>
                  <a:schemeClr val="accent5">
                    <a:lumMod val="75000"/>
                  </a:schemeClr>
                </a:solidFill>
              </a:rPr>
              <a:t>Перської</a:t>
            </a:r>
            <a:r>
              <a:rPr lang="ru-RU" b="1" u="sng" dirty="0">
                <a:solidFill>
                  <a:schemeClr val="accent5">
                    <a:lumMod val="75000"/>
                  </a:schemeClr>
                </a:solidFill>
              </a:rPr>
              <a:t>) Затоки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 – 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ВАХ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 (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Вікалят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аль-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Анба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аль-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Халідж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Gulf News Agency – GNA).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регіональне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інформаційне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агентство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утворили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країни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Перської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затоки: Бахрейн,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Ірак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Катар, Кувейт,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Об’єднані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Арабські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Емірати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Саудівська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Аравія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Знаходиться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Манамі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(Бахрейн). Угода про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створення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агентства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підписана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10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червня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1976 р.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Кувейті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Почало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діяти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 1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квітня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1978 р. Член Пулу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інформаційних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агентств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приєдналися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6148" name="Picture 4" descr="Перська затока — Вікіпедія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5334000" cy="419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64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Accion de </a:t>
            </a:r>
            <a:r>
              <a:rPr lang="en-US" b="1" dirty="0" err="1" smtClean="0">
                <a:solidFill>
                  <a:srgbClr val="7030A0"/>
                </a:solidFill>
              </a:rPr>
              <a:t>Sistemas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Informativos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Nacionales</a:t>
            </a:r>
            <a:r>
              <a:rPr lang="en-US" b="1" dirty="0" smtClean="0">
                <a:solidFill>
                  <a:srgbClr val="7030A0"/>
                </a:solidFill>
              </a:rPr>
              <a:t> – ASIN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400" b="1" u="sng" dirty="0" err="1">
                <a:solidFill>
                  <a:srgbClr val="002060"/>
                </a:solidFill>
              </a:rPr>
              <a:t>Організація</a:t>
            </a:r>
            <a:r>
              <a:rPr lang="ru-RU" sz="1400" b="1" u="sng" dirty="0">
                <a:solidFill>
                  <a:srgbClr val="002060"/>
                </a:solidFill>
              </a:rPr>
              <a:t> </a:t>
            </a:r>
            <a:r>
              <a:rPr lang="ru-RU" sz="1400" b="1" u="sng" dirty="0" err="1">
                <a:solidFill>
                  <a:srgbClr val="002060"/>
                </a:solidFill>
              </a:rPr>
              <a:t>національних</a:t>
            </a:r>
            <a:r>
              <a:rPr lang="ru-RU" sz="1400" b="1" u="sng" dirty="0">
                <a:solidFill>
                  <a:srgbClr val="002060"/>
                </a:solidFill>
              </a:rPr>
              <a:t> </a:t>
            </a:r>
            <a:r>
              <a:rPr lang="ru-RU" sz="1400" b="1" u="sng" dirty="0" err="1">
                <a:solidFill>
                  <a:srgbClr val="002060"/>
                </a:solidFill>
              </a:rPr>
              <a:t>інформаційних</a:t>
            </a:r>
            <a:r>
              <a:rPr lang="ru-RU" sz="1400" b="1" u="sng" dirty="0">
                <a:solidFill>
                  <a:srgbClr val="002060"/>
                </a:solidFill>
              </a:rPr>
              <a:t> служб </a:t>
            </a:r>
            <a:r>
              <a:rPr lang="ru-RU" sz="1400" b="1" u="sng" dirty="0" err="1">
                <a:solidFill>
                  <a:srgbClr val="002060"/>
                </a:solidFill>
              </a:rPr>
              <a:t>Латинської</a:t>
            </a:r>
            <a:r>
              <a:rPr lang="ru-RU" sz="1400" b="1" u="sng" dirty="0">
                <a:solidFill>
                  <a:srgbClr val="002060"/>
                </a:solidFill>
              </a:rPr>
              <a:t> Америки</a:t>
            </a:r>
            <a:r>
              <a:rPr lang="ru-RU" sz="1400" dirty="0">
                <a:solidFill>
                  <a:srgbClr val="002060"/>
                </a:solidFill>
              </a:rPr>
              <a:t> – </a:t>
            </a:r>
            <a:r>
              <a:rPr lang="ru-RU" sz="1400" b="1" dirty="0">
                <a:solidFill>
                  <a:srgbClr val="002060"/>
                </a:solidFill>
              </a:rPr>
              <a:t>АСІН</a:t>
            </a:r>
            <a:r>
              <a:rPr lang="ru-RU" sz="1400" dirty="0">
                <a:solidFill>
                  <a:srgbClr val="002060"/>
                </a:solidFill>
              </a:rPr>
              <a:t> (</a:t>
            </a:r>
            <a:r>
              <a:rPr lang="en-US" sz="1400" dirty="0">
                <a:solidFill>
                  <a:srgbClr val="002060"/>
                </a:solidFill>
              </a:rPr>
              <a:t>Accion de </a:t>
            </a:r>
            <a:r>
              <a:rPr lang="en-US" sz="1400" dirty="0" err="1">
                <a:solidFill>
                  <a:srgbClr val="002060"/>
                </a:solidFill>
              </a:rPr>
              <a:t>Sistemas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Informativos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Nacionales</a:t>
            </a:r>
            <a:r>
              <a:rPr lang="en-US" sz="1400" dirty="0">
                <a:solidFill>
                  <a:srgbClr val="002060"/>
                </a:solidFill>
              </a:rPr>
              <a:t> – ASIN). </a:t>
            </a:r>
            <a:r>
              <a:rPr lang="ru-RU" sz="1400" dirty="0">
                <a:solidFill>
                  <a:srgbClr val="FF0000"/>
                </a:solidFill>
              </a:rPr>
              <a:t>Створена в 1979 р. на </a:t>
            </a:r>
            <a:r>
              <a:rPr lang="ru-RU" sz="1400" dirty="0" err="1">
                <a:solidFill>
                  <a:srgbClr val="FF0000"/>
                </a:solidFill>
              </a:rPr>
              <a:t>конференції</a:t>
            </a:r>
            <a:r>
              <a:rPr lang="ru-RU" sz="1400" dirty="0">
                <a:solidFill>
                  <a:srgbClr val="FF0000"/>
                </a:solidFill>
              </a:rPr>
              <a:t> в </a:t>
            </a:r>
            <a:r>
              <a:rPr lang="ru-RU" sz="1400" dirty="0" err="1">
                <a:solidFill>
                  <a:srgbClr val="FF0000"/>
                </a:solidFill>
              </a:rPr>
              <a:t>Каракасі</a:t>
            </a:r>
            <a:r>
              <a:rPr lang="ru-RU" sz="1400" dirty="0">
                <a:solidFill>
                  <a:srgbClr val="FF0000"/>
                </a:solidFill>
              </a:rPr>
              <a:t>. </a:t>
            </a:r>
            <a:r>
              <a:rPr lang="ru-RU" sz="1400" dirty="0">
                <a:solidFill>
                  <a:srgbClr val="002060"/>
                </a:solidFill>
              </a:rPr>
              <a:t>Статут АСІН почав </a:t>
            </a:r>
            <a:r>
              <a:rPr lang="ru-RU" sz="1400" dirty="0" err="1">
                <a:solidFill>
                  <a:srgbClr val="002060"/>
                </a:solidFill>
              </a:rPr>
              <a:t>діяти</a:t>
            </a:r>
            <a:r>
              <a:rPr lang="ru-RU" sz="1400" dirty="0">
                <a:solidFill>
                  <a:srgbClr val="002060"/>
                </a:solidFill>
              </a:rPr>
              <a:t> 25 </a:t>
            </a:r>
            <a:r>
              <a:rPr lang="ru-RU" sz="1400" dirty="0" err="1">
                <a:solidFill>
                  <a:srgbClr val="002060"/>
                </a:solidFill>
              </a:rPr>
              <a:t>квітня</a:t>
            </a:r>
            <a:r>
              <a:rPr lang="ru-RU" sz="1400" dirty="0">
                <a:solidFill>
                  <a:srgbClr val="002060"/>
                </a:solidFill>
              </a:rPr>
              <a:t> 1982 р. </a:t>
            </a:r>
            <a:r>
              <a:rPr lang="ru-RU" sz="1400" dirty="0" err="1">
                <a:solidFill>
                  <a:srgbClr val="002060"/>
                </a:solidFill>
              </a:rPr>
              <a:t>Об’єднує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</a:rPr>
              <a:t> агентства та </a:t>
            </a:r>
            <a:r>
              <a:rPr lang="ru-RU" sz="1400" dirty="0" err="1">
                <a:solidFill>
                  <a:srgbClr val="002060"/>
                </a:solidFill>
              </a:rPr>
              <a:t>урядові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служби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преси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близько</a:t>
            </a:r>
            <a:r>
              <a:rPr lang="ru-RU" sz="1400" dirty="0">
                <a:solidFill>
                  <a:srgbClr val="002060"/>
                </a:solidFill>
              </a:rPr>
              <a:t> 20 </a:t>
            </a:r>
            <a:r>
              <a:rPr lang="ru-RU" sz="1400" dirty="0" err="1">
                <a:solidFill>
                  <a:srgbClr val="002060"/>
                </a:solidFill>
              </a:rPr>
              <a:t>країн</a:t>
            </a:r>
            <a:r>
              <a:rPr lang="ru-RU" sz="1400" dirty="0">
                <a:solidFill>
                  <a:srgbClr val="002060"/>
                </a:solidFill>
              </a:rPr>
              <a:t>, а </a:t>
            </a:r>
            <a:r>
              <a:rPr lang="ru-RU" sz="1400" dirty="0" err="1">
                <a:solidFill>
                  <a:srgbClr val="002060"/>
                </a:solidFill>
              </a:rPr>
              <a:t>також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латиноамериканське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інформаційне</a:t>
            </a:r>
            <a:r>
              <a:rPr lang="ru-RU" sz="1400" dirty="0">
                <a:solidFill>
                  <a:srgbClr val="002060"/>
                </a:solidFill>
              </a:rPr>
              <a:t> агентство </a:t>
            </a:r>
            <a:r>
              <a:rPr lang="ru-RU" sz="1400" dirty="0" err="1">
                <a:solidFill>
                  <a:srgbClr val="002060"/>
                </a:solidFill>
              </a:rPr>
              <a:t>Пренса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Латина</a:t>
            </a:r>
            <a:r>
              <a:rPr lang="ru-RU" sz="1400" dirty="0">
                <a:solidFill>
                  <a:srgbClr val="002060"/>
                </a:solidFill>
              </a:rPr>
              <a:t>. </a:t>
            </a:r>
            <a:r>
              <a:rPr lang="ru-RU" sz="1400" dirty="0" err="1">
                <a:solidFill>
                  <a:srgbClr val="002060"/>
                </a:solidFill>
              </a:rPr>
              <a:t>Має</a:t>
            </a:r>
            <a:r>
              <a:rPr lang="ru-RU" sz="1400" dirty="0">
                <a:solidFill>
                  <a:srgbClr val="002060"/>
                </a:solidFill>
              </a:rPr>
              <a:t> статус </a:t>
            </a:r>
            <a:r>
              <a:rPr lang="ru-RU" sz="1400" dirty="0" err="1">
                <a:solidFill>
                  <a:srgbClr val="002060"/>
                </a:solidFill>
              </a:rPr>
              <a:t>міжурядової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організації</a:t>
            </a:r>
            <a:r>
              <a:rPr lang="ru-RU" sz="1400" dirty="0">
                <a:solidFill>
                  <a:srgbClr val="002060"/>
                </a:solidFill>
              </a:rPr>
              <a:t>. </a:t>
            </a:r>
            <a:r>
              <a:rPr lang="ru-RU" sz="1400" dirty="0" err="1">
                <a:solidFill>
                  <a:srgbClr val="002060"/>
                </a:solidFill>
              </a:rPr>
              <a:t>Її</a:t>
            </a:r>
            <a:r>
              <a:rPr lang="ru-RU" sz="1400" dirty="0">
                <a:solidFill>
                  <a:srgbClr val="002060"/>
                </a:solidFill>
              </a:rPr>
              <a:t> мета – широкий </a:t>
            </a:r>
            <a:r>
              <a:rPr lang="ru-RU" sz="1400" dirty="0" err="1">
                <a:solidFill>
                  <a:srgbClr val="002060"/>
                </a:solidFill>
              </a:rPr>
              <a:t>обмін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інформацією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між</a:t>
            </a:r>
            <a:r>
              <a:rPr lang="ru-RU" sz="1400" dirty="0">
                <a:solidFill>
                  <a:srgbClr val="002060"/>
                </a:solidFill>
              </a:rPr>
              <a:t> державами </a:t>
            </a:r>
            <a:r>
              <a:rPr lang="ru-RU" sz="1400" dirty="0" err="1">
                <a:solidFill>
                  <a:srgbClr val="002060"/>
                </a:solidFill>
              </a:rPr>
              <a:t>Латинської</a:t>
            </a:r>
            <a:r>
              <a:rPr lang="ru-RU" sz="1400" dirty="0">
                <a:solidFill>
                  <a:srgbClr val="002060"/>
                </a:solidFill>
              </a:rPr>
              <a:t> Америки та </a:t>
            </a:r>
            <a:r>
              <a:rPr lang="ru-RU" sz="1400" dirty="0" err="1">
                <a:solidFill>
                  <a:srgbClr val="002060"/>
                </a:solidFill>
              </a:rPr>
              <a:t>англомовними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країнами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Карибського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басейну</a:t>
            </a:r>
            <a:r>
              <a:rPr lang="ru-RU" sz="1400" dirty="0">
                <a:solidFill>
                  <a:srgbClr val="002060"/>
                </a:solidFill>
              </a:rPr>
              <a:t>. </a:t>
            </a:r>
            <a:r>
              <a:rPr lang="ru-RU" sz="1400" dirty="0" err="1">
                <a:solidFill>
                  <a:srgbClr val="002060"/>
                </a:solidFill>
              </a:rPr>
              <a:t>Має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консультативний</a:t>
            </a:r>
            <a:r>
              <a:rPr lang="ru-RU" sz="1400" dirty="0">
                <a:solidFill>
                  <a:srgbClr val="002060"/>
                </a:solidFill>
              </a:rPr>
              <a:t> статус при ЮНЕСКО. </a:t>
            </a:r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dirty="0" err="1" smtClean="0">
                <a:solidFill>
                  <a:srgbClr val="002060"/>
                </a:solidFill>
              </a:rPr>
              <a:t>Щодня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головна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редакція</a:t>
            </a:r>
            <a:r>
              <a:rPr lang="ru-RU" sz="1400" dirty="0">
                <a:solidFill>
                  <a:srgbClr val="002060"/>
                </a:solidFill>
              </a:rPr>
              <a:t> АСІН </a:t>
            </a:r>
            <a:r>
              <a:rPr lang="ru-RU" sz="1400" dirty="0" err="1">
                <a:solidFill>
                  <a:srgbClr val="002060"/>
                </a:solidFill>
              </a:rPr>
              <a:t>випускає</a:t>
            </a:r>
            <a:r>
              <a:rPr lang="ru-RU" sz="1400" dirty="0">
                <a:solidFill>
                  <a:srgbClr val="002060"/>
                </a:solidFill>
              </a:rPr>
              <a:t> 4 </a:t>
            </a:r>
            <a:r>
              <a:rPr lang="ru-RU" sz="1400" dirty="0" err="1">
                <a:solidFill>
                  <a:srgbClr val="002060"/>
                </a:solidFill>
              </a:rPr>
              <a:t>інформаційних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бюлетені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обсягом</a:t>
            </a:r>
            <a:r>
              <a:rPr lang="ru-RU" sz="1400" dirty="0">
                <a:solidFill>
                  <a:srgbClr val="002060"/>
                </a:solidFill>
              </a:rPr>
              <a:t> у </a:t>
            </a:r>
            <a:r>
              <a:rPr lang="ru-RU" sz="1400" dirty="0" err="1">
                <a:solidFill>
                  <a:srgbClr val="002060"/>
                </a:solidFill>
              </a:rPr>
              <a:t>середньому</a:t>
            </a:r>
            <a:r>
              <a:rPr lang="ru-RU" sz="1400" dirty="0">
                <a:solidFill>
                  <a:srgbClr val="002060"/>
                </a:solidFill>
              </a:rPr>
              <a:t> 15 тис. </a:t>
            </a:r>
            <a:r>
              <a:rPr lang="ru-RU" sz="1400" dirty="0" err="1">
                <a:solidFill>
                  <a:srgbClr val="002060"/>
                </a:solidFill>
              </a:rPr>
              <a:t>слів</a:t>
            </a:r>
            <a:r>
              <a:rPr lang="ru-RU" sz="1400" dirty="0">
                <a:solidFill>
                  <a:srgbClr val="002060"/>
                </a:solidFill>
              </a:rPr>
              <a:t> для </a:t>
            </a:r>
            <a:r>
              <a:rPr lang="ru-RU" sz="1400" dirty="0" err="1">
                <a:solidFill>
                  <a:srgbClr val="002060"/>
                </a:solidFill>
              </a:rPr>
              <a:t>інформаційних</a:t>
            </a:r>
            <a:r>
              <a:rPr lang="ru-RU" sz="1400" dirty="0">
                <a:solidFill>
                  <a:srgbClr val="002060"/>
                </a:solidFill>
              </a:rPr>
              <a:t> агентств і </a:t>
            </a:r>
            <a:r>
              <a:rPr lang="ru-RU" sz="1400" dirty="0" err="1">
                <a:solidFill>
                  <a:srgbClr val="002060"/>
                </a:solidFill>
              </a:rPr>
              <a:t>урядових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інформаційних</a:t>
            </a:r>
            <a:r>
              <a:rPr lang="ru-RU" sz="1400" dirty="0">
                <a:solidFill>
                  <a:srgbClr val="002060"/>
                </a:solidFill>
              </a:rPr>
              <a:t> служб </a:t>
            </a:r>
            <a:r>
              <a:rPr lang="ru-RU" sz="1400" dirty="0" err="1">
                <a:solidFill>
                  <a:srgbClr val="002060"/>
                </a:solidFill>
              </a:rPr>
              <a:t>країн</a:t>
            </a:r>
            <a:r>
              <a:rPr lang="ru-RU" sz="1400" dirty="0">
                <a:solidFill>
                  <a:srgbClr val="002060"/>
                </a:solidFill>
              </a:rPr>
              <a:t> – </a:t>
            </a:r>
            <a:r>
              <a:rPr lang="ru-RU" sz="1400" dirty="0" err="1">
                <a:solidFill>
                  <a:srgbClr val="002060"/>
                </a:solidFill>
              </a:rPr>
              <a:t>членів</a:t>
            </a:r>
            <a:r>
              <a:rPr lang="ru-RU" sz="1400" dirty="0">
                <a:solidFill>
                  <a:srgbClr val="002060"/>
                </a:solidFill>
              </a:rPr>
              <a:t> АСІН. </a:t>
            </a:r>
            <a:r>
              <a:rPr lang="ru-RU" sz="1400" dirty="0" err="1">
                <a:solidFill>
                  <a:srgbClr val="002060"/>
                </a:solidFill>
              </a:rPr>
              <a:t>Крім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іспанської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інформація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поширюється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англійською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мовою</a:t>
            </a:r>
            <a:r>
              <a:rPr lang="ru-RU" sz="1400" dirty="0">
                <a:solidFill>
                  <a:srgbClr val="002060"/>
                </a:solidFill>
              </a:rPr>
              <a:t> для </a:t>
            </a:r>
            <a:r>
              <a:rPr lang="ru-RU" sz="1400" dirty="0" err="1">
                <a:solidFill>
                  <a:srgbClr val="002060"/>
                </a:solidFill>
              </a:rPr>
              <a:t>англомовних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країн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Карибського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басейну</a:t>
            </a:r>
            <a:r>
              <a:rPr lang="ru-RU" sz="1400" dirty="0">
                <a:solidFill>
                  <a:srgbClr val="002060"/>
                </a:solidFill>
              </a:rPr>
              <a:t> та </a:t>
            </a:r>
            <a:r>
              <a:rPr lang="ru-RU" sz="1400" dirty="0" err="1">
                <a:solidFill>
                  <a:srgbClr val="002060"/>
                </a:solidFill>
              </a:rPr>
              <a:t>арабською</a:t>
            </a:r>
            <a:r>
              <a:rPr lang="ru-RU" sz="1400" dirty="0">
                <a:solidFill>
                  <a:srgbClr val="002060"/>
                </a:solidFill>
              </a:rPr>
              <a:t> для </a:t>
            </a:r>
            <a:r>
              <a:rPr lang="ru-RU" sz="1400" dirty="0" err="1">
                <a:solidFill>
                  <a:srgbClr val="002060"/>
                </a:solidFill>
              </a:rPr>
              <a:t>країн</a:t>
            </a:r>
            <a:r>
              <a:rPr lang="ru-RU" sz="1400" dirty="0">
                <a:solidFill>
                  <a:srgbClr val="002060"/>
                </a:solidFill>
              </a:rPr>
              <a:t> – </a:t>
            </a:r>
            <a:r>
              <a:rPr lang="ru-RU" sz="1400" dirty="0" err="1">
                <a:solidFill>
                  <a:srgbClr val="002060"/>
                </a:solidFill>
              </a:rPr>
              <a:t>членів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ФАНА.Вищий</a:t>
            </a:r>
            <a:r>
              <a:rPr lang="ru-RU" sz="1400" dirty="0">
                <a:solidFill>
                  <a:srgbClr val="FF0000"/>
                </a:solidFill>
              </a:rPr>
              <a:t> орган – </a:t>
            </a:r>
            <a:r>
              <a:rPr lang="ru-RU" sz="1400" dirty="0" err="1">
                <a:solidFill>
                  <a:srgbClr val="FF0000"/>
                </a:solidFill>
              </a:rPr>
              <a:t>Генеральна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асамблея</a:t>
            </a:r>
            <a:r>
              <a:rPr lang="ru-RU" sz="1400" dirty="0">
                <a:solidFill>
                  <a:srgbClr val="FF0000"/>
                </a:solidFill>
              </a:rPr>
              <a:t>,</a:t>
            </a:r>
            <a:r>
              <a:rPr lang="ru-RU" sz="1400" dirty="0">
                <a:solidFill>
                  <a:srgbClr val="002060"/>
                </a:solidFill>
              </a:rPr>
              <a:t> яка </a:t>
            </a:r>
            <a:r>
              <a:rPr lang="ru-RU" sz="1400" dirty="0" err="1">
                <a:solidFill>
                  <a:srgbClr val="002060"/>
                </a:solidFill>
              </a:rPr>
              <a:t>скликається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щороку</a:t>
            </a:r>
            <a:r>
              <a:rPr lang="ru-RU" sz="1400" dirty="0">
                <a:solidFill>
                  <a:srgbClr val="002060"/>
                </a:solidFill>
              </a:rPr>
              <a:t> і </a:t>
            </a:r>
            <a:r>
              <a:rPr lang="ru-RU" sz="1400" dirty="0" err="1">
                <a:solidFill>
                  <a:srgbClr val="002060"/>
                </a:solidFill>
              </a:rPr>
              <a:t>обирає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Керівний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комітет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Оперативний</a:t>
            </a:r>
            <a:r>
              <a:rPr lang="ru-RU" sz="1400" dirty="0">
                <a:solidFill>
                  <a:srgbClr val="002060"/>
                </a:solidFill>
              </a:rPr>
              <a:t> та </a:t>
            </a:r>
            <a:r>
              <a:rPr lang="ru-RU" sz="1400" dirty="0" err="1">
                <a:solidFill>
                  <a:srgbClr val="002060"/>
                </a:solidFill>
              </a:rPr>
              <a:t>Виконавчий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секретаріати</a:t>
            </a:r>
            <a:r>
              <a:rPr lang="ru-RU" sz="1400" dirty="0">
                <a:solidFill>
                  <a:srgbClr val="002060"/>
                </a:solidFill>
              </a:rPr>
              <a:t>. Штаб-квартира </a:t>
            </a:r>
            <a:r>
              <a:rPr lang="ru-RU" sz="1400" dirty="0" err="1">
                <a:solidFill>
                  <a:srgbClr val="002060"/>
                </a:solidFill>
              </a:rPr>
              <a:t>знаходиться</a:t>
            </a:r>
            <a:r>
              <a:rPr lang="ru-RU" sz="1400" dirty="0">
                <a:solidFill>
                  <a:srgbClr val="002060"/>
                </a:solidFill>
              </a:rPr>
              <a:t> у Сан-Хосе (</a:t>
            </a:r>
            <a:r>
              <a:rPr lang="ru-RU" sz="1400" dirty="0" err="1">
                <a:solidFill>
                  <a:srgbClr val="002060"/>
                </a:solidFill>
              </a:rPr>
              <a:t>Коста-Ріка</a:t>
            </a:r>
            <a:r>
              <a:rPr lang="ru-RU" sz="1400" dirty="0">
                <a:solidFill>
                  <a:srgbClr val="002060"/>
                </a:solidFill>
              </a:rPr>
              <a:t>).</a:t>
            </a:r>
          </a:p>
        </p:txBody>
      </p:sp>
      <p:pic>
        <p:nvPicPr>
          <p:cNvPr id="7170" name="Picture 2" descr="Студопедия — Латинська Америка наприкінці XX ст. - початку XXI ст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855" y="1825625"/>
            <a:ext cx="523701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61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News Agencies Pool of Non-Aligned Countries, Pool des </a:t>
            </a:r>
            <a:r>
              <a:rPr lang="en-US" b="1" dirty="0" err="1" smtClean="0">
                <a:solidFill>
                  <a:schemeClr val="bg1"/>
                </a:solidFill>
              </a:rPr>
              <a:t>Agences</a:t>
            </a:r>
            <a:r>
              <a:rPr lang="en-US" b="1" dirty="0" smtClean="0">
                <a:solidFill>
                  <a:schemeClr val="bg1"/>
                </a:solidFill>
              </a:rPr>
              <a:t> de </a:t>
            </a:r>
            <a:r>
              <a:rPr lang="en-US" b="1" dirty="0" err="1" smtClean="0">
                <a:solidFill>
                  <a:schemeClr val="bg1"/>
                </a:solidFill>
              </a:rPr>
              <a:t>Presse</a:t>
            </a:r>
            <a:r>
              <a:rPr lang="en-US" b="1" dirty="0" smtClean="0">
                <a:solidFill>
                  <a:schemeClr val="bg1"/>
                </a:solidFill>
              </a:rPr>
              <a:t> des Pays Non-</a:t>
            </a:r>
            <a:r>
              <a:rPr lang="en-US" b="1" dirty="0" err="1" smtClean="0">
                <a:solidFill>
                  <a:schemeClr val="bg1"/>
                </a:solidFill>
              </a:rPr>
              <a:t>Alignes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Пул </a:t>
            </a:r>
            <a:r>
              <a:rPr lang="ru-RU" b="1" u="sng" dirty="0" err="1">
                <a:solidFill>
                  <a:srgbClr val="C00000"/>
                </a:solidFill>
              </a:rPr>
              <a:t>інформаційних</a:t>
            </a:r>
            <a:r>
              <a:rPr lang="ru-RU" b="1" u="sng" dirty="0">
                <a:solidFill>
                  <a:srgbClr val="C00000"/>
                </a:solidFill>
              </a:rPr>
              <a:t> агентств </a:t>
            </a:r>
            <a:r>
              <a:rPr lang="ru-RU" b="1" u="sng" dirty="0" err="1">
                <a:solidFill>
                  <a:srgbClr val="C00000"/>
                </a:solidFill>
              </a:rPr>
              <a:t>країн</a:t>
            </a:r>
            <a:r>
              <a:rPr lang="ru-RU" b="1" u="sng" dirty="0">
                <a:solidFill>
                  <a:srgbClr val="C00000"/>
                </a:solidFill>
              </a:rPr>
              <a:t>, </a:t>
            </a:r>
            <a:r>
              <a:rPr lang="ru-RU" b="1" u="sng" dirty="0" err="1">
                <a:solidFill>
                  <a:srgbClr val="C00000"/>
                </a:solidFill>
              </a:rPr>
              <a:t>що</a:t>
            </a:r>
            <a:r>
              <a:rPr lang="ru-RU" b="1" u="sng" dirty="0">
                <a:solidFill>
                  <a:srgbClr val="C00000"/>
                </a:solidFill>
              </a:rPr>
              <a:t> не </a:t>
            </a:r>
            <a:r>
              <a:rPr lang="ru-RU" b="1" u="sng" dirty="0" err="1">
                <a:solidFill>
                  <a:srgbClr val="C00000"/>
                </a:solidFill>
              </a:rPr>
              <a:t>приєдналися</a:t>
            </a:r>
            <a:r>
              <a:rPr lang="ru-RU" b="1" dirty="0">
                <a:solidFill>
                  <a:srgbClr val="C00000"/>
                </a:solidFill>
              </a:rPr>
              <a:t>,</a:t>
            </a:r>
            <a:r>
              <a:rPr lang="ru-RU" dirty="0">
                <a:solidFill>
                  <a:srgbClr val="C00000"/>
                </a:solidFill>
              </a:rPr>
              <a:t> – </a:t>
            </a:r>
            <a:r>
              <a:rPr lang="ru-RU" b="1" dirty="0">
                <a:solidFill>
                  <a:srgbClr val="C00000"/>
                </a:solidFill>
              </a:rPr>
              <a:t>ПУЛ</a:t>
            </a:r>
            <a:r>
              <a:rPr lang="ru-RU" dirty="0"/>
              <a:t> </a:t>
            </a:r>
            <a:r>
              <a:rPr lang="ru-RU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News Agencies Pool of Non-Aligned Countries, Pool des </a:t>
            </a:r>
            <a:r>
              <a:rPr lang="en-US" dirty="0" err="1">
                <a:solidFill>
                  <a:srgbClr val="7030A0"/>
                </a:solidFill>
              </a:rPr>
              <a:t>Agences</a:t>
            </a:r>
            <a:r>
              <a:rPr lang="en-US" dirty="0">
                <a:solidFill>
                  <a:srgbClr val="7030A0"/>
                </a:solidFill>
              </a:rPr>
              <a:t> de </a:t>
            </a:r>
            <a:r>
              <a:rPr lang="en-US" dirty="0" err="1">
                <a:solidFill>
                  <a:srgbClr val="7030A0"/>
                </a:solidFill>
              </a:rPr>
              <a:t>Presse</a:t>
            </a:r>
            <a:r>
              <a:rPr lang="en-US" dirty="0">
                <a:solidFill>
                  <a:srgbClr val="7030A0"/>
                </a:solidFill>
              </a:rPr>
              <a:t> des Pays Non-</a:t>
            </a:r>
            <a:r>
              <a:rPr lang="en-US" dirty="0" err="1">
                <a:solidFill>
                  <a:srgbClr val="7030A0"/>
                </a:solidFill>
              </a:rPr>
              <a:t>Alignes</a:t>
            </a:r>
            <a:r>
              <a:rPr lang="en-US" dirty="0">
                <a:solidFill>
                  <a:srgbClr val="7030A0"/>
                </a:solidFill>
              </a:rPr>
              <a:t>). </a:t>
            </a:r>
            <a:r>
              <a:rPr lang="ru-RU" dirty="0" err="1">
                <a:solidFill>
                  <a:srgbClr val="7030A0"/>
                </a:solidFill>
              </a:rPr>
              <a:t>Ця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організація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об’єднує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близько</a:t>
            </a:r>
            <a:r>
              <a:rPr lang="ru-RU" dirty="0">
                <a:solidFill>
                  <a:srgbClr val="7030A0"/>
                </a:solidFill>
              </a:rPr>
              <a:t> 100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приєдналися</a:t>
            </a:r>
            <a:r>
              <a:rPr lang="ru-RU" dirty="0">
                <a:solidFill>
                  <a:srgbClr val="7030A0"/>
                </a:solidFill>
              </a:rPr>
              <a:t>. У порядку </a:t>
            </a:r>
            <a:r>
              <a:rPr lang="ru-RU" dirty="0" err="1">
                <a:solidFill>
                  <a:srgbClr val="7030A0"/>
                </a:solidFill>
              </a:rPr>
              <a:t>експеримента</a:t>
            </a:r>
            <a:r>
              <a:rPr lang="ru-RU" dirty="0">
                <a:solidFill>
                  <a:srgbClr val="7030A0"/>
                </a:solidFill>
              </a:rPr>
              <a:t> Пул почав </a:t>
            </a:r>
            <a:r>
              <a:rPr lang="ru-RU" dirty="0" err="1">
                <a:solidFill>
                  <a:srgbClr val="7030A0"/>
                </a:solidFill>
              </a:rPr>
              <a:t>функціонувати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січня</a:t>
            </a:r>
            <a:r>
              <a:rPr lang="ru-RU" dirty="0">
                <a:solidFill>
                  <a:srgbClr val="7030A0"/>
                </a:solidFill>
              </a:rPr>
              <a:t> 1975 р. у рамках ТАНЮГ (Белград). </a:t>
            </a:r>
            <a:r>
              <a:rPr lang="ru-RU" b="1" dirty="0" err="1">
                <a:solidFill>
                  <a:srgbClr val="C00000"/>
                </a:solidFill>
              </a:rPr>
              <a:t>Офіційно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рішення</a:t>
            </a:r>
            <a:r>
              <a:rPr lang="ru-RU" b="1" dirty="0">
                <a:solidFill>
                  <a:srgbClr val="C00000"/>
                </a:solidFill>
              </a:rPr>
              <a:t> про </a:t>
            </a:r>
            <a:r>
              <a:rPr lang="ru-RU" b="1" dirty="0" err="1">
                <a:solidFill>
                  <a:srgbClr val="C00000"/>
                </a:solidFill>
              </a:rPr>
              <a:t>його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створення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прийнято</a:t>
            </a:r>
            <a:r>
              <a:rPr lang="ru-RU" b="1" dirty="0">
                <a:solidFill>
                  <a:srgbClr val="C00000"/>
                </a:solidFill>
              </a:rPr>
              <a:t> в </a:t>
            </a:r>
            <a:r>
              <a:rPr lang="ru-RU" b="1" dirty="0" err="1">
                <a:solidFill>
                  <a:srgbClr val="C00000"/>
                </a:solidFill>
              </a:rPr>
              <a:t>червні</a:t>
            </a:r>
            <a:r>
              <a:rPr lang="ru-RU" b="1" dirty="0">
                <a:solidFill>
                  <a:srgbClr val="C00000"/>
                </a:solidFill>
              </a:rPr>
              <a:t> 1976 р. </a:t>
            </a:r>
            <a:r>
              <a:rPr lang="ru-RU" dirty="0">
                <a:solidFill>
                  <a:srgbClr val="7030A0"/>
                </a:solidFill>
              </a:rPr>
              <a:t>на </a:t>
            </a:r>
            <a:r>
              <a:rPr lang="ru-RU" dirty="0" err="1">
                <a:solidFill>
                  <a:srgbClr val="7030A0"/>
                </a:solidFill>
              </a:rPr>
              <a:t>конференції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міністрів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закордонних</a:t>
            </a:r>
            <a:r>
              <a:rPr lang="ru-RU" dirty="0">
                <a:solidFill>
                  <a:srgbClr val="7030A0"/>
                </a:solidFill>
              </a:rPr>
              <a:t> справ і </a:t>
            </a:r>
            <a:r>
              <a:rPr lang="ru-RU" dirty="0" err="1">
                <a:solidFill>
                  <a:srgbClr val="7030A0"/>
                </a:solidFill>
              </a:rPr>
              <a:t>керівників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приєдналися</a:t>
            </a:r>
            <a:r>
              <a:rPr lang="ru-RU" dirty="0">
                <a:solidFill>
                  <a:srgbClr val="7030A0"/>
                </a:solidFill>
              </a:rPr>
              <a:t>, в </a:t>
            </a:r>
            <a:r>
              <a:rPr lang="ru-RU" dirty="0" err="1">
                <a:solidFill>
                  <a:srgbClr val="7030A0"/>
                </a:solidFill>
              </a:rPr>
              <a:t>Делі</a:t>
            </a:r>
            <a:r>
              <a:rPr lang="ru-RU" dirty="0">
                <a:solidFill>
                  <a:srgbClr val="7030A0"/>
                </a:solidFill>
              </a:rPr>
              <a:t>. Статут Пулу </a:t>
            </a:r>
            <a:r>
              <a:rPr lang="ru-RU" dirty="0" err="1">
                <a:solidFill>
                  <a:srgbClr val="7030A0"/>
                </a:solidFill>
              </a:rPr>
              <a:t>затверджено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серпні</a:t>
            </a:r>
            <a:r>
              <a:rPr lang="ru-RU" dirty="0">
                <a:solidFill>
                  <a:srgbClr val="7030A0"/>
                </a:solidFill>
              </a:rPr>
              <a:t> 1976 р. </a:t>
            </a:r>
            <a:r>
              <a:rPr lang="en-US" dirty="0">
                <a:solidFill>
                  <a:srgbClr val="7030A0"/>
                </a:solidFill>
              </a:rPr>
              <a:t>V </a:t>
            </a:r>
            <a:r>
              <a:rPr lang="ru-RU" dirty="0" err="1">
                <a:solidFill>
                  <a:srgbClr val="7030A0"/>
                </a:solidFill>
              </a:rPr>
              <a:t>конференцією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керівників</a:t>
            </a:r>
            <a:r>
              <a:rPr lang="ru-RU" dirty="0">
                <a:solidFill>
                  <a:srgbClr val="7030A0"/>
                </a:solidFill>
              </a:rPr>
              <a:t> держав і </a:t>
            </a:r>
            <a:r>
              <a:rPr lang="ru-RU" dirty="0" err="1">
                <a:solidFill>
                  <a:srgbClr val="7030A0"/>
                </a:solidFill>
              </a:rPr>
              <a:t>урядів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приєдналися</a:t>
            </a:r>
            <a:r>
              <a:rPr lang="ru-RU" dirty="0">
                <a:solidFill>
                  <a:srgbClr val="7030A0"/>
                </a:solidFill>
              </a:rPr>
              <a:t>, у Коломбо. </a:t>
            </a:r>
            <a:r>
              <a:rPr lang="ru-RU" dirty="0" err="1">
                <a:solidFill>
                  <a:srgbClr val="7030A0"/>
                </a:solidFill>
              </a:rPr>
              <a:t>Згідно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із</a:t>
            </a:r>
            <a:r>
              <a:rPr lang="ru-RU" dirty="0">
                <a:solidFill>
                  <a:srgbClr val="7030A0"/>
                </a:solidFill>
              </a:rPr>
              <a:t> статутом, Пул </a:t>
            </a:r>
            <a:r>
              <a:rPr lang="ru-RU" dirty="0" err="1">
                <a:solidFill>
                  <a:srgbClr val="7030A0"/>
                </a:solidFill>
              </a:rPr>
              <a:t>будує</a:t>
            </a:r>
            <a:r>
              <a:rPr lang="ru-RU" dirty="0">
                <a:solidFill>
                  <a:srgbClr val="7030A0"/>
                </a:solidFill>
              </a:rPr>
              <a:t> свою роботу на </a:t>
            </a:r>
            <a:r>
              <a:rPr lang="ru-RU" dirty="0" err="1">
                <a:solidFill>
                  <a:srgbClr val="7030A0"/>
                </a:solidFill>
              </a:rPr>
              <a:t>основі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вільного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збалансованого</a:t>
            </a:r>
            <a:r>
              <a:rPr lang="ru-RU" dirty="0">
                <a:solidFill>
                  <a:srgbClr val="7030A0"/>
                </a:solidFill>
              </a:rPr>
              <a:t> потоку </a:t>
            </a:r>
            <a:r>
              <a:rPr lang="ru-RU" dirty="0" err="1">
                <a:solidFill>
                  <a:srgbClr val="7030A0"/>
                </a:solidFill>
              </a:rPr>
              <a:t>об’єктивної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достовірної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інформації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прагнучи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утверджувати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національну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культурну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самобутність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 – </a:t>
            </a:r>
            <a:r>
              <a:rPr lang="ru-RU" dirty="0" err="1">
                <a:solidFill>
                  <a:srgbClr val="7030A0"/>
                </a:solidFill>
              </a:rPr>
              <a:t>членів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руху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неприєднання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b="1" dirty="0" err="1">
                <a:solidFill>
                  <a:srgbClr val="C00000"/>
                </a:solidFill>
              </a:rPr>
              <a:t>Вищий</a:t>
            </a:r>
            <a:r>
              <a:rPr lang="ru-RU" b="1" dirty="0">
                <a:solidFill>
                  <a:srgbClr val="C00000"/>
                </a:solidFill>
              </a:rPr>
              <a:t> орган – </a:t>
            </a:r>
            <a:r>
              <a:rPr lang="ru-RU" b="1" dirty="0" err="1">
                <a:solidFill>
                  <a:srgbClr val="C00000"/>
                </a:solidFill>
              </a:rPr>
              <a:t>Генеральна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конференція</a:t>
            </a:r>
            <a:r>
              <a:rPr lang="ru-RU" dirty="0">
                <a:solidFill>
                  <a:srgbClr val="7030A0"/>
                </a:solidFill>
              </a:rPr>
              <a:t>, яка </a:t>
            </a:r>
            <a:r>
              <a:rPr lang="ru-RU" dirty="0" err="1">
                <a:solidFill>
                  <a:srgbClr val="7030A0"/>
                </a:solidFill>
              </a:rPr>
              <a:t>скликається</a:t>
            </a:r>
            <a:r>
              <a:rPr lang="ru-RU" dirty="0">
                <a:solidFill>
                  <a:srgbClr val="7030A0"/>
                </a:solidFill>
              </a:rPr>
              <a:t> один раз на 3 роки на </a:t>
            </a:r>
            <a:r>
              <a:rPr lang="ru-RU" dirty="0" err="1">
                <a:solidFill>
                  <a:srgbClr val="7030A0"/>
                </a:solidFill>
              </a:rPr>
              <a:t>рівні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міністрів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інформації</a:t>
            </a:r>
            <a:r>
              <a:rPr lang="ru-RU" dirty="0">
                <a:solidFill>
                  <a:srgbClr val="7030A0"/>
                </a:solidFill>
              </a:rPr>
              <a:t> і </a:t>
            </a:r>
            <a:r>
              <a:rPr lang="ru-RU" dirty="0" err="1">
                <a:solidFill>
                  <a:srgbClr val="7030A0"/>
                </a:solidFill>
              </a:rPr>
              <a:t>керівників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входять</a:t>
            </a:r>
            <a:r>
              <a:rPr lang="ru-RU" dirty="0">
                <a:solidFill>
                  <a:srgbClr val="7030A0"/>
                </a:solidFill>
              </a:rPr>
              <a:t> до Пулу. </a:t>
            </a:r>
            <a:r>
              <a:rPr lang="ru-RU" dirty="0" err="1">
                <a:solidFill>
                  <a:srgbClr val="7030A0"/>
                </a:solidFill>
              </a:rPr>
              <a:t>Конференція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обирає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Координаційний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комітет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складі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представників</a:t>
            </a:r>
            <a:r>
              <a:rPr lang="ru-RU" dirty="0">
                <a:solidFill>
                  <a:srgbClr val="7030A0"/>
                </a:solidFill>
              </a:rPr>
              <a:t> 32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 </a:t>
            </a:r>
            <a:r>
              <a:rPr lang="ru-RU" dirty="0" err="1">
                <a:solidFill>
                  <a:srgbClr val="7030A0"/>
                </a:solidFill>
              </a:rPr>
              <a:t>країн</a:t>
            </a:r>
            <a:r>
              <a:rPr lang="ru-RU" dirty="0">
                <a:solidFill>
                  <a:srgbClr val="7030A0"/>
                </a:solidFill>
              </a:rPr>
              <a:t> – </a:t>
            </a:r>
            <a:r>
              <a:rPr lang="ru-RU" dirty="0" err="1">
                <a:solidFill>
                  <a:srgbClr val="7030A0"/>
                </a:solidFill>
              </a:rPr>
              <a:t>членів</a:t>
            </a:r>
            <a:r>
              <a:rPr lang="ru-RU" dirty="0">
                <a:solidFill>
                  <a:srgbClr val="7030A0"/>
                </a:solidFill>
              </a:rPr>
              <a:t> Пулу, а </a:t>
            </a:r>
            <a:r>
              <a:rPr lang="ru-RU" dirty="0" err="1">
                <a:solidFill>
                  <a:srgbClr val="7030A0"/>
                </a:solidFill>
              </a:rPr>
              <a:t>також</a:t>
            </a:r>
            <a:r>
              <a:rPr lang="ru-RU" dirty="0">
                <a:solidFill>
                  <a:srgbClr val="7030A0"/>
                </a:solidFill>
              </a:rPr>
              <a:t> ПАНА. Головою </a:t>
            </a:r>
            <a:r>
              <a:rPr lang="ru-RU" dirty="0" err="1">
                <a:solidFill>
                  <a:srgbClr val="7030A0"/>
                </a:solidFill>
              </a:rPr>
              <a:t>комітету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стає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керівник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інформаційного</a:t>
            </a:r>
            <a:r>
              <a:rPr lang="ru-RU" dirty="0">
                <a:solidFill>
                  <a:srgbClr val="7030A0"/>
                </a:solidFill>
              </a:rPr>
              <a:t> агентства – </a:t>
            </a:r>
            <a:r>
              <a:rPr lang="ru-RU" dirty="0" err="1">
                <a:solidFill>
                  <a:srgbClr val="7030A0"/>
                </a:solidFill>
              </a:rPr>
              <a:t>організатора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проведення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Генеральної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конференції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Із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вересня</a:t>
            </a:r>
            <a:r>
              <a:rPr lang="ru-RU" dirty="0">
                <a:solidFill>
                  <a:srgbClr val="7030A0"/>
                </a:solidFill>
              </a:rPr>
              <a:t> 1985 р. </a:t>
            </a:r>
            <a:r>
              <a:rPr lang="ru-RU" dirty="0" err="1">
                <a:solidFill>
                  <a:srgbClr val="7030A0"/>
                </a:solidFill>
              </a:rPr>
              <a:t>діє</a:t>
            </a:r>
            <a:r>
              <a:rPr lang="ru-RU" dirty="0">
                <a:solidFill>
                  <a:srgbClr val="7030A0"/>
                </a:solidFill>
              </a:rPr>
              <a:t> служба </a:t>
            </a:r>
            <a:r>
              <a:rPr lang="ru-RU" dirty="0" err="1">
                <a:solidFill>
                  <a:srgbClr val="7030A0"/>
                </a:solidFill>
              </a:rPr>
              <a:t>економічної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інформації</a:t>
            </a:r>
            <a:r>
              <a:rPr lang="ru-RU" dirty="0">
                <a:solidFill>
                  <a:srgbClr val="7030A0"/>
                </a:solidFill>
              </a:rPr>
              <a:t> Пулу – ЕКОПУЛ (</a:t>
            </a:r>
            <a:r>
              <a:rPr lang="ru-RU" dirty="0" err="1">
                <a:solidFill>
                  <a:srgbClr val="7030A0"/>
                </a:solidFill>
              </a:rPr>
              <a:t>беруть</a:t>
            </a:r>
            <a:r>
              <a:rPr lang="ru-RU" dirty="0">
                <a:solidFill>
                  <a:srgbClr val="7030A0"/>
                </a:solidFill>
              </a:rPr>
              <a:t> участь </a:t>
            </a:r>
            <a:r>
              <a:rPr lang="ru-RU" dirty="0" err="1">
                <a:solidFill>
                  <a:srgbClr val="7030A0"/>
                </a:solidFill>
              </a:rPr>
              <a:t>майже</a:t>
            </a:r>
            <a:r>
              <a:rPr lang="ru-RU" dirty="0">
                <a:solidFill>
                  <a:srgbClr val="7030A0"/>
                </a:solidFill>
              </a:rPr>
              <a:t> 50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агентств). 9 </a:t>
            </a:r>
            <a:r>
              <a:rPr lang="ru-RU" dirty="0" err="1">
                <a:solidFill>
                  <a:srgbClr val="7030A0"/>
                </a:solidFill>
              </a:rPr>
              <a:t>інформаційних</a:t>
            </a:r>
            <a:r>
              <a:rPr lang="ru-RU" dirty="0">
                <a:solidFill>
                  <a:srgbClr val="7030A0"/>
                </a:solidFill>
              </a:rPr>
              <a:t> агентств – </a:t>
            </a:r>
            <a:r>
              <a:rPr lang="ru-RU" dirty="0" err="1">
                <a:solidFill>
                  <a:srgbClr val="7030A0"/>
                </a:solidFill>
              </a:rPr>
              <a:t>членів</a:t>
            </a:r>
            <a:r>
              <a:rPr lang="ru-RU" dirty="0">
                <a:solidFill>
                  <a:srgbClr val="7030A0"/>
                </a:solidFill>
              </a:rPr>
              <a:t> Пулу </a:t>
            </a:r>
            <a:r>
              <a:rPr lang="ru-RU" dirty="0" err="1">
                <a:solidFill>
                  <a:srgbClr val="7030A0"/>
                </a:solidFill>
              </a:rPr>
              <a:t>виконують</a:t>
            </a:r>
            <a:r>
              <a:rPr lang="ru-RU" dirty="0">
                <a:solidFill>
                  <a:srgbClr val="7030A0"/>
                </a:solidFill>
              </a:rPr>
              <a:t> роль </a:t>
            </a:r>
            <a:r>
              <a:rPr lang="ru-RU" dirty="0" err="1">
                <a:solidFill>
                  <a:srgbClr val="7030A0"/>
                </a:solidFill>
              </a:rPr>
              <a:t>регіональних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центрів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із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збирання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поширення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інформації</a:t>
            </a:r>
            <a:r>
              <a:rPr lang="ru-RU" dirty="0">
                <a:solidFill>
                  <a:srgbClr val="7030A0"/>
                </a:solidFill>
              </a:rPr>
              <a:t>: ТАНЮГ (Белград), ПТІ (</a:t>
            </a:r>
            <a:r>
              <a:rPr lang="ru-RU" dirty="0" err="1">
                <a:solidFill>
                  <a:srgbClr val="7030A0"/>
                </a:solidFill>
              </a:rPr>
              <a:t>Індія</a:t>
            </a:r>
            <a:r>
              <a:rPr lang="ru-RU" dirty="0">
                <a:solidFill>
                  <a:srgbClr val="7030A0"/>
                </a:solidFill>
              </a:rPr>
              <a:t>), </a:t>
            </a:r>
            <a:r>
              <a:rPr lang="ru-RU" dirty="0" err="1">
                <a:solidFill>
                  <a:srgbClr val="7030A0"/>
                </a:solidFill>
              </a:rPr>
              <a:t>Пренса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Латина</a:t>
            </a:r>
            <a:r>
              <a:rPr lang="ru-RU" dirty="0">
                <a:solidFill>
                  <a:srgbClr val="7030A0"/>
                </a:solidFill>
              </a:rPr>
              <a:t> (Гавана), ТАП (</a:t>
            </a:r>
            <a:r>
              <a:rPr lang="ru-RU" dirty="0" err="1">
                <a:solidFill>
                  <a:srgbClr val="7030A0"/>
                </a:solidFill>
              </a:rPr>
              <a:t>Туніс</a:t>
            </a:r>
            <a:r>
              <a:rPr lang="ru-RU" dirty="0">
                <a:solidFill>
                  <a:srgbClr val="7030A0"/>
                </a:solidFill>
              </a:rPr>
              <a:t>), ІНА (Багдад), МЕНА (</a:t>
            </a:r>
            <a:r>
              <a:rPr lang="ru-RU" dirty="0" err="1">
                <a:solidFill>
                  <a:srgbClr val="7030A0"/>
                </a:solidFill>
              </a:rPr>
              <a:t>Каїр</a:t>
            </a:r>
            <a:r>
              <a:rPr lang="ru-RU" dirty="0">
                <a:solidFill>
                  <a:srgbClr val="7030A0"/>
                </a:solidFill>
              </a:rPr>
              <a:t>), МАП (Рабат), </a:t>
            </a:r>
            <a:r>
              <a:rPr lang="ru-RU" dirty="0" err="1">
                <a:solidFill>
                  <a:srgbClr val="7030A0"/>
                </a:solidFill>
              </a:rPr>
              <a:t>Антара</a:t>
            </a:r>
            <a:r>
              <a:rPr lang="ru-RU" dirty="0">
                <a:solidFill>
                  <a:srgbClr val="7030A0"/>
                </a:solidFill>
              </a:rPr>
              <a:t> (Джакарта), АПС (Дакар). </a:t>
            </a:r>
            <a:r>
              <a:rPr lang="ru-RU" dirty="0" err="1">
                <a:solidFill>
                  <a:srgbClr val="7030A0"/>
                </a:solidFill>
              </a:rPr>
              <a:t>Постійної</a:t>
            </a:r>
            <a:r>
              <a:rPr lang="ru-RU" dirty="0">
                <a:solidFill>
                  <a:srgbClr val="7030A0"/>
                </a:solidFill>
              </a:rPr>
              <a:t> штаб-</a:t>
            </a:r>
            <a:r>
              <a:rPr lang="ru-RU" dirty="0" err="1">
                <a:solidFill>
                  <a:srgbClr val="7030A0"/>
                </a:solidFill>
              </a:rPr>
              <a:t>квартири</a:t>
            </a:r>
            <a:r>
              <a:rPr lang="ru-RU" dirty="0">
                <a:solidFill>
                  <a:srgbClr val="7030A0"/>
                </a:solidFill>
              </a:rPr>
              <a:t> не </a:t>
            </a:r>
            <a:r>
              <a:rPr lang="ru-RU" dirty="0" err="1">
                <a:solidFill>
                  <a:srgbClr val="7030A0"/>
                </a:solidFill>
              </a:rPr>
              <a:t>має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2366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6742</TotalTime>
  <Words>233</Words>
  <Application>Microsoft Office PowerPoint</Application>
  <PresentationFormat>Широкоэкранный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Міжнародні об’єднання інформаційних агентств. </vt:lpstr>
      <vt:lpstr>Європейський альянс агентств преси – ЄААП  (Alliance Europeenne des Agences de Presse, European Alliance of Press Agencies)</vt:lpstr>
      <vt:lpstr>Organization of Asia – Pacific News Agencies – OANA</vt:lpstr>
      <vt:lpstr>Федерація арабських інформаційних агентств – ФАНА</vt:lpstr>
      <vt:lpstr>Accion de Sistemas Informativos Nacionales – ASIN</vt:lpstr>
      <vt:lpstr>Panafrican News Agency – PANA</vt:lpstr>
      <vt:lpstr>Інформаційне агентство країн (Перської) Затоки – ВАХ</vt:lpstr>
      <vt:lpstr>Accion de Sistemas Informativos Nacionales – ASIN</vt:lpstr>
      <vt:lpstr>News Agencies Pool of Non-Aligned Countries, Pool des Agences de Presse des Pays Non-Alignes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об’єднання інформаційних агентств. </dc:title>
  <dc:creator>user</dc:creator>
  <cp:lastModifiedBy>user</cp:lastModifiedBy>
  <cp:revision>9</cp:revision>
  <dcterms:created xsi:type="dcterms:W3CDTF">2022-09-28T12:39:44Z</dcterms:created>
  <dcterms:modified xsi:type="dcterms:W3CDTF">2022-10-03T05:02:02Z</dcterms:modified>
</cp:coreProperties>
</file>