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0"/>
  </p:notesMasterIdLst>
  <p:handoutMasterIdLst>
    <p:handoutMasterId r:id="rId51"/>
  </p:handoutMasterIdLst>
  <p:sldIdLst>
    <p:sldId id="256" r:id="rId2"/>
    <p:sldId id="349" r:id="rId3"/>
    <p:sldId id="350" r:id="rId4"/>
    <p:sldId id="351" r:id="rId5"/>
    <p:sldId id="340" r:id="rId6"/>
    <p:sldId id="352" r:id="rId7"/>
    <p:sldId id="353" r:id="rId8"/>
    <p:sldId id="341" r:id="rId9"/>
    <p:sldId id="354" r:id="rId10"/>
    <p:sldId id="356" r:id="rId11"/>
    <p:sldId id="357" r:id="rId12"/>
    <p:sldId id="358" r:id="rId13"/>
    <p:sldId id="342" r:id="rId14"/>
    <p:sldId id="343" r:id="rId15"/>
    <p:sldId id="344" r:id="rId16"/>
    <p:sldId id="345" r:id="rId17"/>
    <p:sldId id="346" r:id="rId18"/>
    <p:sldId id="347" r:id="rId19"/>
    <p:sldId id="348" r:id="rId20"/>
    <p:sldId id="355" r:id="rId21"/>
    <p:sldId id="305" r:id="rId22"/>
    <p:sldId id="306" r:id="rId23"/>
    <p:sldId id="297" r:id="rId24"/>
    <p:sldId id="359" r:id="rId25"/>
    <p:sldId id="307" r:id="rId26"/>
    <p:sldId id="257" r:id="rId27"/>
    <p:sldId id="308" r:id="rId28"/>
    <p:sldId id="258" r:id="rId29"/>
    <p:sldId id="259" r:id="rId30"/>
    <p:sldId id="334" r:id="rId31"/>
    <p:sldId id="309" r:id="rId32"/>
    <p:sldId id="260" r:id="rId33"/>
    <p:sldId id="267" r:id="rId34"/>
    <p:sldId id="310" r:id="rId35"/>
    <p:sldId id="312" r:id="rId36"/>
    <p:sldId id="262" r:id="rId37"/>
    <p:sldId id="295" r:id="rId38"/>
    <p:sldId id="311" r:id="rId39"/>
    <p:sldId id="263" r:id="rId40"/>
    <p:sldId id="266" r:id="rId41"/>
    <p:sldId id="313" r:id="rId42"/>
    <p:sldId id="265" r:id="rId43"/>
    <p:sldId id="314" r:id="rId44"/>
    <p:sldId id="316" r:id="rId45"/>
    <p:sldId id="264" r:id="rId46"/>
    <p:sldId id="315" r:id="rId47"/>
    <p:sldId id="317" r:id="rId48"/>
    <p:sldId id="318" r:id="rId49"/>
  </p:sldIdLst>
  <p:sldSz cx="9144000" cy="6858000" type="screen4x3"/>
  <p:notesSz cx="6797675" cy="9926638"/>
  <p:kinsoku lang="ja-JP" invalStChars="、。，．・：；？！゛゜ヽヾゝゞ々ー’”）〕］｝〉》」』】°‰′″℃￠％ぁぃぅぇぉっゃゅょゎァィゥェォッャュョヮヵヶ!%),.:;?]}｡｣､･ｧｨｩｪｫｬｭｮｯｰﾞﾟ" invalEndChars="‘“（〔［｛〈《「『【￥＄$([\{｢￡"/>
  <p:defaultTextStyle>
    <a:defPPr>
      <a:defRPr lang="ru-RU"/>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4" autoAdjust="0"/>
    <p:restoredTop sz="94660"/>
  </p:normalViewPr>
  <p:slideViewPr>
    <p:cSldViewPr>
      <p:cViewPr varScale="1">
        <p:scale>
          <a:sx n="98" d="100"/>
          <a:sy n="98" d="100"/>
        </p:scale>
        <p:origin x="-30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240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06463" y="4714875"/>
            <a:ext cx="4984750" cy="44672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2051" name="Rectangle 3"/>
          <p:cNvSpPr>
            <a:spLocks noGrp="1" noRot="1" noChangeAspect="1" noChangeArrowheads="1" noTextEdit="1"/>
          </p:cNvSpPr>
          <p:nvPr>
            <p:ph type="sldImg" idx="2"/>
          </p:nvPr>
        </p:nvSpPr>
        <p:spPr bwMode="auto">
          <a:xfrm>
            <a:off x="925513" y="750888"/>
            <a:ext cx="4946650" cy="3709987"/>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123294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endParaRPr lang="ru-RU"/>
          </a:p>
        </p:txBody>
      </p:sp>
      <p:sp>
        <p:nvSpPr>
          <p:cNvPr id="6147" name="Rectangle 3"/>
          <p:cNvSpPr>
            <a:spLocks noGrp="1" noChangeArrowheads="1"/>
          </p:cNvSpPr>
          <p:nvPr>
            <p:ph type="ctrTitle"/>
          </p:nvPr>
        </p:nvSpPr>
        <p:spPr>
          <a:xfrm>
            <a:off x="685800" y="2286000"/>
            <a:ext cx="7772400" cy="1143000"/>
          </a:xfrm>
        </p:spPr>
        <p:txBody>
          <a:bodyPr/>
          <a:lstStyle>
            <a:lvl1pPr>
              <a:defRPr/>
            </a:lvl1pPr>
          </a:lstStyle>
          <a:p>
            <a:r>
              <a:rPr lang="ru-RU"/>
              <a:t>Щелчок правит образец заголовка</a:t>
            </a:r>
          </a:p>
        </p:txBody>
      </p:sp>
      <p:sp>
        <p:nvSpPr>
          <p:cNvPr id="614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ru-RU"/>
              <a:t>Щелчок правит образец подзаголовка</a:t>
            </a:r>
          </a:p>
        </p:txBody>
      </p:sp>
      <p:sp>
        <p:nvSpPr>
          <p:cNvPr id="6149" name="Rectangle 5"/>
          <p:cNvSpPr>
            <a:spLocks noGrp="1" noChangeArrowheads="1"/>
          </p:cNvSpPr>
          <p:nvPr>
            <p:ph type="dt" sz="half" idx="2"/>
          </p:nvPr>
        </p:nvSpPr>
        <p:spPr/>
        <p:txBody>
          <a:bodyPr/>
          <a:lstStyle>
            <a:lvl1pPr>
              <a:defRPr>
                <a:solidFill>
                  <a:srgbClr val="578963"/>
                </a:solidFill>
              </a:defRPr>
            </a:lvl1pPr>
          </a:lstStyle>
          <a:p>
            <a:endParaRPr lang="ru-RU"/>
          </a:p>
        </p:txBody>
      </p:sp>
      <p:sp>
        <p:nvSpPr>
          <p:cNvPr id="6150" name="Rectangle 6"/>
          <p:cNvSpPr>
            <a:spLocks noGrp="1" noChangeArrowheads="1"/>
          </p:cNvSpPr>
          <p:nvPr>
            <p:ph type="ftr" sz="quarter" idx="3"/>
          </p:nvPr>
        </p:nvSpPr>
        <p:spPr/>
        <p:txBody>
          <a:bodyPr/>
          <a:lstStyle>
            <a:lvl1pPr>
              <a:defRPr>
                <a:solidFill>
                  <a:srgbClr val="578963"/>
                </a:solidFill>
              </a:defRPr>
            </a:lvl1pPr>
          </a:lstStyle>
          <a:p>
            <a:endParaRPr lang="ru-RU"/>
          </a:p>
        </p:txBody>
      </p:sp>
      <p:sp>
        <p:nvSpPr>
          <p:cNvPr id="6151" name="Rectangle 7"/>
          <p:cNvSpPr>
            <a:spLocks noGrp="1" noChangeArrowheads="1"/>
          </p:cNvSpPr>
          <p:nvPr>
            <p:ph type="sldNum" sz="quarter" idx="4"/>
          </p:nvPr>
        </p:nvSpPr>
        <p:spPr/>
        <p:txBody>
          <a:bodyPr/>
          <a:lstStyle>
            <a:lvl1pPr>
              <a:defRPr>
                <a:solidFill>
                  <a:srgbClr val="578963"/>
                </a:solidFill>
              </a:defRPr>
            </a:lvl1pPr>
          </a:lstStyle>
          <a:p>
            <a:fld id="{19B5811A-A162-49BC-84B0-D607EB6E8F35}"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2885800-4D95-49E3-A2E8-50A8EFA8D040}"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57200"/>
            <a:ext cx="19431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57200"/>
            <a:ext cx="56769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263F596-1B3A-48A5-8DAF-CDEF8AD5943B}"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4AFFBD6-4D20-486E-8BA5-7F54DD725F72}"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ru-RU"/>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ru-RU"/>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FC05917-F800-47E9-9256-FF83F7BC2603}"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E727B4B7-9476-43F6-B33A-AA2A5FECFE8C}"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Заголовок, текст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иаграмма 3"/>
          <p:cNvSpPr>
            <a:spLocks noGrp="1"/>
          </p:cNvSpPr>
          <p:nvPr>
            <p:ph type="ch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7A921BC2-BB1D-410E-AF94-ABE2D348B29C}"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A9DD141-5ADF-4497-8A9F-CA39452F7F0D}"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30CCDB6-00D8-4E89-A82B-F02B46C59CF9}"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F5F35B3-E70C-4A85-A338-FF1BA0AE1C44}"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6644DF9-8E14-44A1-9FD8-C50BB35719B3}"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EC925FAC-12AA-4665-A7D4-443A885630E7}"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CC786D94-7F81-456F-B80F-D0770CAA3BD1}"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E643B53-7EB9-462D-B1C2-1C1D39EB264D}"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AE6D042-6C4B-4E4C-9DED-F09AA2115FE1}"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endParaRPr lang="ru-RU"/>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endParaRPr lang="ru-RU"/>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fld id="{EFCE4E96-E92A-4BAA-B73F-34DE04AFBB0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13.v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4.v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15.v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457200"/>
            <a:ext cx="7772400" cy="1100138"/>
          </a:xfrm>
          <a:noFill/>
          <a:ln/>
        </p:spPr>
        <p:txBody>
          <a:bodyPr lIns="90488" tIns="44450" rIns="90488" bIns="44450" anchor="ctr"/>
          <a:lstStyle/>
          <a:p>
            <a:pPr algn="ctr"/>
            <a:r>
              <a:rPr lang="uk-UA" sz="3200"/>
              <a:t>Тема 2</a:t>
            </a:r>
            <a:br>
              <a:rPr lang="uk-UA" sz="3200"/>
            </a:br>
            <a:r>
              <a:rPr lang="uk-UA" sz="3200"/>
              <a:t>Генетичний матеріал та розмноження</a:t>
            </a:r>
            <a:r>
              <a:rPr lang="uk-UA"/>
              <a:t> </a:t>
            </a:r>
            <a:endParaRPr lang="ru-RU"/>
          </a:p>
        </p:txBody>
      </p:sp>
      <p:sp>
        <p:nvSpPr>
          <p:cNvPr id="4099" name="Rectangle 3"/>
          <p:cNvSpPr>
            <a:spLocks noGrp="1" noChangeArrowheads="1"/>
          </p:cNvSpPr>
          <p:nvPr>
            <p:ph type="body" idx="1"/>
          </p:nvPr>
        </p:nvSpPr>
        <p:spPr>
          <a:noFill/>
          <a:ln/>
        </p:spPr>
        <p:txBody>
          <a:bodyPr lIns="90488" tIns="44450" rIns="90488" bIns="44450"/>
          <a:lstStyle/>
          <a:p>
            <a:pPr algn="ctr">
              <a:buFont typeface="Monotype Sorts" pitchFamily="2" charset="2"/>
              <a:buNone/>
            </a:pPr>
            <a:r>
              <a:rPr lang="ru-RU" sz="2400" b="1" dirty="0"/>
              <a:t>План</a:t>
            </a:r>
            <a:endParaRPr lang="ru-RU" sz="2400" dirty="0"/>
          </a:p>
          <a:p>
            <a:pPr>
              <a:buFont typeface="Monotype Sorts" pitchFamily="2" charset="2"/>
              <a:buNone/>
            </a:pPr>
            <a:r>
              <a:rPr lang="ru-RU" sz="2400" dirty="0" smtClean="0"/>
              <a:t>1</a:t>
            </a:r>
            <a:r>
              <a:rPr lang="en-US" sz="2400" dirty="0" smtClean="0"/>
              <a:t>. </a:t>
            </a:r>
            <a:r>
              <a:rPr lang="ru-RU" sz="2400" dirty="0" err="1" smtClean="0"/>
              <a:t>Нукле</a:t>
            </a:r>
            <a:r>
              <a:rPr lang="uk-UA" sz="2400" dirty="0" err="1" smtClean="0"/>
              <a:t>їнові</a:t>
            </a:r>
            <a:r>
              <a:rPr lang="uk-UA" sz="2400" dirty="0" smtClean="0"/>
              <a:t> кислоти</a:t>
            </a:r>
            <a:r>
              <a:rPr lang="ru-RU" sz="2400" dirty="0" smtClean="0"/>
              <a:t>. </a:t>
            </a:r>
            <a:r>
              <a:rPr lang="ru-RU" sz="2400" dirty="0" err="1" smtClean="0"/>
              <a:t>Процеси</a:t>
            </a:r>
            <a:r>
              <a:rPr lang="ru-RU" sz="2400" dirty="0" smtClean="0"/>
              <a:t> </a:t>
            </a:r>
            <a:r>
              <a:rPr lang="ru-RU" sz="2400" dirty="0" err="1" smtClean="0"/>
              <a:t>мартичного</a:t>
            </a:r>
            <a:r>
              <a:rPr lang="ru-RU" sz="2400" dirty="0" smtClean="0"/>
              <a:t> синтезу.</a:t>
            </a:r>
            <a:endParaRPr lang="en-US" sz="2400" dirty="0" smtClean="0"/>
          </a:p>
          <a:p>
            <a:pPr>
              <a:buFont typeface="Monotype Sorts" pitchFamily="2" charset="2"/>
              <a:buNone/>
            </a:pPr>
            <a:r>
              <a:rPr lang="en-US" sz="2400" dirty="0"/>
              <a:t>2</a:t>
            </a:r>
            <a:r>
              <a:rPr lang="ru-RU" sz="2400" dirty="0" smtClean="0"/>
              <a:t>. </a:t>
            </a:r>
            <a:r>
              <a:rPr lang="ru-RU" sz="2400" dirty="0"/>
              <a:t>Генетичний </a:t>
            </a:r>
            <a:r>
              <a:rPr lang="ru-RU" sz="2400" dirty="0" err="1"/>
              <a:t>матеріал</a:t>
            </a:r>
            <a:r>
              <a:rPr lang="ru-RU" sz="2400" dirty="0"/>
              <a:t> та </a:t>
            </a:r>
            <a:r>
              <a:rPr lang="ru-RU" sz="2400" dirty="0" err="1"/>
              <a:t>його</a:t>
            </a:r>
            <a:r>
              <a:rPr lang="ru-RU" sz="2400" dirty="0"/>
              <a:t> </a:t>
            </a:r>
            <a:r>
              <a:rPr lang="ru-RU" sz="2400" dirty="0" err="1"/>
              <a:t>відтворення</a:t>
            </a:r>
            <a:endParaRPr lang="ru-RU" sz="2400" dirty="0"/>
          </a:p>
          <a:p>
            <a:pPr>
              <a:buFont typeface="Monotype Sorts" pitchFamily="2" charset="2"/>
              <a:buNone/>
            </a:pPr>
            <a:r>
              <a:rPr lang="en-US" sz="2400" dirty="0" smtClean="0"/>
              <a:t>3</a:t>
            </a:r>
            <a:r>
              <a:rPr lang="ru-RU" sz="2400" dirty="0" smtClean="0"/>
              <a:t>. </a:t>
            </a:r>
            <a:r>
              <a:rPr lang="ru-RU" sz="2400" dirty="0" err="1"/>
              <a:t>Типи</a:t>
            </a:r>
            <a:r>
              <a:rPr lang="ru-RU" sz="2400" dirty="0"/>
              <a:t> хромосом</a:t>
            </a:r>
          </a:p>
          <a:p>
            <a:pPr>
              <a:buFont typeface="Monotype Sorts" pitchFamily="2" charset="2"/>
              <a:buNone/>
            </a:pPr>
            <a:r>
              <a:rPr lang="en-US" sz="2400" dirty="0" smtClean="0"/>
              <a:t>4</a:t>
            </a:r>
            <a:r>
              <a:rPr lang="ru-RU" sz="2400" dirty="0" smtClean="0"/>
              <a:t>. </a:t>
            </a:r>
            <a:r>
              <a:rPr lang="ru-RU" sz="2400" dirty="0" err="1"/>
              <a:t>Життевий</a:t>
            </a:r>
            <a:r>
              <a:rPr lang="ru-RU" sz="2400" dirty="0"/>
              <a:t> цикл </a:t>
            </a:r>
            <a:r>
              <a:rPr lang="ru-RU" sz="2400" dirty="0" err="1"/>
              <a:t>клітини</a:t>
            </a:r>
            <a:endParaRPr lang="ru-RU" sz="2400" dirty="0"/>
          </a:p>
          <a:p>
            <a:pPr>
              <a:buFont typeface="Monotype Sorts" pitchFamily="2" charset="2"/>
              <a:buNone/>
            </a:pPr>
            <a:r>
              <a:rPr lang="en-US" sz="2400" dirty="0" smtClean="0"/>
              <a:t>5</a:t>
            </a:r>
            <a:r>
              <a:rPr lang="ru-RU" sz="2400" dirty="0" smtClean="0"/>
              <a:t>. </a:t>
            </a:r>
            <a:r>
              <a:rPr lang="ru-RU" sz="2400" dirty="0"/>
              <a:t>М</a:t>
            </a:r>
            <a:r>
              <a:rPr lang="uk-UA" sz="2400" dirty="0" err="1"/>
              <a:t>ітоз</a:t>
            </a:r>
            <a:r>
              <a:rPr lang="uk-UA" sz="2400" dirty="0"/>
              <a:t>, мейоз</a:t>
            </a:r>
          </a:p>
          <a:p>
            <a:pPr>
              <a:buFont typeface="Monotype Sorts" pitchFamily="2" charset="2"/>
              <a:buNone/>
            </a:pPr>
            <a:r>
              <a:rPr lang="en-US" sz="2400" dirty="0" smtClean="0"/>
              <a:t>6</a:t>
            </a:r>
            <a:r>
              <a:rPr lang="uk-UA" sz="2400" dirty="0" smtClean="0"/>
              <a:t>. </a:t>
            </a:r>
            <a:r>
              <a:rPr lang="uk-UA" sz="2400" dirty="0"/>
              <a:t>Гаметогенез, запліднення.</a:t>
            </a:r>
            <a:endParaRPr lang="ru-RU" sz="24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7772400" cy="1143000"/>
          </a:xfrm>
        </p:spPr>
        <p:txBody>
          <a:bodyPr/>
          <a:lstStyle/>
          <a:p>
            <a:pPr algn="ctr"/>
            <a:r>
              <a:rPr lang="uk-UA" dirty="0" smtClean="0"/>
              <a:t>Генетичний код</a:t>
            </a:r>
            <a:endParaRPr lang="ru-RU" dirty="0"/>
          </a:p>
        </p:txBody>
      </p:sp>
      <p:sp>
        <p:nvSpPr>
          <p:cNvPr id="3" name="Содержимое 2"/>
          <p:cNvSpPr>
            <a:spLocks noGrp="1"/>
          </p:cNvSpPr>
          <p:nvPr>
            <p:ph idx="1"/>
          </p:nvPr>
        </p:nvSpPr>
        <p:spPr>
          <a:xfrm>
            <a:off x="685800" y="1571612"/>
            <a:ext cx="7772400" cy="4524388"/>
          </a:xfrm>
        </p:spPr>
        <p:txBody>
          <a:bodyPr/>
          <a:lstStyle/>
          <a:p>
            <a:pPr marL="0" indent="0" algn="just">
              <a:buNone/>
            </a:pPr>
            <a:r>
              <a:rPr lang="ru-RU" sz="1600" dirty="0" smtClean="0"/>
              <a:t>Генетичний код — </a:t>
            </a:r>
            <a:r>
              <a:rPr lang="ru-RU" sz="1600" dirty="0" err="1" smtClean="0"/>
              <a:t>набір</a:t>
            </a:r>
            <a:r>
              <a:rPr lang="ru-RU" sz="1600" dirty="0" smtClean="0"/>
              <a:t> правил </a:t>
            </a:r>
            <a:r>
              <a:rPr lang="ru-RU" sz="1600" dirty="0" err="1" smtClean="0"/>
              <a:t>розташування</a:t>
            </a:r>
            <a:r>
              <a:rPr lang="ru-RU" sz="1600" dirty="0" smtClean="0"/>
              <a:t> </a:t>
            </a:r>
            <a:r>
              <a:rPr lang="ru-RU" sz="1600" dirty="0" err="1" smtClean="0"/>
              <a:t>нуклеотидів</a:t>
            </a:r>
            <a:r>
              <a:rPr lang="ru-RU" sz="1600" dirty="0" smtClean="0"/>
              <a:t> в молекулах </a:t>
            </a:r>
            <a:r>
              <a:rPr lang="ru-RU" sz="1600" dirty="0" err="1" smtClean="0"/>
              <a:t>нуклеїнових</a:t>
            </a:r>
            <a:r>
              <a:rPr lang="ru-RU" sz="1600" dirty="0" smtClean="0"/>
              <a:t> кислот (ДНК </a:t>
            </a:r>
            <a:r>
              <a:rPr lang="ru-RU" sz="1600" dirty="0" err="1" smtClean="0"/>
              <a:t>і</a:t>
            </a:r>
            <a:r>
              <a:rPr lang="ru-RU" sz="1600" dirty="0" smtClean="0"/>
              <a:t> РНК), </a:t>
            </a:r>
            <a:r>
              <a:rPr lang="ru-RU" sz="1600" dirty="0" err="1" smtClean="0"/>
              <a:t>що</a:t>
            </a:r>
            <a:r>
              <a:rPr lang="ru-RU" sz="1600" dirty="0" smtClean="0"/>
              <a:t> </a:t>
            </a:r>
            <a:r>
              <a:rPr lang="ru-RU" sz="1600" dirty="0" err="1" smtClean="0"/>
              <a:t>надає</a:t>
            </a:r>
            <a:r>
              <a:rPr lang="ru-RU" sz="1600" dirty="0" smtClean="0"/>
              <a:t> </a:t>
            </a:r>
            <a:r>
              <a:rPr lang="ru-RU" sz="1600" dirty="0" err="1" smtClean="0"/>
              <a:t>всім</a:t>
            </a:r>
            <a:r>
              <a:rPr lang="ru-RU" sz="1600" dirty="0" smtClean="0"/>
              <a:t> живим </a:t>
            </a:r>
            <a:r>
              <a:rPr lang="ru-RU" sz="1600" dirty="0" err="1" smtClean="0"/>
              <a:t>організмам</a:t>
            </a:r>
            <a:r>
              <a:rPr lang="ru-RU" sz="1600" dirty="0" smtClean="0"/>
              <a:t> </a:t>
            </a:r>
            <a:r>
              <a:rPr lang="ru-RU" sz="1600" dirty="0" err="1" smtClean="0"/>
              <a:t>можливість</a:t>
            </a:r>
            <a:r>
              <a:rPr lang="ru-RU" sz="1600" dirty="0" smtClean="0"/>
              <a:t> </a:t>
            </a:r>
            <a:r>
              <a:rPr lang="ru-RU" sz="1600" dirty="0" err="1" smtClean="0"/>
              <a:t>кодування</a:t>
            </a:r>
            <a:r>
              <a:rPr lang="ru-RU" sz="1600" dirty="0" smtClean="0"/>
              <a:t> </a:t>
            </a:r>
            <a:r>
              <a:rPr lang="ru-RU" sz="1600" dirty="0" err="1" smtClean="0"/>
              <a:t>амінокислотної</a:t>
            </a:r>
            <a:r>
              <a:rPr lang="ru-RU" sz="1600" dirty="0" smtClean="0"/>
              <a:t> </a:t>
            </a:r>
            <a:r>
              <a:rPr lang="ru-RU" sz="1600" dirty="0" err="1" smtClean="0"/>
              <a:t>послідовності</a:t>
            </a:r>
            <a:r>
              <a:rPr lang="ru-RU" sz="1600" dirty="0" smtClean="0"/>
              <a:t> </a:t>
            </a:r>
            <a:r>
              <a:rPr lang="ru-RU" sz="1600" dirty="0" err="1" smtClean="0"/>
              <a:t>білків</a:t>
            </a:r>
            <a:r>
              <a:rPr lang="ru-RU" sz="1600" dirty="0" smtClean="0"/>
              <a:t> за </a:t>
            </a:r>
            <a:r>
              <a:rPr lang="ru-RU" sz="1600" dirty="0" err="1" smtClean="0"/>
              <a:t>допомогою</a:t>
            </a:r>
            <a:r>
              <a:rPr lang="ru-RU" sz="1600" dirty="0" smtClean="0"/>
              <a:t> </a:t>
            </a:r>
            <a:r>
              <a:rPr lang="ru-RU" sz="1600" dirty="0" err="1" smtClean="0"/>
              <a:t>послідовності</a:t>
            </a:r>
            <a:r>
              <a:rPr lang="ru-RU" sz="1600" dirty="0" smtClean="0"/>
              <a:t> </a:t>
            </a:r>
            <a:r>
              <a:rPr lang="ru-RU" sz="1600" dirty="0" err="1" smtClean="0"/>
              <a:t>нуклеотидів</a:t>
            </a:r>
            <a:r>
              <a:rPr lang="ru-RU" sz="1600" dirty="0" smtClean="0"/>
              <a:t>.</a:t>
            </a:r>
          </a:p>
          <a:p>
            <a:pPr marL="0" indent="0" algn="just">
              <a:buNone/>
            </a:pPr>
            <a:r>
              <a:rPr lang="ru-RU" sz="1600" dirty="0" smtClean="0"/>
              <a:t>У ДНК </a:t>
            </a:r>
            <a:r>
              <a:rPr lang="ru-RU" sz="1600" dirty="0" err="1" smtClean="0"/>
              <a:t>використовується</a:t>
            </a:r>
            <a:r>
              <a:rPr lang="ru-RU" sz="1600" dirty="0" smtClean="0"/>
              <a:t> </a:t>
            </a:r>
            <a:r>
              <a:rPr lang="ru-RU" sz="1600" dirty="0" err="1" smtClean="0"/>
              <a:t>чотири</a:t>
            </a:r>
            <a:r>
              <a:rPr lang="ru-RU" sz="1600" dirty="0" smtClean="0"/>
              <a:t> </a:t>
            </a:r>
            <a:r>
              <a:rPr lang="ru-RU" sz="1600" dirty="0" err="1" smtClean="0"/>
              <a:t>нуклеотиди</a:t>
            </a:r>
            <a:r>
              <a:rPr lang="ru-RU" sz="1600" dirty="0" smtClean="0"/>
              <a:t> — </a:t>
            </a:r>
            <a:r>
              <a:rPr lang="ru-RU" sz="1600" dirty="0" err="1" smtClean="0"/>
              <a:t>аденін</a:t>
            </a:r>
            <a:r>
              <a:rPr lang="ru-RU" sz="1600" dirty="0" smtClean="0"/>
              <a:t> (А), </a:t>
            </a:r>
            <a:r>
              <a:rPr lang="ru-RU" sz="1600" dirty="0" err="1" smtClean="0"/>
              <a:t>гуанін</a:t>
            </a:r>
            <a:r>
              <a:rPr lang="ru-RU" sz="1600" dirty="0" smtClean="0"/>
              <a:t> (</a:t>
            </a:r>
            <a:r>
              <a:rPr lang="en-US" sz="1600" dirty="0" smtClean="0"/>
              <a:t>G), </a:t>
            </a:r>
            <a:r>
              <a:rPr lang="ru-RU" sz="1600" dirty="0" err="1" smtClean="0"/>
              <a:t>цитозин</a:t>
            </a:r>
            <a:r>
              <a:rPr lang="ru-RU" sz="1600" dirty="0" smtClean="0"/>
              <a:t> (С) </a:t>
            </a:r>
            <a:r>
              <a:rPr lang="ru-RU" sz="1600" dirty="0" err="1" smtClean="0"/>
              <a:t>і</a:t>
            </a:r>
            <a:r>
              <a:rPr lang="ru-RU" sz="1600" dirty="0" smtClean="0"/>
              <a:t> </a:t>
            </a:r>
            <a:r>
              <a:rPr lang="ru-RU" sz="1600" dirty="0" err="1" smtClean="0"/>
              <a:t>тімін</a:t>
            </a:r>
            <a:r>
              <a:rPr lang="ru-RU" sz="1600" dirty="0" smtClean="0"/>
              <a:t> (</a:t>
            </a:r>
            <a:r>
              <a:rPr lang="en-US" sz="1600" dirty="0" smtClean="0"/>
              <a:t>T), </a:t>
            </a:r>
            <a:r>
              <a:rPr lang="ru-RU" sz="1600" dirty="0" err="1" smtClean="0"/>
              <a:t>які</a:t>
            </a:r>
            <a:r>
              <a:rPr lang="ru-RU" sz="1600" dirty="0" smtClean="0"/>
              <a:t> в </a:t>
            </a:r>
            <a:r>
              <a:rPr lang="ru-RU" sz="1600" dirty="0" err="1" smtClean="0"/>
              <a:t>україномовній</a:t>
            </a:r>
            <a:r>
              <a:rPr lang="ru-RU" sz="1600" dirty="0" smtClean="0"/>
              <a:t> </a:t>
            </a:r>
            <a:r>
              <a:rPr lang="ru-RU" sz="1600" dirty="0" err="1" smtClean="0"/>
              <a:t>літературі</a:t>
            </a:r>
            <a:r>
              <a:rPr lang="ru-RU" sz="1600" dirty="0" smtClean="0"/>
              <a:t> </a:t>
            </a:r>
            <a:r>
              <a:rPr lang="ru-RU" sz="1600" dirty="0" err="1" smtClean="0"/>
              <a:t>також</a:t>
            </a:r>
            <a:r>
              <a:rPr lang="ru-RU" sz="1600" dirty="0" smtClean="0"/>
              <a:t> часто </a:t>
            </a:r>
            <a:r>
              <a:rPr lang="ru-RU" sz="1600" dirty="0" err="1" smtClean="0"/>
              <a:t>позначаються</a:t>
            </a:r>
            <a:r>
              <a:rPr lang="ru-RU" sz="1600" dirty="0" smtClean="0"/>
              <a:t> буквами А, Г, Ц </a:t>
            </a:r>
            <a:r>
              <a:rPr lang="ru-RU" sz="1600" dirty="0" err="1" smtClean="0"/>
              <a:t>і</a:t>
            </a:r>
            <a:r>
              <a:rPr lang="ru-RU" sz="1600" dirty="0" smtClean="0"/>
              <a:t> Т </a:t>
            </a:r>
            <a:r>
              <a:rPr lang="ru-RU" sz="1600" dirty="0" err="1" smtClean="0"/>
              <a:t>відповідно</a:t>
            </a:r>
            <a:r>
              <a:rPr lang="ru-RU" sz="1600" dirty="0" smtClean="0"/>
              <a:t>. </a:t>
            </a:r>
            <a:r>
              <a:rPr lang="ru-RU" sz="1600" dirty="0" err="1" smtClean="0"/>
              <a:t>Ці</a:t>
            </a:r>
            <a:r>
              <a:rPr lang="ru-RU" sz="1600" dirty="0" smtClean="0"/>
              <a:t> </a:t>
            </a:r>
            <a:r>
              <a:rPr lang="ru-RU" sz="1600" dirty="0" err="1" smtClean="0"/>
              <a:t>букви</a:t>
            </a:r>
            <a:r>
              <a:rPr lang="ru-RU" sz="1600" dirty="0" smtClean="0"/>
              <a:t> </a:t>
            </a:r>
            <a:r>
              <a:rPr lang="ru-RU" sz="1600" dirty="0" err="1" smtClean="0"/>
              <a:t>складають</a:t>
            </a:r>
            <a:r>
              <a:rPr lang="ru-RU" sz="1600" dirty="0" smtClean="0"/>
              <a:t> «</a:t>
            </a:r>
            <a:r>
              <a:rPr lang="ru-RU" sz="1600" dirty="0" err="1" smtClean="0"/>
              <a:t>алфавіт</a:t>
            </a:r>
            <a:r>
              <a:rPr lang="ru-RU" sz="1600" dirty="0" smtClean="0"/>
              <a:t>» </a:t>
            </a:r>
            <a:r>
              <a:rPr lang="ru-RU" sz="1600" dirty="0" err="1" smtClean="0"/>
              <a:t>генетичного</a:t>
            </a:r>
            <a:r>
              <a:rPr lang="ru-RU" sz="1600" dirty="0" smtClean="0"/>
              <a:t> коду. У РНК </a:t>
            </a:r>
            <a:r>
              <a:rPr lang="ru-RU" sz="1600" dirty="0" err="1" smtClean="0"/>
              <a:t>використовуються</a:t>
            </a:r>
            <a:r>
              <a:rPr lang="ru-RU" sz="1600" dirty="0" smtClean="0"/>
              <a:t> </a:t>
            </a:r>
            <a:r>
              <a:rPr lang="ru-RU" sz="1600" dirty="0" err="1" smtClean="0"/>
              <a:t>ті</a:t>
            </a:r>
            <a:r>
              <a:rPr lang="ru-RU" sz="1600" dirty="0" smtClean="0"/>
              <a:t> ж </a:t>
            </a:r>
            <a:r>
              <a:rPr lang="ru-RU" sz="1600" dirty="0" err="1" smtClean="0"/>
              <a:t>нуклеотиди</a:t>
            </a:r>
            <a:r>
              <a:rPr lang="ru-RU" sz="1600" dirty="0" smtClean="0"/>
              <a:t>, за </a:t>
            </a:r>
            <a:r>
              <a:rPr lang="ru-RU" sz="1600" dirty="0" err="1" smtClean="0"/>
              <a:t>винятком</a:t>
            </a:r>
            <a:r>
              <a:rPr lang="ru-RU" sz="1600" dirty="0" smtClean="0"/>
              <a:t> </a:t>
            </a:r>
            <a:r>
              <a:rPr lang="ru-RU" sz="1600" dirty="0" err="1" smtClean="0"/>
              <a:t>тіміну</a:t>
            </a:r>
            <a:r>
              <a:rPr lang="ru-RU" sz="1600" dirty="0" smtClean="0"/>
              <a:t>, </a:t>
            </a:r>
            <a:r>
              <a:rPr lang="ru-RU" sz="1600" dirty="0" err="1" smtClean="0"/>
              <a:t>який</a:t>
            </a:r>
            <a:r>
              <a:rPr lang="ru-RU" sz="1600" dirty="0" smtClean="0"/>
              <a:t> </a:t>
            </a:r>
            <a:r>
              <a:rPr lang="ru-RU" sz="1600" dirty="0" err="1" smtClean="0"/>
              <a:t>замінений</a:t>
            </a:r>
            <a:r>
              <a:rPr lang="ru-RU" sz="1600" dirty="0" smtClean="0"/>
              <a:t> схожим нуклеотидом, — </a:t>
            </a:r>
            <a:r>
              <a:rPr lang="ru-RU" sz="1600" dirty="0" err="1" smtClean="0"/>
              <a:t>урацилом</a:t>
            </a:r>
            <a:r>
              <a:rPr lang="ru-RU" sz="1600" dirty="0" smtClean="0"/>
              <a:t>, </a:t>
            </a:r>
            <a:r>
              <a:rPr lang="ru-RU" sz="1600" dirty="0" err="1" smtClean="0"/>
              <a:t>який</a:t>
            </a:r>
            <a:r>
              <a:rPr lang="ru-RU" sz="1600" dirty="0" smtClean="0"/>
              <a:t> </a:t>
            </a:r>
            <a:r>
              <a:rPr lang="ru-RU" sz="1600" dirty="0" err="1" smtClean="0"/>
              <a:t>позначається</a:t>
            </a:r>
            <a:r>
              <a:rPr lang="ru-RU" sz="1600" dirty="0" smtClean="0"/>
              <a:t> буквою </a:t>
            </a:r>
            <a:r>
              <a:rPr lang="en-US" sz="1600" dirty="0" smtClean="0"/>
              <a:t>U (</a:t>
            </a:r>
            <a:r>
              <a:rPr lang="ru-RU" sz="1600" dirty="0" err="1" smtClean="0"/>
              <a:t>або</a:t>
            </a:r>
            <a:r>
              <a:rPr lang="ru-RU" sz="1600" dirty="0" smtClean="0"/>
              <a:t> У в </a:t>
            </a:r>
            <a:r>
              <a:rPr lang="ru-RU" sz="1600" dirty="0" err="1" smtClean="0"/>
              <a:t>україномовній</a:t>
            </a:r>
            <a:r>
              <a:rPr lang="ru-RU" sz="1600" dirty="0" smtClean="0"/>
              <a:t> </a:t>
            </a:r>
            <a:r>
              <a:rPr lang="ru-RU" sz="1600" dirty="0" err="1" smtClean="0"/>
              <a:t>літературі</a:t>
            </a:r>
            <a:r>
              <a:rPr lang="ru-RU" sz="1600" dirty="0" smtClean="0"/>
              <a:t>). У молекулах ДНК </a:t>
            </a:r>
            <a:r>
              <a:rPr lang="ru-RU" sz="1600" dirty="0" err="1" smtClean="0"/>
              <a:t>і</a:t>
            </a:r>
            <a:r>
              <a:rPr lang="ru-RU" sz="1600" dirty="0" smtClean="0"/>
              <a:t> РНК </a:t>
            </a:r>
            <a:r>
              <a:rPr lang="ru-RU" sz="1600" dirty="0" err="1" smtClean="0"/>
              <a:t>нуклеотиди</a:t>
            </a:r>
            <a:r>
              <a:rPr lang="ru-RU" sz="1600" dirty="0" smtClean="0"/>
              <a:t> </a:t>
            </a:r>
            <a:r>
              <a:rPr lang="ru-RU" sz="1600" dirty="0" err="1" smtClean="0"/>
              <a:t>складають</a:t>
            </a:r>
            <a:r>
              <a:rPr lang="ru-RU" sz="1600" dirty="0" smtClean="0"/>
              <a:t> </a:t>
            </a:r>
            <a:r>
              <a:rPr lang="ru-RU" sz="1600" dirty="0" err="1" smtClean="0"/>
              <a:t>ланцюжки</a:t>
            </a:r>
            <a:r>
              <a:rPr lang="ru-RU" sz="1600" dirty="0" smtClean="0"/>
              <a:t> </a:t>
            </a:r>
            <a:r>
              <a:rPr lang="ru-RU" sz="1600" dirty="0" err="1" smtClean="0"/>
              <a:t>і</a:t>
            </a:r>
            <a:r>
              <a:rPr lang="ru-RU" sz="1600" dirty="0" smtClean="0"/>
              <a:t>, таким чином, </a:t>
            </a:r>
            <a:r>
              <a:rPr lang="ru-RU" sz="1600" dirty="0" err="1" smtClean="0"/>
              <a:t>інформація</a:t>
            </a:r>
            <a:r>
              <a:rPr lang="ru-RU" sz="1600" dirty="0" smtClean="0"/>
              <a:t> </a:t>
            </a:r>
            <a:r>
              <a:rPr lang="ru-RU" sz="1600" dirty="0" err="1" smtClean="0"/>
              <a:t>закодована</a:t>
            </a:r>
            <a:r>
              <a:rPr lang="ru-RU" sz="1600" dirty="0" smtClean="0"/>
              <a:t> у </a:t>
            </a:r>
            <a:r>
              <a:rPr lang="ru-RU" sz="1600" dirty="0" err="1" smtClean="0"/>
              <a:t>вигляді</a:t>
            </a:r>
            <a:r>
              <a:rPr lang="ru-RU" sz="1600" dirty="0" smtClean="0"/>
              <a:t> </a:t>
            </a:r>
            <a:r>
              <a:rPr lang="ru-RU" sz="1600" dirty="0" err="1" smtClean="0"/>
              <a:t>послідовності</a:t>
            </a:r>
            <a:r>
              <a:rPr lang="ru-RU" sz="1600" dirty="0" smtClean="0"/>
              <a:t> </a:t>
            </a:r>
            <a:r>
              <a:rPr lang="ru-RU" sz="1600" dirty="0" err="1" smtClean="0"/>
              <a:t>генетичних</a:t>
            </a:r>
            <a:r>
              <a:rPr lang="ru-RU" sz="1600" dirty="0" smtClean="0"/>
              <a:t> «букв».</a:t>
            </a:r>
          </a:p>
          <a:p>
            <a:pPr marL="0" indent="0" algn="just">
              <a:buNone/>
            </a:pPr>
            <a:r>
              <a:rPr lang="ru-RU" sz="1600" dirty="0" smtClean="0"/>
              <a:t>Для синтезу </a:t>
            </a:r>
            <a:r>
              <a:rPr lang="ru-RU" sz="1600" dirty="0" err="1" smtClean="0"/>
              <a:t>білків</a:t>
            </a:r>
            <a:r>
              <a:rPr lang="ru-RU" sz="1600" dirty="0" smtClean="0"/>
              <a:t> в </a:t>
            </a:r>
            <a:r>
              <a:rPr lang="ru-RU" sz="1600" dirty="0" err="1" smtClean="0"/>
              <a:t>природі</a:t>
            </a:r>
            <a:r>
              <a:rPr lang="ru-RU" sz="1600" dirty="0" smtClean="0"/>
              <a:t> </a:t>
            </a:r>
            <a:r>
              <a:rPr lang="ru-RU" sz="1600" dirty="0" err="1" smtClean="0"/>
              <a:t>використовуються</a:t>
            </a:r>
            <a:r>
              <a:rPr lang="ru-RU" sz="1600" dirty="0" smtClean="0"/>
              <a:t> 20 </a:t>
            </a:r>
            <a:r>
              <a:rPr lang="ru-RU" sz="1600" dirty="0" err="1" smtClean="0"/>
              <a:t>різних</a:t>
            </a:r>
            <a:r>
              <a:rPr lang="ru-RU" sz="1600" dirty="0" smtClean="0"/>
              <a:t> </a:t>
            </a:r>
            <a:r>
              <a:rPr lang="ru-RU" sz="1600" dirty="0" err="1" smtClean="0"/>
              <a:t>амінокислот</a:t>
            </a:r>
            <a:r>
              <a:rPr lang="ru-RU" sz="1600" dirty="0" smtClean="0"/>
              <a:t>. </a:t>
            </a:r>
            <a:r>
              <a:rPr lang="ru-RU" sz="1600" dirty="0" err="1" smtClean="0"/>
              <a:t>Кожен</a:t>
            </a:r>
            <a:r>
              <a:rPr lang="ru-RU" sz="1600" dirty="0" smtClean="0"/>
              <a:t> </a:t>
            </a:r>
            <a:r>
              <a:rPr lang="ru-RU" sz="1600" dirty="0" err="1" smtClean="0"/>
              <a:t>білок</a:t>
            </a:r>
            <a:r>
              <a:rPr lang="ru-RU" sz="1600" dirty="0" smtClean="0"/>
              <a:t> </a:t>
            </a:r>
            <a:r>
              <a:rPr lang="ru-RU" sz="1600" dirty="0" err="1" smtClean="0"/>
              <a:t>є</a:t>
            </a:r>
            <a:r>
              <a:rPr lang="ru-RU" sz="1600" dirty="0" smtClean="0"/>
              <a:t> </a:t>
            </a:r>
            <a:r>
              <a:rPr lang="ru-RU" sz="1600" dirty="0" err="1" smtClean="0"/>
              <a:t>ланцюжком</a:t>
            </a:r>
            <a:r>
              <a:rPr lang="ru-RU" sz="1600" dirty="0" smtClean="0"/>
              <a:t> </a:t>
            </a:r>
            <a:r>
              <a:rPr lang="ru-RU" sz="1600" dirty="0" err="1" smtClean="0"/>
              <a:t>або</a:t>
            </a:r>
            <a:r>
              <a:rPr lang="ru-RU" sz="1600" dirty="0" smtClean="0"/>
              <a:t> </a:t>
            </a:r>
            <a:r>
              <a:rPr lang="ru-RU" sz="1600" dirty="0" err="1" smtClean="0"/>
              <a:t>декількома</a:t>
            </a:r>
            <a:r>
              <a:rPr lang="ru-RU" sz="1600" dirty="0" smtClean="0"/>
              <a:t> </a:t>
            </a:r>
            <a:r>
              <a:rPr lang="ru-RU" sz="1600" dirty="0" err="1" smtClean="0"/>
              <a:t>ланцюжками</a:t>
            </a:r>
            <a:r>
              <a:rPr lang="ru-RU" sz="1600" dirty="0" smtClean="0"/>
              <a:t> </a:t>
            </a:r>
            <a:r>
              <a:rPr lang="ru-RU" sz="1600" dirty="0" err="1" smtClean="0"/>
              <a:t>амінокислот</a:t>
            </a:r>
            <a:r>
              <a:rPr lang="ru-RU" sz="1600" dirty="0" smtClean="0"/>
              <a:t> в строго </a:t>
            </a:r>
            <a:r>
              <a:rPr lang="ru-RU" sz="1600" dirty="0" err="1" smtClean="0"/>
              <a:t>певній</a:t>
            </a:r>
            <a:r>
              <a:rPr lang="ru-RU" sz="1600" dirty="0" smtClean="0"/>
              <a:t> </a:t>
            </a:r>
            <a:r>
              <a:rPr lang="ru-RU" sz="1600" dirty="0" err="1" smtClean="0"/>
              <a:t>послідовності</a:t>
            </a:r>
            <a:r>
              <a:rPr lang="ru-RU" sz="1600" dirty="0" smtClean="0"/>
              <a:t>. </a:t>
            </a:r>
            <a:r>
              <a:rPr lang="ru-RU" sz="1600" dirty="0" err="1" smtClean="0"/>
              <a:t>Ця</a:t>
            </a:r>
            <a:r>
              <a:rPr lang="ru-RU" sz="1600" dirty="0" smtClean="0"/>
              <a:t> </a:t>
            </a:r>
            <a:r>
              <a:rPr lang="ru-RU" sz="1600" dirty="0" err="1" smtClean="0"/>
              <a:t>послідовність</a:t>
            </a:r>
            <a:r>
              <a:rPr lang="ru-RU" sz="1600" dirty="0" smtClean="0"/>
              <a:t> </a:t>
            </a:r>
            <a:r>
              <a:rPr lang="ru-RU" sz="1600" dirty="0" err="1" smtClean="0"/>
              <a:t>називається</a:t>
            </a:r>
            <a:r>
              <a:rPr lang="ru-RU" sz="1600" dirty="0" smtClean="0"/>
              <a:t> </a:t>
            </a:r>
            <a:r>
              <a:rPr lang="ru-RU" sz="1600" dirty="0" err="1" smtClean="0"/>
              <a:t>первинною</a:t>
            </a:r>
            <a:r>
              <a:rPr lang="ru-RU" sz="1600" dirty="0" smtClean="0"/>
              <a:t> структурою </a:t>
            </a:r>
            <a:r>
              <a:rPr lang="ru-RU" sz="1600" dirty="0" err="1" smtClean="0"/>
              <a:t>білку</a:t>
            </a:r>
            <a:r>
              <a:rPr lang="ru-RU" sz="1600" dirty="0" smtClean="0"/>
              <a:t>, </a:t>
            </a:r>
            <a:r>
              <a:rPr lang="ru-RU" sz="1600" dirty="0" err="1" smtClean="0"/>
              <a:t>що</a:t>
            </a:r>
            <a:r>
              <a:rPr lang="ru-RU" sz="1600" dirty="0" smtClean="0"/>
              <a:t> </a:t>
            </a:r>
            <a:r>
              <a:rPr lang="ru-RU" sz="1600" dirty="0" err="1" smtClean="0"/>
              <a:t>також</a:t>
            </a:r>
            <a:r>
              <a:rPr lang="ru-RU" sz="1600" dirty="0" smtClean="0"/>
              <a:t> у </a:t>
            </a:r>
            <a:r>
              <a:rPr lang="ru-RU" sz="1600" dirty="0" err="1" smtClean="0"/>
              <a:t>значній</a:t>
            </a:r>
            <a:r>
              <a:rPr lang="ru-RU" sz="1600" dirty="0" smtClean="0"/>
              <a:t> </a:t>
            </a:r>
            <a:r>
              <a:rPr lang="ru-RU" sz="1600" dirty="0" err="1" smtClean="0"/>
              <a:t>мірі</a:t>
            </a:r>
            <a:r>
              <a:rPr lang="ru-RU" sz="1600" dirty="0" smtClean="0"/>
              <a:t> </a:t>
            </a:r>
            <a:r>
              <a:rPr lang="ru-RU" sz="1600" dirty="0" err="1" smtClean="0"/>
              <a:t>визначає</a:t>
            </a:r>
            <a:r>
              <a:rPr lang="ru-RU" sz="1600" dirty="0" smtClean="0"/>
              <a:t> </a:t>
            </a:r>
            <a:r>
              <a:rPr lang="ru-RU" sz="1600" dirty="0" err="1" smtClean="0"/>
              <a:t>визначає</a:t>
            </a:r>
            <a:r>
              <a:rPr lang="ru-RU" sz="1600" dirty="0" smtClean="0"/>
              <a:t> всю </a:t>
            </a:r>
            <a:r>
              <a:rPr lang="ru-RU" sz="1600" dirty="0" err="1" smtClean="0"/>
              <a:t>будову</a:t>
            </a:r>
            <a:r>
              <a:rPr lang="ru-RU" sz="1600" dirty="0" smtClean="0"/>
              <a:t> </a:t>
            </a:r>
            <a:r>
              <a:rPr lang="ru-RU" sz="1600" dirty="0" err="1" smtClean="0"/>
              <a:t>білку</a:t>
            </a:r>
            <a:r>
              <a:rPr lang="ru-RU" sz="1600" dirty="0" smtClean="0"/>
              <a:t>, а </a:t>
            </a:r>
            <a:r>
              <a:rPr lang="ru-RU" sz="1600" dirty="0" err="1" smtClean="0"/>
              <a:t>отже</a:t>
            </a:r>
            <a:r>
              <a:rPr lang="ru-RU" sz="1600" dirty="0" smtClean="0"/>
              <a:t> </a:t>
            </a:r>
            <a:r>
              <a:rPr lang="ru-RU" sz="1600" dirty="0" err="1" smtClean="0"/>
              <a:t>і</a:t>
            </a:r>
            <a:r>
              <a:rPr lang="ru-RU" sz="1600" dirty="0" smtClean="0"/>
              <a:t> </a:t>
            </a:r>
            <a:r>
              <a:rPr lang="ru-RU" sz="1600" dirty="0" err="1" smtClean="0"/>
              <a:t>його</a:t>
            </a:r>
            <a:r>
              <a:rPr lang="ru-RU" sz="1600" dirty="0" smtClean="0"/>
              <a:t> </a:t>
            </a:r>
            <a:r>
              <a:rPr lang="ru-RU" sz="1600" dirty="0" err="1" smtClean="0"/>
              <a:t>біологічні</a:t>
            </a:r>
            <a:r>
              <a:rPr lang="ru-RU" sz="1600" dirty="0" smtClean="0"/>
              <a:t> </a:t>
            </a:r>
            <a:r>
              <a:rPr lang="ru-RU" sz="1600" dirty="0" err="1" smtClean="0"/>
              <a:t>властивості</a:t>
            </a:r>
            <a:r>
              <a:rPr lang="ru-RU" sz="1600" dirty="0" smtClean="0"/>
              <a:t>. </a:t>
            </a:r>
            <a:r>
              <a:rPr lang="ru-RU" sz="1600" dirty="0" err="1" smtClean="0"/>
              <a:t>Набір</a:t>
            </a:r>
            <a:r>
              <a:rPr lang="ru-RU" sz="1600" dirty="0" smtClean="0"/>
              <a:t> </a:t>
            </a:r>
            <a:r>
              <a:rPr lang="ru-RU" sz="1600" dirty="0" err="1" smtClean="0"/>
              <a:t>амінокислот</a:t>
            </a:r>
            <a:r>
              <a:rPr lang="ru-RU" sz="1600" dirty="0" smtClean="0"/>
              <a:t> </a:t>
            </a:r>
            <a:r>
              <a:rPr lang="ru-RU" sz="1600" dirty="0" err="1" smtClean="0"/>
              <a:t>також</a:t>
            </a:r>
            <a:r>
              <a:rPr lang="ru-RU" sz="1600" dirty="0" smtClean="0"/>
              <a:t> </a:t>
            </a:r>
            <a:r>
              <a:rPr lang="ru-RU" sz="1600" dirty="0" err="1" smtClean="0"/>
              <a:t>універсальний</a:t>
            </a:r>
            <a:r>
              <a:rPr lang="ru-RU" sz="1600" dirty="0" smtClean="0"/>
              <a:t> для </a:t>
            </a:r>
            <a:r>
              <a:rPr lang="ru-RU" sz="1600" dirty="0" err="1" smtClean="0"/>
              <a:t>переважної</a:t>
            </a:r>
            <a:r>
              <a:rPr lang="ru-RU" sz="1600" dirty="0" smtClean="0"/>
              <a:t> </a:t>
            </a:r>
            <a:r>
              <a:rPr lang="ru-RU" sz="1600" dirty="0" err="1" smtClean="0"/>
              <a:t>більшості</a:t>
            </a:r>
            <a:r>
              <a:rPr lang="ru-RU" sz="1600" dirty="0" smtClean="0"/>
              <a:t> </a:t>
            </a:r>
            <a:r>
              <a:rPr lang="ru-RU" sz="1600" dirty="0" err="1" smtClean="0"/>
              <a:t>живих</a:t>
            </a:r>
            <a:r>
              <a:rPr lang="ru-RU" sz="1600" dirty="0" smtClean="0"/>
              <a:t> </a:t>
            </a:r>
            <a:r>
              <a:rPr lang="ru-RU" sz="1600" dirty="0" err="1" smtClean="0"/>
              <a:t>організмів</a:t>
            </a:r>
            <a:r>
              <a:rPr lang="ru-RU" sz="1600" dirty="0" smtClean="0"/>
              <a:t>.</a:t>
            </a:r>
            <a:endParaRPr lang="ru-RU"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357166"/>
            <a:ext cx="7772400" cy="1143000"/>
          </a:xfrm>
        </p:spPr>
        <p:txBody>
          <a:bodyPr/>
          <a:lstStyle/>
          <a:p>
            <a:r>
              <a:rPr lang="ru-RU" dirty="0" err="1" smtClean="0"/>
              <a:t>Властивості</a:t>
            </a:r>
            <a:r>
              <a:rPr lang="ru-RU" dirty="0" smtClean="0"/>
              <a:t> </a:t>
            </a:r>
            <a:r>
              <a:rPr lang="ru-RU" dirty="0" err="1" smtClean="0"/>
              <a:t>генетичного</a:t>
            </a:r>
            <a:r>
              <a:rPr lang="ru-RU" dirty="0" smtClean="0"/>
              <a:t> коду</a:t>
            </a:r>
            <a:endParaRPr lang="ru-RU" dirty="0"/>
          </a:p>
        </p:txBody>
      </p:sp>
      <p:sp>
        <p:nvSpPr>
          <p:cNvPr id="3" name="Содержимое 2"/>
          <p:cNvSpPr>
            <a:spLocks noGrp="1"/>
          </p:cNvSpPr>
          <p:nvPr>
            <p:ph idx="1"/>
          </p:nvPr>
        </p:nvSpPr>
        <p:spPr>
          <a:xfrm>
            <a:off x="685800" y="1981200"/>
            <a:ext cx="4672018" cy="4114800"/>
          </a:xfrm>
        </p:spPr>
        <p:txBody>
          <a:bodyPr/>
          <a:lstStyle/>
          <a:p>
            <a:pPr marL="0" indent="0" algn="just">
              <a:buNone/>
            </a:pPr>
            <a:r>
              <a:rPr lang="ru-RU" sz="1600" b="1" i="1" dirty="0" err="1" smtClean="0"/>
              <a:t>Триплетність</a:t>
            </a:r>
            <a:r>
              <a:rPr lang="ru-RU" sz="1600" dirty="0" smtClean="0"/>
              <a:t> — </a:t>
            </a:r>
            <a:r>
              <a:rPr lang="ru-RU" sz="1600" dirty="0" err="1" smtClean="0"/>
              <a:t>значущою</a:t>
            </a:r>
            <a:r>
              <a:rPr lang="ru-RU" sz="1600" dirty="0" smtClean="0"/>
              <a:t> </a:t>
            </a:r>
            <a:r>
              <a:rPr lang="ru-RU" sz="1600" dirty="0" err="1" smtClean="0"/>
              <a:t>одиницею</a:t>
            </a:r>
            <a:r>
              <a:rPr lang="ru-RU" sz="1600" dirty="0" smtClean="0"/>
              <a:t> коду </a:t>
            </a:r>
            <a:r>
              <a:rPr lang="ru-RU" sz="1600" dirty="0" err="1" smtClean="0"/>
              <a:t>є</a:t>
            </a:r>
            <a:r>
              <a:rPr lang="ru-RU" sz="1600" dirty="0" smtClean="0"/>
              <a:t> </a:t>
            </a:r>
            <a:r>
              <a:rPr lang="ru-RU" sz="1600" dirty="0" err="1" smtClean="0"/>
              <a:t>поєднання</a:t>
            </a:r>
            <a:r>
              <a:rPr lang="ru-RU" sz="1600" dirty="0" smtClean="0"/>
              <a:t> </a:t>
            </a:r>
            <a:r>
              <a:rPr lang="ru-RU" sz="1600" dirty="0" err="1" smtClean="0"/>
              <a:t>трьох</a:t>
            </a:r>
            <a:r>
              <a:rPr lang="ru-RU" sz="1600" dirty="0" smtClean="0"/>
              <a:t> </a:t>
            </a:r>
            <a:r>
              <a:rPr lang="ru-RU" sz="1600" dirty="0" err="1" smtClean="0"/>
              <a:t>нуклеотидів</a:t>
            </a:r>
            <a:r>
              <a:rPr lang="ru-RU" sz="1600" dirty="0" smtClean="0"/>
              <a:t> (кодон).</a:t>
            </a:r>
          </a:p>
          <a:p>
            <a:pPr marL="0" indent="0" algn="just">
              <a:buNone/>
            </a:pPr>
            <a:r>
              <a:rPr lang="ru-RU" sz="1600" b="1" i="1" dirty="0" err="1" smtClean="0"/>
              <a:t>Безперервність</a:t>
            </a:r>
            <a:r>
              <a:rPr lang="ru-RU" sz="1600" dirty="0" smtClean="0"/>
              <a:t> — </a:t>
            </a:r>
            <a:r>
              <a:rPr lang="ru-RU" sz="1600" dirty="0" err="1" smtClean="0"/>
              <a:t>між</a:t>
            </a:r>
            <a:r>
              <a:rPr lang="ru-RU" sz="1600" dirty="0" smtClean="0"/>
              <a:t> кодонами </a:t>
            </a:r>
            <a:r>
              <a:rPr lang="ru-RU" sz="1600" dirty="0" err="1" smtClean="0"/>
              <a:t>немає</a:t>
            </a:r>
            <a:r>
              <a:rPr lang="ru-RU" sz="1600" dirty="0" smtClean="0"/>
              <a:t> </a:t>
            </a:r>
            <a:r>
              <a:rPr lang="ru-RU" sz="1600" dirty="0" err="1" smtClean="0"/>
              <a:t>розділових</a:t>
            </a:r>
            <a:r>
              <a:rPr lang="ru-RU" sz="1600" dirty="0" smtClean="0"/>
              <a:t> </a:t>
            </a:r>
            <a:r>
              <a:rPr lang="ru-RU" sz="1600" dirty="0" err="1" smtClean="0"/>
              <a:t>знаків</a:t>
            </a:r>
            <a:r>
              <a:rPr lang="ru-RU" sz="1600" dirty="0" smtClean="0"/>
              <a:t>, </a:t>
            </a:r>
            <a:r>
              <a:rPr lang="ru-RU" sz="1600" dirty="0" err="1" smtClean="0"/>
              <a:t>тобто</a:t>
            </a:r>
            <a:r>
              <a:rPr lang="ru-RU" sz="1600" dirty="0" smtClean="0"/>
              <a:t> </a:t>
            </a:r>
            <a:r>
              <a:rPr lang="ru-RU" sz="1600" dirty="0" err="1" smtClean="0"/>
              <a:t>інформація</a:t>
            </a:r>
            <a:r>
              <a:rPr lang="ru-RU" sz="1600" dirty="0" smtClean="0"/>
              <a:t> </a:t>
            </a:r>
            <a:r>
              <a:rPr lang="ru-RU" sz="1600" dirty="0" err="1" smtClean="0"/>
              <a:t>прочитується</a:t>
            </a:r>
            <a:r>
              <a:rPr lang="ru-RU" sz="1600" dirty="0" smtClean="0"/>
              <a:t> </a:t>
            </a:r>
            <a:r>
              <a:rPr lang="ru-RU" sz="1600" dirty="0" err="1" smtClean="0"/>
              <a:t>безперервно</a:t>
            </a:r>
            <a:r>
              <a:rPr lang="ru-RU" sz="1600" dirty="0" smtClean="0"/>
              <a:t>.</a:t>
            </a:r>
          </a:p>
          <a:p>
            <a:pPr marL="0" indent="0" algn="just">
              <a:buNone/>
            </a:pPr>
            <a:r>
              <a:rPr lang="ru-RU" sz="1600" b="1" i="1" dirty="0" err="1" smtClean="0"/>
              <a:t>Дискретність</a:t>
            </a:r>
            <a:r>
              <a:rPr lang="ru-RU" sz="1600" dirty="0" smtClean="0"/>
              <a:t> — один </a:t>
            </a:r>
            <a:r>
              <a:rPr lang="ru-RU" sz="1600" dirty="0" err="1" smtClean="0"/>
              <a:t>і</a:t>
            </a:r>
            <a:r>
              <a:rPr lang="ru-RU" sz="1600" dirty="0" smtClean="0"/>
              <a:t> той же нуклеотид не </a:t>
            </a:r>
            <a:r>
              <a:rPr lang="ru-RU" sz="1600" dirty="0" err="1" smtClean="0"/>
              <a:t>може</a:t>
            </a:r>
            <a:r>
              <a:rPr lang="ru-RU" sz="1600" dirty="0" smtClean="0"/>
              <a:t> </a:t>
            </a:r>
            <a:r>
              <a:rPr lang="ru-RU" sz="1600" dirty="0" err="1" smtClean="0"/>
              <a:t>входити</a:t>
            </a:r>
            <a:r>
              <a:rPr lang="ru-RU" sz="1600" dirty="0" smtClean="0"/>
              <a:t> </a:t>
            </a:r>
            <a:r>
              <a:rPr lang="ru-RU" sz="1600" dirty="0" err="1" smtClean="0"/>
              <a:t>одночасно</a:t>
            </a:r>
            <a:r>
              <a:rPr lang="ru-RU" sz="1600" dirty="0" smtClean="0"/>
              <a:t> до складу </a:t>
            </a:r>
            <a:r>
              <a:rPr lang="ru-RU" sz="1600" dirty="0" err="1" smtClean="0"/>
              <a:t>двох</a:t>
            </a:r>
            <a:r>
              <a:rPr lang="ru-RU" sz="1600" dirty="0" smtClean="0"/>
              <a:t> </a:t>
            </a:r>
            <a:r>
              <a:rPr lang="ru-RU" sz="1600" dirty="0" err="1" smtClean="0"/>
              <a:t>або</a:t>
            </a:r>
            <a:r>
              <a:rPr lang="ru-RU" sz="1600" dirty="0" smtClean="0"/>
              <a:t> </a:t>
            </a:r>
            <a:r>
              <a:rPr lang="ru-RU" sz="1600" dirty="0" err="1" smtClean="0"/>
              <a:t>більш</a:t>
            </a:r>
            <a:r>
              <a:rPr lang="ru-RU" sz="1600" dirty="0" smtClean="0"/>
              <a:t> </a:t>
            </a:r>
            <a:r>
              <a:rPr lang="ru-RU" sz="1600" dirty="0" err="1" smtClean="0"/>
              <a:t>кодонів</a:t>
            </a:r>
            <a:r>
              <a:rPr lang="ru-RU" sz="1600" dirty="0" smtClean="0"/>
              <a:t>.</a:t>
            </a:r>
          </a:p>
          <a:p>
            <a:pPr marL="0" indent="0" algn="just">
              <a:buNone/>
            </a:pPr>
            <a:r>
              <a:rPr lang="ru-RU" sz="1600" dirty="0" err="1" smtClean="0"/>
              <a:t>Специфічність</a:t>
            </a:r>
            <a:r>
              <a:rPr lang="ru-RU" sz="1600" dirty="0" smtClean="0"/>
              <a:t> — у </a:t>
            </a:r>
            <a:r>
              <a:rPr lang="ru-RU" sz="1600" dirty="0" err="1" smtClean="0"/>
              <a:t>переважній</a:t>
            </a:r>
            <a:r>
              <a:rPr lang="ru-RU" sz="1600" dirty="0" smtClean="0"/>
              <a:t> </a:t>
            </a:r>
            <a:r>
              <a:rPr lang="ru-RU" sz="1600" dirty="0" err="1" smtClean="0"/>
              <a:t>більшості</a:t>
            </a:r>
            <a:r>
              <a:rPr lang="ru-RU" sz="1600" dirty="0" smtClean="0"/>
              <a:t> </a:t>
            </a:r>
            <a:r>
              <a:rPr lang="ru-RU" sz="1600" dirty="0" err="1" smtClean="0"/>
              <a:t>випадків</a:t>
            </a:r>
            <a:r>
              <a:rPr lang="ru-RU" sz="1600" dirty="0" smtClean="0"/>
              <a:t> </a:t>
            </a:r>
            <a:r>
              <a:rPr lang="ru-RU" sz="1600" b="1" i="1" dirty="0" err="1" smtClean="0"/>
              <a:t>певний</a:t>
            </a:r>
            <a:r>
              <a:rPr lang="ru-RU" sz="1600" dirty="0" smtClean="0"/>
              <a:t> кодон </a:t>
            </a:r>
            <a:r>
              <a:rPr lang="ru-RU" sz="1600" dirty="0" err="1" smtClean="0"/>
              <a:t>відповідає</a:t>
            </a:r>
            <a:r>
              <a:rPr lang="ru-RU" sz="1600" dirty="0" smtClean="0"/>
              <a:t> </a:t>
            </a:r>
            <a:r>
              <a:rPr lang="ru-RU" sz="1600" dirty="0" err="1" smtClean="0"/>
              <a:t>тільки</a:t>
            </a:r>
            <a:r>
              <a:rPr lang="ru-RU" sz="1600" dirty="0" smtClean="0"/>
              <a:t> </a:t>
            </a:r>
            <a:r>
              <a:rPr lang="ru-RU" sz="1600" dirty="0" err="1" smtClean="0"/>
              <a:t>одній</a:t>
            </a:r>
            <a:r>
              <a:rPr lang="ru-RU" sz="1600" dirty="0" smtClean="0"/>
              <a:t> </a:t>
            </a:r>
            <a:r>
              <a:rPr lang="ru-RU" sz="1600" dirty="0" err="1" smtClean="0"/>
              <a:t>амінокислоті</a:t>
            </a:r>
            <a:r>
              <a:rPr lang="ru-RU" sz="1600" dirty="0" smtClean="0"/>
              <a:t>.</a:t>
            </a:r>
          </a:p>
          <a:p>
            <a:pPr marL="0" indent="0" algn="just">
              <a:buNone/>
            </a:pPr>
            <a:r>
              <a:rPr lang="ru-RU" sz="1600" b="1" i="1" dirty="0" err="1" smtClean="0"/>
              <a:t>Виродженість</a:t>
            </a:r>
            <a:r>
              <a:rPr lang="ru-RU" sz="1600" dirty="0" smtClean="0"/>
              <a:t> (</a:t>
            </a:r>
            <a:r>
              <a:rPr lang="ru-RU" sz="1600" b="1" i="1" dirty="0" err="1" smtClean="0"/>
              <a:t>надмірність</a:t>
            </a:r>
            <a:r>
              <a:rPr lang="ru-RU" sz="1600" dirty="0" smtClean="0"/>
              <a:t>) — </a:t>
            </a:r>
            <a:r>
              <a:rPr lang="ru-RU" sz="1600" dirty="0" err="1" smtClean="0"/>
              <a:t>одній</a:t>
            </a:r>
            <a:r>
              <a:rPr lang="ru-RU" sz="1600" dirty="0" smtClean="0"/>
              <a:t> </a:t>
            </a:r>
            <a:r>
              <a:rPr lang="ru-RU" sz="1600" dirty="0" err="1" smtClean="0"/>
              <a:t>і</a:t>
            </a:r>
            <a:r>
              <a:rPr lang="ru-RU" sz="1600" dirty="0" smtClean="0"/>
              <a:t> </a:t>
            </a:r>
            <a:r>
              <a:rPr lang="ru-RU" sz="1600" dirty="0" err="1" smtClean="0"/>
              <a:t>тій</a:t>
            </a:r>
            <a:r>
              <a:rPr lang="ru-RU" sz="1600" dirty="0" smtClean="0"/>
              <a:t> же </a:t>
            </a:r>
            <a:r>
              <a:rPr lang="ru-RU" sz="1600" dirty="0" err="1" smtClean="0"/>
              <a:t>амінокислоті</a:t>
            </a:r>
            <a:r>
              <a:rPr lang="ru-RU" sz="1600" dirty="0" smtClean="0"/>
              <a:t> </a:t>
            </a:r>
            <a:r>
              <a:rPr lang="ru-RU" sz="1600" dirty="0" err="1" smtClean="0"/>
              <a:t>може</a:t>
            </a:r>
            <a:r>
              <a:rPr lang="ru-RU" sz="1600" dirty="0" smtClean="0"/>
              <a:t> </a:t>
            </a:r>
            <a:r>
              <a:rPr lang="ru-RU" sz="1600" dirty="0" err="1" smtClean="0"/>
              <a:t>відповідати</a:t>
            </a:r>
            <a:r>
              <a:rPr lang="ru-RU" sz="1600" dirty="0" smtClean="0"/>
              <a:t> </a:t>
            </a:r>
            <a:r>
              <a:rPr lang="ru-RU" sz="1600" dirty="0" err="1" smtClean="0"/>
              <a:t>декілька</a:t>
            </a:r>
            <a:r>
              <a:rPr lang="ru-RU" sz="1600" dirty="0" smtClean="0"/>
              <a:t> </a:t>
            </a:r>
            <a:r>
              <a:rPr lang="ru-RU" sz="1600" dirty="0" err="1" smtClean="0"/>
              <a:t>кодонів</a:t>
            </a:r>
            <a:r>
              <a:rPr lang="ru-RU" sz="1600" dirty="0" smtClean="0"/>
              <a:t>.</a:t>
            </a:r>
          </a:p>
          <a:p>
            <a:pPr marL="0" indent="0" algn="just">
              <a:buNone/>
            </a:pPr>
            <a:r>
              <a:rPr lang="ru-RU" sz="1600" b="1" i="1" dirty="0" err="1" smtClean="0"/>
              <a:t>Універсальність</a:t>
            </a:r>
            <a:r>
              <a:rPr lang="ru-RU" sz="1600" dirty="0" smtClean="0"/>
              <a:t> — «</a:t>
            </a:r>
            <a:r>
              <a:rPr lang="ru-RU" sz="1600" dirty="0" err="1" smtClean="0"/>
              <a:t>стандартний</a:t>
            </a:r>
            <a:r>
              <a:rPr lang="ru-RU" sz="1600" dirty="0" smtClean="0"/>
              <a:t>» </a:t>
            </a:r>
            <a:r>
              <a:rPr lang="ru-RU" sz="1600" dirty="0" err="1" smtClean="0"/>
              <a:t>генетичний</a:t>
            </a:r>
            <a:r>
              <a:rPr lang="ru-RU" sz="1600" dirty="0" smtClean="0"/>
              <a:t> код </a:t>
            </a:r>
            <a:r>
              <a:rPr lang="ru-RU" sz="1600" dirty="0" err="1" smtClean="0"/>
              <a:t>працює</a:t>
            </a:r>
            <a:r>
              <a:rPr lang="ru-RU" sz="1600" dirty="0" smtClean="0"/>
              <a:t> </a:t>
            </a:r>
            <a:r>
              <a:rPr lang="ru-RU" sz="1600" dirty="0" err="1" smtClean="0"/>
              <a:t>однаково</a:t>
            </a:r>
            <a:r>
              <a:rPr lang="ru-RU" sz="1600" dirty="0" smtClean="0"/>
              <a:t> в </a:t>
            </a:r>
            <a:r>
              <a:rPr lang="ru-RU" sz="1600" dirty="0" err="1" smtClean="0"/>
              <a:t>організмах</a:t>
            </a:r>
            <a:r>
              <a:rPr lang="ru-RU" sz="1600" dirty="0" smtClean="0"/>
              <a:t> </a:t>
            </a:r>
            <a:r>
              <a:rPr lang="ru-RU" sz="1600" dirty="0" err="1" smtClean="0"/>
              <a:t>різного</a:t>
            </a:r>
            <a:r>
              <a:rPr lang="ru-RU" sz="1600" dirty="0" smtClean="0"/>
              <a:t> </a:t>
            </a:r>
            <a:r>
              <a:rPr lang="ru-RU" sz="1600" dirty="0" err="1" smtClean="0"/>
              <a:t>рівня</a:t>
            </a:r>
            <a:r>
              <a:rPr lang="ru-RU" sz="1600" dirty="0" smtClean="0"/>
              <a:t> </a:t>
            </a:r>
            <a:r>
              <a:rPr lang="ru-RU" sz="1600" dirty="0" err="1" smtClean="0"/>
              <a:t>складності</a:t>
            </a:r>
            <a:r>
              <a:rPr lang="ru-RU" sz="1600" dirty="0" smtClean="0"/>
              <a:t> — </a:t>
            </a:r>
            <a:r>
              <a:rPr lang="ru-RU" sz="1600" dirty="0" err="1" smtClean="0"/>
              <a:t>від</a:t>
            </a:r>
            <a:r>
              <a:rPr lang="ru-RU" sz="1600" dirty="0" smtClean="0"/>
              <a:t> </a:t>
            </a:r>
            <a:r>
              <a:rPr lang="ru-RU" sz="1600" dirty="0" err="1" smtClean="0"/>
              <a:t>вірусів</a:t>
            </a:r>
            <a:r>
              <a:rPr lang="ru-RU" sz="1600" dirty="0" smtClean="0"/>
              <a:t> до </a:t>
            </a:r>
            <a:r>
              <a:rPr lang="ru-RU" sz="1600" dirty="0" err="1" smtClean="0"/>
              <a:t>людини</a:t>
            </a:r>
            <a:r>
              <a:rPr lang="en-US" sz="1600" dirty="0" smtClean="0"/>
              <a:t>.</a:t>
            </a:r>
            <a:endParaRPr lang="ru-RU" sz="1600" dirty="0" smtClean="0"/>
          </a:p>
        </p:txBody>
      </p:sp>
      <p:pic>
        <p:nvPicPr>
          <p:cNvPr id="128002" name="Picture 2"/>
          <p:cNvPicPr>
            <a:picLocks noChangeAspect="1" noChangeArrowheads="1"/>
          </p:cNvPicPr>
          <p:nvPr/>
        </p:nvPicPr>
        <p:blipFill>
          <a:blip r:embed="rId2"/>
          <a:srcRect/>
          <a:stretch>
            <a:fillRect/>
          </a:stretch>
        </p:blipFill>
        <p:spPr bwMode="auto">
          <a:xfrm>
            <a:off x="5572132" y="2071678"/>
            <a:ext cx="3273056" cy="2438428"/>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5643578"/>
            <a:ext cx="4243390" cy="452422"/>
          </a:xfrm>
        </p:spPr>
        <p:txBody>
          <a:bodyPr/>
          <a:lstStyle/>
          <a:p>
            <a:pPr>
              <a:buNone/>
            </a:pPr>
            <a:r>
              <a:rPr lang="ru-RU" sz="2000" dirty="0" smtClean="0"/>
              <a:t>Схема </a:t>
            </a:r>
            <a:r>
              <a:rPr lang="ru-RU" sz="2000" dirty="0" err="1" smtClean="0"/>
              <a:t>досл</a:t>
            </a:r>
            <a:r>
              <a:rPr lang="uk-UA" sz="2000" dirty="0" smtClean="0"/>
              <a:t>іду </a:t>
            </a:r>
            <a:r>
              <a:rPr lang="uk-UA" sz="2000" dirty="0" err="1" smtClean="0"/>
              <a:t>Евері</a:t>
            </a:r>
            <a:r>
              <a:rPr lang="uk-UA" sz="2000" dirty="0" smtClean="0"/>
              <a:t> та співавторів</a:t>
            </a:r>
            <a:endParaRPr lang="ru-RU" sz="2000" dirty="0"/>
          </a:p>
        </p:txBody>
      </p:sp>
      <p:pic>
        <p:nvPicPr>
          <p:cNvPr id="4" name="Рисунок 3" descr="400px-Griffith_experiment.svg.png"/>
          <p:cNvPicPr>
            <a:picLocks noChangeAspect="1"/>
          </p:cNvPicPr>
          <p:nvPr/>
        </p:nvPicPr>
        <p:blipFill>
          <a:blip r:embed="rId2"/>
          <a:stretch>
            <a:fillRect/>
          </a:stretch>
        </p:blipFill>
        <p:spPr>
          <a:xfrm>
            <a:off x="500034" y="1214422"/>
            <a:ext cx="4350254" cy="3643338"/>
          </a:xfrm>
          <a:prstGeom prst="rect">
            <a:avLst/>
          </a:prstGeom>
        </p:spPr>
      </p:pic>
      <p:pic>
        <p:nvPicPr>
          <p:cNvPr id="5" name="Рисунок 4" descr="190px-Pneumococcus_colony.jpg"/>
          <p:cNvPicPr>
            <a:picLocks noChangeAspect="1"/>
          </p:cNvPicPr>
          <p:nvPr/>
        </p:nvPicPr>
        <p:blipFill>
          <a:blip r:embed="rId3"/>
          <a:stretch>
            <a:fillRect/>
          </a:stretch>
        </p:blipFill>
        <p:spPr>
          <a:xfrm>
            <a:off x="5429256" y="1428736"/>
            <a:ext cx="3255684" cy="2398926"/>
          </a:xfrm>
          <a:prstGeom prst="rect">
            <a:avLst/>
          </a:prstGeom>
        </p:spPr>
      </p:pic>
      <p:sp>
        <p:nvSpPr>
          <p:cNvPr id="6" name="TextBox 5"/>
          <p:cNvSpPr txBox="1"/>
          <p:nvPr/>
        </p:nvSpPr>
        <p:spPr>
          <a:xfrm>
            <a:off x="5500694" y="4429132"/>
            <a:ext cx="3643306" cy="1200329"/>
          </a:xfrm>
          <a:prstGeom prst="rect">
            <a:avLst/>
          </a:prstGeom>
          <a:noFill/>
        </p:spPr>
        <p:txBody>
          <a:bodyPr wrap="square" rtlCol="0">
            <a:spAutoFit/>
          </a:bodyPr>
          <a:lstStyle/>
          <a:p>
            <a:r>
              <a:rPr lang="uk-UA" dirty="0" smtClean="0"/>
              <a:t>Колонії пневмококу: ліворуч — шорсткі, праворуч — гладенькі</a:t>
            </a:r>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ru-RU" sz="4000" dirty="0" err="1">
                <a:latin typeface="Calibri" pitchFamily="34" charset="0"/>
              </a:rPr>
              <a:t>Молекулярний</a:t>
            </a:r>
            <a:r>
              <a:rPr lang="ru-RU" sz="4000" dirty="0">
                <a:latin typeface="Calibri" pitchFamily="34" charset="0"/>
              </a:rPr>
              <a:t> </a:t>
            </a:r>
            <a:r>
              <a:rPr lang="ru-RU" sz="4000" dirty="0" err="1">
                <a:latin typeface="Calibri" pitchFamily="34" charset="0"/>
              </a:rPr>
              <a:t>механізм</a:t>
            </a:r>
            <a:r>
              <a:rPr lang="ru-RU" sz="4000" dirty="0">
                <a:latin typeface="Calibri" pitchFamily="34" charset="0"/>
              </a:rPr>
              <a:t> </a:t>
            </a:r>
            <a:r>
              <a:rPr lang="ru-RU" sz="4000" dirty="0" err="1">
                <a:latin typeface="Calibri" pitchFamily="34" charset="0"/>
              </a:rPr>
              <a:t>реплікації</a:t>
            </a:r>
            <a:r>
              <a:rPr lang="ru-RU" sz="4000" dirty="0">
                <a:latin typeface="Calibri" pitchFamily="34" charset="0"/>
              </a:rPr>
              <a:t> </a:t>
            </a:r>
            <a:r>
              <a:rPr lang="ru-RU" sz="4000" dirty="0" err="1">
                <a:latin typeface="Calibri" pitchFamily="34" charset="0"/>
              </a:rPr>
              <a:t>дволанцюгової</a:t>
            </a:r>
            <a:r>
              <a:rPr lang="ru-RU" sz="4000" dirty="0">
                <a:latin typeface="Calibri" pitchFamily="34" charset="0"/>
              </a:rPr>
              <a:t> ДНК</a:t>
            </a:r>
          </a:p>
        </p:txBody>
      </p:sp>
      <p:sp>
        <p:nvSpPr>
          <p:cNvPr id="6147" name="Rectangle 3"/>
          <p:cNvSpPr>
            <a:spLocks noGrp="1" noChangeArrowheads="1"/>
          </p:cNvSpPr>
          <p:nvPr>
            <p:ph type="body" idx="1"/>
          </p:nvPr>
        </p:nvSpPr>
        <p:spPr>
          <a:xfrm>
            <a:off x="685800" y="1714488"/>
            <a:ext cx="7772400" cy="4786346"/>
          </a:xfrm>
        </p:spPr>
        <p:txBody>
          <a:bodyPr/>
          <a:lstStyle/>
          <a:p>
            <a:pPr marL="0" indent="0" algn="just">
              <a:lnSpc>
                <a:spcPct val="80000"/>
              </a:lnSpc>
              <a:buFontTx/>
              <a:buNone/>
            </a:pPr>
            <a:r>
              <a:rPr lang="ru-RU" sz="1600" b="1" dirty="0">
                <a:latin typeface="Calibri" pitchFamily="34" charset="0"/>
              </a:rPr>
              <a:t>Реплікація</a:t>
            </a:r>
            <a:r>
              <a:rPr lang="ru-RU" sz="1600" dirty="0">
                <a:latin typeface="Calibri" pitchFamily="34" charset="0"/>
              </a:rPr>
              <a:t> — </a:t>
            </a:r>
            <a:r>
              <a:rPr lang="ru-RU" sz="1600" dirty="0" err="1">
                <a:latin typeface="Calibri" pitchFamily="34" charset="0"/>
              </a:rPr>
              <a:t>складний</a:t>
            </a:r>
            <a:r>
              <a:rPr lang="ru-RU" sz="1600" dirty="0">
                <a:latin typeface="Calibri" pitchFamily="34" charset="0"/>
              </a:rPr>
              <a:t> </a:t>
            </a:r>
            <a:r>
              <a:rPr lang="ru-RU" sz="1600" dirty="0" err="1">
                <a:latin typeface="Calibri" pitchFamily="34" charset="0"/>
              </a:rPr>
              <a:t>багатоетапний</a:t>
            </a:r>
            <a:r>
              <a:rPr lang="ru-RU" sz="1600" dirty="0">
                <a:latin typeface="Calibri" pitchFamily="34" charset="0"/>
              </a:rPr>
              <a:t> </a:t>
            </a:r>
            <a:r>
              <a:rPr lang="ru-RU" sz="1600" dirty="0" err="1">
                <a:latin typeface="Calibri" pitchFamily="34" charset="0"/>
              </a:rPr>
              <a:t>процес</a:t>
            </a:r>
            <a:r>
              <a:rPr lang="ru-RU" sz="1600" dirty="0">
                <a:latin typeface="Calibri" pitchFamily="34" charset="0"/>
              </a:rPr>
              <a:t>, в </a:t>
            </a:r>
            <a:r>
              <a:rPr lang="ru-RU" sz="1600" dirty="0" err="1">
                <a:latin typeface="Calibri" pitchFamily="34" charset="0"/>
              </a:rPr>
              <a:t>якому</a:t>
            </a:r>
            <a:r>
              <a:rPr lang="ru-RU" sz="1600" dirty="0">
                <a:latin typeface="Calibri" pitchFamily="34" charset="0"/>
              </a:rPr>
              <a:t> </a:t>
            </a:r>
            <a:r>
              <a:rPr lang="ru-RU" sz="1600" dirty="0" err="1">
                <a:latin typeface="Calibri" pitchFamily="34" charset="0"/>
              </a:rPr>
              <a:t>приймають</a:t>
            </a:r>
            <a:r>
              <a:rPr lang="ru-RU" sz="1600" dirty="0">
                <a:latin typeface="Calibri" pitchFamily="34" charset="0"/>
              </a:rPr>
              <a:t> участь </a:t>
            </a:r>
            <a:r>
              <a:rPr lang="ru-RU" sz="1600" dirty="0" err="1">
                <a:latin typeface="Calibri" pitchFamily="34" charset="0"/>
              </a:rPr>
              <a:t>багато</a:t>
            </a:r>
            <a:r>
              <a:rPr lang="ru-RU" sz="1600" dirty="0">
                <a:latin typeface="Calibri" pitchFamily="34" charset="0"/>
              </a:rPr>
              <a:t> </a:t>
            </a:r>
            <a:r>
              <a:rPr lang="ru-RU" sz="1600" dirty="0" err="1">
                <a:latin typeface="Calibri" pitchFamily="34" charset="0"/>
              </a:rPr>
              <a:t>ферментів</a:t>
            </a:r>
            <a:r>
              <a:rPr lang="ru-RU" sz="1600" dirty="0">
                <a:latin typeface="Calibri" pitchFamily="34" charset="0"/>
              </a:rPr>
              <a:t>, </a:t>
            </a:r>
            <a:r>
              <a:rPr lang="ru-RU" sz="1600" dirty="0" err="1">
                <a:latin typeface="Calibri" pitchFamily="34" charset="0"/>
              </a:rPr>
              <a:t>він</a:t>
            </a:r>
            <a:r>
              <a:rPr lang="ru-RU" sz="1600" dirty="0">
                <a:latin typeface="Calibri" pitchFamily="34" charset="0"/>
              </a:rPr>
              <a:t> </a:t>
            </a:r>
            <a:r>
              <a:rPr lang="ru-RU" sz="1600" dirty="0" err="1">
                <a:latin typeface="Calibri" pitchFamily="34" charset="0"/>
              </a:rPr>
              <a:t>потребує</a:t>
            </a:r>
            <a:r>
              <a:rPr lang="ru-RU" sz="1600" dirty="0">
                <a:latin typeface="Calibri" pitchFamily="34" charset="0"/>
              </a:rPr>
              <a:t> </a:t>
            </a:r>
            <a:r>
              <a:rPr lang="ru-RU" sz="1600" dirty="0" err="1">
                <a:latin typeface="Calibri" pitchFamily="34" charset="0"/>
              </a:rPr>
              <a:t>багато</a:t>
            </a:r>
            <a:r>
              <a:rPr lang="ru-RU" sz="1600" dirty="0">
                <a:latin typeface="Calibri" pitchFamily="34" charset="0"/>
              </a:rPr>
              <a:t> часу та великих </a:t>
            </a:r>
            <a:r>
              <a:rPr lang="ru-RU" sz="1600" dirty="0" err="1">
                <a:latin typeface="Calibri" pitchFamily="34" charset="0"/>
              </a:rPr>
              <a:t>енергетичних</a:t>
            </a:r>
            <a:r>
              <a:rPr lang="ru-RU" sz="1600" dirty="0">
                <a:latin typeface="Calibri" pitchFamily="34" charset="0"/>
              </a:rPr>
              <a:t> </a:t>
            </a:r>
            <a:r>
              <a:rPr lang="ru-RU" sz="1600" dirty="0" err="1">
                <a:latin typeface="Calibri" pitchFamily="34" charset="0"/>
              </a:rPr>
              <a:t>витрат</a:t>
            </a:r>
            <a:r>
              <a:rPr lang="ru-RU" sz="1600" dirty="0">
                <a:latin typeface="Calibri" pitchFamily="34" charset="0"/>
              </a:rPr>
              <a:t> </a:t>
            </a:r>
            <a:r>
              <a:rPr lang="ru-RU" sz="1600" dirty="0" err="1">
                <a:latin typeface="Calibri" pitchFamily="34" charset="0"/>
              </a:rPr>
              <a:t>клітини</a:t>
            </a:r>
            <a:r>
              <a:rPr lang="ru-RU" sz="1600" dirty="0">
                <a:latin typeface="Calibri" pitchFamily="34" charset="0"/>
              </a:rPr>
              <a:t>. </a:t>
            </a:r>
            <a:r>
              <a:rPr lang="ru-RU" sz="1600" dirty="0" err="1">
                <a:latin typeface="Calibri" pitchFamily="34" charset="0"/>
              </a:rPr>
              <a:t>Процес</a:t>
            </a:r>
            <a:r>
              <a:rPr lang="ru-RU" sz="1600" dirty="0">
                <a:latin typeface="Calibri" pitchFamily="34" charset="0"/>
              </a:rPr>
              <a:t> </a:t>
            </a:r>
            <a:r>
              <a:rPr lang="ru-RU" sz="1600" dirty="0" err="1">
                <a:latin typeface="Calibri" pitchFamily="34" charset="0"/>
              </a:rPr>
              <a:t>починається</a:t>
            </a:r>
            <a:r>
              <a:rPr lang="ru-RU" sz="1600" dirty="0">
                <a:latin typeface="Calibri" pitchFamily="34" charset="0"/>
              </a:rPr>
              <a:t> </a:t>
            </a:r>
            <a:r>
              <a:rPr lang="ru-RU" sz="1600" dirty="0" err="1">
                <a:latin typeface="Calibri" pitchFamily="34" charset="0"/>
              </a:rPr>
              <a:t>з</a:t>
            </a:r>
            <a:r>
              <a:rPr lang="ru-RU" sz="1600" dirty="0">
                <a:latin typeface="Calibri" pitchFamily="34" charset="0"/>
              </a:rPr>
              <a:t> того, </a:t>
            </a:r>
            <a:r>
              <a:rPr lang="ru-RU" sz="1600" dirty="0" err="1">
                <a:latin typeface="Calibri" pitchFamily="34" charset="0"/>
              </a:rPr>
              <a:t>що</a:t>
            </a:r>
            <a:r>
              <a:rPr lang="ru-RU" sz="1600" dirty="0">
                <a:latin typeface="Calibri" pitchFamily="34" charset="0"/>
              </a:rPr>
              <a:t> фермент </a:t>
            </a:r>
            <a:r>
              <a:rPr lang="ru-RU" sz="1600" dirty="0" err="1">
                <a:latin typeface="Calibri" pitchFamily="34" charset="0"/>
              </a:rPr>
              <a:t>топоізомераза</a:t>
            </a:r>
            <a:r>
              <a:rPr lang="ru-RU" sz="1600" dirty="0">
                <a:latin typeface="Calibri" pitchFamily="34" charset="0"/>
              </a:rPr>
              <a:t> </a:t>
            </a:r>
            <a:r>
              <a:rPr lang="ru-RU" sz="1600" dirty="0" err="1">
                <a:latin typeface="Calibri" pitchFamily="34" charset="0"/>
              </a:rPr>
              <a:t>випрямляє</a:t>
            </a:r>
            <a:r>
              <a:rPr lang="ru-RU" sz="1600" dirty="0">
                <a:latin typeface="Calibri" pitchFamily="34" charset="0"/>
              </a:rPr>
              <a:t> </a:t>
            </a:r>
            <a:r>
              <a:rPr lang="ru-RU" sz="1600" dirty="0" err="1">
                <a:latin typeface="Calibri" pitchFamily="34" charset="0"/>
              </a:rPr>
              <a:t>закручену</a:t>
            </a:r>
            <a:r>
              <a:rPr lang="ru-RU" sz="1600" dirty="0">
                <a:latin typeface="Calibri" pitchFamily="34" charset="0"/>
              </a:rPr>
              <a:t> у </a:t>
            </a:r>
            <a:r>
              <a:rPr lang="ru-RU" sz="1600" dirty="0" err="1">
                <a:latin typeface="Calibri" pitchFamily="34" charset="0"/>
              </a:rPr>
              <a:t>спіраль</a:t>
            </a:r>
            <a:r>
              <a:rPr lang="ru-RU" sz="1600" dirty="0">
                <a:latin typeface="Calibri" pitchFamily="34" charset="0"/>
              </a:rPr>
              <a:t> молекулу ДНК та до </a:t>
            </a:r>
            <a:r>
              <a:rPr lang="ru-RU" sz="1600" dirty="0" err="1">
                <a:latin typeface="Calibri" pitchFamily="34" charset="0"/>
              </a:rPr>
              <a:t>неї</a:t>
            </a:r>
            <a:r>
              <a:rPr lang="ru-RU" sz="1600" dirty="0">
                <a:latin typeface="Calibri" pitchFamily="34" charset="0"/>
              </a:rPr>
              <a:t> </a:t>
            </a:r>
            <a:r>
              <a:rPr lang="ru-RU" sz="1600" dirty="0" err="1">
                <a:latin typeface="Calibri" pitchFamily="34" charset="0"/>
              </a:rPr>
              <a:t>приєднуються</a:t>
            </a:r>
            <a:r>
              <a:rPr lang="ru-RU" sz="1600" dirty="0">
                <a:latin typeface="Calibri" pitchFamily="34" charset="0"/>
              </a:rPr>
              <a:t> </a:t>
            </a:r>
            <a:r>
              <a:rPr lang="ru-RU" sz="1600" dirty="0" err="1">
                <a:latin typeface="Calibri" pitchFamily="34" charset="0"/>
              </a:rPr>
              <a:t>білки</a:t>
            </a:r>
            <a:r>
              <a:rPr lang="ru-RU" sz="1600" dirty="0">
                <a:latin typeface="Calibri" pitchFamily="34" charset="0"/>
              </a:rPr>
              <a:t>, </a:t>
            </a:r>
            <a:r>
              <a:rPr lang="ru-RU" sz="1600" dirty="0" err="1">
                <a:latin typeface="Calibri" pitchFamily="34" charset="0"/>
              </a:rPr>
              <a:t>які</a:t>
            </a:r>
            <a:r>
              <a:rPr lang="ru-RU" sz="1600" dirty="0">
                <a:latin typeface="Calibri" pitchFamily="34" charset="0"/>
              </a:rPr>
              <a:t> не </a:t>
            </a:r>
            <a:r>
              <a:rPr lang="ru-RU" sz="1600" dirty="0" err="1">
                <a:latin typeface="Calibri" pitchFamily="34" charset="0"/>
              </a:rPr>
              <a:t>дають</a:t>
            </a:r>
            <a:r>
              <a:rPr lang="ru-RU" sz="1600" dirty="0">
                <a:latin typeface="Calibri" pitchFamily="34" charset="0"/>
              </a:rPr>
              <a:t> </a:t>
            </a:r>
            <a:r>
              <a:rPr lang="ru-RU" sz="1600" dirty="0" err="1">
                <a:latin typeface="Calibri" pitchFamily="34" charset="0"/>
              </a:rPr>
              <a:t>молекулі</a:t>
            </a:r>
            <a:r>
              <a:rPr lang="ru-RU" sz="1600" dirty="0">
                <a:latin typeface="Calibri" pitchFamily="34" charset="0"/>
              </a:rPr>
              <a:t> </a:t>
            </a:r>
            <a:r>
              <a:rPr lang="ru-RU" sz="1600" dirty="0" err="1">
                <a:latin typeface="Calibri" pitchFamily="34" charset="0"/>
              </a:rPr>
              <a:t>знов</a:t>
            </a:r>
            <a:r>
              <a:rPr lang="ru-RU" sz="1600" dirty="0">
                <a:latin typeface="Calibri" pitchFamily="34" charset="0"/>
              </a:rPr>
              <a:t> </a:t>
            </a:r>
            <a:r>
              <a:rPr lang="ru-RU" sz="1600" dirty="0" err="1">
                <a:latin typeface="Calibri" pitchFamily="34" charset="0"/>
              </a:rPr>
              <a:t>згорнутись</a:t>
            </a:r>
            <a:r>
              <a:rPr lang="ru-RU" sz="1600" dirty="0">
                <a:latin typeface="Calibri" pitchFamily="34" charset="0"/>
              </a:rPr>
              <a:t>. Фермент </a:t>
            </a:r>
            <a:r>
              <a:rPr lang="ru-RU" sz="1600" dirty="0" err="1">
                <a:latin typeface="Calibri" pitchFamily="34" charset="0"/>
              </a:rPr>
              <a:t>хеліказа</a:t>
            </a:r>
            <a:r>
              <a:rPr lang="ru-RU" sz="1600" dirty="0">
                <a:latin typeface="Calibri" pitchFamily="34" charset="0"/>
              </a:rPr>
              <a:t> </a:t>
            </a:r>
            <a:r>
              <a:rPr lang="ru-RU" sz="1600" dirty="0" err="1">
                <a:latin typeface="Calibri" pitchFamily="34" charset="0"/>
              </a:rPr>
              <a:t>розриває</a:t>
            </a:r>
            <a:r>
              <a:rPr lang="ru-RU" sz="1600" dirty="0">
                <a:latin typeface="Calibri" pitchFamily="34" charset="0"/>
              </a:rPr>
              <a:t> </a:t>
            </a:r>
            <a:r>
              <a:rPr lang="ru-RU" sz="1600" dirty="0" err="1">
                <a:latin typeface="Calibri" pitchFamily="34" charset="0"/>
              </a:rPr>
              <a:t>водневі</a:t>
            </a:r>
            <a:r>
              <a:rPr lang="ru-RU" sz="1600" dirty="0">
                <a:latin typeface="Calibri" pitchFamily="34" charset="0"/>
              </a:rPr>
              <a:t> </a:t>
            </a:r>
            <a:r>
              <a:rPr lang="ru-RU" sz="1600" dirty="0" err="1">
                <a:latin typeface="Calibri" pitchFamily="34" charset="0"/>
              </a:rPr>
              <a:t>зв'язки</a:t>
            </a:r>
            <a:r>
              <a:rPr lang="ru-RU" sz="1600" dirty="0">
                <a:latin typeface="Calibri" pitchFamily="34" charset="0"/>
              </a:rPr>
              <a:t> </a:t>
            </a:r>
            <a:r>
              <a:rPr lang="ru-RU" sz="1600" dirty="0" err="1">
                <a:latin typeface="Calibri" pitchFamily="34" charset="0"/>
              </a:rPr>
              <a:t>між</a:t>
            </a:r>
            <a:r>
              <a:rPr lang="ru-RU" sz="1600" dirty="0">
                <a:latin typeface="Calibri" pitchFamily="34" charset="0"/>
              </a:rPr>
              <a:t> </a:t>
            </a:r>
            <a:r>
              <a:rPr lang="ru-RU" sz="1600" dirty="0" err="1">
                <a:latin typeface="Calibri" pitchFamily="34" charset="0"/>
              </a:rPr>
              <a:t>азотистими</a:t>
            </a:r>
            <a:r>
              <a:rPr lang="ru-RU" sz="1600" dirty="0">
                <a:latin typeface="Calibri" pitchFamily="34" charset="0"/>
              </a:rPr>
              <a:t> основами, </a:t>
            </a:r>
            <a:r>
              <a:rPr lang="ru-RU" sz="1600" dirty="0" err="1">
                <a:latin typeface="Calibri" pitchFamily="34" charset="0"/>
              </a:rPr>
              <a:t>внаслідок</a:t>
            </a:r>
            <a:r>
              <a:rPr lang="ru-RU" sz="1600" dirty="0">
                <a:latin typeface="Calibri" pitchFamily="34" charset="0"/>
              </a:rPr>
              <a:t> </a:t>
            </a:r>
            <a:r>
              <a:rPr lang="ru-RU" sz="1600" dirty="0" err="1">
                <a:latin typeface="Calibri" pitchFamily="34" charset="0"/>
              </a:rPr>
              <a:t>чого</a:t>
            </a:r>
            <a:r>
              <a:rPr lang="ru-RU" sz="1600" dirty="0">
                <a:latin typeface="Calibri" pitchFamily="34" charset="0"/>
              </a:rPr>
              <a:t> </a:t>
            </a:r>
            <a:r>
              <a:rPr lang="ru-RU" sz="1600" dirty="0" err="1">
                <a:latin typeface="Calibri" pitchFamily="34" charset="0"/>
              </a:rPr>
              <a:t>ділянка</a:t>
            </a:r>
            <a:r>
              <a:rPr lang="ru-RU" sz="1600" dirty="0">
                <a:latin typeface="Calibri" pitchFamily="34" charset="0"/>
              </a:rPr>
              <a:t> </a:t>
            </a:r>
            <a:r>
              <a:rPr lang="ru-RU" sz="1600" dirty="0" err="1">
                <a:latin typeface="Calibri" pitchFamily="34" charset="0"/>
              </a:rPr>
              <a:t>подвійної</a:t>
            </a:r>
            <a:r>
              <a:rPr lang="ru-RU" sz="1600" dirty="0">
                <a:latin typeface="Calibri" pitchFamily="34" charset="0"/>
              </a:rPr>
              <a:t> </a:t>
            </a:r>
            <a:r>
              <a:rPr lang="ru-RU" sz="1600" dirty="0" err="1">
                <a:latin typeface="Calibri" pitchFamily="34" charset="0"/>
              </a:rPr>
              <a:t>молекули</a:t>
            </a:r>
            <a:r>
              <a:rPr lang="ru-RU" sz="1600" dirty="0">
                <a:latin typeface="Calibri" pitchFamily="34" charset="0"/>
              </a:rPr>
              <a:t> ДНК </a:t>
            </a:r>
            <a:r>
              <a:rPr lang="ru-RU" sz="1600" dirty="0" err="1">
                <a:latin typeface="Calibri" pitchFamily="34" charset="0"/>
              </a:rPr>
              <a:t>розпадається</a:t>
            </a:r>
            <a:r>
              <a:rPr lang="ru-RU" sz="1600" dirty="0">
                <a:latin typeface="Calibri" pitchFamily="34" charset="0"/>
              </a:rPr>
              <a:t> на два </a:t>
            </a:r>
            <a:r>
              <a:rPr lang="ru-RU" sz="1600" dirty="0" err="1">
                <a:latin typeface="Calibri" pitchFamily="34" charset="0"/>
              </a:rPr>
              <a:t>ланцюги</a:t>
            </a:r>
            <a:r>
              <a:rPr lang="ru-RU" sz="1600" dirty="0">
                <a:latin typeface="Calibri" pitchFamily="34" charset="0"/>
              </a:rPr>
              <a:t>. До </a:t>
            </a:r>
            <a:r>
              <a:rPr lang="ru-RU" sz="1600" dirty="0" err="1">
                <a:latin typeface="Calibri" pitchFamily="34" charset="0"/>
              </a:rPr>
              <a:t>ланцюга</a:t>
            </a:r>
            <a:r>
              <a:rPr lang="ru-RU" sz="1600" dirty="0">
                <a:latin typeface="Calibri" pitchFamily="34" charset="0"/>
              </a:rPr>
              <a:t> </a:t>
            </a:r>
            <a:r>
              <a:rPr lang="ru-RU" sz="1600" dirty="0" err="1">
                <a:latin typeface="Calibri" pitchFamily="34" charset="0"/>
              </a:rPr>
              <a:t>приєднується</a:t>
            </a:r>
            <a:r>
              <a:rPr lang="ru-RU" sz="1600" dirty="0">
                <a:latin typeface="Calibri" pitchFamily="34" charset="0"/>
              </a:rPr>
              <a:t> </a:t>
            </a:r>
            <a:r>
              <a:rPr lang="ru-RU" sz="1600" dirty="0" err="1">
                <a:latin typeface="Calibri" pitchFamily="34" charset="0"/>
              </a:rPr>
              <a:t>ДНК-праймаза</a:t>
            </a:r>
            <a:r>
              <a:rPr lang="ru-RU" sz="1600" dirty="0">
                <a:latin typeface="Calibri" pitchFamily="34" charset="0"/>
              </a:rPr>
              <a:t> — фермент </a:t>
            </a:r>
            <a:r>
              <a:rPr lang="ru-RU" sz="1600" dirty="0" err="1">
                <a:latin typeface="Calibri" pitchFamily="34" charset="0"/>
              </a:rPr>
              <a:t>який</a:t>
            </a:r>
            <a:r>
              <a:rPr lang="ru-RU" sz="1600" dirty="0">
                <a:latin typeface="Calibri" pitchFamily="34" charset="0"/>
              </a:rPr>
              <a:t> </a:t>
            </a:r>
            <a:r>
              <a:rPr lang="ru-RU" sz="1600" dirty="0" err="1">
                <a:latin typeface="Calibri" pitchFamily="34" charset="0"/>
              </a:rPr>
              <a:t>розпочинає</a:t>
            </a:r>
            <a:r>
              <a:rPr lang="ru-RU" sz="1600" dirty="0">
                <a:latin typeface="Calibri" pitchFamily="34" charset="0"/>
              </a:rPr>
              <a:t> синтез ДНК - </a:t>
            </a:r>
            <a:r>
              <a:rPr lang="ru-RU" sz="1600" dirty="0" err="1">
                <a:latin typeface="Calibri" pitchFamily="34" charset="0"/>
              </a:rPr>
              <a:t>власне</a:t>
            </a:r>
            <a:r>
              <a:rPr lang="ru-RU" sz="1600" dirty="0">
                <a:latin typeface="Calibri" pitchFamily="34" charset="0"/>
              </a:rPr>
              <a:t> </a:t>
            </a:r>
            <a:r>
              <a:rPr lang="ru-RU" sz="1600" dirty="0" err="1">
                <a:latin typeface="Calibri" pitchFamily="34" charset="0"/>
              </a:rPr>
              <a:t>реплікацію</a:t>
            </a:r>
            <a:r>
              <a:rPr lang="ru-RU" sz="1600" dirty="0">
                <a:latin typeface="Calibri" pitchFamily="34" charset="0"/>
              </a:rPr>
              <a:t>. Вона </a:t>
            </a:r>
            <a:r>
              <a:rPr lang="ru-RU" sz="1600" dirty="0" err="1">
                <a:latin typeface="Calibri" pitchFamily="34" charset="0"/>
              </a:rPr>
              <a:t>синтезує</a:t>
            </a:r>
            <a:r>
              <a:rPr lang="ru-RU" sz="1600" dirty="0">
                <a:latin typeface="Calibri" pitchFamily="34" charset="0"/>
              </a:rPr>
              <a:t> </a:t>
            </a:r>
            <a:r>
              <a:rPr lang="ru-RU" sz="1600" dirty="0" err="1">
                <a:latin typeface="Calibri" pitchFamily="34" charset="0"/>
              </a:rPr>
              <a:t>праймер</a:t>
            </a:r>
            <a:r>
              <a:rPr lang="ru-RU" sz="1600" dirty="0">
                <a:latin typeface="Calibri" pitchFamily="34" charset="0"/>
              </a:rPr>
              <a:t> — </a:t>
            </a:r>
            <a:r>
              <a:rPr lang="ru-RU" sz="1600" dirty="0" err="1">
                <a:latin typeface="Calibri" pitchFamily="34" charset="0"/>
              </a:rPr>
              <a:t>послідовність</a:t>
            </a:r>
            <a:r>
              <a:rPr lang="ru-RU" sz="1600" dirty="0">
                <a:latin typeface="Calibri" pitchFamily="34" charset="0"/>
              </a:rPr>
              <a:t> </a:t>
            </a:r>
            <a:r>
              <a:rPr lang="ru-RU" sz="1600" dirty="0" err="1">
                <a:latin typeface="Calibri" pitchFamily="34" charset="0"/>
              </a:rPr>
              <a:t>нуклеотидів</a:t>
            </a:r>
            <a:r>
              <a:rPr lang="ru-RU" sz="1600" dirty="0">
                <a:latin typeface="Calibri" pitchFamily="34" charset="0"/>
              </a:rPr>
              <a:t> </a:t>
            </a:r>
            <a:r>
              <a:rPr lang="ru-RU" sz="1600" dirty="0" err="1">
                <a:latin typeface="Calibri" pitchFamily="34" charset="0"/>
              </a:rPr>
              <a:t>від</a:t>
            </a:r>
            <a:r>
              <a:rPr lang="ru-RU" sz="1600" dirty="0">
                <a:latin typeface="Calibri" pitchFamily="34" charset="0"/>
              </a:rPr>
              <a:t> </a:t>
            </a:r>
            <a:r>
              <a:rPr lang="ru-RU" sz="1600" dirty="0" err="1">
                <a:latin typeface="Calibri" pitchFamily="34" charset="0"/>
              </a:rPr>
              <a:t>якої</a:t>
            </a:r>
            <a:r>
              <a:rPr lang="ru-RU" sz="1600" dirty="0">
                <a:latin typeface="Calibri" pitchFamily="34" charset="0"/>
              </a:rPr>
              <a:t> </a:t>
            </a:r>
            <a:r>
              <a:rPr lang="ru-RU" sz="1600" dirty="0" err="1">
                <a:latin typeface="Calibri" pitchFamily="34" charset="0"/>
              </a:rPr>
              <a:t>наступний</a:t>
            </a:r>
            <a:r>
              <a:rPr lang="ru-RU" sz="1600" dirty="0">
                <a:latin typeface="Calibri" pitchFamily="34" charset="0"/>
              </a:rPr>
              <a:t> фермент — </a:t>
            </a:r>
            <a:r>
              <a:rPr lang="ru-RU" sz="1600" dirty="0" err="1">
                <a:latin typeface="Calibri" pitchFamily="34" charset="0"/>
              </a:rPr>
              <a:t>ДНК-полімераза</a:t>
            </a:r>
            <a:r>
              <a:rPr lang="ru-RU" sz="1600" dirty="0">
                <a:latin typeface="Calibri" pitchFamily="34" charset="0"/>
              </a:rPr>
              <a:t> </a:t>
            </a:r>
            <a:r>
              <a:rPr lang="ru-RU" sz="1600" dirty="0" err="1">
                <a:latin typeface="Calibri" pitchFamily="34" charset="0"/>
              </a:rPr>
              <a:t>будує</a:t>
            </a:r>
            <a:r>
              <a:rPr lang="ru-RU" sz="1600" dirty="0">
                <a:latin typeface="Calibri" pitchFamily="34" charset="0"/>
              </a:rPr>
              <a:t> </a:t>
            </a:r>
            <a:r>
              <a:rPr lang="ru-RU" sz="1600" dirty="0" err="1">
                <a:latin typeface="Calibri" pitchFamily="34" charset="0"/>
              </a:rPr>
              <a:t>новий</a:t>
            </a:r>
            <a:r>
              <a:rPr lang="ru-RU" sz="1600" dirty="0">
                <a:latin typeface="Calibri" pitchFamily="34" charset="0"/>
              </a:rPr>
              <a:t> </a:t>
            </a:r>
            <a:r>
              <a:rPr lang="ru-RU" sz="1600" dirty="0" err="1">
                <a:latin typeface="Calibri" pitchFamily="34" charset="0"/>
              </a:rPr>
              <a:t>ланцюг</a:t>
            </a:r>
            <a:r>
              <a:rPr lang="ru-RU" sz="1600" dirty="0">
                <a:latin typeface="Calibri" pitchFamily="34" charset="0"/>
              </a:rPr>
              <a:t>, </a:t>
            </a:r>
            <a:r>
              <a:rPr lang="ru-RU" sz="1600" dirty="0" err="1">
                <a:latin typeface="Calibri" pitchFamily="34" charset="0"/>
              </a:rPr>
              <a:t>використовуючи</a:t>
            </a:r>
            <a:r>
              <a:rPr lang="ru-RU" sz="1600" dirty="0">
                <a:latin typeface="Calibri" pitchFamily="34" charset="0"/>
              </a:rPr>
              <a:t> </a:t>
            </a:r>
            <a:r>
              <a:rPr lang="ru-RU" sz="1600" dirty="0" err="1">
                <a:latin typeface="Calibri" pitchFamily="34" charset="0"/>
              </a:rPr>
              <a:t>наявний</a:t>
            </a:r>
            <a:r>
              <a:rPr lang="ru-RU" sz="1600" dirty="0">
                <a:latin typeface="Calibri" pitchFamily="34" charset="0"/>
              </a:rPr>
              <a:t> як </a:t>
            </a:r>
            <a:r>
              <a:rPr lang="ru-RU" sz="1600" dirty="0" err="1">
                <a:latin typeface="Calibri" pitchFamily="34" charset="0"/>
              </a:rPr>
              <a:t>матрицю</a:t>
            </a:r>
            <a:r>
              <a:rPr lang="ru-RU" sz="1600" dirty="0">
                <a:latin typeface="Calibri" pitchFamily="34" charset="0"/>
              </a:rPr>
              <a:t>. </a:t>
            </a:r>
            <a:r>
              <a:rPr lang="ru-RU" sz="1600" dirty="0" err="1">
                <a:latin typeface="Calibri" pitchFamily="34" charset="0"/>
              </a:rPr>
              <a:t>Праймер</a:t>
            </a:r>
            <a:r>
              <a:rPr lang="ru-RU" sz="1600" dirty="0">
                <a:latin typeface="Calibri" pitchFamily="34" charset="0"/>
              </a:rPr>
              <a:t> </a:t>
            </a:r>
            <a:r>
              <a:rPr lang="ru-RU" sz="1600" dirty="0" err="1">
                <a:latin typeface="Calibri" pitchFamily="34" charset="0"/>
              </a:rPr>
              <a:t>потрібний</a:t>
            </a:r>
            <a:r>
              <a:rPr lang="ru-RU" sz="1600" dirty="0">
                <a:latin typeface="Calibri" pitchFamily="34" charset="0"/>
              </a:rPr>
              <a:t>, тому </a:t>
            </a:r>
            <a:r>
              <a:rPr lang="ru-RU" sz="1600" dirty="0" err="1">
                <a:latin typeface="Calibri" pitchFamily="34" charset="0"/>
              </a:rPr>
              <a:t>що</a:t>
            </a:r>
            <a:r>
              <a:rPr lang="ru-RU" sz="1600" dirty="0">
                <a:latin typeface="Calibri" pitchFamily="34" charset="0"/>
              </a:rPr>
              <a:t> </a:t>
            </a:r>
            <a:r>
              <a:rPr lang="ru-RU" sz="1600" dirty="0" err="1">
                <a:latin typeface="Calibri" pitchFamily="34" charset="0"/>
              </a:rPr>
              <a:t>ніяка</a:t>
            </a:r>
            <a:r>
              <a:rPr lang="ru-RU" sz="1600" dirty="0">
                <a:latin typeface="Calibri" pitchFamily="34" charset="0"/>
              </a:rPr>
              <a:t> </a:t>
            </a:r>
            <a:r>
              <a:rPr lang="ru-RU" sz="1600" dirty="0" err="1">
                <a:latin typeface="Calibri" pitchFamily="34" charset="0"/>
              </a:rPr>
              <a:t>ДНК-полімераза</a:t>
            </a:r>
            <a:r>
              <a:rPr lang="ru-RU" sz="1600" dirty="0">
                <a:latin typeface="Calibri" pitchFamily="34" charset="0"/>
              </a:rPr>
              <a:t> не </a:t>
            </a:r>
            <a:r>
              <a:rPr lang="ru-RU" sz="1600" dirty="0" err="1">
                <a:latin typeface="Calibri" pitchFamily="34" charset="0"/>
              </a:rPr>
              <a:t>може</a:t>
            </a:r>
            <a:r>
              <a:rPr lang="ru-RU" sz="1600" dirty="0">
                <a:latin typeface="Calibri" pitchFamily="34" charset="0"/>
              </a:rPr>
              <a:t> </a:t>
            </a:r>
            <a:r>
              <a:rPr lang="ru-RU" sz="1600" dirty="0" err="1">
                <a:latin typeface="Calibri" pitchFamily="34" charset="0"/>
              </a:rPr>
              <a:t>почати</a:t>
            </a:r>
            <a:r>
              <a:rPr lang="ru-RU" sz="1600" dirty="0">
                <a:latin typeface="Calibri" pitchFamily="34" charset="0"/>
              </a:rPr>
              <a:t> синтез нового </a:t>
            </a:r>
            <a:r>
              <a:rPr lang="ru-RU" sz="1600" dirty="0" err="1">
                <a:latin typeface="Calibri" pitchFamily="34" charset="0"/>
              </a:rPr>
              <a:t>ланцюжка</a:t>
            </a:r>
            <a:r>
              <a:rPr lang="ru-RU" sz="1600" dirty="0">
                <a:latin typeface="Calibri" pitchFamily="34" charset="0"/>
              </a:rPr>
              <a:t> «</a:t>
            </a:r>
            <a:r>
              <a:rPr lang="ru-RU" sz="1600" dirty="0" err="1">
                <a:latin typeface="Calibri" pitchFamily="34" charset="0"/>
              </a:rPr>
              <a:t>з</a:t>
            </a:r>
            <a:r>
              <a:rPr lang="ru-RU" sz="1600" dirty="0">
                <a:latin typeface="Calibri" pitchFamily="34" charset="0"/>
              </a:rPr>
              <a:t> нуля», а </a:t>
            </a:r>
            <a:r>
              <a:rPr lang="ru-RU" sz="1600" dirty="0" err="1">
                <a:latin typeface="Calibri" pitchFamily="34" charset="0"/>
              </a:rPr>
              <a:t>може</a:t>
            </a:r>
            <a:r>
              <a:rPr lang="ru-RU" sz="1600" dirty="0">
                <a:latin typeface="Calibri" pitchFamily="34" charset="0"/>
              </a:rPr>
              <a:t> </a:t>
            </a:r>
            <a:r>
              <a:rPr lang="ru-RU" sz="1600" dirty="0" err="1">
                <a:latin typeface="Calibri" pitchFamily="34" charset="0"/>
              </a:rPr>
              <a:t>тільки</a:t>
            </a:r>
            <a:r>
              <a:rPr lang="ru-RU" sz="1600" dirty="0">
                <a:latin typeface="Calibri" pitchFamily="34" charset="0"/>
              </a:rPr>
              <a:t> </a:t>
            </a:r>
            <a:r>
              <a:rPr lang="ru-RU" sz="1600" dirty="0" err="1">
                <a:latin typeface="Calibri" pitchFamily="34" charset="0"/>
              </a:rPr>
              <a:t>додати</a:t>
            </a:r>
            <a:r>
              <a:rPr lang="ru-RU" sz="1600" dirty="0">
                <a:latin typeface="Calibri" pitchFamily="34" charset="0"/>
              </a:rPr>
              <a:t> </a:t>
            </a:r>
            <a:r>
              <a:rPr lang="ru-RU" sz="1600" dirty="0" err="1">
                <a:latin typeface="Calibri" pitchFamily="34" charset="0"/>
              </a:rPr>
              <a:t>нуклеотиди</a:t>
            </a:r>
            <a:r>
              <a:rPr lang="ru-RU" sz="1600" dirty="0">
                <a:latin typeface="Calibri" pitchFamily="34" charset="0"/>
              </a:rPr>
              <a:t> до </a:t>
            </a:r>
            <a:r>
              <a:rPr lang="ru-RU" sz="1600" dirty="0" err="1">
                <a:latin typeface="Calibri" pitchFamily="34" charset="0"/>
              </a:rPr>
              <a:t>існуючого</a:t>
            </a:r>
            <a:r>
              <a:rPr lang="ru-RU" sz="1600" dirty="0">
                <a:latin typeface="Calibri" pitchFamily="34" charset="0"/>
              </a:rPr>
              <a:t> </a:t>
            </a:r>
            <a:r>
              <a:rPr lang="ru-RU" sz="1600" dirty="0" err="1">
                <a:latin typeface="Calibri" pitchFamily="34" charset="0"/>
              </a:rPr>
              <a:t>ланцюжка</a:t>
            </a:r>
            <a:r>
              <a:rPr lang="ru-RU" sz="1600" dirty="0">
                <a:latin typeface="Calibri" pitchFamily="34" charset="0"/>
              </a:rPr>
              <a:t>. </a:t>
            </a:r>
            <a:r>
              <a:rPr lang="ru-RU" sz="1600" dirty="0" err="1">
                <a:latin typeface="Calibri" pitchFamily="34" charset="0"/>
              </a:rPr>
              <a:t>ДНК-полімераза</a:t>
            </a:r>
            <a:r>
              <a:rPr lang="ru-RU" sz="1600" dirty="0">
                <a:latin typeface="Calibri" pitchFamily="34" charset="0"/>
              </a:rPr>
              <a:t> </a:t>
            </a:r>
            <a:r>
              <a:rPr lang="ru-RU" sz="1600" dirty="0" err="1">
                <a:latin typeface="Calibri" pitchFamily="34" charset="0"/>
              </a:rPr>
              <a:t>також</a:t>
            </a:r>
            <a:r>
              <a:rPr lang="ru-RU" sz="1600" dirty="0">
                <a:latin typeface="Calibri" pitchFamily="34" charset="0"/>
              </a:rPr>
              <a:t> </a:t>
            </a:r>
            <a:r>
              <a:rPr lang="ru-RU" sz="1600" dirty="0" err="1">
                <a:latin typeface="Calibri" pitchFamily="34" charset="0"/>
              </a:rPr>
              <a:t>здатна</a:t>
            </a:r>
            <a:r>
              <a:rPr lang="ru-RU" sz="1600" dirty="0">
                <a:latin typeface="Calibri" pitchFamily="34" charset="0"/>
              </a:rPr>
              <a:t> </a:t>
            </a:r>
            <a:r>
              <a:rPr lang="ru-RU" sz="1600" dirty="0" err="1">
                <a:latin typeface="Calibri" pitchFamily="34" charset="0"/>
              </a:rPr>
              <a:t>виправляти</a:t>
            </a:r>
            <a:r>
              <a:rPr lang="ru-RU" sz="1600" dirty="0">
                <a:latin typeface="Calibri" pitchFamily="34" charset="0"/>
              </a:rPr>
              <a:t> </a:t>
            </a:r>
            <a:r>
              <a:rPr lang="ru-RU" sz="1600" dirty="0" err="1">
                <a:latin typeface="Calibri" pitchFamily="34" charset="0"/>
              </a:rPr>
              <a:t>можливі</a:t>
            </a:r>
            <a:r>
              <a:rPr lang="ru-RU" sz="1600" dirty="0">
                <a:latin typeface="Calibri" pitchFamily="34" charset="0"/>
              </a:rPr>
              <a:t> </a:t>
            </a:r>
            <a:r>
              <a:rPr lang="ru-RU" sz="1600" dirty="0" err="1">
                <a:latin typeface="Calibri" pitchFamily="34" charset="0"/>
              </a:rPr>
              <a:t>помилки</a:t>
            </a:r>
            <a:r>
              <a:rPr lang="ru-RU" sz="1600" dirty="0">
                <a:latin typeface="Calibri" pitchFamily="34" charset="0"/>
              </a:rPr>
              <a:t> </a:t>
            </a:r>
            <a:r>
              <a:rPr lang="ru-RU" sz="1600" dirty="0" err="1">
                <a:latin typeface="Calibri" pitchFamily="34" charset="0"/>
              </a:rPr>
              <a:t>реплікації</a:t>
            </a:r>
            <a:r>
              <a:rPr lang="ru-RU" sz="1600" dirty="0">
                <a:latin typeface="Calibri" pitchFamily="34" charset="0"/>
              </a:rPr>
              <a:t> та </a:t>
            </a:r>
            <a:r>
              <a:rPr lang="ru-RU" sz="1600" dirty="0" err="1">
                <a:latin typeface="Calibri" pitchFamily="34" charset="0"/>
              </a:rPr>
              <a:t>перевіряти</a:t>
            </a:r>
            <a:r>
              <a:rPr lang="ru-RU" sz="1600" dirty="0">
                <a:latin typeface="Calibri" pitchFamily="34" charset="0"/>
              </a:rPr>
              <a:t> </a:t>
            </a:r>
            <a:r>
              <a:rPr lang="ru-RU" sz="1600" dirty="0" err="1">
                <a:latin typeface="Calibri" pitchFamily="34" charset="0"/>
              </a:rPr>
              <a:t>комплементарність</a:t>
            </a:r>
            <a:r>
              <a:rPr lang="ru-RU" sz="1600" dirty="0">
                <a:latin typeface="Calibri" pitchFamily="34" charset="0"/>
              </a:rPr>
              <a:t>. Синтез </a:t>
            </a:r>
            <a:r>
              <a:rPr lang="ru-RU" sz="1600" dirty="0" err="1">
                <a:latin typeface="Calibri" pitchFamily="34" charset="0"/>
              </a:rPr>
              <a:t>нових</a:t>
            </a:r>
            <a:r>
              <a:rPr lang="ru-RU" sz="1600" dirty="0">
                <a:latin typeface="Calibri" pitchFamily="34" charset="0"/>
              </a:rPr>
              <a:t> </a:t>
            </a:r>
            <a:r>
              <a:rPr lang="ru-RU" sz="1600" dirty="0" err="1">
                <a:latin typeface="Calibri" pitchFamily="34" charset="0"/>
              </a:rPr>
              <a:t>ланцюгів</a:t>
            </a:r>
            <a:r>
              <a:rPr lang="ru-RU" sz="1600" dirty="0">
                <a:latin typeface="Calibri" pitchFamily="34" charset="0"/>
              </a:rPr>
              <a:t> </a:t>
            </a:r>
            <a:r>
              <a:rPr lang="ru-RU" sz="1600" dirty="0" err="1">
                <a:latin typeface="Calibri" pitchFamily="34" charset="0"/>
              </a:rPr>
              <a:t>відбувається</a:t>
            </a:r>
            <a:r>
              <a:rPr lang="ru-RU" sz="1600" dirty="0">
                <a:latin typeface="Calibri" pitchFamily="34" charset="0"/>
              </a:rPr>
              <a:t> </a:t>
            </a:r>
            <a:r>
              <a:rPr lang="ru-RU" sz="1600" dirty="0" err="1">
                <a:latin typeface="Calibri" pitchFamily="34" charset="0"/>
              </a:rPr>
              <a:t>асиметрично</a:t>
            </a:r>
            <a:r>
              <a:rPr lang="ru-RU" sz="1600" dirty="0">
                <a:latin typeface="Calibri" pitchFamily="34" charset="0"/>
              </a:rPr>
              <a:t>, </a:t>
            </a:r>
            <a:r>
              <a:rPr lang="ru-RU" sz="1600" dirty="0" err="1">
                <a:latin typeface="Calibri" pitchFamily="34" charset="0"/>
              </a:rPr>
              <a:t>тобто</a:t>
            </a:r>
            <a:r>
              <a:rPr lang="ru-RU" sz="1600" dirty="0">
                <a:latin typeface="Calibri" pitchFamily="34" charset="0"/>
              </a:rPr>
              <a:t> один </a:t>
            </a:r>
            <a:r>
              <a:rPr lang="ru-RU" sz="1600" dirty="0" err="1">
                <a:latin typeface="Calibri" pitchFamily="34" charset="0"/>
              </a:rPr>
              <a:t>з</a:t>
            </a:r>
            <a:r>
              <a:rPr lang="ru-RU" sz="1600" dirty="0">
                <a:latin typeface="Calibri" pitchFamily="34" charset="0"/>
              </a:rPr>
              <a:t> них </a:t>
            </a:r>
            <a:r>
              <a:rPr lang="ru-RU" sz="1600" dirty="0" err="1">
                <a:latin typeface="Calibri" pitchFamily="34" charset="0"/>
              </a:rPr>
              <a:t>синтезується</a:t>
            </a:r>
            <a:r>
              <a:rPr lang="ru-RU" sz="1600" dirty="0">
                <a:latin typeface="Calibri" pitchFamily="34" charset="0"/>
              </a:rPr>
              <a:t> </a:t>
            </a:r>
            <a:r>
              <a:rPr lang="ru-RU" sz="1600" dirty="0" err="1">
                <a:latin typeface="Calibri" pitchFamily="34" charset="0"/>
              </a:rPr>
              <a:t>безперервно</a:t>
            </a:r>
            <a:r>
              <a:rPr lang="ru-RU" sz="1600" dirty="0">
                <a:latin typeface="Calibri" pitchFamily="34" charset="0"/>
              </a:rPr>
              <a:t>, по ходу </a:t>
            </a:r>
            <a:r>
              <a:rPr lang="ru-RU" sz="1600" dirty="0" err="1">
                <a:latin typeface="Calibri" pitchFamily="34" charset="0"/>
              </a:rPr>
              <a:t>роз'єднання</a:t>
            </a:r>
            <a:r>
              <a:rPr lang="ru-RU" sz="1600" dirty="0">
                <a:latin typeface="Calibri" pitchFamily="34" charset="0"/>
              </a:rPr>
              <a:t> </a:t>
            </a:r>
            <a:r>
              <a:rPr lang="ru-RU" sz="1600" dirty="0" err="1">
                <a:latin typeface="Calibri" pitchFamily="34" charset="0"/>
              </a:rPr>
              <a:t>молекули</a:t>
            </a:r>
            <a:r>
              <a:rPr lang="ru-RU" sz="1600" dirty="0">
                <a:latin typeface="Calibri" pitchFamily="34" charset="0"/>
              </a:rPr>
              <a:t> ДНК </a:t>
            </a:r>
            <a:r>
              <a:rPr lang="ru-RU" sz="1600" dirty="0" err="1">
                <a:latin typeface="Calibri" pitchFamily="34" charset="0"/>
              </a:rPr>
              <a:t>хеліказою</a:t>
            </a:r>
            <a:r>
              <a:rPr lang="ru-RU" sz="1600" dirty="0">
                <a:latin typeface="Calibri" pitchFamily="34" charset="0"/>
              </a:rPr>
              <a:t>, </a:t>
            </a:r>
            <a:r>
              <a:rPr lang="ru-RU" sz="1600" dirty="0" err="1">
                <a:latin typeface="Calibri" pitchFamily="34" charset="0"/>
              </a:rPr>
              <a:t>інший</a:t>
            </a:r>
            <a:r>
              <a:rPr lang="ru-RU" sz="1600" dirty="0">
                <a:latin typeface="Calibri" pitchFamily="34" charset="0"/>
              </a:rPr>
              <a:t> </a:t>
            </a:r>
            <a:r>
              <a:rPr lang="ru-RU" sz="1600" dirty="0" err="1">
                <a:latin typeface="Calibri" pitchFamily="34" charset="0"/>
              </a:rPr>
              <a:t>ланцюг</a:t>
            </a:r>
            <a:r>
              <a:rPr lang="ru-RU" sz="1600" dirty="0">
                <a:latin typeface="Calibri" pitchFamily="34" charset="0"/>
              </a:rPr>
              <a:t> </a:t>
            </a:r>
            <a:r>
              <a:rPr lang="ru-RU" sz="1600" dirty="0" err="1">
                <a:latin typeface="Calibri" pitchFamily="34" charset="0"/>
              </a:rPr>
              <a:t>будується</a:t>
            </a:r>
            <a:r>
              <a:rPr lang="ru-RU" sz="1600" dirty="0">
                <a:latin typeface="Calibri" pitchFamily="34" charset="0"/>
              </a:rPr>
              <a:t> в </a:t>
            </a:r>
            <a:r>
              <a:rPr lang="ru-RU" sz="1600" dirty="0" err="1">
                <a:latin typeface="Calibri" pitchFamily="34" charset="0"/>
              </a:rPr>
              <a:t>протилежному</a:t>
            </a:r>
            <a:r>
              <a:rPr lang="ru-RU" sz="1600" dirty="0">
                <a:latin typeface="Calibri" pitchFamily="34" charset="0"/>
              </a:rPr>
              <a:t> </a:t>
            </a:r>
            <a:r>
              <a:rPr lang="ru-RU" sz="1600" dirty="0" err="1">
                <a:latin typeface="Calibri" pitchFamily="34" charset="0"/>
              </a:rPr>
              <a:t>напрямку</a:t>
            </a:r>
            <a:r>
              <a:rPr lang="ru-RU" sz="1600" dirty="0">
                <a:latin typeface="Calibri" pitchFamily="34" charset="0"/>
              </a:rPr>
              <a:t> — </a:t>
            </a:r>
            <a:r>
              <a:rPr lang="ru-RU" sz="1600" dirty="0" err="1">
                <a:latin typeface="Calibri" pitchFamily="34" charset="0"/>
              </a:rPr>
              <a:t>проти</a:t>
            </a:r>
            <a:r>
              <a:rPr lang="ru-RU" sz="1600" dirty="0">
                <a:latin typeface="Calibri" pitchFamily="34" charset="0"/>
              </a:rPr>
              <a:t> </a:t>
            </a:r>
            <a:r>
              <a:rPr lang="ru-RU" sz="1600" dirty="0" err="1">
                <a:latin typeface="Calibri" pitchFamily="34" charset="0"/>
              </a:rPr>
              <a:t>напрямку</a:t>
            </a:r>
            <a:r>
              <a:rPr lang="ru-RU" sz="1600" dirty="0">
                <a:latin typeface="Calibri" pitchFamily="34" charset="0"/>
              </a:rPr>
              <a:t> </a:t>
            </a:r>
            <a:r>
              <a:rPr lang="ru-RU" sz="1600" dirty="0" err="1">
                <a:latin typeface="Calibri" pitchFamily="34" charset="0"/>
              </a:rPr>
              <a:t>дії</a:t>
            </a:r>
            <a:r>
              <a:rPr lang="ru-RU" sz="1600" dirty="0">
                <a:latin typeface="Calibri" pitchFamily="34" charset="0"/>
              </a:rPr>
              <a:t> </a:t>
            </a:r>
            <a:r>
              <a:rPr lang="ru-RU" sz="1600" dirty="0" err="1">
                <a:latin typeface="Calibri" pitchFamily="34" charset="0"/>
              </a:rPr>
              <a:t>хелікази</a:t>
            </a:r>
            <a:r>
              <a:rPr lang="ru-RU" sz="1600" dirty="0">
                <a:latin typeface="Calibri" pitchFamily="34" charset="0"/>
              </a:rPr>
              <a:t>, тому </a:t>
            </a:r>
            <a:r>
              <a:rPr lang="ru-RU" sz="1600" dirty="0" err="1">
                <a:latin typeface="Calibri" pitchFamily="34" charset="0"/>
              </a:rPr>
              <a:t>відбувається</a:t>
            </a:r>
            <a:r>
              <a:rPr lang="ru-RU" sz="1600" dirty="0">
                <a:latin typeface="Calibri" pitchFamily="34" charset="0"/>
              </a:rPr>
              <a:t> короткими фрагментами, </a:t>
            </a:r>
            <a:r>
              <a:rPr lang="ru-RU" sz="1600" dirty="0" err="1">
                <a:latin typeface="Calibri" pitchFamily="34" charset="0"/>
              </a:rPr>
              <a:t>які</a:t>
            </a:r>
            <a:r>
              <a:rPr lang="ru-RU" sz="1600" dirty="0">
                <a:latin typeface="Calibri" pitchFamily="34" charset="0"/>
              </a:rPr>
              <a:t> </a:t>
            </a:r>
            <a:r>
              <a:rPr lang="ru-RU" sz="1600" dirty="0" err="1">
                <a:latin typeface="Calibri" pitchFamily="34" charset="0"/>
              </a:rPr>
              <a:t>називаються</a:t>
            </a:r>
            <a:r>
              <a:rPr lang="ru-RU" sz="1600" dirty="0">
                <a:latin typeface="Calibri" pitchFamily="34" charset="0"/>
              </a:rPr>
              <a:t> </a:t>
            </a:r>
            <a:r>
              <a:rPr lang="ru-RU" sz="1600" dirty="0" err="1">
                <a:latin typeface="Calibri" pitchFamily="34" charset="0"/>
              </a:rPr>
              <a:t>фрагменти</a:t>
            </a:r>
            <a:r>
              <a:rPr lang="ru-RU" sz="1600" dirty="0">
                <a:latin typeface="Calibri" pitchFamily="34" charset="0"/>
              </a:rPr>
              <a:t> </a:t>
            </a:r>
            <a:r>
              <a:rPr lang="ru-RU" sz="1600" dirty="0" err="1">
                <a:latin typeface="Calibri" pitchFamily="34" charset="0"/>
              </a:rPr>
              <a:t>Окадзакі</a:t>
            </a:r>
            <a:r>
              <a:rPr lang="ru-RU" sz="1600" dirty="0">
                <a:latin typeface="Calibri" pitchFamily="34" charset="0"/>
              </a:rPr>
              <a:t>, на честь </a:t>
            </a:r>
            <a:r>
              <a:rPr lang="ru-RU" sz="1600" dirty="0" err="1">
                <a:latin typeface="Calibri" pitchFamily="34" charset="0"/>
              </a:rPr>
              <a:t>японського</a:t>
            </a:r>
            <a:r>
              <a:rPr lang="ru-RU" sz="1600" dirty="0">
                <a:latin typeface="Calibri" pitchFamily="34" charset="0"/>
              </a:rPr>
              <a:t> </a:t>
            </a:r>
            <a:r>
              <a:rPr lang="ru-RU" sz="1600" dirty="0" err="1">
                <a:latin typeface="Calibri" pitchFamily="34" charset="0"/>
              </a:rPr>
              <a:t>вченого</a:t>
            </a:r>
            <a:r>
              <a:rPr lang="ru-RU" sz="1600" dirty="0">
                <a:latin typeface="Calibri" pitchFamily="34" charset="0"/>
              </a:rPr>
              <a:t> </a:t>
            </a:r>
            <a:r>
              <a:rPr lang="ru-RU" sz="1600" dirty="0" err="1">
                <a:latin typeface="Calibri" pitchFamily="34" charset="0"/>
              </a:rPr>
              <a:t>що</a:t>
            </a:r>
            <a:r>
              <a:rPr lang="ru-RU" sz="1600" dirty="0">
                <a:latin typeface="Calibri" pitchFamily="34" charset="0"/>
              </a:rPr>
              <a:t> </a:t>
            </a:r>
            <a:r>
              <a:rPr lang="ru-RU" sz="1600" dirty="0" err="1">
                <a:latin typeface="Calibri" pitchFamily="34" charset="0"/>
              </a:rPr>
              <a:t>їх</a:t>
            </a:r>
            <a:r>
              <a:rPr lang="ru-RU" sz="1600" dirty="0">
                <a:latin typeface="Calibri" pitchFamily="34" charset="0"/>
              </a:rPr>
              <a:t> </a:t>
            </a:r>
            <a:r>
              <a:rPr lang="ru-RU" sz="1600" dirty="0" err="1">
                <a:latin typeface="Calibri" pitchFamily="34" charset="0"/>
              </a:rPr>
              <a:t>відкрив</a:t>
            </a:r>
            <a:r>
              <a:rPr lang="ru-RU" sz="1600" dirty="0">
                <a:latin typeface="Calibri" pitchFamily="34" charset="0"/>
              </a:rPr>
              <a:t>. </a:t>
            </a:r>
            <a:r>
              <a:rPr lang="ru-RU" sz="1600" dirty="0" err="1">
                <a:latin typeface="Calibri" pitchFamily="34" charset="0"/>
              </a:rPr>
              <a:t>Фрагменти</a:t>
            </a:r>
            <a:r>
              <a:rPr lang="ru-RU" sz="1600" dirty="0">
                <a:latin typeface="Calibri" pitchFamily="34" charset="0"/>
              </a:rPr>
              <a:t> </a:t>
            </a:r>
            <a:r>
              <a:rPr lang="ru-RU" sz="1600" dirty="0" err="1">
                <a:latin typeface="Calibri" pitchFamily="34" charset="0"/>
              </a:rPr>
              <a:t>Оказакі</a:t>
            </a:r>
            <a:r>
              <a:rPr lang="ru-RU" sz="1600" dirty="0">
                <a:latin typeface="Calibri" pitchFamily="34" charset="0"/>
              </a:rPr>
              <a:t> </a:t>
            </a:r>
            <a:r>
              <a:rPr lang="ru-RU" sz="1600" dirty="0" err="1">
                <a:latin typeface="Calibri" pitchFamily="34" charset="0"/>
              </a:rPr>
              <a:t>з'єднує</a:t>
            </a:r>
            <a:r>
              <a:rPr lang="ru-RU" sz="1600" dirty="0">
                <a:latin typeface="Calibri" pitchFamily="34" charset="0"/>
              </a:rPr>
              <a:t> </a:t>
            </a:r>
            <a:r>
              <a:rPr lang="ru-RU" sz="1600" dirty="0" err="1">
                <a:latin typeface="Calibri" pitchFamily="34" charset="0"/>
              </a:rPr>
              <a:t>між</a:t>
            </a:r>
            <a:r>
              <a:rPr lang="ru-RU" sz="1600" dirty="0">
                <a:latin typeface="Calibri" pitchFamily="34" charset="0"/>
              </a:rPr>
              <a:t> собою фермент </a:t>
            </a:r>
            <a:r>
              <a:rPr lang="ru-RU" sz="1600" dirty="0" err="1">
                <a:latin typeface="Calibri" pitchFamily="34" charset="0"/>
              </a:rPr>
              <a:t>ДНК-лігаза</a:t>
            </a:r>
            <a:r>
              <a:rPr lang="ru-RU" sz="1600" dirty="0">
                <a:latin typeface="Calibri" pitchFamily="34" charset="0"/>
              </a:rPr>
              <a:t>. Таким чином </a:t>
            </a:r>
            <a:r>
              <a:rPr lang="ru-RU" sz="1600" dirty="0" err="1">
                <a:latin typeface="Calibri" pitchFamily="34" charset="0"/>
              </a:rPr>
              <a:t>з</a:t>
            </a:r>
            <a:r>
              <a:rPr lang="ru-RU" sz="1600" dirty="0">
                <a:latin typeface="Calibri" pitchFamily="34" charset="0"/>
              </a:rPr>
              <a:t> </a:t>
            </a:r>
            <a:r>
              <a:rPr lang="ru-RU" sz="1600" dirty="0" err="1">
                <a:latin typeface="Calibri" pitchFamily="34" charset="0"/>
              </a:rPr>
              <a:t>однієї</a:t>
            </a:r>
            <a:r>
              <a:rPr lang="ru-RU" sz="1600" dirty="0">
                <a:latin typeface="Calibri" pitchFamily="34" charset="0"/>
              </a:rPr>
              <a:t> </a:t>
            </a:r>
            <a:r>
              <a:rPr lang="ru-RU" sz="1600" dirty="0" err="1">
                <a:latin typeface="Calibri" pitchFamily="34" charset="0"/>
              </a:rPr>
              <a:t>молекули</a:t>
            </a:r>
            <a:r>
              <a:rPr lang="ru-RU" sz="1600" dirty="0">
                <a:latin typeface="Calibri" pitchFamily="34" charset="0"/>
              </a:rPr>
              <a:t> ДНК </a:t>
            </a:r>
            <a:r>
              <a:rPr lang="ru-RU" sz="1600" dirty="0" err="1">
                <a:latin typeface="Calibri" pitchFamily="34" charset="0"/>
              </a:rPr>
              <a:t>утворюються</a:t>
            </a:r>
            <a:r>
              <a:rPr lang="ru-RU" sz="1600" dirty="0">
                <a:latin typeface="Calibri" pitchFamily="34" charset="0"/>
              </a:rPr>
              <a:t> </a:t>
            </a:r>
            <a:r>
              <a:rPr lang="ru-RU" sz="1600" dirty="0" err="1">
                <a:latin typeface="Calibri" pitchFamily="34" charset="0"/>
              </a:rPr>
              <a:t>дві</a:t>
            </a:r>
            <a:r>
              <a:rPr lang="ru-RU" sz="1600" dirty="0">
                <a:latin typeface="Calibri" pitchFamily="34" charset="0"/>
              </a:rPr>
              <a:t> </a:t>
            </a:r>
            <a:r>
              <a:rPr lang="ru-RU" sz="1600" dirty="0" err="1">
                <a:latin typeface="Calibri" pitchFamily="34" charset="0"/>
              </a:rPr>
              <a:t>ідентичні</a:t>
            </a:r>
            <a:r>
              <a:rPr lang="ru-RU" sz="1600" dirty="0">
                <a:latin typeface="Calibri" pitchFamily="34" charset="0"/>
              </a:rPr>
              <a:t>, </a:t>
            </a:r>
            <a:r>
              <a:rPr lang="ru-RU" sz="1600" dirty="0" err="1">
                <a:latin typeface="Calibri" pitchFamily="34" charset="0"/>
              </a:rPr>
              <a:t>які</a:t>
            </a:r>
            <a:r>
              <a:rPr lang="ru-RU" sz="1600" dirty="0">
                <a:latin typeface="Calibri" pitchFamily="34" charset="0"/>
              </a:rPr>
              <a:t> </a:t>
            </a:r>
            <a:r>
              <a:rPr lang="ru-RU" sz="1600" dirty="0" err="1">
                <a:latin typeface="Calibri" pitchFamily="34" charset="0"/>
              </a:rPr>
              <a:t>після</a:t>
            </a:r>
            <a:r>
              <a:rPr lang="ru-RU" sz="1600" dirty="0">
                <a:latin typeface="Calibri" pitchFamily="34" charset="0"/>
              </a:rPr>
              <a:t> </a:t>
            </a:r>
            <a:r>
              <a:rPr lang="ru-RU" sz="1600" dirty="0" err="1">
                <a:latin typeface="Calibri" pitchFamily="34" charset="0"/>
              </a:rPr>
              <a:t>закінчення</a:t>
            </a:r>
            <a:r>
              <a:rPr lang="ru-RU" sz="1600" dirty="0">
                <a:latin typeface="Calibri" pitchFamily="34" charset="0"/>
              </a:rPr>
              <a:t> </a:t>
            </a:r>
            <a:r>
              <a:rPr lang="ru-RU" sz="1600" dirty="0" err="1">
                <a:latin typeface="Calibri" pitchFamily="34" charset="0"/>
              </a:rPr>
              <a:t>процесу</a:t>
            </a:r>
            <a:r>
              <a:rPr lang="ru-RU" sz="1600" dirty="0">
                <a:latin typeface="Calibri" pitchFamily="34" charset="0"/>
              </a:rPr>
              <a:t> </a:t>
            </a:r>
            <a:r>
              <a:rPr lang="ru-RU" sz="1600" dirty="0" err="1">
                <a:latin typeface="Calibri" pitchFamily="34" charset="0"/>
              </a:rPr>
              <a:t>реплікації</a:t>
            </a:r>
            <a:r>
              <a:rPr lang="ru-RU" sz="1600" dirty="0">
                <a:latin typeface="Calibri" pitchFamily="34" charset="0"/>
              </a:rPr>
              <a:t> </a:t>
            </a:r>
            <a:r>
              <a:rPr lang="ru-RU" sz="1600" dirty="0" err="1">
                <a:latin typeface="Calibri" pitchFamily="34" charset="0"/>
              </a:rPr>
              <a:t>спіралізуються</a:t>
            </a:r>
            <a:r>
              <a:rPr lang="ru-RU" sz="1600" dirty="0">
                <a:latin typeface="Calibri" pitchFamily="34" charset="0"/>
              </a:rPr>
              <a:t>.</a:t>
            </a:r>
          </a:p>
          <a:p>
            <a:pPr marL="0" indent="0" algn="just">
              <a:lnSpc>
                <a:spcPct val="80000"/>
              </a:lnSpc>
              <a:buFontTx/>
              <a:buNone/>
            </a:pPr>
            <a:r>
              <a:rPr lang="ru-RU" sz="1600" dirty="0">
                <a:latin typeface="Calibri" pitchFamily="34" charset="0"/>
              </a:rPr>
              <a:t>У </a:t>
            </a:r>
            <a:r>
              <a:rPr lang="ru-RU" sz="1600" dirty="0" err="1">
                <a:latin typeface="Calibri" pitchFamily="34" charset="0"/>
              </a:rPr>
              <a:t>еукаріот</a:t>
            </a:r>
            <a:r>
              <a:rPr lang="ru-RU" sz="1600" dirty="0">
                <a:latin typeface="Calibri" pitchFamily="34" charset="0"/>
              </a:rPr>
              <a:t> </a:t>
            </a:r>
            <a:r>
              <a:rPr lang="ru-RU" sz="1600" dirty="0" err="1">
                <a:latin typeface="Calibri" pitchFamily="34" charset="0"/>
              </a:rPr>
              <a:t>реплікація</a:t>
            </a:r>
            <a:r>
              <a:rPr lang="ru-RU" sz="1600" dirty="0">
                <a:latin typeface="Calibri" pitchFamily="34" charset="0"/>
              </a:rPr>
              <a:t> </a:t>
            </a:r>
            <a:r>
              <a:rPr lang="ru-RU" sz="1600" dirty="0" err="1">
                <a:latin typeface="Calibri" pitchFamily="34" charset="0"/>
              </a:rPr>
              <a:t>відбувається</a:t>
            </a:r>
            <a:r>
              <a:rPr lang="ru-RU" sz="1600" dirty="0">
                <a:latin typeface="Calibri" pitchFamily="34" charset="0"/>
              </a:rPr>
              <a:t> перед </a:t>
            </a:r>
            <a:r>
              <a:rPr lang="ru-RU" sz="1600" dirty="0" err="1">
                <a:latin typeface="Calibri" pitchFamily="34" charset="0"/>
              </a:rPr>
              <a:t>поділом</a:t>
            </a:r>
            <a:r>
              <a:rPr lang="ru-RU" sz="1600" dirty="0">
                <a:latin typeface="Calibri" pitchFamily="34" charset="0"/>
              </a:rPr>
              <a:t> </a:t>
            </a:r>
            <a:r>
              <a:rPr lang="ru-RU" sz="1600" dirty="0" err="1">
                <a:latin typeface="Calibri" pitchFamily="34" charset="0"/>
              </a:rPr>
              <a:t>клітини</a:t>
            </a:r>
            <a:r>
              <a:rPr lang="ru-RU" sz="1600" dirty="0">
                <a:latin typeface="Calibri" pitchFamily="34" charset="0"/>
              </a:rPr>
              <a:t>, у </a:t>
            </a:r>
            <a:r>
              <a:rPr lang="ru-RU" sz="1600" dirty="0" err="1">
                <a:latin typeface="Calibri" pitchFamily="34" charset="0"/>
              </a:rPr>
              <a:t>прокаріот</a:t>
            </a:r>
            <a:r>
              <a:rPr lang="ru-RU" sz="1600" dirty="0">
                <a:latin typeface="Calibri" pitchFamily="34" charset="0"/>
              </a:rPr>
              <a:t> - на </a:t>
            </a:r>
            <a:r>
              <a:rPr lang="ru-RU" sz="1600" dirty="0" err="1">
                <a:latin typeface="Calibri" pitchFamily="34" charset="0"/>
              </a:rPr>
              <a:t>протязі</a:t>
            </a:r>
            <a:r>
              <a:rPr lang="ru-RU" sz="1600" dirty="0">
                <a:latin typeface="Calibri" pitchFamily="34" charset="0"/>
              </a:rPr>
              <a:t> </a:t>
            </a:r>
            <a:r>
              <a:rPr lang="ru-RU" sz="1600" dirty="0" err="1">
                <a:latin typeface="Calibri" pitchFamily="34" charset="0"/>
              </a:rPr>
              <a:t>всього</a:t>
            </a:r>
            <a:r>
              <a:rPr lang="ru-RU" sz="1600" dirty="0">
                <a:latin typeface="Calibri" pitchFamily="34" charset="0"/>
              </a:rPr>
              <a:t> </a:t>
            </a:r>
            <a:r>
              <a:rPr lang="ru-RU" sz="1600" dirty="0" err="1">
                <a:latin typeface="Calibri" pitchFamily="34" charset="0"/>
              </a:rPr>
              <a:t>життєвого</a:t>
            </a:r>
            <a:r>
              <a:rPr lang="ru-RU" sz="1600" dirty="0">
                <a:latin typeface="Calibri" pitchFamily="34" charset="0"/>
              </a:rPr>
              <a:t> циклу.</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95288" y="5300663"/>
            <a:ext cx="8229600" cy="1271609"/>
          </a:xfrm>
        </p:spPr>
        <p:txBody>
          <a:bodyPr/>
          <a:lstStyle/>
          <a:p>
            <a:pPr marL="0" indent="0" algn="just">
              <a:lnSpc>
                <a:spcPct val="80000"/>
              </a:lnSpc>
              <a:buFontTx/>
              <a:buNone/>
            </a:pPr>
            <a:r>
              <a:rPr lang="ru-RU" sz="1800" dirty="0">
                <a:latin typeface="Calibri" pitchFamily="34" charset="0"/>
              </a:rPr>
              <a:t>Схематичне </a:t>
            </a:r>
            <a:r>
              <a:rPr lang="ru-RU" sz="1800" dirty="0" err="1">
                <a:latin typeface="Calibri" pitchFamily="34" charset="0"/>
              </a:rPr>
              <a:t>зображення</a:t>
            </a:r>
            <a:r>
              <a:rPr lang="ru-RU" sz="1800" dirty="0">
                <a:latin typeface="Calibri" pitchFamily="34" charset="0"/>
              </a:rPr>
              <a:t> </a:t>
            </a:r>
            <a:r>
              <a:rPr lang="ru-RU" sz="1800" dirty="0" err="1">
                <a:latin typeface="Calibri" pitchFamily="34" charset="0"/>
              </a:rPr>
              <a:t>процеса</a:t>
            </a:r>
            <a:r>
              <a:rPr lang="ru-RU" sz="1800" dirty="0">
                <a:latin typeface="Calibri" pitchFamily="34" charset="0"/>
              </a:rPr>
              <a:t> </a:t>
            </a:r>
            <a:r>
              <a:rPr lang="ru-RU" sz="1800" dirty="0" err="1">
                <a:latin typeface="Calibri" pitchFamily="34" charset="0"/>
              </a:rPr>
              <a:t>реплікації</a:t>
            </a:r>
            <a:r>
              <a:rPr lang="ru-RU" sz="1800" dirty="0">
                <a:latin typeface="Calibri" pitchFamily="34" charset="0"/>
              </a:rPr>
              <a:t>, цифрами </a:t>
            </a:r>
            <a:r>
              <a:rPr lang="ru-RU" sz="1800" dirty="0" err="1">
                <a:latin typeface="Calibri" pitchFamily="34" charset="0"/>
              </a:rPr>
              <a:t>позначені</a:t>
            </a:r>
            <a:r>
              <a:rPr lang="ru-RU" sz="1800" dirty="0">
                <a:latin typeface="Calibri" pitchFamily="34" charset="0"/>
              </a:rPr>
              <a:t>: (1) </a:t>
            </a:r>
            <a:r>
              <a:rPr lang="ru-RU" sz="1800" dirty="0" err="1">
                <a:latin typeface="Calibri" pitchFamily="34" charset="0"/>
              </a:rPr>
              <a:t>ланцюг</a:t>
            </a:r>
            <a:r>
              <a:rPr lang="ru-RU" sz="1800" dirty="0">
                <a:latin typeface="Calibri" pitchFamily="34" charset="0"/>
              </a:rPr>
              <a:t>, </a:t>
            </a:r>
            <a:r>
              <a:rPr lang="ru-RU" sz="1800" dirty="0" err="1">
                <a:latin typeface="Calibri" pitchFamily="34" charset="0"/>
              </a:rPr>
              <a:t>що</a:t>
            </a:r>
            <a:r>
              <a:rPr lang="ru-RU" sz="1800" dirty="0">
                <a:latin typeface="Calibri" pitchFamily="34" charset="0"/>
              </a:rPr>
              <a:t> </a:t>
            </a:r>
            <a:r>
              <a:rPr lang="ru-RU" sz="1800" dirty="0" err="1">
                <a:latin typeface="Calibri" pitchFamily="34" charset="0"/>
              </a:rPr>
              <a:t>відстає</a:t>
            </a:r>
            <a:r>
              <a:rPr lang="ru-RU" sz="1800" dirty="0">
                <a:latin typeface="Calibri" pitchFamily="34" charset="0"/>
              </a:rPr>
              <a:t>, (2) </a:t>
            </a:r>
            <a:r>
              <a:rPr lang="ru-RU" sz="1800" dirty="0" err="1">
                <a:latin typeface="Calibri" pitchFamily="34" charset="0"/>
              </a:rPr>
              <a:t>ланцюг-лідер</a:t>
            </a:r>
            <a:r>
              <a:rPr lang="ru-RU" sz="1800" dirty="0">
                <a:latin typeface="Calibri" pitchFamily="34" charset="0"/>
              </a:rPr>
              <a:t>, (3)</a:t>
            </a:r>
            <a:r>
              <a:rPr lang="ru-RU" sz="1800" dirty="0" err="1">
                <a:latin typeface="Calibri" pitchFamily="34" charset="0"/>
              </a:rPr>
              <a:t>ДНК-полімераза</a:t>
            </a:r>
            <a:r>
              <a:rPr lang="ru-RU" sz="1800" dirty="0">
                <a:latin typeface="Calibri" pitchFamily="34" charset="0"/>
              </a:rPr>
              <a:t> (</a:t>
            </a:r>
            <a:r>
              <a:rPr lang="ru-RU" sz="1800" dirty="0" err="1">
                <a:latin typeface="Calibri" pitchFamily="34" charset="0"/>
              </a:rPr>
              <a:t>Polα</a:t>
            </a:r>
            <a:r>
              <a:rPr lang="ru-RU" sz="1800" dirty="0">
                <a:latin typeface="Calibri" pitchFamily="34" charset="0"/>
              </a:rPr>
              <a:t>), (4) ДНК </a:t>
            </a:r>
            <a:r>
              <a:rPr lang="ru-RU" sz="1800" dirty="0" err="1">
                <a:latin typeface="Calibri" pitchFamily="34" charset="0"/>
              </a:rPr>
              <a:t>лігаза</a:t>
            </a:r>
            <a:r>
              <a:rPr lang="ru-RU" sz="1800" dirty="0">
                <a:latin typeface="Calibri" pitchFamily="34" charset="0"/>
              </a:rPr>
              <a:t>, (5) </a:t>
            </a:r>
            <a:r>
              <a:rPr lang="ru-RU" sz="1800" dirty="0" err="1">
                <a:latin typeface="Calibri" pitchFamily="34" charset="0"/>
              </a:rPr>
              <a:t>РНК-праймер</a:t>
            </a:r>
            <a:r>
              <a:rPr lang="ru-RU" sz="1800" dirty="0">
                <a:latin typeface="Calibri" pitchFamily="34" charset="0"/>
              </a:rPr>
              <a:t>, (6) </a:t>
            </a:r>
            <a:r>
              <a:rPr lang="ru-RU" sz="1800" dirty="0" err="1">
                <a:latin typeface="Calibri" pitchFamily="34" charset="0"/>
              </a:rPr>
              <a:t>ДНК-праймаза</a:t>
            </a:r>
            <a:r>
              <a:rPr lang="ru-RU" sz="1800" dirty="0">
                <a:latin typeface="Calibri" pitchFamily="34" charset="0"/>
              </a:rPr>
              <a:t>, (7) фрагмент </a:t>
            </a:r>
            <a:r>
              <a:rPr lang="ru-RU" sz="1800" dirty="0" err="1">
                <a:latin typeface="Calibri" pitchFamily="34" charset="0"/>
              </a:rPr>
              <a:t>Окадзакі</a:t>
            </a:r>
            <a:r>
              <a:rPr lang="ru-RU" sz="1800" dirty="0">
                <a:latin typeface="Calibri" pitchFamily="34" charset="0"/>
              </a:rPr>
              <a:t>, (8) </a:t>
            </a:r>
            <a:r>
              <a:rPr lang="ru-RU" sz="1800" dirty="0" err="1">
                <a:latin typeface="Calibri" pitchFamily="34" charset="0"/>
              </a:rPr>
              <a:t>ДНК-полімераза</a:t>
            </a:r>
            <a:r>
              <a:rPr lang="ru-RU" sz="1800" dirty="0">
                <a:latin typeface="Calibri" pitchFamily="34" charset="0"/>
              </a:rPr>
              <a:t> (</a:t>
            </a:r>
            <a:r>
              <a:rPr lang="ru-RU" sz="1800" dirty="0" err="1">
                <a:latin typeface="Calibri" pitchFamily="34" charset="0"/>
              </a:rPr>
              <a:t>Polδ</a:t>
            </a:r>
            <a:r>
              <a:rPr lang="ru-RU" sz="1800" dirty="0">
                <a:latin typeface="Calibri" pitchFamily="34" charset="0"/>
              </a:rPr>
              <a:t>), (9) </a:t>
            </a:r>
            <a:r>
              <a:rPr lang="ru-RU" sz="1800" dirty="0" err="1">
                <a:latin typeface="Calibri" pitchFamily="34" charset="0"/>
              </a:rPr>
              <a:t>хеліказа</a:t>
            </a:r>
            <a:r>
              <a:rPr lang="ru-RU" sz="1800" dirty="0">
                <a:latin typeface="Calibri" pitchFamily="34" charset="0"/>
              </a:rPr>
              <a:t>, (10) </a:t>
            </a:r>
            <a:r>
              <a:rPr lang="ru-RU" sz="1800" dirty="0" err="1">
                <a:latin typeface="Calibri" pitchFamily="34" charset="0"/>
              </a:rPr>
              <a:t>одиночний</a:t>
            </a:r>
            <a:r>
              <a:rPr lang="ru-RU" sz="1800" dirty="0">
                <a:latin typeface="Calibri" pitchFamily="34" charset="0"/>
              </a:rPr>
              <a:t> </a:t>
            </a:r>
            <a:r>
              <a:rPr lang="ru-RU" sz="1800" dirty="0" err="1">
                <a:latin typeface="Calibri" pitchFamily="34" charset="0"/>
              </a:rPr>
              <a:t>ланцюг</a:t>
            </a:r>
            <a:r>
              <a:rPr lang="ru-RU" sz="1800" dirty="0">
                <a:latin typeface="Calibri" pitchFamily="34" charset="0"/>
              </a:rPr>
              <a:t> </a:t>
            </a:r>
            <a:r>
              <a:rPr lang="ru-RU" sz="1800" dirty="0" err="1">
                <a:latin typeface="Calibri" pitchFamily="34" charset="0"/>
              </a:rPr>
              <a:t>зі</a:t>
            </a:r>
            <a:r>
              <a:rPr lang="ru-RU" sz="1800" dirty="0">
                <a:latin typeface="Calibri" pitchFamily="34" charset="0"/>
              </a:rPr>
              <a:t> </a:t>
            </a:r>
            <a:r>
              <a:rPr lang="ru-RU" sz="1800" dirty="0" err="1">
                <a:latin typeface="Calibri" pitchFamily="34" charset="0"/>
              </a:rPr>
              <a:t>зв'язаними</a:t>
            </a:r>
            <a:r>
              <a:rPr lang="ru-RU" sz="1800" dirty="0">
                <a:latin typeface="Calibri" pitchFamily="34" charset="0"/>
              </a:rPr>
              <a:t> </a:t>
            </a:r>
            <a:r>
              <a:rPr lang="ru-RU" sz="1800" dirty="0" err="1">
                <a:latin typeface="Calibri" pitchFamily="34" charset="0"/>
              </a:rPr>
              <a:t>білками</a:t>
            </a:r>
            <a:r>
              <a:rPr lang="ru-RU" sz="1800" dirty="0">
                <a:latin typeface="Calibri" pitchFamily="34" charset="0"/>
              </a:rPr>
              <a:t>, (11) </a:t>
            </a:r>
            <a:r>
              <a:rPr lang="ru-RU" sz="1800" dirty="0" err="1">
                <a:latin typeface="Calibri" pitchFamily="34" charset="0"/>
              </a:rPr>
              <a:t>топоізомераза</a:t>
            </a:r>
            <a:r>
              <a:rPr lang="ru-RU" sz="1800" dirty="0">
                <a:latin typeface="Calibri" pitchFamily="34" charset="0"/>
              </a:rPr>
              <a:t> </a:t>
            </a:r>
          </a:p>
        </p:txBody>
      </p:sp>
      <p:pic>
        <p:nvPicPr>
          <p:cNvPr id="7173" name="Picture 5" descr="Файл:DNA replication numbered.svg"/>
          <p:cNvPicPr>
            <a:picLocks noChangeAspect="1" noChangeArrowheads="1"/>
          </p:cNvPicPr>
          <p:nvPr/>
        </p:nvPicPr>
        <p:blipFill>
          <a:blip r:embed="rId2"/>
          <a:srcRect/>
          <a:stretch>
            <a:fillRect/>
          </a:stretch>
        </p:blipFill>
        <p:spPr bwMode="auto">
          <a:xfrm>
            <a:off x="714348" y="571480"/>
            <a:ext cx="7632700" cy="38989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sz="half" idx="2"/>
          </p:nvPr>
        </p:nvSpPr>
        <p:spPr>
          <a:xfrm>
            <a:off x="5715008" y="5929330"/>
            <a:ext cx="3251200" cy="681038"/>
          </a:xfrm>
        </p:spPr>
        <p:txBody>
          <a:bodyPr/>
          <a:lstStyle/>
          <a:p>
            <a:pPr marL="0" indent="0" algn="ctr">
              <a:lnSpc>
                <a:spcPct val="80000"/>
              </a:lnSpc>
              <a:buFontTx/>
              <a:buNone/>
            </a:pPr>
            <a:r>
              <a:rPr lang="uk-UA" sz="2400" dirty="0">
                <a:latin typeface="Calibri" pitchFamily="34" charset="0"/>
              </a:rPr>
              <a:t>Молекула ДНК та її реплікація</a:t>
            </a:r>
            <a:endParaRPr lang="ru-RU" sz="2400" dirty="0">
              <a:latin typeface="Calibri" pitchFamily="34" charset="0"/>
            </a:endParaRPr>
          </a:p>
        </p:txBody>
      </p:sp>
      <p:pic>
        <p:nvPicPr>
          <p:cNvPr id="2055" name="Picture 7" descr="replicacija"/>
          <p:cNvPicPr>
            <a:picLocks noChangeAspect="1" noChangeArrowheads="1"/>
          </p:cNvPicPr>
          <p:nvPr/>
        </p:nvPicPr>
        <p:blipFill>
          <a:blip r:embed="rId2"/>
          <a:srcRect/>
          <a:stretch>
            <a:fillRect/>
          </a:stretch>
        </p:blipFill>
        <p:spPr bwMode="auto">
          <a:xfrm>
            <a:off x="500034" y="0"/>
            <a:ext cx="2543208" cy="3390944"/>
          </a:xfrm>
          <a:prstGeom prst="rect">
            <a:avLst/>
          </a:prstGeom>
          <a:noFill/>
        </p:spPr>
      </p:pic>
      <p:pic>
        <p:nvPicPr>
          <p:cNvPr id="2056" name="Picture 8" descr="replicacija"/>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857752" y="214290"/>
            <a:ext cx="4073525" cy="3244850"/>
          </a:xfrm>
          <a:prstGeom prst="rect">
            <a:avLst/>
          </a:prstGeom>
          <a:noFill/>
        </p:spPr>
      </p:pic>
      <p:pic>
        <p:nvPicPr>
          <p:cNvPr id="2057" name="Picture 9" descr="replicacija_2"/>
          <p:cNvPicPr>
            <a:picLocks noChangeAspect="1" noChangeArrowheads="1"/>
          </p:cNvPicPr>
          <p:nvPr/>
        </p:nvPicPr>
        <p:blipFill>
          <a:blip r:embed="rId4"/>
          <a:srcRect/>
          <a:stretch>
            <a:fillRect/>
          </a:stretch>
        </p:blipFill>
        <p:spPr bwMode="auto">
          <a:xfrm>
            <a:off x="214282" y="3714752"/>
            <a:ext cx="5249862" cy="29559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42910" y="142852"/>
            <a:ext cx="7772400" cy="1143000"/>
          </a:xfrm>
        </p:spPr>
        <p:txBody>
          <a:bodyPr/>
          <a:lstStyle/>
          <a:p>
            <a:pPr algn="ctr"/>
            <a:r>
              <a:rPr lang="ru-RU" b="1" dirty="0">
                <a:latin typeface="Calibri" pitchFamily="34" charset="0"/>
              </a:rPr>
              <a:t>Транскрипція</a:t>
            </a:r>
          </a:p>
        </p:txBody>
      </p:sp>
      <p:sp>
        <p:nvSpPr>
          <p:cNvPr id="11267" name="Rectangle 3"/>
          <p:cNvSpPr>
            <a:spLocks noGrp="1" noChangeArrowheads="1"/>
          </p:cNvSpPr>
          <p:nvPr>
            <p:ph type="body" idx="1"/>
          </p:nvPr>
        </p:nvSpPr>
        <p:spPr>
          <a:xfrm>
            <a:off x="685800" y="1500174"/>
            <a:ext cx="7772400" cy="4595826"/>
          </a:xfrm>
        </p:spPr>
        <p:txBody>
          <a:bodyPr/>
          <a:lstStyle/>
          <a:p>
            <a:pPr marL="0" indent="0" algn="just">
              <a:lnSpc>
                <a:spcPct val="80000"/>
              </a:lnSpc>
              <a:buFontTx/>
              <a:buNone/>
            </a:pPr>
            <a:r>
              <a:rPr lang="ru-RU" sz="2000" b="1" dirty="0"/>
              <a:t>Транскрипція</a:t>
            </a:r>
            <a:r>
              <a:rPr lang="ru-RU" sz="2000" dirty="0"/>
              <a:t> — </a:t>
            </a:r>
            <a:r>
              <a:rPr lang="ru-RU" sz="2000" dirty="0" err="1"/>
              <a:t>процес</a:t>
            </a:r>
            <a:r>
              <a:rPr lang="ru-RU" sz="2000" dirty="0"/>
              <a:t> синтезу РНК </a:t>
            </a:r>
            <a:r>
              <a:rPr lang="ru-RU" sz="2000" dirty="0" err="1"/>
              <a:t>з</a:t>
            </a:r>
            <a:r>
              <a:rPr lang="ru-RU" sz="2000" dirty="0"/>
              <a:t> </a:t>
            </a:r>
            <a:r>
              <a:rPr lang="ru-RU" sz="2000" dirty="0" err="1"/>
              <a:t>використанням</a:t>
            </a:r>
            <a:r>
              <a:rPr lang="ru-RU" sz="2000" dirty="0"/>
              <a:t> ДНК в </a:t>
            </a:r>
            <a:r>
              <a:rPr lang="ru-RU" sz="2000" dirty="0" err="1"/>
              <a:t>якості</a:t>
            </a:r>
            <a:r>
              <a:rPr lang="ru-RU" sz="2000" dirty="0"/>
              <a:t> </a:t>
            </a:r>
            <a:r>
              <a:rPr lang="ru-RU" sz="2000" dirty="0" err="1"/>
              <a:t>матриці</a:t>
            </a:r>
            <a:r>
              <a:rPr lang="ru-RU" sz="2000" dirty="0"/>
              <a:t>, </a:t>
            </a:r>
            <a:r>
              <a:rPr lang="ru-RU" sz="2000" dirty="0" err="1"/>
              <a:t>що</a:t>
            </a:r>
            <a:r>
              <a:rPr lang="ru-RU" sz="2000" dirty="0"/>
              <a:t> </a:t>
            </a:r>
            <a:r>
              <a:rPr lang="ru-RU" sz="2000" dirty="0" err="1"/>
              <a:t>відбувається</a:t>
            </a:r>
            <a:r>
              <a:rPr lang="ru-RU" sz="2000" dirty="0"/>
              <a:t> у </a:t>
            </a:r>
            <a:r>
              <a:rPr lang="ru-RU" sz="2000" dirty="0" err="1"/>
              <a:t>всіх</a:t>
            </a:r>
            <a:r>
              <a:rPr lang="ru-RU" sz="2000" dirty="0"/>
              <a:t> </a:t>
            </a:r>
            <a:r>
              <a:rPr lang="ru-RU" sz="2000" dirty="0" err="1"/>
              <a:t>живих</a:t>
            </a:r>
            <a:r>
              <a:rPr lang="ru-RU" sz="2000" dirty="0"/>
              <a:t> </a:t>
            </a:r>
            <a:r>
              <a:rPr lang="ru-RU" sz="2000" dirty="0" err="1"/>
              <a:t>клітинах</a:t>
            </a:r>
            <a:r>
              <a:rPr lang="ru-RU" sz="2000" dirty="0"/>
              <a:t>, </a:t>
            </a:r>
            <a:r>
              <a:rPr lang="ru-RU" sz="2000" dirty="0" err="1"/>
              <a:t>іншими</a:t>
            </a:r>
            <a:r>
              <a:rPr lang="ru-RU" sz="2000" dirty="0"/>
              <a:t> словами, </a:t>
            </a:r>
            <a:r>
              <a:rPr lang="ru-RU" sz="2000" dirty="0" err="1"/>
              <a:t>це</a:t>
            </a:r>
            <a:r>
              <a:rPr lang="ru-RU" sz="2000" dirty="0"/>
              <a:t> </a:t>
            </a:r>
            <a:r>
              <a:rPr lang="ru-RU" sz="2000" dirty="0" err="1"/>
              <a:t>перенесення</a:t>
            </a:r>
            <a:r>
              <a:rPr lang="ru-RU" sz="2000" dirty="0"/>
              <a:t> </a:t>
            </a:r>
            <a:r>
              <a:rPr lang="ru-RU" sz="2000" dirty="0" err="1"/>
              <a:t>генетичної</a:t>
            </a:r>
            <a:r>
              <a:rPr lang="ru-RU" sz="2000" dirty="0"/>
              <a:t> </a:t>
            </a:r>
            <a:r>
              <a:rPr lang="ru-RU" sz="2000" dirty="0" err="1"/>
              <a:t>інформації</a:t>
            </a:r>
            <a:r>
              <a:rPr lang="ru-RU" sz="2000" dirty="0"/>
              <a:t> </a:t>
            </a:r>
            <a:r>
              <a:rPr lang="ru-RU" sz="2000" dirty="0" err="1"/>
              <a:t>з</a:t>
            </a:r>
            <a:r>
              <a:rPr lang="ru-RU" sz="2000" dirty="0"/>
              <a:t> ДНК на РНК.</a:t>
            </a:r>
          </a:p>
          <a:p>
            <a:pPr marL="0" indent="0" algn="just">
              <a:lnSpc>
                <a:spcPct val="80000"/>
              </a:lnSpc>
              <a:buFontTx/>
              <a:buNone/>
            </a:pPr>
            <a:r>
              <a:rPr lang="ru-RU" sz="2000" dirty="0"/>
              <a:t>У </a:t>
            </a:r>
            <a:r>
              <a:rPr lang="ru-RU" sz="2000" dirty="0" err="1"/>
              <a:t>разі</a:t>
            </a:r>
            <a:r>
              <a:rPr lang="ru-RU" sz="2000" dirty="0"/>
              <a:t> ДНК, </a:t>
            </a:r>
            <a:r>
              <a:rPr lang="ru-RU" sz="2000" dirty="0" err="1"/>
              <a:t>що</a:t>
            </a:r>
            <a:r>
              <a:rPr lang="ru-RU" sz="2000" dirty="0"/>
              <a:t> </a:t>
            </a:r>
            <a:r>
              <a:rPr lang="ru-RU" sz="2000" dirty="0" err="1"/>
              <a:t>кодує</a:t>
            </a:r>
            <a:r>
              <a:rPr lang="ru-RU" sz="2000" dirty="0"/>
              <a:t> </a:t>
            </a:r>
            <a:r>
              <a:rPr lang="ru-RU" sz="2000" dirty="0" err="1"/>
              <a:t>білок</a:t>
            </a:r>
            <a:r>
              <a:rPr lang="ru-RU" sz="2000" dirty="0"/>
              <a:t>, </a:t>
            </a:r>
            <a:r>
              <a:rPr lang="ru-RU" sz="2000" dirty="0" err="1"/>
              <a:t>транскрипція</a:t>
            </a:r>
            <a:r>
              <a:rPr lang="ru-RU" sz="2000" dirty="0"/>
              <a:t> </a:t>
            </a:r>
            <a:r>
              <a:rPr lang="ru-RU" sz="2000" dirty="0" err="1"/>
              <a:t>є</a:t>
            </a:r>
            <a:r>
              <a:rPr lang="ru-RU" sz="2000" dirty="0"/>
              <a:t> першим </a:t>
            </a:r>
            <a:r>
              <a:rPr lang="ru-RU" sz="2000" dirty="0" err="1"/>
              <a:t>кроком</a:t>
            </a:r>
            <a:r>
              <a:rPr lang="ru-RU" sz="2000" dirty="0"/>
              <a:t> </a:t>
            </a:r>
            <a:r>
              <a:rPr lang="ru-RU" sz="2000" dirty="0" err="1"/>
              <a:t>біосинтезу</a:t>
            </a:r>
            <a:r>
              <a:rPr lang="ru-RU" sz="2000" dirty="0"/>
              <a:t> </a:t>
            </a:r>
            <a:r>
              <a:rPr lang="ru-RU" sz="2000" dirty="0" err="1"/>
              <a:t>білків</a:t>
            </a:r>
            <a:r>
              <a:rPr lang="ru-RU" sz="2000" dirty="0"/>
              <a:t>, </a:t>
            </a:r>
            <a:r>
              <a:rPr lang="ru-RU" sz="2000" dirty="0" err="1"/>
              <a:t>процесу</a:t>
            </a:r>
            <a:r>
              <a:rPr lang="ru-RU" sz="2000" dirty="0"/>
              <a:t>, </a:t>
            </a:r>
            <a:r>
              <a:rPr lang="ru-RU" sz="2000" dirty="0" err="1"/>
              <a:t>який</a:t>
            </a:r>
            <a:r>
              <a:rPr lang="ru-RU" sz="2000" dirty="0"/>
              <a:t> </a:t>
            </a:r>
            <a:r>
              <a:rPr lang="ru-RU" sz="2000" dirty="0" err="1"/>
              <a:t>кінець</a:t>
            </a:r>
            <a:r>
              <a:rPr lang="ru-RU" sz="2000" dirty="0"/>
              <a:t> </a:t>
            </a:r>
            <a:r>
              <a:rPr lang="ru-RU" sz="2000" dirty="0" err="1"/>
              <a:t>кінцем</a:t>
            </a:r>
            <a:r>
              <a:rPr lang="ru-RU" sz="2000" dirty="0"/>
              <a:t> приводить до перекладу </a:t>
            </a:r>
            <a:r>
              <a:rPr lang="ru-RU" sz="2000" dirty="0" err="1"/>
              <a:t>генетичного</a:t>
            </a:r>
            <a:r>
              <a:rPr lang="ru-RU" sz="2000" dirty="0"/>
              <a:t> коду, через </a:t>
            </a:r>
            <a:r>
              <a:rPr lang="ru-RU" sz="2000" dirty="0" err="1"/>
              <a:t>мРНК</a:t>
            </a:r>
            <a:r>
              <a:rPr lang="ru-RU" sz="2000" dirty="0"/>
              <a:t> в </a:t>
            </a:r>
            <a:r>
              <a:rPr lang="ru-RU" sz="2000" dirty="0" err="1"/>
              <a:t>якості</a:t>
            </a:r>
            <a:r>
              <a:rPr lang="ru-RU" sz="2000" dirty="0"/>
              <a:t> </a:t>
            </a:r>
            <a:r>
              <a:rPr lang="ru-RU" sz="2000" dirty="0" err="1"/>
              <a:t>проміжної</a:t>
            </a:r>
            <a:r>
              <a:rPr lang="ru-RU" sz="2000" dirty="0"/>
              <a:t> ланки, у </a:t>
            </a:r>
            <a:r>
              <a:rPr lang="ru-RU" sz="2000" dirty="0" err="1"/>
              <a:t>поліпептидну</a:t>
            </a:r>
            <a:r>
              <a:rPr lang="ru-RU" sz="2000" dirty="0"/>
              <a:t> </a:t>
            </a:r>
            <a:r>
              <a:rPr lang="ru-RU" sz="2000" dirty="0" err="1"/>
              <a:t>послідовність</a:t>
            </a:r>
            <a:r>
              <a:rPr lang="ru-RU" sz="2000" dirty="0"/>
              <a:t> функционального </a:t>
            </a:r>
            <a:r>
              <a:rPr lang="ru-RU" sz="2000" dirty="0" err="1"/>
              <a:t>білку</a:t>
            </a:r>
            <a:r>
              <a:rPr lang="ru-RU" sz="2000" dirty="0"/>
              <a:t>.</a:t>
            </a:r>
          </a:p>
          <a:p>
            <a:pPr marL="0" indent="0" algn="just">
              <a:lnSpc>
                <a:spcPct val="80000"/>
              </a:lnSpc>
              <a:buFontTx/>
              <a:buNone/>
            </a:pPr>
            <a:r>
              <a:rPr lang="ru-RU" sz="2000" dirty="0"/>
              <a:t>Транскрипція </a:t>
            </a:r>
            <a:r>
              <a:rPr lang="ru-RU" sz="2000" dirty="0" err="1"/>
              <a:t>каталізується</a:t>
            </a:r>
            <a:r>
              <a:rPr lang="ru-RU" sz="2000" dirty="0"/>
              <a:t> ферментом </a:t>
            </a:r>
            <a:r>
              <a:rPr lang="ru-RU" sz="2000" dirty="0" err="1"/>
              <a:t>ДНК-залежною</a:t>
            </a:r>
            <a:r>
              <a:rPr lang="ru-RU" sz="2000" dirty="0"/>
              <a:t> </a:t>
            </a:r>
            <a:r>
              <a:rPr lang="ru-RU" sz="2000" dirty="0" err="1"/>
              <a:t>РНК-полімеразою</a:t>
            </a:r>
            <a:r>
              <a:rPr lang="ru-RU" sz="2000" dirty="0"/>
              <a:t>. </a:t>
            </a:r>
            <a:r>
              <a:rPr lang="ru-RU" sz="2000" dirty="0" err="1"/>
              <a:t>Процес</a:t>
            </a:r>
            <a:r>
              <a:rPr lang="ru-RU" sz="2000" dirty="0"/>
              <a:t> синтезу РНК </a:t>
            </a:r>
            <a:r>
              <a:rPr lang="ru-RU" sz="2000" dirty="0" err="1"/>
              <a:t>протікає</a:t>
            </a:r>
            <a:r>
              <a:rPr lang="ru-RU" sz="2000" dirty="0"/>
              <a:t> в </a:t>
            </a:r>
            <a:r>
              <a:rPr lang="ru-RU" sz="2000" dirty="0" err="1"/>
              <a:t>напрямку</a:t>
            </a:r>
            <a:r>
              <a:rPr lang="ru-RU" sz="2000" dirty="0"/>
              <a:t> </a:t>
            </a:r>
            <a:r>
              <a:rPr lang="ru-RU" sz="2000" dirty="0" err="1"/>
              <a:t>від</a:t>
            </a:r>
            <a:r>
              <a:rPr lang="ru-RU" sz="2000" dirty="0"/>
              <a:t> 5'- до 3'- </a:t>
            </a:r>
            <a:r>
              <a:rPr lang="ru-RU" sz="2000" dirty="0" err="1"/>
              <a:t>кінця</a:t>
            </a:r>
            <a:r>
              <a:rPr lang="ru-RU" sz="2000" dirty="0"/>
              <a:t>, </a:t>
            </a:r>
            <a:r>
              <a:rPr lang="ru-RU" sz="2000" dirty="0" err="1"/>
              <a:t>тобто</a:t>
            </a:r>
            <a:r>
              <a:rPr lang="ru-RU" sz="2000" dirty="0"/>
              <a:t> </a:t>
            </a:r>
            <a:r>
              <a:rPr lang="ru-RU" sz="2000" dirty="0" err="1"/>
              <a:t>РНК-полімераза</a:t>
            </a:r>
            <a:r>
              <a:rPr lang="ru-RU" sz="2000" dirty="0"/>
              <a:t> </a:t>
            </a:r>
            <a:r>
              <a:rPr lang="ru-RU" sz="2000" dirty="0" err="1"/>
              <a:t>рухається</a:t>
            </a:r>
            <a:r>
              <a:rPr lang="ru-RU" sz="2000" dirty="0"/>
              <a:t> по матричному </a:t>
            </a:r>
            <a:r>
              <a:rPr lang="ru-RU" sz="2000" dirty="0" err="1"/>
              <a:t>ланцюжку</a:t>
            </a:r>
            <a:r>
              <a:rPr lang="ru-RU" sz="2000" dirty="0"/>
              <a:t> ДНК у </a:t>
            </a:r>
            <a:r>
              <a:rPr lang="ru-RU" sz="2000" dirty="0" err="1"/>
              <a:t>напрямі</a:t>
            </a:r>
            <a:r>
              <a:rPr lang="ru-RU" sz="2000" dirty="0"/>
              <a:t> 3'-&gt;5'.</a:t>
            </a:r>
          </a:p>
          <a:p>
            <a:pPr marL="0" indent="0" algn="just">
              <a:lnSpc>
                <a:spcPct val="80000"/>
              </a:lnSpc>
              <a:buFontTx/>
              <a:buNone/>
            </a:pPr>
            <a:r>
              <a:rPr lang="ru-RU" sz="2000" dirty="0" err="1"/>
              <a:t>Рівень</a:t>
            </a:r>
            <a:r>
              <a:rPr lang="ru-RU" sz="2000" dirty="0"/>
              <a:t> </a:t>
            </a:r>
            <a:r>
              <a:rPr lang="ru-RU" sz="2000" dirty="0" err="1"/>
              <a:t>транскрипції</a:t>
            </a:r>
            <a:r>
              <a:rPr lang="ru-RU" sz="2000" dirty="0"/>
              <a:t> </a:t>
            </a:r>
            <a:r>
              <a:rPr lang="ru-RU" sz="2000" dirty="0" err="1"/>
              <a:t>більшості</a:t>
            </a:r>
            <a:r>
              <a:rPr lang="ru-RU" sz="2000" dirty="0"/>
              <a:t> </a:t>
            </a:r>
            <a:r>
              <a:rPr lang="ru-RU" sz="2000" dirty="0" err="1"/>
              <a:t>генів</a:t>
            </a:r>
            <a:r>
              <a:rPr lang="ru-RU" sz="2000" dirty="0"/>
              <a:t> </a:t>
            </a:r>
            <a:r>
              <a:rPr lang="ru-RU" sz="2000" dirty="0" err="1"/>
              <a:t>чітко</a:t>
            </a:r>
            <a:r>
              <a:rPr lang="ru-RU" sz="2000" dirty="0"/>
              <a:t> </a:t>
            </a:r>
            <a:r>
              <a:rPr lang="ru-RU" sz="2000" dirty="0" err="1"/>
              <a:t>регулююється</a:t>
            </a:r>
            <a:r>
              <a:rPr lang="ru-RU" sz="2000" dirty="0"/>
              <a:t> за </a:t>
            </a:r>
            <a:r>
              <a:rPr lang="ru-RU" sz="2000" dirty="0" err="1"/>
              <a:t>допомогою</a:t>
            </a:r>
            <a:r>
              <a:rPr lang="ru-RU" sz="2000" dirty="0"/>
              <a:t> </a:t>
            </a:r>
            <a:r>
              <a:rPr lang="ru-RU" sz="2000" dirty="0" err="1"/>
              <a:t>факторів</a:t>
            </a:r>
            <a:r>
              <a:rPr lang="ru-RU" sz="2000" dirty="0"/>
              <a:t> </a:t>
            </a:r>
            <a:r>
              <a:rPr lang="ru-RU" sz="2000" dirty="0" err="1"/>
              <a:t>транскрипції</a:t>
            </a:r>
            <a:r>
              <a:rPr lang="ru-RU" sz="2000" dirty="0"/>
              <a:t>. </a:t>
            </a:r>
            <a:r>
              <a:rPr lang="ru-RU" sz="2000" dirty="0" err="1"/>
              <a:t>Саме</a:t>
            </a:r>
            <a:r>
              <a:rPr lang="ru-RU" sz="2000" dirty="0"/>
              <a:t> на </a:t>
            </a:r>
            <a:r>
              <a:rPr lang="ru-RU" sz="2000" dirty="0" err="1"/>
              <a:t>цьому</a:t>
            </a:r>
            <a:r>
              <a:rPr lang="ru-RU" sz="2000" dirty="0"/>
              <a:t> </a:t>
            </a:r>
            <a:r>
              <a:rPr lang="ru-RU" sz="2000" dirty="0" err="1"/>
              <a:t>етапі</a:t>
            </a:r>
            <a:r>
              <a:rPr lang="ru-RU" sz="2000" dirty="0"/>
              <a:t> </a:t>
            </a:r>
            <a:r>
              <a:rPr lang="ru-RU" sz="2000" dirty="0" err="1"/>
              <a:t>відбувається</a:t>
            </a:r>
            <a:r>
              <a:rPr lang="ru-RU" sz="2000" dirty="0"/>
              <a:t> </a:t>
            </a:r>
            <a:r>
              <a:rPr lang="ru-RU" sz="2000" dirty="0" err="1"/>
              <a:t>більша</a:t>
            </a:r>
            <a:r>
              <a:rPr lang="ru-RU" sz="2000" dirty="0"/>
              <a:t> </a:t>
            </a:r>
            <a:r>
              <a:rPr lang="ru-RU" sz="2000" dirty="0" err="1"/>
              <a:t>частина</a:t>
            </a:r>
            <a:r>
              <a:rPr lang="ru-RU" sz="2000" dirty="0"/>
              <a:t> </a:t>
            </a:r>
            <a:r>
              <a:rPr lang="ru-RU" sz="2000" dirty="0" err="1"/>
              <a:t>регуляції</a:t>
            </a:r>
            <a:r>
              <a:rPr lang="ru-RU" sz="2000" dirty="0"/>
              <a:t> </a:t>
            </a:r>
            <a:r>
              <a:rPr lang="ru-RU" sz="2000" dirty="0" err="1"/>
              <a:t>експресії</a:t>
            </a:r>
            <a:r>
              <a:rPr lang="ru-RU" sz="2000" dirty="0"/>
              <a:t> </a:t>
            </a:r>
            <a:r>
              <a:rPr lang="ru-RU" sz="2000" dirty="0" err="1"/>
              <a:t>генів</a:t>
            </a:r>
            <a:r>
              <a:rPr lang="ru-RU" sz="2000" dirty="0"/>
              <a:t>.</a:t>
            </a:r>
          </a:p>
          <a:p>
            <a:pPr marL="0" indent="0" algn="just">
              <a:lnSpc>
                <a:spcPct val="80000"/>
              </a:lnSpc>
              <a:buFontTx/>
              <a:buNone/>
            </a:pPr>
            <a:r>
              <a:rPr lang="ru-RU" sz="2000" dirty="0" err="1"/>
              <a:t>Зазвичай</a:t>
            </a:r>
            <a:r>
              <a:rPr lang="ru-RU" sz="2000" dirty="0"/>
              <a:t> </a:t>
            </a:r>
            <a:r>
              <a:rPr lang="ru-RU" sz="2000" dirty="0" err="1"/>
              <a:t>процес</a:t>
            </a:r>
            <a:r>
              <a:rPr lang="ru-RU" sz="2000" dirty="0"/>
              <a:t> </a:t>
            </a:r>
            <a:r>
              <a:rPr lang="ru-RU" sz="2000" dirty="0" err="1"/>
              <a:t>транскріпції</a:t>
            </a:r>
            <a:r>
              <a:rPr lang="ru-RU" sz="2000" dirty="0"/>
              <a:t> </a:t>
            </a:r>
            <a:r>
              <a:rPr lang="ru-RU" sz="2000" dirty="0" err="1"/>
              <a:t>поділяється</a:t>
            </a:r>
            <a:r>
              <a:rPr lang="ru-RU" sz="2000" dirty="0"/>
              <a:t> на 3 </a:t>
            </a:r>
            <a:r>
              <a:rPr lang="ru-RU" sz="2000" dirty="0" err="1"/>
              <a:t>стадії</a:t>
            </a:r>
            <a:r>
              <a:rPr lang="ru-RU" sz="2000" dirty="0"/>
              <a:t> — </a:t>
            </a:r>
            <a:r>
              <a:rPr lang="ru-RU" sz="2000" dirty="0" err="1"/>
              <a:t>ініціацію</a:t>
            </a:r>
            <a:r>
              <a:rPr lang="ru-RU" sz="2000" dirty="0"/>
              <a:t>, </a:t>
            </a:r>
            <a:r>
              <a:rPr lang="ru-RU" sz="2000" dirty="0" err="1"/>
              <a:t>елонгацію</a:t>
            </a:r>
            <a:r>
              <a:rPr lang="ru-RU" sz="2000" dirty="0"/>
              <a:t> </a:t>
            </a:r>
            <a:r>
              <a:rPr lang="ru-RU" sz="2000" dirty="0" err="1"/>
              <a:t>і</a:t>
            </a:r>
            <a:r>
              <a:rPr lang="ru-RU" sz="2000" dirty="0"/>
              <a:t> </a:t>
            </a:r>
            <a:r>
              <a:rPr lang="ru-RU" sz="2000" dirty="0" err="1"/>
              <a:t>термінацію</a:t>
            </a:r>
            <a:r>
              <a:rPr lang="ru-RU" sz="2000"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68313" y="6021388"/>
            <a:ext cx="8229600" cy="393700"/>
          </a:xfrm>
        </p:spPr>
        <p:txBody>
          <a:bodyPr/>
          <a:lstStyle/>
          <a:p>
            <a:pPr algn="ctr">
              <a:lnSpc>
                <a:spcPct val="80000"/>
              </a:lnSpc>
              <a:buFontTx/>
              <a:buNone/>
            </a:pPr>
            <a:r>
              <a:rPr lang="uk-UA" sz="2400" dirty="0">
                <a:latin typeface="Calibri" pitchFamily="34" charset="0"/>
              </a:rPr>
              <a:t>Механізм транскрипції молекули ДНК</a:t>
            </a:r>
            <a:endParaRPr lang="ru-RU" sz="2400" dirty="0">
              <a:latin typeface="Calibri" pitchFamily="34" charset="0"/>
            </a:endParaRPr>
          </a:p>
        </p:txBody>
      </p:sp>
      <p:pic>
        <p:nvPicPr>
          <p:cNvPr id="4101" name="Picture 5" descr="Process transkripcii DNK"/>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47813" y="549275"/>
            <a:ext cx="6013450" cy="420528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42910" y="428604"/>
            <a:ext cx="7772400" cy="885844"/>
          </a:xfrm>
        </p:spPr>
        <p:txBody>
          <a:bodyPr/>
          <a:lstStyle/>
          <a:p>
            <a:pPr algn="ctr"/>
            <a:r>
              <a:rPr lang="uk-UA" dirty="0">
                <a:latin typeface="Calibri" pitchFamily="34" charset="0"/>
              </a:rPr>
              <a:t>Трансляція (біосинтез білків)</a:t>
            </a:r>
            <a:endParaRPr lang="ru-RU" dirty="0">
              <a:latin typeface="Calibri" pitchFamily="34" charset="0"/>
            </a:endParaRPr>
          </a:p>
        </p:txBody>
      </p:sp>
      <p:sp>
        <p:nvSpPr>
          <p:cNvPr id="12291" name="Rectangle 3"/>
          <p:cNvSpPr>
            <a:spLocks noGrp="1" noChangeArrowheads="1"/>
          </p:cNvSpPr>
          <p:nvPr>
            <p:ph type="body" idx="1"/>
          </p:nvPr>
        </p:nvSpPr>
        <p:spPr>
          <a:xfrm>
            <a:off x="685800" y="1500174"/>
            <a:ext cx="7772400" cy="4595826"/>
          </a:xfrm>
        </p:spPr>
        <p:txBody>
          <a:bodyPr/>
          <a:lstStyle/>
          <a:p>
            <a:pPr marL="0" indent="0" algn="just">
              <a:lnSpc>
                <a:spcPct val="80000"/>
              </a:lnSpc>
              <a:spcBef>
                <a:spcPts val="0"/>
              </a:spcBef>
              <a:buFontTx/>
              <a:buNone/>
            </a:pPr>
            <a:r>
              <a:rPr lang="ru-RU" sz="1400" b="1" dirty="0" smtClean="0">
                <a:latin typeface="Calibri" pitchFamily="34" charset="0"/>
              </a:rPr>
              <a:t>Трансляція</a:t>
            </a:r>
            <a:r>
              <a:rPr lang="ru-RU" sz="1400" b="1" dirty="0">
                <a:latin typeface="Calibri" pitchFamily="34" charset="0"/>
              </a:rPr>
              <a:t>.</a:t>
            </a:r>
            <a:r>
              <a:rPr lang="ru-RU" sz="1400" dirty="0">
                <a:latin typeface="Calibri" pitchFamily="34" charset="0"/>
              </a:rPr>
              <a:t> У </a:t>
            </a:r>
            <a:r>
              <a:rPr lang="ru-RU" sz="1400" dirty="0" err="1">
                <a:latin typeface="Calibri" pitchFamily="34" charset="0"/>
              </a:rPr>
              <a:t>процесі</a:t>
            </a:r>
            <a:r>
              <a:rPr lang="ru-RU" sz="1400" dirty="0">
                <a:latin typeface="Calibri" pitchFamily="34" charset="0"/>
              </a:rPr>
              <a:t> </a:t>
            </a:r>
            <a:r>
              <a:rPr lang="ru-RU" sz="1400" dirty="0" err="1">
                <a:latin typeface="Calibri" pitchFamily="34" charset="0"/>
              </a:rPr>
              <a:t>трансляції</a:t>
            </a:r>
            <a:r>
              <a:rPr lang="ru-RU" sz="1400" dirty="0">
                <a:latin typeface="Calibri" pitchFamily="34" charset="0"/>
              </a:rPr>
              <a:t> н</a:t>
            </a:r>
            <a:r>
              <a:rPr lang="ru-RU" sz="1400" b="1" dirty="0">
                <a:latin typeface="Calibri" pitchFamily="34" charset="0"/>
              </a:rPr>
              <a:t>у</a:t>
            </a:r>
            <a:r>
              <a:rPr lang="ru-RU" sz="1400" dirty="0">
                <a:latin typeface="Calibri" pitchFamily="34" charset="0"/>
              </a:rPr>
              <a:t>клеотидна </a:t>
            </a:r>
            <a:r>
              <a:rPr lang="ru-RU" sz="1400" dirty="0" err="1">
                <a:latin typeface="Calibri" pitchFamily="34" charset="0"/>
              </a:rPr>
              <a:t>послідовність</a:t>
            </a:r>
            <a:r>
              <a:rPr lang="ru-RU" sz="1400" dirty="0">
                <a:latin typeface="Calibri" pitchFamily="34" charset="0"/>
              </a:rPr>
              <a:t>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зчит</a:t>
            </a:r>
            <a:r>
              <a:rPr lang="ru-RU" sz="1400" b="1" dirty="0" err="1">
                <a:latin typeface="Calibri" pitchFamily="34" charset="0"/>
              </a:rPr>
              <a:t>у</a:t>
            </a:r>
            <a:r>
              <a:rPr lang="ru-RU" sz="1400" dirty="0" err="1">
                <a:latin typeface="Calibri" pitchFamily="34" charset="0"/>
              </a:rPr>
              <a:t>ється</a:t>
            </a:r>
            <a:r>
              <a:rPr lang="ru-RU" sz="1400" dirty="0">
                <a:latin typeface="Calibri" pitchFamily="34" charset="0"/>
              </a:rPr>
              <a:t> </a:t>
            </a:r>
            <a:r>
              <a:rPr lang="ru-RU" sz="1400" dirty="0" err="1">
                <a:latin typeface="Calibri" pitchFamily="34" charset="0"/>
              </a:rPr>
              <a:t>гр</a:t>
            </a:r>
            <a:r>
              <a:rPr lang="ru-RU" sz="1400" b="1" dirty="0" err="1">
                <a:latin typeface="Calibri" pitchFamily="34" charset="0"/>
              </a:rPr>
              <a:t>у</a:t>
            </a:r>
            <a:r>
              <a:rPr lang="ru-RU" sz="1400" dirty="0" err="1">
                <a:latin typeface="Calibri" pitchFamily="34" charset="0"/>
              </a:rPr>
              <a:t>пами</a:t>
            </a:r>
            <a:r>
              <a:rPr lang="ru-RU" sz="1400" dirty="0">
                <a:latin typeface="Calibri" pitchFamily="34" charset="0"/>
              </a:rPr>
              <a:t> по три </a:t>
            </a:r>
            <a:r>
              <a:rPr lang="ru-RU" sz="1400" dirty="0" err="1">
                <a:latin typeface="Calibri" pitchFamily="34" charset="0"/>
              </a:rPr>
              <a:t>н</a:t>
            </a:r>
            <a:r>
              <a:rPr lang="ru-RU" sz="1400" b="1" dirty="0" err="1">
                <a:latin typeface="Calibri" pitchFamily="34" charset="0"/>
              </a:rPr>
              <a:t>у</a:t>
            </a:r>
            <a:r>
              <a:rPr lang="ru-RU" sz="1400" dirty="0" err="1">
                <a:latin typeface="Calibri" pitchFamily="34" charset="0"/>
              </a:rPr>
              <a:t>клеотиди</a:t>
            </a:r>
            <a:r>
              <a:rPr lang="ru-RU" sz="1400" dirty="0">
                <a:latin typeface="Calibri" pitchFamily="34" charset="0"/>
              </a:rPr>
              <a:t> (</a:t>
            </a:r>
            <a:r>
              <a:rPr lang="ru-RU" sz="1400" dirty="0" err="1">
                <a:latin typeface="Calibri" pitchFamily="34" charset="0"/>
              </a:rPr>
              <a:t>такі</a:t>
            </a:r>
            <a:r>
              <a:rPr lang="ru-RU" sz="1400" dirty="0">
                <a:latin typeface="Calibri" pitchFamily="34" charset="0"/>
              </a:rPr>
              <a:t> </a:t>
            </a:r>
            <a:r>
              <a:rPr lang="ru-RU" sz="1400" dirty="0" err="1">
                <a:latin typeface="Calibri" pitchFamily="34" charset="0"/>
              </a:rPr>
              <a:t>триплети</a:t>
            </a:r>
            <a:r>
              <a:rPr lang="ru-RU" sz="1400" dirty="0">
                <a:latin typeface="Calibri" pitchFamily="34" charset="0"/>
              </a:rPr>
              <a:t> </a:t>
            </a:r>
            <a:r>
              <a:rPr lang="ru-RU" sz="1400" dirty="0" err="1">
                <a:latin typeface="Calibri" pitchFamily="34" charset="0"/>
              </a:rPr>
              <a:t>називають</a:t>
            </a:r>
            <a:r>
              <a:rPr lang="ru-RU" sz="1400" dirty="0">
                <a:latin typeface="Calibri" pitchFamily="34" charset="0"/>
              </a:rPr>
              <a:t> кодонами), </a:t>
            </a:r>
            <a:r>
              <a:rPr lang="ru-RU" sz="1400" b="1" dirty="0">
                <a:latin typeface="Calibri" pitchFamily="34" charset="0"/>
              </a:rPr>
              <a:t>у</a:t>
            </a:r>
            <a:r>
              <a:rPr lang="ru-RU" sz="1400" dirty="0">
                <a:latin typeface="Calibri" pitchFamily="34" charset="0"/>
              </a:rPr>
              <a:t> </a:t>
            </a:r>
            <a:r>
              <a:rPr lang="ru-RU" sz="1400" dirty="0" err="1">
                <a:latin typeface="Calibri" pitchFamily="34" charset="0"/>
              </a:rPr>
              <a:t>мір</a:t>
            </a:r>
            <a:r>
              <a:rPr lang="ru-RU" sz="1400" b="1" dirty="0" err="1">
                <a:latin typeface="Calibri" pitchFamily="34" charset="0"/>
              </a:rPr>
              <a:t>у</a:t>
            </a:r>
            <a:r>
              <a:rPr lang="ru-RU" sz="1400" dirty="0">
                <a:latin typeface="Calibri" pitchFamily="34" charset="0"/>
              </a:rPr>
              <a:t> того як рибосома </a:t>
            </a:r>
            <a:r>
              <a:rPr lang="ru-RU" sz="1400" dirty="0" err="1">
                <a:latin typeface="Calibri" pitchFamily="34" charset="0"/>
              </a:rPr>
              <a:t>переміщається</a:t>
            </a:r>
            <a:r>
              <a:rPr lang="ru-RU" sz="1400" dirty="0">
                <a:latin typeface="Calibri" pitchFamily="34" charset="0"/>
              </a:rPr>
              <a:t> </a:t>
            </a:r>
            <a:r>
              <a:rPr lang="ru-RU" sz="1400" b="1" dirty="0" err="1">
                <a:latin typeface="Calibri" pitchFamily="34" charset="0"/>
              </a:rPr>
              <a:t>у</a:t>
            </a:r>
            <a:r>
              <a:rPr lang="ru-RU" sz="1400" dirty="0" err="1">
                <a:latin typeface="Calibri" pitchFamily="34" charset="0"/>
              </a:rPr>
              <a:t>здовж</a:t>
            </a:r>
            <a:r>
              <a:rPr lang="ru-RU" sz="1400" dirty="0">
                <a:latin typeface="Calibri" pitchFamily="34" charset="0"/>
              </a:rPr>
              <a:t> </a:t>
            </a:r>
            <a:r>
              <a:rPr lang="ru-RU" sz="1400" dirty="0" err="1">
                <a:latin typeface="Calibri" pitchFamily="34" charset="0"/>
              </a:rPr>
              <a:t>молек</a:t>
            </a:r>
            <a:r>
              <a:rPr lang="ru-RU" sz="1400" b="1" dirty="0" err="1">
                <a:latin typeface="Calibri" pitchFamily="34" charset="0"/>
              </a:rPr>
              <a:t>у</a:t>
            </a:r>
            <a:r>
              <a:rPr lang="ru-RU" sz="1400" dirty="0" err="1">
                <a:latin typeface="Calibri" pitchFamily="34" charset="0"/>
              </a:rPr>
              <a:t>ли</a:t>
            </a:r>
            <a:r>
              <a:rPr lang="ru-RU" sz="1400" dirty="0">
                <a:latin typeface="Calibri" pitchFamily="34" charset="0"/>
              </a:rPr>
              <a:t>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Кожна</a:t>
            </a:r>
            <a:r>
              <a:rPr lang="ru-RU" sz="1400" dirty="0">
                <a:latin typeface="Calibri" pitchFamily="34" charset="0"/>
              </a:rPr>
              <a:t> </a:t>
            </a:r>
            <a:r>
              <a:rPr lang="ru-RU" sz="1400" dirty="0" err="1">
                <a:latin typeface="Calibri" pitchFamily="34" charset="0"/>
              </a:rPr>
              <a:t>амінокислота</a:t>
            </a:r>
            <a:r>
              <a:rPr lang="ru-RU" sz="1400" dirty="0">
                <a:latin typeface="Calibri" pitchFamily="34" charset="0"/>
              </a:rPr>
              <a:t> </a:t>
            </a:r>
            <a:r>
              <a:rPr lang="ru-RU" sz="1400" dirty="0" err="1">
                <a:latin typeface="Calibri" pitchFamily="34" charset="0"/>
              </a:rPr>
              <a:t>відповідає</a:t>
            </a:r>
            <a:r>
              <a:rPr lang="ru-RU" sz="1400" dirty="0">
                <a:latin typeface="Calibri" pitchFamily="34" charset="0"/>
              </a:rPr>
              <a:t> </a:t>
            </a:r>
            <a:r>
              <a:rPr lang="ru-RU" sz="1400" dirty="0" err="1">
                <a:latin typeface="Calibri" pitchFamily="34" charset="0"/>
              </a:rPr>
              <a:t>певном</a:t>
            </a:r>
            <a:r>
              <a:rPr lang="ru-RU" sz="1400" b="1" dirty="0" err="1">
                <a:latin typeface="Calibri" pitchFamily="34" charset="0"/>
              </a:rPr>
              <a:t>у</a:t>
            </a:r>
            <a:r>
              <a:rPr lang="ru-RU" sz="1400" dirty="0">
                <a:latin typeface="Calibri" pitchFamily="34" charset="0"/>
              </a:rPr>
              <a:t> кодон</a:t>
            </a:r>
            <a:r>
              <a:rPr lang="ru-RU" sz="1400" b="1" dirty="0">
                <a:latin typeface="Calibri" pitchFamily="34" charset="0"/>
              </a:rPr>
              <a:t>у</a:t>
            </a:r>
            <a:r>
              <a:rPr lang="ru-RU" sz="1400" dirty="0" smtClean="0">
                <a:latin typeface="Calibri" pitchFamily="34" charset="0"/>
              </a:rPr>
              <a:t>. Транспорт </a:t>
            </a:r>
            <a:r>
              <a:rPr lang="ru-RU" sz="1400" dirty="0" err="1">
                <a:latin typeface="Calibri" pitchFamily="34" charset="0"/>
              </a:rPr>
              <a:t>амінокислот</a:t>
            </a:r>
            <a:r>
              <a:rPr lang="ru-RU" sz="1400" dirty="0">
                <a:latin typeface="Calibri" pitchFamily="34" charset="0"/>
              </a:rPr>
              <a:t> до рибосом </a:t>
            </a:r>
            <a:r>
              <a:rPr lang="ru-RU" sz="1400" dirty="0" err="1">
                <a:latin typeface="Calibri" pitchFamily="34" charset="0"/>
              </a:rPr>
              <a:t>забезпеч</a:t>
            </a:r>
            <a:r>
              <a:rPr lang="ru-RU" sz="1400" b="1" dirty="0" err="1">
                <a:latin typeface="Calibri" pitchFamily="34" charset="0"/>
              </a:rPr>
              <a:t>у</a:t>
            </a:r>
            <a:r>
              <a:rPr lang="ru-RU" sz="1400" dirty="0" err="1">
                <a:latin typeface="Calibri" pitchFamily="34" charset="0"/>
              </a:rPr>
              <a:t>ють</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Для </a:t>
            </a:r>
            <a:r>
              <a:rPr lang="ru-RU" sz="1400" dirty="0" err="1">
                <a:latin typeface="Calibri" pitchFamily="34" charset="0"/>
              </a:rPr>
              <a:t>кожної</a:t>
            </a:r>
            <a:r>
              <a:rPr lang="ru-RU" sz="1400" dirty="0">
                <a:latin typeface="Calibri" pitchFamily="34" charset="0"/>
              </a:rPr>
              <a:t> </a:t>
            </a:r>
            <a:r>
              <a:rPr lang="ru-RU" sz="1400" dirty="0" err="1">
                <a:latin typeface="Calibri" pitchFamily="34" charset="0"/>
              </a:rPr>
              <a:t>амінокислоти</a:t>
            </a:r>
            <a:r>
              <a:rPr lang="ru-RU" sz="1400" dirty="0">
                <a:latin typeface="Calibri" pitchFamily="34" charset="0"/>
              </a:rPr>
              <a:t>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специфічна</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endParaRPr lang="ru-RU" sz="1400" dirty="0" smtClean="0">
              <a:latin typeface="Calibri" pitchFamily="34" charset="0"/>
            </a:endParaRPr>
          </a:p>
          <a:p>
            <a:pPr marL="0" indent="0" algn="just">
              <a:lnSpc>
                <a:spcPct val="80000"/>
              </a:lnSpc>
              <a:spcBef>
                <a:spcPts val="0"/>
              </a:spcBef>
              <a:buFontTx/>
              <a:buNone/>
            </a:pPr>
            <a:r>
              <a:rPr lang="ru-RU" sz="1400" dirty="0" err="1" smtClean="0">
                <a:latin typeface="Calibri" pitchFamily="34" charset="0"/>
              </a:rPr>
              <a:t>Транспортні</a:t>
            </a:r>
            <a:r>
              <a:rPr lang="ru-RU" sz="1400" dirty="0" smtClean="0">
                <a:latin typeface="Calibri" pitchFamily="34" charset="0"/>
              </a:rPr>
              <a:t> </a:t>
            </a:r>
            <a:r>
              <a:rPr lang="ru-RU" sz="1400" dirty="0">
                <a:latin typeface="Calibri" pitchFamily="34" charset="0"/>
              </a:rPr>
              <a:t>РНК </a:t>
            </a:r>
            <a:r>
              <a:rPr lang="ru-RU" sz="1400" dirty="0" err="1">
                <a:latin typeface="Calibri" pitchFamily="34" charset="0"/>
              </a:rPr>
              <a:t>викон</a:t>
            </a:r>
            <a:r>
              <a:rPr lang="ru-RU" sz="1400" b="1" dirty="0" err="1">
                <a:latin typeface="Calibri" pitchFamily="34" charset="0"/>
              </a:rPr>
              <a:t>у</a:t>
            </a:r>
            <a:r>
              <a:rPr lang="ru-RU" sz="1400" dirty="0" err="1">
                <a:latin typeface="Calibri" pitchFamily="34" charset="0"/>
              </a:rPr>
              <a:t>ють</a:t>
            </a:r>
            <a:r>
              <a:rPr lang="ru-RU" sz="1400" dirty="0">
                <a:latin typeface="Calibri" pitchFamily="34" charset="0"/>
              </a:rPr>
              <a:t> роль ланок, </a:t>
            </a:r>
            <a:r>
              <a:rPr lang="ru-RU" sz="1400" dirty="0" err="1">
                <a:latin typeface="Calibri" pitchFamily="34" charset="0"/>
              </a:rPr>
              <a:t>які</a:t>
            </a:r>
            <a:r>
              <a:rPr lang="ru-RU" sz="1400" dirty="0">
                <a:latin typeface="Calibri" pitchFamily="34" charset="0"/>
              </a:rPr>
              <a:t> </a:t>
            </a:r>
            <a:r>
              <a:rPr lang="ru-RU" sz="1400" dirty="0" err="1">
                <a:latin typeface="Calibri" pitchFamily="34" charset="0"/>
              </a:rPr>
              <a:t>зв’яз</a:t>
            </a:r>
            <a:r>
              <a:rPr lang="ru-RU" sz="1400" b="1" dirty="0" err="1">
                <a:latin typeface="Calibri" pitchFamily="34" charset="0"/>
              </a:rPr>
              <a:t>у</a:t>
            </a:r>
            <a:r>
              <a:rPr lang="ru-RU" sz="1400" dirty="0" err="1">
                <a:latin typeface="Calibri" pitchFamily="34" charset="0"/>
              </a:rPr>
              <a:t>ють</a:t>
            </a:r>
            <a:r>
              <a:rPr lang="ru-RU" sz="1400" dirty="0">
                <a:latin typeface="Calibri" pitchFamily="34" charset="0"/>
              </a:rPr>
              <a:t> </a:t>
            </a:r>
            <a:r>
              <a:rPr lang="ru-RU" sz="1400" dirty="0" err="1">
                <a:latin typeface="Calibri" pitchFamily="34" charset="0"/>
              </a:rPr>
              <a:t>триплетний</a:t>
            </a:r>
            <a:r>
              <a:rPr lang="ru-RU" sz="1400" dirty="0">
                <a:latin typeface="Calibri" pitchFamily="34" charset="0"/>
              </a:rPr>
              <a:t> код, </a:t>
            </a:r>
            <a:r>
              <a:rPr lang="ru-RU" sz="1400" dirty="0" err="1">
                <a:latin typeface="Calibri" pitchFamily="34" charset="0"/>
              </a:rPr>
              <a:t>що</a:t>
            </a:r>
            <a:r>
              <a:rPr lang="ru-RU" sz="1400" dirty="0">
                <a:latin typeface="Calibri" pitchFamily="34" charset="0"/>
              </a:rPr>
              <a:t> </a:t>
            </a:r>
            <a:r>
              <a:rPr lang="ru-RU" sz="1400" dirty="0" err="1">
                <a:latin typeface="Calibri" pitchFamily="34" charset="0"/>
              </a:rPr>
              <a:t>міститься</a:t>
            </a:r>
            <a:r>
              <a:rPr lang="ru-RU" sz="1400" dirty="0">
                <a:latin typeface="Calibri" pitchFamily="34" charset="0"/>
              </a:rPr>
              <a:t> в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і</a:t>
            </a:r>
            <a:r>
              <a:rPr lang="ru-RU" sz="1400" dirty="0">
                <a:latin typeface="Calibri" pitchFamily="34" charset="0"/>
              </a:rPr>
              <a:t> </a:t>
            </a:r>
            <a:r>
              <a:rPr lang="ru-RU" sz="1400" dirty="0" err="1">
                <a:latin typeface="Calibri" pitchFamily="34" charset="0"/>
              </a:rPr>
              <a:t>амінокислотн</a:t>
            </a:r>
            <a:r>
              <a:rPr lang="ru-RU" sz="1400" b="1" dirty="0" err="1">
                <a:latin typeface="Calibri" pitchFamily="34" charset="0"/>
              </a:rPr>
              <a:t>у</a:t>
            </a:r>
            <a:r>
              <a:rPr lang="ru-RU" sz="1400" dirty="0">
                <a:latin typeface="Calibri" pitchFamily="34" charset="0"/>
              </a:rPr>
              <a:t> </a:t>
            </a:r>
            <a:r>
              <a:rPr lang="ru-RU" sz="1400" dirty="0" err="1">
                <a:latin typeface="Calibri" pitchFamily="34" charset="0"/>
              </a:rPr>
              <a:t>послідовність</a:t>
            </a:r>
            <a:r>
              <a:rPr lang="ru-RU" sz="1400" dirty="0">
                <a:latin typeface="Calibri" pitchFamily="34" charset="0"/>
              </a:rPr>
              <a:t> </a:t>
            </a:r>
            <a:r>
              <a:rPr lang="ru-RU" sz="1400" dirty="0" err="1">
                <a:latin typeface="Calibri" pitchFamily="34" charset="0"/>
              </a:rPr>
              <a:t>поліпептидного</a:t>
            </a:r>
            <a:r>
              <a:rPr lang="ru-RU" sz="1400" dirty="0">
                <a:latin typeface="Calibri" pitchFamily="34" charset="0"/>
              </a:rPr>
              <a:t> </a:t>
            </a:r>
            <a:r>
              <a:rPr lang="ru-RU" sz="1400" dirty="0" err="1">
                <a:latin typeface="Calibri" pitchFamily="34" charset="0"/>
              </a:rPr>
              <a:t>ланцюга</a:t>
            </a:r>
            <a:r>
              <a:rPr lang="ru-RU" sz="1400" dirty="0">
                <a:latin typeface="Calibri" pitchFamily="34" charset="0"/>
              </a:rPr>
              <a:t>. По </a:t>
            </a:r>
            <a:r>
              <a:rPr lang="ru-RU" sz="1400" dirty="0" err="1">
                <a:latin typeface="Calibri" pitchFamily="34" charset="0"/>
              </a:rPr>
              <a:t>рівняно</a:t>
            </a:r>
            <a:r>
              <a:rPr lang="ru-RU" sz="1400" dirty="0">
                <a:latin typeface="Calibri" pitchFamily="34" charset="0"/>
              </a:rPr>
              <a:t> </a:t>
            </a:r>
            <a:r>
              <a:rPr lang="ru-RU" sz="1400" dirty="0" err="1">
                <a:latin typeface="Calibri" pitchFamily="34" charset="0"/>
              </a:rPr>
              <a:t>невеликі</a:t>
            </a:r>
            <a:r>
              <a:rPr lang="ru-RU" sz="1400" dirty="0">
                <a:latin typeface="Calibri" pitchFamily="34" charset="0"/>
              </a:rPr>
              <a:t> </a:t>
            </a:r>
            <a:r>
              <a:rPr lang="ru-RU" sz="1400" dirty="0" err="1">
                <a:latin typeface="Calibri" pitchFamily="34" charset="0"/>
              </a:rPr>
              <a:t>молек</a:t>
            </a:r>
            <a:r>
              <a:rPr lang="ru-RU" sz="1400" b="1" dirty="0" err="1">
                <a:latin typeface="Calibri" pitchFamily="34" charset="0"/>
              </a:rPr>
              <a:t>у</a:t>
            </a:r>
            <a:r>
              <a:rPr lang="ru-RU" sz="1400" dirty="0" err="1">
                <a:latin typeface="Calibri" pitchFamily="34" charset="0"/>
              </a:rPr>
              <a:t>ли</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dirty="0" err="1">
                <a:latin typeface="Calibri" pitchFamily="34" charset="0"/>
              </a:rPr>
              <a:t>містять</a:t>
            </a:r>
            <a:r>
              <a:rPr lang="ru-RU" sz="1400" dirty="0">
                <a:latin typeface="Calibri" pitchFamily="34" charset="0"/>
              </a:rPr>
              <a:t> </a:t>
            </a:r>
            <a:r>
              <a:rPr lang="ru-RU" sz="1400" dirty="0" err="1">
                <a:latin typeface="Calibri" pitchFamily="34" charset="0"/>
              </a:rPr>
              <a:t>близько</a:t>
            </a:r>
            <a:r>
              <a:rPr lang="ru-RU" sz="1400" dirty="0">
                <a:latin typeface="Calibri" pitchFamily="34" charset="0"/>
              </a:rPr>
              <a:t> 80 </a:t>
            </a:r>
            <a:r>
              <a:rPr lang="ru-RU" sz="1400" dirty="0" err="1">
                <a:latin typeface="Calibri" pitchFamily="34" charset="0"/>
              </a:rPr>
              <a:t>н</a:t>
            </a:r>
            <a:r>
              <a:rPr lang="ru-RU" sz="1400" b="1" dirty="0" err="1">
                <a:latin typeface="Calibri" pitchFamily="34" charset="0"/>
              </a:rPr>
              <a:t>у</a:t>
            </a:r>
            <a:r>
              <a:rPr lang="ru-RU" sz="1400" dirty="0" err="1">
                <a:latin typeface="Calibri" pitchFamily="34" charset="0"/>
              </a:rPr>
              <a:t>клеотидів</a:t>
            </a:r>
            <a:r>
              <a:rPr lang="ru-RU" sz="1400" dirty="0">
                <a:latin typeface="Calibri" pitchFamily="34" charset="0"/>
              </a:rPr>
              <a:t>. </a:t>
            </a:r>
            <a:r>
              <a:rPr lang="ru-RU" sz="1400" dirty="0" err="1">
                <a:latin typeface="Calibri" pitchFamily="34" charset="0"/>
              </a:rPr>
              <a:t>Усі</a:t>
            </a:r>
            <a:r>
              <a:rPr lang="ru-RU" sz="1400" dirty="0">
                <a:latin typeface="Calibri" pitchFamily="34" charset="0"/>
              </a:rPr>
              <a:t> </a:t>
            </a:r>
            <a:r>
              <a:rPr lang="ru-RU" sz="1400" dirty="0" err="1">
                <a:latin typeface="Calibri" pitchFamily="34" charset="0"/>
              </a:rPr>
              <a:t>молек</a:t>
            </a:r>
            <a:r>
              <a:rPr lang="ru-RU" sz="1400" b="1" dirty="0" err="1">
                <a:latin typeface="Calibri" pitchFamily="34" charset="0"/>
              </a:rPr>
              <a:t>у</a:t>
            </a:r>
            <a:r>
              <a:rPr lang="ru-RU" sz="1400" dirty="0" err="1">
                <a:latin typeface="Calibri" pitchFamily="34" charset="0"/>
              </a:rPr>
              <a:t>ли</a:t>
            </a:r>
            <a:r>
              <a:rPr lang="ru-RU" sz="1400" dirty="0">
                <a:latin typeface="Calibri" pitchFamily="34" charset="0"/>
              </a:rPr>
              <a:t> </a:t>
            </a:r>
            <a:r>
              <a:rPr lang="ru-RU" sz="1400" dirty="0" err="1">
                <a:latin typeface="Calibri" pitchFamily="34" charset="0"/>
              </a:rPr>
              <a:t>мають</a:t>
            </a:r>
            <a:r>
              <a:rPr lang="ru-RU" sz="1400" dirty="0">
                <a:latin typeface="Calibri" pitchFamily="34" charset="0"/>
              </a:rPr>
              <a:t> </a:t>
            </a:r>
            <a:r>
              <a:rPr lang="ru-RU" sz="1400" dirty="0" err="1">
                <a:latin typeface="Calibri" pitchFamily="34" charset="0"/>
              </a:rPr>
              <a:t>схож</a:t>
            </a:r>
            <a:r>
              <a:rPr lang="ru-RU" sz="1400" b="1" dirty="0" err="1">
                <a:latin typeface="Calibri" pitchFamily="34" charset="0"/>
              </a:rPr>
              <a:t>у</a:t>
            </a:r>
            <a:r>
              <a:rPr lang="ru-RU" sz="1400" dirty="0" err="1">
                <a:latin typeface="Calibri" pitchFamily="34" charset="0"/>
              </a:rPr>
              <a:t>стр</a:t>
            </a:r>
            <a:r>
              <a:rPr lang="ru-RU" sz="1400" b="1" dirty="0" err="1">
                <a:latin typeface="Calibri" pitchFamily="34" charset="0"/>
              </a:rPr>
              <a:t>у</a:t>
            </a:r>
            <a:r>
              <a:rPr lang="ru-RU" sz="1400" dirty="0" err="1">
                <a:latin typeface="Calibri" pitchFamily="34" charset="0"/>
              </a:rPr>
              <a:t>кт</a:t>
            </a:r>
            <a:r>
              <a:rPr lang="ru-RU" sz="1400" b="1" dirty="0" err="1">
                <a:latin typeface="Calibri" pitchFamily="34" charset="0"/>
              </a:rPr>
              <a:t>у</a:t>
            </a:r>
            <a:r>
              <a:rPr lang="ru-RU" sz="1400" dirty="0" err="1">
                <a:latin typeface="Calibri" pitchFamily="34" charset="0"/>
              </a:rPr>
              <a:t>р</a:t>
            </a:r>
            <a:r>
              <a:rPr lang="ru-RU" sz="1400" b="1" dirty="0" err="1">
                <a:latin typeface="Calibri" pitchFamily="34" charset="0"/>
              </a:rPr>
              <a:t>у</a:t>
            </a:r>
            <a:r>
              <a:rPr lang="ru-RU" sz="1400" dirty="0">
                <a:latin typeface="Calibri" pitchFamily="34" charset="0"/>
              </a:rPr>
              <a:t>: </a:t>
            </a:r>
            <a:r>
              <a:rPr lang="ru-RU" sz="1400" b="1" dirty="0">
                <a:latin typeface="Calibri" pitchFamily="34" charset="0"/>
              </a:rPr>
              <a:t>у</a:t>
            </a:r>
            <a:r>
              <a:rPr lang="ru-RU" sz="1400" dirty="0">
                <a:latin typeface="Calibri" pitchFamily="34" charset="0"/>
              </a:rPr>
              <a:t> </a:t>
            </a:r>
            <a:r>
              <a:rPr lang="ru-RU" sz="1400" dirty="0" err="1">
                <a:latin typeface="Calibri" pitchFamily="34" charset="0"/>
              </a:rPr>
              <a:t>кожної</a:t>
            </a:r>
            <a:r>
              <a:rPr lang="ru-RU" sz="1400" dirty="0">
                <a:latin typeface="Calibri" pitchFamily="34" charset="0"/>
              </a:rPr>
              <a:t>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акцепторна</a:t>
            </a:r>
            <a:r>
              <a:rPr lang="ru-RU" sz="1400" dirty="0">
                <a:latin typeface="Calibri" pitchFamily="34" charset="0"/>
              </a:rPr>
              <a:t> </a:t>
            </a:r>
            <a:r>
              <a:rPr lang="ru-RU" sz="1400" dirty="0" err="1">
                <a:latin typeface="Calibri" pitchFamily="34" charset="0"/>
              </a:rPr>
              <a:t>ділянка</a:t>
            </a:r>
            <a:r>
              <a:rPr lang="ru-RU" sz="1400" dirty="0">
                <a:latin typeface="Calibri" pitchFamily="34" charset="0"/>
              </a:rPr>
              <a:t>, до </a:t>
            </a:r>
            <a:r>
              <a:rPr lang="ru-RU" sz="1400" dirty="0" err="1">
                <a:latin typeface="Calibri" pitchFamily="34" charset="0"/>
              </a:rPr>
              <a:t>якої</a:t>
            </a:r>
            <a:r>
              <a:rPr lang="ru-RU" sz="1400" dirty="0">
                <a:latin typeface="Calibri" pitchFamily="34" charset="0"/>
              </a:rPr>
              <a:t> </a:t>
            </a:r>
            <a:r>
              <a:rPr lang="ru-RU" sz="1400" dirty="0" err="1">
                <a:latin typeface="Calibri" pitchFamily="34" charset="0"/>
              </a:rPr>
              <a:t>приєдн</a:t>
            </a:r>
            <a:r>
              <a:rPr lang="ru-RU" sz="1400" b="1" dirty="0" err="1">
                <a:latin typeface="Calibri" pitchFamily="34" charset="0"/>
              </a:rPr>
              <a:t>у</a:t>
            </a:r>
            <a:r>
              <a:rPr lang="ru-RU" sz="1400" dirty="0" err="1">
                <a:latin typeface="Calibri" pitchFamily="34" charset="0"/>
              </a:rPr>
              <a:t>ється</a:t>
            </a:r>
            <a:r>
              <a:rPr lang="ru-RU" sz="1400" dirty="0">
                <a:latin typeface="Calibri" pitchFamily="34" charset="0"/>
              </a:rPr>
              <a:t> </a:t>
            </a:r>
            <a:r>
              <a:rPr lang="ru-RU" sz="1400" dirty="0" err="1">
                <a:latin typeface="Calibri" pitchFamily="34" charset="0"/>
              </a:rPr>
              <a:t>відповідна</a:t>
            </a:r>
            <a:r>
              <a:rPr lang="ru-RU" sz="1400" dirty="0">
                <a:latin typeface="Calibri" pitchFamily="34" charset="0"/>
              </a:rPr>
              <a:t> </a:t>
            </a:r>
            <a:r>
              <a:rPr lang="ru-RU" sz="1400" dirty="0" err="1">
                <a:latin typeface="Calibri" pitchFamily="34" charset="0"/>
              </a:rPr>
              <a:t>амінокислота</a:t>
            </a:r>
            <a:r>
              <a:rPr lang="ru-RU" sz="1400" dirty="0">
                <a:latin typeface="Calibri" pitchFamily="34" charset="0"/>
              </a:rPr>
              <a:t>, </a:t>
            </a:r>
            <a:r>
              <a:rPr lang="ru-RU" sz="1400" dirty="0" err="1">
                <a:latin typeface="Calibri" pitchFamily="34" charset="0"/>
              </a:rPr>
              <a:t>ділянка</a:t>
            </a:r>
            <a:r>
              <a:rPr lang="ru-RU" sz="1400" dirty="0">
                <a:latin typeface="Calibri" pitchFamily="34" charset="0"/>
              </a:rPr>
              <a:t>, </a:t>
            </a:r>
            <a:r>
              <a:rPr lang="ru-RU" sz="1400" dirty="0" err="1">
                <a:latin typeface="Calibri" pitchFamily="34" charset="0"/>
              </a:rPr>
              <a:t>що</a:t>
            </a:r>
            <a:r>
              <a:rPr lang="ru-RU" sz="1400" dirty="0">
                <a:latin typeface="Calibri" pitchFamily="34" charset="0"/>
              </a:rPr>
              <a:t> </a:t>
            </a:r>
            <a:r>
              <a:rPr lang="ru-RU" sz="1400" dirty="0" err="1">
                <a:latin typeface="Calibri" pitchFamily="34" charset="0"/>
              </a:rPr>
              <a:t>містить</a:t>
            </a:r>
            <a:r>
              <a:rPr lang="ru-RU" sz="1400" dirty="0">
                <a:latin typeface="Calibri" pitchFamily="34" charset="0"/>
              </a:rPr>
              <a:t> антикодон, — </a:t>
            </a:r>
            <a:r>
              <a:rPr lang="ru-RU" sz="1400" dirty="0" err="1">
                <a:latin typeface="Calibri" pitchFamily="34" charset="0"/>
              </a:rPr>
              <a:t>послідовність</a:t>
            </a:r>
            <a:r>
              <a:rPr lang="ru-RU" sz="1400" dirty="0">
                <a:latin typeface="Calibri" pitchFamily="34" charset="0"/>
              </a:rPr>
              <a:t> </a:t>
            </a:r>
            <a:r>
              <a:rPr lang="ru-RU" sz="1400" dirty="0" err="1">
                <a:latin typeface="Calibri" pitchFamily="34" charset="0"/>
              </a:rPr>
              <a:t>із</a:t>
            </a:r>
            <a:r>
              <a:rPr lang="ru-RU" sz="1400" dirty="0">
                <a:latin typeface="Calibri" pitchFamily="34" charset="0"/>
              </a:rPr>
              <a:t> </a:t>
            </a:r>
            <a:r>
              <a:rPr lang="ru-RU" sz="1400" dirty="0" err="1">
                <a:latin typeface="Calibri" pitchFamily="34" charset="0"/>
              </a:rPr>
              <a:t>трьох</a:t>
            </a:r>
            <a:r>
              <a:rPr lang="ru-RU" sz="1400" dirty="0">
                <a:latin typeface="Calibri" pitchFamily="34" charset="0"/>
              </a:rPr>
              <a:t> </a:t>
            </a:r>
            <a:r>
              <a:rPr lang="ru-RU" sz="1400" dirty="0" err="1">
                <a:latin typeface="Calibri" pitchFamily="34" charset="0"/>
              </a:rPr>
              <a:t>н</a:t>
            </a:r>
            <a:r>
              <a:rPr lang="ru-RU" sz="1400" b="1" dirty="0" err="1">
                <a:latin typeface="Calibri" pitchFamily="34" charset="0"/>
              </a:rPr>
              <a:t>у</a:t>
            </a:r>
            <a:r>
              <a:rPr lang="ru-RU" sz="1400" dirty="0" err="1">
                <a:latin typeface="Calibri" pitchFamily="34" charset="0"/>
              </a:rPr>
              <a:t>клеотидів</a:t>
            </a:r>
            <a:r>
              <a:rPr lang="ru-RU" sz="1400" dirty="0">
                <a:latin typeface="Calibri" pitchFamily="34" charset="0"/>
              </a:rPr>
              <a:t>, </a:t>
            </a:r>
            <a:r>
              <a:rPr lang="ru-RU" sz="1400" dirty="0" err="1">
                <a:latin typeface="Calibri" pitchFamily="34" charset="0"/>
              </a:rPr>
              <a:t>комплементарн</a:t>
            </a:r>
            <a:r>
              <a:rPr lang="ru-RU" sz="1400" b="1" dirty="0" err="1">
                <a:latin typeface="Calibri" pitchFamily="34" charset="0"/>
              </a:rPr>
              <a:t>у</a:t>
            </a:r>
            <a:r>
              <a:rPr lang="ru-RU" sz="1400" dirty="0">
                <a:latin typeface="Calibri" pitchFamily="34" charset="0"/>
              </a:rPr>
              <a:t> кодон</a:t>
            </a:r>
            <a:r>
              <a:rPr lang="ru-RU" sz="1400" b="1" dirty="0">
                <a:latin typeface="Calibri" pitchFamily="34" charset="0"/>
              </a:rPr>
              <a:t>у</a:t>
            </a:r>
            <a:r>
              <a:rPr lang="ru-RU" sz="1400" dirty="0">
                <a:latin typeface="Calibri" pitchFamily="34" charset="0"/>
              </a:rPr>
              <a:t>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який</a:t>
            </a:r>
            <a:r>
              <a:rPr lang="ru-RU" sz="1400" dirty="0">
                <a:latin typeface="Calibri" pitchFamily="34" charset="0"/>
              </a:rPr>
              <a:t> </a:t>
            </a:r>
            <a:r>
              <a:rPr lang="ru-RU" sz="1400" dirty="0" err="1">
                <a:latin typeface="Calibri" pitchFamily="34" charset="0"/>
              </a:rPr>
              <a:t>відповідає</a:t>
            </a:r>
            <a:r>
              <a:rPr lang="ru-RU" sz="1400" dirty="0">
                <a:latin typeface="Calibri" pitchFamily="34" charset="0"/>
              </a:rPr>
              <a:t> </a:t>
            </a:r>
            <a:r>
              <a:rPr lang="ru-RU" sz="1400" dirty="0" err="1">
                <a:latin typeface="Calibri" pitchFamily="34" charset="0"/>
              </a:rPr>
              <a:t>певній</a:t>
            </a:r>
            <a:r>
              <a:rPr lang="ru-RU" sz="1400" dirty="0">
                <a:latin typeface="Calibri" pitchFamily="34" charset="0"/>
              </a:rPr>
              <a:t> </a:t>
            </a:r>
            <a:r>
              <a:rPr lang="ru-RU" sz="1400" dirty="0" err="1">
                <a:latin typeface="Calibri" pitchFamily="34" charset="0"/>
              </a:rPr>
              <a:t>амінокислоті</a:t>
            </a:r>
            <a:r>
              <a:rPr lang="ru-RU" sz="1400" dirty="0" smtClean="0">
                <a:latin typeface="Calibri" pitchFamily="34" charset="0"/>
              </a:rPr>
              <a:t>.</a:t>
            </a:r>
          </a:p>
          <a:p>
            <a:pPr marL="0" indent="0" algn="just">
              <a:lnSpc>
                <a:spcPct val="80000"/>
              </a:lnSpc>
              <a:spcBef>
                <a:spcPts val="0"/>
              </a:spcBef>
              <a:buFontTx/>
              <a:buNone/>
            </a:pPr>
            <a:r>
              <a:rPr lang="ru-RU" sz="1400" dirty="0" smtClean="0">
                <a:latin typeface="Calibri" pitchFamily="34" charset="0"/>
              </a:rPr>
              <a:t>Транспортна </a:t>
            </a:r>
            <a:r>
              <a:rPr lang="ru-RU" sz="1400" dirty="0">
                <a:latin typeface="Calibri" pitchFamily="34" charset="0"/>
              </a:rPr>
              <a:t>РНК </a:t>
            </a:r>
            <a:r>
              <a:rPr lang="ru-RU" sz="1400" dirty="0" err="1">
                <a:latin typeface="Calibri" pitchFamily="34" charset="0"/>
              </a:rPr>
              <a:t>з</a:t>
            </a:r>
            <a:r>
              <a:rPr lang="ru-RU" sz="1400" dirty="0">
                <a:latin typeface="Calibri" pitchFamily="34" charset="0"/>
              </a:rPr>
              <a:t> </a:t>
            </a:r>
            <a:r>
              <a:rPr lang="ru-RU" sz="1400" dirty="0" err="1">
                <a:latin typeface="Calibri" pitchFamily="34" charset="0"/>
              </a:rPr>
              <a:t>приєднаною</a:t>
            </a:r>
            <a:r>
              <a:rPr lang="ru-RU" sz="1400" dirty="0">
                <a:latin typeface="Calibri" pitchFamily="34" charset="0"/>
              </a:rPr>
              <a:t> до </a:t>
            </a:r>
            <a:r>
              <a:rPr lang="ru-RU" sz="1400" dirty="0" err="1">
                <a:latin typeface="Calibri" pitchFamily="34" charset="0"/>
              </a:rPr>
              <a:t>неї</a:t>
            </a:r>
            <a:r>
              <a:rPr lang="ru-RU" sz="1400" dirty="0">
                <a:latin typeface="Calibri" pitchFamily="34" charset="0"/>
              </a:rPr>
              <a:t> </a:t>
            </a:r>
            <a:r>
              <a:rPr lang="ru-RU" sz="1400" dirty="0" err="1">
                <a:latin typeface="Calibri" pitchFamily="34" charset="0"/>
              </a:rPr>
              <a:t>амінокислотою</a:t>
            </a:r>
            <a:r>
              <a:rPr lang="ru-RU" sz="1400" dirty="0">
                <a:latin typeface="Calibri" pitchFamily="34" charset="0"/>
              </a:rPr>
              <a:t> </a:t>
            </a:r>
            <a:r>
              <a:rPr lang="ru-RU" sz="1400" dirty="0" err="1">
                <a:latin typeface="Calibri" pitchFamily="34" charset="0"/>
              </a:rPr>
              <a:t>підходить</a:t>
            </a:r>
            <a:r>
              <a:rPr lang="ru-RU" sz="1400" dirty="0">
                <a:latin typeface="Calibri" pitchFamily="34" charset="0"/>
              </a:rPr>
              <a:t> </a:t>
            </a:r>
            <a:r>
              <a:rPr lang="ru-RU" sz="1400" dirty="0" err="1">
                <a:latin typeface="Calibri" pitchFamily="34" charset="0"/>
              </a:rPr>
              <a:t>до</a:t>
            </a:r>
            <a:r>
              <a:rPr lang="ru-RU" sz="1400" dirty="0">
                <a:latin typeface="Calibri" pitchFamily="34" charset="0"/>
              </a:rPr>
              <a:t> </a:t>
            </a:r>
            <a:r>
              <a:rPr lang="ru-RU" sz="1400" dirty="0" err="1">
                <a:latin typeface="Calibri" pitchFamily="34" charset="0"/>
              </a:rPr>
              <a:t>рибосоми</a:t>
            </a:r>
            <a:r>
              <a:rPr lang="ru-RU" sz="1400" dirty="0">
                <a:latin typeface="Calibri" pitchFamily="34" charset="0"/>
              </a:rPr>
              <a:t> </a:t>
            </a:r>
            <a:r>
              <a:rPr lang="ru-RU" sz="1400" dirty="0" err="1">
                <a:latin typeface="Calibri" pitchFamily="34" charset="0"/>
              </a:rPr>
              <a:t>і</a:t>
            </a:r>
            <a:r>
              <a:rPr lang="ru-RU" sz="1400" dirty="0">
                <a:latin typeface="Calibri" pitchFamily="34" charset="0"/>
              </a:rPr>
              <a:t> </a:t>
            </a:r>
            <a:r>
              <a:rPr lang="ru-RU" sz="1400" dirty="0" err="1">
                <a:latin typeface="Calibri" pitchFamily="34" charset="0"/>
              </a:rPr>
              <a:t>зв’яз</a:t>
            </a:r>
            <a:r>
              <a:rPr lang="ru-RU" sz="1400" b="1" dirty="0" err="1">
                <a:latin typeface="Calibri" pitchFamily="34" charset="0"/>
              </a:rPr>
              <a:t>у</a:t>
            </a:r>
            <a:r>
              <a:rPr lang="ru-RU" sz="1400" dirty="0" err="1">
                <a:latin typeface="Calibri" pitchFamily="34" charset="0"/>
              </a:rPr>
              <a:t>ється</a:t>
            </a:r>
            <a:r>
              <a:rPr lang="ru-RU" sz="1400" dirty="0">
                <a:latin typeface="Calibri" pitchFamily="34" charset="0"/>
              </a:rPr>
              <a:t> антикодоном </a:t>
            </a:r>
            <a:r>
              <a:rPr lang="ru-RU" sz="1400" dirty="0" err="1">
                <a:latin typeface="Calibri" pitchFamily="34" charset="0"/>
              </a:rPr>
              <a:t>з</a:t>
            </a:r>
            <a:r>
              <a:rPr lang="ru-RU" sz="1400" dirty="0">
                <a:latin typeface="Calibri" pitchFamily="34" charset="0"/>
              </a:rPr>
              <a:t> </a:t>
            </a:r>
            <a:r>
              <a:rPr lang="ru-RU" sz="1400" dirty="0" err="1">
                <a:latin typeface="Calibri" pitchFamily="34" charset="0"/>
              </a:rPr>
              <a:t>комплементарним</a:t>
            </a:r>
            <a:r>
              <a:rPr lang="ru-RU" sz="1400" dirty="0">
                <a:latin typeface="Calibri" pitchFamily="34" charset="0"/>
              </a:rPr>
              <a:t> триплетом (кодоном) </a:t>
            </a:r>
            <a:r>
              <a:rPr lang="ru-RU" sz="1400" dirty="0" err="1">
                <a:latin typeface="Calibri" pitchFamily="34" charset="0"/>
              </a:rPr>
              <a:t>молек</a:t>
            </a:r>
            <a:r>
              <a:rPr lang="ru-RU" sz="1400" b="1" dirty="0" err="1">
                <a:latin typeface="Calibri" pitchFamily="34" charset="0"/>
              </a:rPr>
              <a:t>у</a:t>
            </a:r>
            <a:r>
              <a:rPr lang="ru-RU" sz="1400" dirty="0" err="1">
                <a:latin typeface="Calibri" pitchFamily="34" charset="0"/>
              </a:rPr>
              <a:t>ли</a:t>
            </a:r>
            <a:r>
              <a:rPr lang="ru-RU" sz="1400" dirty="0">
                <a:latin typeface="Calibri" pitchFamily="34" charset="0"/>
              </a:rPr>
              <a:t>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Зв’яз</a:t>
            </a:r>
            <a:r>
              <a:rPr lang="ru-RU" sz="1400" b="1" dirty="0" err="1">
                <a:latin typeface="Calibri" pitchFamily="34" charset="0"/>
              </a:rPr>
              <a:t>у</a:t>
            </a:r>
            <a:r>
              <a:rPr lang="ru-RU" sz="1400" dirty="0" err="1">
                <a:latin typeface="Calibri" pitchFamily="34" charset="0"/>
              </a:rPr>
              <a:t>вання</a:t>
            </a:r>
            <a:r>
              <a:rPr lang="ru-RU" sz="1400" dirty="0">
                <a:latin typeface="Calibri" pitchFamily="34" charset="0"/>
              </a:rPr>
              <a:t> </a:t>
            </a:r>
            <a:r>
              <a:rPr lang="ru-RU" sz="1400" dirty="0" err="1">
                <a:latin typeface="Calibri" pitchFamily="34" charset="0"/>
              </a:rPr>
              <a:t>відб</a:t>
            </a:r>
            <a:r>
              <a:rPr lang="ru-RU" sz="1400" b="1" dirty="0" err="1">
                <a:latin typeface="Calibri" pitchFamily="34" charset="0"/>
              </a:rPr>
              <a:t>у</a:t>
            </a:r>
            <a:r>
              <a:rPr lang="ru-RU" sz="1400" dirty="0" err="1">
                <a:latin typeface="Calibri" pitchFamily="34" charset="0"/>
              </a:rPr>
              <a:t>вається</a:t>
            </a:r>
            <a:r>
              <a:rPr lang="ru-RU" sz="1400" dirty="0">
                <a:latin typeface="Calibri" pitchFamily="34" charset="0"/>
              </a:rPr>
              <a:t> в строго </a:t>
            </a:r>
            <a:r>
              <a:rPr lang="ru-RU" sz="1400" dirty="0" err="1">
                <a:latin typeface="Calibri" pitchFamily="34" charset="0"/>
              </a:rPr>
              <a:t>визначеном</a:t>
            </a:r>
            <a:r>
              <a:rPr lang="ru-RU" sz="1400" b="1" dirty="0" err="1">
                <a:latin typeface="Calibri" pitchFamily="34" charset="0"/>
              </a:rPr>
              <a:t>у</a:t>
            </a:r>
            <a:r>
              <a:rPr lang="ru-RU" sz="1400" dirty="0">
                <a:latin typeface="Calibri" pitchFamily="34" charset="0"/>
              </a:rPr>
              <a:t> </a:t>
            </a:r>
            <a:r>
              <a:rPr lang="ru-RU" sz="1400" dirty="0" err="1">
                <a:latin typeface="Calibri" pitchFamily="34" charset="0"/>
              </a:rPr>
              <a:t>місці</a:t>
            </a:r>
            <a:r>
              <a:rPr lang="ru-RU" sz="1400" dirty="0">
                <a:latin typeface="Calibri" pitchFamily="34" charset="0"/>
              </a:rPr>
              <a:t> — на так </a:t>
            </a:r>
            <a:r>
              <a:rPr lang="ru-RU" sz="1400" dirty="0" err="1">
                <a:latin typeface="Calibri" pitchFamily="34" charset="0"/>
              </a:rPr>
              <a:t>званій</a:t>
            </a:r>
            <a:r>
              <a:rPr lang="ru-RU" sz="1400" dirty="0">
                <a:latin typeface="Calibri" pitchFamily="34" charset="0"/>
              </a:rPr>
              <a:t> </a:t>
            </a:r>
            <a:r>
              <a:rPr lang="ru-RU" sz="1400" dirty="0" err="1">
                <a:latin typeface="Calibri" pitchFamily="34" charset="0"/>
              </a:rPr>
              <a:t>А-ділянці</a:t>
            </a:r>
            <a:r>
              <a:rPr lang="ru-RU" sz="1400" dirty="0">
                <a:latin typeface="Calibri" pitchFamily="34" charset="0"/>
              </a:rPr>
              <a:t> </a:t>
            </a:r>
            <a:r>
              <a:rPr lang="ru-RU" sz="1400" dirty="0" err="1">
                <a:latin typeface="Calibri" pitchFamily="34" charset="0"/>
              </a:rPr>
              <a:t>рибосоми</a:t>
            </a:r>
            <a:r>
              <a:rPr lang="ru-RU" sz="1400" dirty="0">
                <a:latin typeface="Calibri" pitchFamily="34" charset="0"/>
              </a:rPr>
              <a:t>. У </a:t>
            </a:r>
            <a:r>
              <a:rPr lang="ru-RU" sz="1400" dirty="0" err="1">
                <a:latin typeface="Calibri" pitchFamily="34" charset="0"/>
              </a:rPr>
              <a:t>цей</a:t>
            </a:r>
            <a:r>
              <a:rPr lang="ru-RU" sz="1400" dirty="0">
                <a:latin typeface="Calibri" pitchFamily="34" charset="0"/>
              </a:rPr>
              <a:t> момент на </a:t>
            </a:r>
            <a:r>
              <a:rPr lang="ru-RU" sz="1400" dirty="0" err="1">
                <a:latin typeface="Calibri" pitchFamily="34" charset="0"/>
              </a:rPr>
              <a:t>Р-ділянці</a:t>
            </a:r>
            <a:r>
              <a:rPr lang="ru-RU" sz="1400" dirty="0">
                <a:latin typeface="Calibri" pitchFamily="34" charset="0"/>
              </a:rPr>
              <a:t> (вона </a:t>
            </a:r>
            <a:r>
              <a:rPr lang="ru-RU" sz="1400" dirty="0" err="1">
                <a:latin typeface="Calibri" pitchFamily="34" charset="0"/>
              </a:rPr>
              <a:t>переб</a:t>
            </a:r>
            <a:r>
              <a:rPr lang="ru-RU" sz="1400" b="1" dirty="0" err="1">
                <a:latin typeface="Calibri" pitchFamily="34" charset="0"/>
              </a:rPr>
              <a:t>у</a:t>
            </a:r>
            <a:r>
              <a:rPr lang="ru-RU" sz="1400" dirty="0" err="1">
                <a:latin typeface="Calibri" pitchFamily="34" charset="0"/>
              </a:rPr>
              <a:t>ває</a:t>
            </a:r>
            <a:r>
              <a:rPr lang="ru-RU" sz="1400" dirty="0">
                <a:latin typeface="Calibri" pitchFamily="34" charset="0"/>
              </a:rPr>
              <a:t> </a:t>
            </a:r>
            <a:r>
              <a:rPr lang="ru-RU" sz="1400" dirty="0" err="1">
                <a:latin typeface="Calibri" pitchFamily="34" charset="0"/>
              </a:rPr>
              <a:t>поряд</a:t>
            </a:r>
            <a:r>
              <a:rPr lang="ru-RU" sz="1400" dirty="0">
                <a:latin typeface="Calibri" pitchFamily="34" charset="0"/>
              </a:rPr>
              <a:t> </a:t>
            </a:r>
            <a:r>
              <a:rPr lang="ru-RU" sz="1400" dirty="0" err="1">
                <a:latin typeface="Calibri" pitchFamily="34" charset="0"/>
              </a:rPr>
              <a:t>з</a:t>
            </a:r>
            <a:r>
              <a:rPr lang="ru-RU" sz="1400" dirty="0">
                <a:latin typeface="Calibri" pitchFamily="34" charset="0"/>
              </a:rPr>
              <a:t> </a:t>
            </a:r>
            <a:r>
              <a:rPr lang="ru-RU" sz="1400" dirty="0" err="1">
                <a:latin typeface="Calibri" pitchFamily="34" charset="0"/>
              </a:rPr>
              <a:t>А-ділянкою</a:t>
            </a:r>
            <a:r>
              <a:rPr lang="ru-RU" sz="1400" dirty="0">
                <a:latin typeface="Calibri" pitchFamily="34" charset="0"/>
              </a:rPr>
              <a:t>) </a:t>
            </a:r>
            <a:r>
              <a:rPr lang="ru-RU" sz="1400" dirty="0" err="1">
                <a:latin typeface="Calibri" pitchFamily="34" charset="0"/>
              </a:rPr>
              <a:t>вже</a:t>
            </a:r>
            <a:r>
              <a:rPr lang="ru-RU" sz="1400" dirty="0">
                <a:latin typeface="Calibri" pitchFamily="34" charset="0"/>
              </a:rPr>
              <a:t>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яка </a:t>
            </a:r>
            <a:r>
              <a:rPr lang="ru-RU" sz="1400" b="1" dirty="0" err="1">
                <a:latin typeface="Calibri" pitchFamily="34" charset="0"/>
              </a:rPr>
              <a:t>у</a:t>
            </a:r>
            <a:r>
              <a:rPr lang="ru-RU" sz="1400" dirty="0" err="1">
                <a:latin typeface="Calibri" pitchFamily="34" charset="0"/>
              </a:rPr>
              <a:t>трим</a:t>
            </a:r>
            <a:r>
              <a:rPr lang="ru-RU" sz="1400" b="1" dirty="0" err="1">
                <a:latin typeface="Calibri" pitchFamily="34" charset="0"/>
              </a:rPr>
              <a:t>у</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кінець</a:t>
            </a:r>
            <a:r>
              <a:rPr lang="ru-RU" sz="1400" dirty="0">
                <a:latin typeface="Calibri" pitchFamily="34" charset="0"/>
              </a:rPr>
              <a:t> </a:t>
            </a:r>
            <a:r>
              <a:rPr lang="ru-RU" sz="1400" dirty="0" err="1">
                <a:latin typeface="Calibri" pitchFamily="34" charset="0"/>
              </a:rPr>
              <a:t>зростаючого</a:t>
            </a:r>
            <a:r>
              <a:rPr lang="ru-RU" sz="1400" dirty="0">
                <a:latin typeface="Calibri" pitchFamily="34" charset="0"/>
              </a:rPr>
              <a:t> </a:t>
            </a:r>
            <a:r>
              <a:rPr lang="ru-RU" sz="1400" dirty="0" err="1">
                <a:latin typeface="Calibri" pitchFamily="34" charset="0"/>
              </a:rPr>
              <a:t>поліпептидного</a:t>
            </a:r>
            <a:r>
              <a:rPr lang="ru-RU" sz="1400" dirty="0">
                <a:latin typeface="Calibri" pitchFamily="34" charset="0"/>
              </a:rPr>
              <a:t>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Амінокислота</a:t>
            </a:r>
            <a:r>
              <a:rPr lang="ru-RU" sz="1400" dirty="0">
                <a:latin typeface="Calibri" pitchFamily="34" charset="0"/>
              </a:rPr>
              <a:t>, </a:t>
            </a:r>
            <a:r>
              <a:rPr lang="ru-RU" sz="1400" dirty="0" err="1">
                <a:latin typeface="Calibri" pitchFamily="34" charset="0"/>
              </a:rPr>
              <a:t>закріплена</a:t>
            </a:r>
            <a:r>
              <a:rPr lang="ru-RU" sz="1400" dirty="0">
                <a:latin typeface="Calibri" pitchFamily="34" charset="0"/>
              </a:rPr>
              <a:t> на </a:t>
            </a:r>
            <a:r>
              <a:rPr lang="ru-RU" sz="1400" dirty="0" err="1">
                <a:latin typeface="Calibri" pitchFamily="34" charset="0"/>
              </a:rPr>
              <a:t>новоприб</a:t>
            </a:r>
            <a:r>
              <a:rPr lang="ru-RU" sz="1400" b="1" dirty="0" err="1">
                <a:latin typeface="Calibri" pitchFamily="34" charset="0"/>
              </a:rPr>
              <a:t>у</a:t>
            </a:r>
            <a:r>
              <a:rPr lang="ru-RU" sz="1400" dirty="0" err="1">
                <a:latin typeface="Calibri" pitchFamily="34" charset="0"/>
              </a:rPr>
              <a:t>лій</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b="1" dirty="0" err="1">
                <a:latin typeface="Calibri" pitchFamily="34" charset="0"/>
              </a:rPr>
              <a:t>у</a:t>
            </a:r>
            <a:r>
              <a:rPr lang="ru-RU" sz="1400" dirty="0" err="1">
                <a:latin typeface="Calibri" pitchFamily="34" charset="0"/>
              </a:rPr>
              <a:t>творює</a:t>
            </a:r>
            <a:r>
              <a:rPr lang="ru-RU" sz="1400" dirty="0">
                <a:latin typeface="Calibri" pitchFamily="34" charset="0"/>
              </a:rPr>
              <a:t> </a:t>
            </a:r>
            <a:r>
              <a:rPr lang="ru-RU" sz="1400" dirty="0" err="1">
                <a:latin typeface="Calibri" pitchFamily="34" charset="0"/>
              </a:rPr>
              <a:t>пептидний</a:t>
            </a:r>
            <a:r>
              <a:rPr lang="ru-RU" sz="1400" dirty="0">
                <a:latin typeface="Calibri" pitchFamily="34" charset="0"/>
              </a:rPr>
              <a:t> </a:t>
            </a:r>
            <a:r>
              <a:rPr lang="ru-RU" sz="1400" dirty="0" err="1">
                <a:latin typeface="Calibri" pitchFamily="34" charset="0"/>
              </a:rPr>
              <a:t>зв’язок</a:t>
            </a:r>
            <a:r>
              <a:rPr lang="ru-RU" sz="1400" dirty="0">
                <a:latin typeface="Calibri" pitchFamily="34" charset="0"/>
              </a:rPr>
              <a:t> </a:t>
            </a:r>
            <a:r>
              <a:rPr lang="ru-RU" sz="1400" dirty="0" err="1">
                <a:latin typeface="Calibri" pitchFamily="34" charset="0"/>
              </a:rPr>
              <a:t>з</a:t>
            </a:r>
            <a:r>
              <a:rPr lang="ru-RU" sz="1400" dirty="0">
                <a:latin typeface="Calibri" pitchFamily="34" charset="0"/>
              </a:rPr>
              <a:t> </a:t>
            </a:r>
            <a:r>
              <a:rPr lang="ru-RU" sz="1400" dirty="0" err="1">
                <a:latin typeface="Calibri" pitchFamily="34" charset="0"/>
              </a:rPr>
              <a:t>СООН-кінцевою</a:t>
            </a:r>
            <a:r>
              <a:rPr lang="ru-RU" sz="1400" dirty="0">
                <a:latin typeface="Calibri" pitchFamily="34" charset="0"/>
              </a:rPr>
              <a:t> </a:t>
            </a:r>
            <a:r>
              <a:rPr lang="ru-RU" sz="1400" dirty="0" err="1">
                <a:latin typeface="Calibri" pitchFamily="34" charset="0"/>
              </a:rPr>
              <a:t>амінокислотою</a:t>
            </a:r>
            <a:r>
              <a:rPr lang="ru-RU" sz="1400" dirty="0">
                <a:latin typeface="Calibri" pitchFamily="34" charset="0"/>
              </a:rPr>
              <a:t> </a:t>
            </a:r>
            <a:r>
              <a:rPr lang="ru-RU" sz="1400" dirty="0" err="1">
                <a:latin typeface="Calibri" pitchFamily="34" charset="0"/>
              </a:rPr>
              <a:t>поліпептидного</a:t>
            </a:r>
            <a:r>
              <a:rPr lang="ru-RU" sz="1400" dirty="0">
                <a:latin typeface="Calibri" pitchFamily="34" charset="0"/>
              </a:rPr>
              <a:t>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і</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dirty="0" err="1">
                <a:latin typeface="Calibri" pitchFamily="34" charset="0"/>
              </a:rPr>
              <a:t>що</a:t>
            </a:r>
            <a:r>
              <a:rPr lang="ru-RU" sz="1400" dirty="0">
                <a:latin typeface="Calibri" pitchFamily="34" charset="0"/>
              </a:rPr>
              <a:t> </a:t>
            </a:r>
            <a:r>
              <a:rPr lang="ru-RU" sz="1400" dirty="0" err="1">
                <a:latin typeface="Calibri" pitchFamily="34" charset="0"/>
              </a:rPr>
              <a:t>знаходилась</a:t>
            </a:r>
            <a:r>
              <a:rPr lang="ru-RU" sz="1400" dirty="0">
                <a:latin typeface="Calibri" pitchFamily="34" charset="0"/>
              </a:rPr>
              <a:t> до </a:t>
            </a:r>
            <a:r>
              <a:rPr lang="ru-RU" sz="1400" dirty="0" err="1">
                <a:latin typeface="Calibri" pitchFamily="34" charset="0"/>
              </a:rPr>
              <a:t>цього</a:t>
            </a:r>
            <a:r>
              <a:rPr lang="ru-RU" sz="1400" dirty="0">
                <a:latin typeface="Calibri" pitchFamily="34" charset="0"/>
              </a:rPr>
              <a:t> на </a:t>
            </a:r>
            <a:r>
              <a:rPr lang="ru-RU" sz="1400" dirty="0" err="1">
                <a:latin typeface="Calibri" pitchFamily="34" charset="0"/>
              </a:rPr>
              <a:t>Р-ділянці</a:t>
            </a:r>
            <a:r>
              <a:rPr lang="ru-RU" sz="1400" dirty="0">
                <a:latin typeface="Calibri" pitchFamily="34" charset="0"/>
              </a:rPr>
              <a:t>, </a:t>
            </a:r>
            <a:r>
              <a:rPr lang="ru-RU" sz="1400" dirty="0" err="1">
                <a:latin typeface="Calibri" pitchFamily="34" charset="0"/>
              </a:rPr>
              <a:t>відділяється</a:t>
            </a:r>
            <a:r>
              <a:rPr lang="ru-RU" sz="1400" dirty="0">
                <a:latin typeface="Calibri" pitchFamily="34" charset="0"/>
              </a:rPr>
              <a:t> </a:t>
            </a:r>
            <a:r>
              <a:rPr lang="ru-RU" sz="1400" dirty="0" err="1">
                <a:latin typeface="Calibri" pitchFamily="34" charset="0"/>
              </a:rPr>
              <a:t>від</a:t>
            </a:r>
            <a:r>
              <a:rPr lang="ru-RU" sz="1400" dirty="0">
                <a:latin typeface="Calibri" pitchFamily="34" charset="0"/>
              </a:rPr>
              <a:t> </a:t>
            </a:r>
            <a:r>
              <a:rPr lang="ru-RU" sz="1400" dirty="0" err="1">
                <a:latin typeface="Calibri" pitchFamily="34" charset="0"/>
              </a:rPr>
              <a:t>рибосоми</a:t>
            </a:r>
            <a:r>
              <a:rPr lang="ru-RU" sz="1400" dirty="0">
                <a:latin typeface="Calibri" pitchFamily="34" charset="0"/>
              </a:rPr>
              <a:t> </a:t>
            </a:r>
            <a:r>
              <a:rPr lang="ru-RU" sz="1400" dirty="0" err="1">
                <a:latin typeface="Calibri" pitchFamily="34" charset="0"/>
              </a:rPr>
              <a:t>й</a:t>
            </a:r>
            <a:r>
              <a:rPr lang="ru-RU" sz="1400" dirty="0">
                <a:latin typeface="Calibri" pitchFamily="34" charset="0"/>
              </a:rPr>
              <a:t> </a:t>
            </a:r>
            <a:r>
              <a:rPr lang="ru-RU" sz="1400" dirty="0" err="1">
                <a:latin typeface="Calibri" pitchFamily="34" charset="0"/>
              </a:rPr>
              <a:t>здатна</a:t>
            </a:r>
            <a:r>
              <a:rPr lang="ru-RU" sz="1400" dirty="0">
                <a:latin typeface="Calibri" pitchFamily="34" charset="0"/>
              </a:rPr>
              <a:t> </a:t>
            </a:r>
            <a:r>
              <a:rPr lang="ru-RU" sz="1400" dirty="0" err="1">
                <a:latin typeface="Calibri" pitchFamily="34" charset="0"/>
              </a:rPr>
              <a:t>транспорт</a:t>
            </a:r>
            <a:r>
              <a:rPr lang="ru-RU" sz="1400" b="1" dirty="0" err="1">
                <a:latin typeface="Calibri" pitchFamily="34" charset="0"/>
              </a:rPr>
              <a:t>у</a:t>
            </a:r>
            <a:r>
              <a:rPr lang="ru-RU" sz="1400" dirty="0" err="1">
                <a:latin typeface="Calibri" pitchFamily="34" charset="0"/>
              </a:rPr>
              <a:t>вати</a:t>
            </a:r>
            <a:r>
              <a:rPr lang="ru-RU" sz="1400" dirty="0">
                <a:latin typeface="Calibri" pitchFamily="34" charset="0"/>
              </a:rPr>
              <a:t> </a:t>
            </a:r>
            <a:r>
              <a:rPr lang="ru-RU" sz="1400" dirty="0" err="1">
                <a:latin typeface="Calibri" pitchFamily="34" charset="0"/>
              </a:rPr>
              <a:t>інш</a:t>
            </a:r>
            <a:r>
              <a:rPr lang="ru-RU" sz="1400" b="1" dirty="0" err="1">
                <a:latin typeface="Calibri" pitchFamily="34" charset="0"/>
              </a:rPr>
              <a:t>у</a:t>
            </a:r>
            <a:r>
              <a:rPr lang="ru-RU" sz="1400" dirty="0" err="1">
                <a:latin typeface="Calibri" pitchFamily="34" charset="0"/>
              </a:rPr>
              <a:t>так</a:t>
            </a:r>
            <a:r>
              <a:rPr lang="ru-RU" sz="1400" b="1" dirty="0" err="1">
                <a:latin typeface="Calibri" pitchFamily="34" charset="0"/>
              </a:rPr>
              <a:t>у</a:t>
            </a:r>
            <a:r>
              <a:rPr lang="ru-RU" sz="1400" dirty="0">
                <a:latin typeface="Calibri" pitchFamily="34" charset="0"/>
              </a:rPr>
              <a:t> ж </a:t>
            </a:r>
            <a:r>
              <a:rPr lang="ru-RU" sz="1400" dirty="0" err="1">
                <a:latin typeface="Calibri" pitchFamily="34" charset="0"/>
              </a:rPr>
              <a:t>амінокислот</a:t>
            </a:r>
            <a:r>
              <a:rPr lang="ru-RU" sz="1400" b="1" dirty="0" err="1">
                <a:latin typeface="Calibri" pitchFamily="34" charset="0"/>
              </a:rPr>
              <a:t>у</a:t>
            </a:r>
            <a:r>
              <a:rPr lang="ru-RU" sz="1400" dirty="0">
                <a:latin typeface="Calibri" pitchFamily="34" charset="0"/>
              </a:rPr>
              <a:t>. </a:t>
            </a:r>
            <a:r>
              <a:rPr lang="ru-RU" sz="1400" dirty="0" err="1">
                <a:latin typeface="Calibri" pitchFamily="34" charset="0"/>
              </a:rPr>
              <a:t>Це</a:t>
            </a:r>
            <a:r>
              <a:rPr lang="ru-RU" sz="1400" dirty="0">
                <a:latin typeface="Calibri" pitchFamily="34" charset="0"/>
              </a:rPr>
              <a:t> </a:t>
            </a:r>
            <a:r>
              <a:rPr lang="ru-RU" sz="1400" dirty="0" err="1">
                <a:latin typeface="Calibri" pitchFamily="34" charset="0"/>
              </a:rPr>
              <a:t>призводить</a:t>
            </a:r>
            <a:r>
              <a:rPr lang="ru-RU" sz="1400" dirty="0">
                <a:latin typeface="Calibri" pitchFamily="34" charset="0"/>
              </a:rPr>
              <a:t> до </a:t>
            </a:r>
            <a:r>
              <a:rPr lang="ru-RU" sz="1400" dirty="0" err="1">
                <a:latin typeface="Calibri" pitchFamily="34" charset="0"/>
              </a:rPr>
              <a:t>переміщення</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dirty="0" err="1">
                <a:latin typeface="Calibri" pitchFamily="34" charset="0"/>
              </a:rPr>
              <a:t>з</a:t>
            </a:r>
            <a:r>
              <a:rPr lang="ru-RU" sz="1400" dirty="0">
                <a:latin typeface="Calibri" pitchFamily="34" charset="0"/>
              </a:rPr>
              <a:t> </a:t>
            </a:r>
            <a:r>
              <a:rPr lang="ru-RU" sz="1400" dirty="0" err="1">
                <a:latin typeface="Calibri" pitchFamily="34" charset="0"/>
              </a:rPr>
              <a:t>якою</a:t>
            </a:r>
            <a:r>
              <a:rPr lang="ru-RU" sz="1400" dirty="0">
                <a:latin typeface="Calibri" pitchFamily="34" charset="0"/>
              </a:rPr>
              <a:t> </a:t>
            </a:r>
            <a:r>
              <a:rPr lang="ru-RU" sz="1400" dirty="0" err="1">
                <a:latin typeface="Calibri" pitchFamily="34" charset="0"/>
              </a:rPr>
              <a:t>тепер</a:t>
            </a:r>
            <a:r>
              <a:rPr lang="ru-RU" sz="1400" dirty="0">
                <a:latin typeface="Calibri" pitchFamily="34" charset="0"/>
              </a:rPr>
              <a:t> </a:t>
            </a:r>
            <a:r>
              <a:rPr lang="ru-RU" sz="1400" dirty="0" err="1">
                <a:latin typeface="Calibri" pitchFamily="34" charset="0"/>
              </a:rPr>
              <a:t>зв’язані</a:t>
            </a:r>
            <a:r>
              <a:rPr lang="ru-RU" sz="1400" dirty="0">
                <a:latin typeface="Calibri" pitchFamily="34" charset="0"/>
              </a:rPr>
              <a:t> </a:t>
            </a:r>
            <a:r>
              <a:rPr lang="ru-RU" sz="1400" dirty="0" err="1">
                <a:latin typeface="Calibri" pitchFamily="34" charset="0"/>
              </a:rPr>
              <a:t>амінокислоти</a:t>
            </a:r>
            <a:r>
              <a:rPr lang="ru-RU" sz="1400" dirty="0">
                <a:latin typeface="Calibri" pitchFamily="34" charset="0"/>
              </a:rPr>
              <a:t> </a:t>
            </a:r>
            <a:r>
              <a:rPr lang="ru-RU" sz="1400" dirty="0" err="1">
                <a:latin typeface="Calibri" pitchFamily="34" charset="0"/>
              </a:rPr>
              <a:t>білка</a:t>
            </a:r>
            <a:r>
              <a:rPr lang="ru-RU" sz="1400" dirty="0">
                <a:latin typeface="Calibri" pitchFamily="34" charset="0"/>
              </a:rPr>
              <a:t>, </a:t>
            </a:r>
            <a:r>
              <a:rPr lang="ru-RU" sz="1400" dirty="0" err="1">
                <a:latin typeface="Calibri" pitchFamily="34" charset="0"/>
              </a:rPr>
              <a:t>що</a:t>
            </a:r>
            <a:r>
              <a:rPr lang="ru-RU" sz="1400" dirty="0">
                <a:latin typeface="Calibri" pitchFamily="34" charset="0"/>
              </a:rPr>
              <a:t> </a:t>
            </a:r>
            <a:r>
              <a:rPr lang="ru-RU" sz="1400" dirty="0" err="1">
                <a:latin typeface="Calibri" pitchFamily="34" charset="0"/>
              </a:rPr>
              <a:t>синтез</a:t>
            </a:r>
            <a:r>
              <a:rPr lang="ru-RU" sz="1400" b="1" dirty="0" err="1">
                <a:latin typeface="Calibri" pitchFamily="34" charset="0"/>
              </a:rPr>
              <a:t>у</a:t>
            </a:r>
            <a:r>
              <a:rPr lang="ru-RU" sz="1400" dirty="0" err="1">
                <a:latin typeface="Calibri" pitchFamily="34" charset="0"/>
              </a:rPr>
              <a:t>ється</a:t>
            </a:r>
            <a:r>
              <a:rPr lang="ru-RU" sz="1400" dirty="0">
                <a:latin typeface="Calibri" pitchFamily="34" charset="0"/>
              </a:rPr>
              <a:t>), яка </a:t>
            </a:r>
            <a:r>
              <a:rPr lang="ru-RU" sz="1400" dirty="0" err="1">
                <a:latin typeface="Calibri" pitchFamily="34" charset="0"/>
              </a:rPr>
              <a:t>залишилася</a:t>
            </a:r>
            <a:r>
              <a:rPr lang="ru-RU" sz="1400" dirty="0">
                <a:latin typeface="Calibri" pitchFamily="34" charset="0"/>
              </a:rPr>
              <a:t>, на </a:t>
            </a:r>
            <a:r>
              <a:rPr lang="ru-RU" sz="1400" dirty="0" err="1">
                <a:latin typeface="Calibri" pitchFamily="34" charset="0"/>
              </a:rPr>
              <a:t>звільнен</a:t>
            </a:r>
            <a:r>
              <a:rPr lang="ru-RU" sz="1400" b="1" dirty="0" err="1">
                <a:latin typeface="Calibri" pitchFamily="34" charset="0"/>
              </a:rPr>
              <a:t>у</a:t>
            </a:r>
            <a:r>
              <a:rPr lang="ru-RU" sz="1400" dirty="0">
                <a:latin typeface="Calibri" pitchFamily="34" charset="0"/>
              </a:rPr>
              <a:t> </a:t>
            </a:r>
            <a:r>
              <a:rPr lang="ru-RU" sz="1400" dirty="0" err="1">
                <a:latin typeface="Calibri" pitchFamily="34" charset="0"/>
              </a:rPr>
              <a:t>Р-ділянк</a:t>
            </a:r>
            <a:r>
              <a:rPr lang="ru-RU" sz="1400" b="1" dirty="0" err="1">
                <a:latin typeface="Calibri" pitchFamily="34" charset="0"/>
              </a:rPr>
              <a:t>у</a:t>
            </a:r>
            <a:r>
              <a:rPr lang="ru-RU" sz="1400" dirty="0">
                <a:latin typeface="Calibri" pitchFamily="34" charset="0"/>
              </a:rPr>
              <a:t>. </a:t>
            </a:r>
            <a:r>
              <a:rPr lang="ru-RU" sz="1400" dirty="0" err="1">
                <a:latin typeface="Calibri" pitchFamily="34" charset="0"/>
              </a:rPr>
              <a:t>Тепер</a:t>
            </a:r>
            <a:r>
              <a:rPr lang="ru-RU" sz="1400" dirty="0">
                <a:latin typeface="Calibri" pitchFamily="34" charset="0"/>
              </a:rPr>
              <a:t> </a:t>
            </a:r>
            <a:r>
              <a:rPr lang="ru-RU" sz="1400" dirty="0" err="1">
                <a:latin typeface="Calibri" pitchFamily="34" charset="0"/>
              </a:rPr>
              <a:t>А-ділянка</a:t>
            </a:r>
            <a:r>
              <a:rPr lang="ru-RU" sz="1400" dirty="0">
                <a:latin typeface="Calibri" pitchFamily="34" charset="0"/>
              </a:rPr>
              <a:t> дост</a:t>
            </a:r>
            <a:r>
              <a:rPr lang="ru-RU" sz="1400" b="1" dirty="0">
                <a:latin typeface="Calibri" pitchFamily="34" charset="0"/>
              </a:rPr>
              <a:t>у</a:t>
            </a:r>
            <a:r>
              <a:rPr lang="ru-RU" sz="1400" dirty="0">
                <a:latin typeface="Calibri" pitchFamily="34" charset="0"/>
              </a:rPr>
              <a:t>пна для </a:t>
            </a:r>
            <a:r>
              <a:rPr lang="ru-RU" sz="1400" dirty="0" err="1">
                <a:latin typeface="Calibri" pitchFamily="34" charset="0"/>
              </a:rPr>
              <a:t>прикріплення</a:t>
            </a:r>
            <a:r>
              <a:rPr lang="ru-RU" sz="1400" dirty="0">
                <a:latin typeface="Calibri" pitchFamily="34" charset="0"/>
              </a:rPr>
              <a:t> </a:t>
            </a:r>
            <a:r>
              <a:rPr lang="ru-RU" sz="1400" dirty="0" err="1">
                <a:latin typeface="Calibri" pitchFamily="34" charset="0"/>
              </a:rPr>
              <a:t>наст</a:t>
            </a:r>
            <a:r>
              <a:rPr lang="ru-RU" sz="1400" b="1" dirty="0" err="1">
                <a:latin typeface="Calibri" pitchFamily="34" charset="0"/>
              </a:rPr>
              <a:t>у</a:t>
            </a:r>
            <a:r>
              <a:rPr lang="ru-RU" sz="1400" dirty="0" err="1">
                <a:latin typeface="Calibri" pitchFamily="34" charset="0"/>
              </a:rPr>
              <a:t>пної</a:t>
            </a:r>
            <a:r>
              <a:rPr lang="ru-RU" sz="1400" dirty="0">
                <a:latin typeface="Calibri" pitchFamily="34" charset="0"/>
              </a:rPr>
              <a:t> </a:t>
            </a:r>
            <a:r>
              <a:rPr lang="ru-RU" sz="1400" dirty="0" err="1">
                <a:latin typeface="Calibri" pitchFamily="34" charset="0"/>
              </a:rPr>
              <a:t>молек</a:t>
            </a:r>
            <a:r>
              <a:rPr lang="ru-RU" sz="1400" b="1" dirty="0" err="1">
                <a:latin typeface="Calibri" pitchFamily="34" charset="0"/>
              </a:rPr>
              <a:t>у</a:t>
            </a:r>
            <a:r>
              <a:rPr lang="ru-RU" sz="1400" dirty="0" err="1">
                <a:latin typeface="Calibri" pitchFamily="34" charset="0"/>
              </a:rPr>
              <a:t>ли</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антикодон </a:t>
            </a:r>
            <a:r>
              <a:rPr lang="ru-RU" sz="1400" dirty="0" err="1">
                <a:latin typeface="Calibri" pitchFamily="34" charset="0"/>
              </a:rPr>
              <a:t>якої</a:t>
            </a:r>
            <a:r>
              <a:rPr lang="ru-RU" sz="1400" dirty="0">
                <a:latin typeface="Calibri" pitchFamily="34" charset="0"/>
              </a:rPr>
              <a:t> </a:t>
            </a:r>
            <a:r>
              <a:rPr lang="ru-RU" sz="1400" dirty="0" err="1">
                <a:latin typeface="Calibri" pitchFamily="34" charset="0"/>
              </a:rPr>
              <a:t>комплементарний</a:t>
            </a:r>
            <a:r>
              <a:rPr lang="ru-RU" sz="1400" dirty="0">
                <a:latin typeface="Calibri" pitchFamily="34" charset="0"/>
              </a:rPr>
              <a:t> кодон</a:t>
            </a:r>
            <a:r>
              <a:rPr lang="ru-RU" sz="1400" b="1" dirty="0">
                <a:latin typeface="Calibri" pitchFamily="34" charset="0"/>
              </a:rPr>
              <a:t>у</a:t>
            </a:r>
            <a:r>
              <a:rPr lang="ru-RU" sz="1400" dirty="0">
                <a:latin typeface="Calibri" pitchFamily="34" charset="0"/>
              </a:rPr>
              <a:t>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остання</a:t>
            </a:r>
            <a:r>
              <a:rPr lang="ru-RU" sz="1400" dirty="0">
                <a:latin typeface="Calibri" pitchFamily="34" charset="0"/>
              </a:rPr>
              <a:t> </a:t>
            </a:r>
            <a:r>
              <a:rPr lang="ru-RU" sz="1400" dirty="0" err="1">
                <a:latin typeface="Calibri" pitchFamily="34" charset="0"/>
              </a:rPr>
              <a:t>також</a:t>
            </a:r>
            <a:r>
              <a:rPr lang="ru-RU" sz="1400" dirty="0">
                <a:latin typeface="Calibri" pitchFamily="34" charset="0"/>
              </a:rPr>
              <a:t> </a:t>
            </a:r>
            <a:r>
              <a:rPr lang="ru-RU" sz="1400" dirty="0" err="1">
                <a:latin typeface="Calibri" pitchFamily="34" charset="0"/>
              </a:rPr>
              <a:t>перемістилася</a:t>
            </a:r>
            <a:r>
              <a:rPr lang="ru-RU" sz="1400" dirty="0">
                <a:latin typeface="Calibri" pitchFamily="34" charset="0"/>
              </a:rPr>
              <a:t> </a:t>
            </a:r>
            <a:r>
              <a:rPr lang="ru-RU" sz="1400" dirty="0" err="1">
                <a:latin typeface="Calibri" pitchFamily="34" charset="0"/>
              </a:rPr>
              <a:t>відносно</a:t>
            </a:r>
            <a:r>
              <a:rPr lang="ru-RU" sz="1400" dirty="0">
                <a:latin typeface="Calibri" pitchFamily="34" charset="0"/>
              </a:rPr>
              <a:t> </a:t>
            </a:r>
            <a:r>
              <a:rPr lang="ru-RU" sz="1400" dirty="0" err="1">
                <a:latin typeface="Calibri" pitchFamily="34" charset="0"/>
              </a:rPr>
              <a:t>А-ділянки</a:t>
            </a:r>
            <a:r>
              <a:rPr lang="ru-RU" sz="1400" dirty="0">
                <a:latin typeface="Calibri" pitchFamily="34" charset="0"/>
              </a:rPr>
              <a:t> на один триплет). Так </a:t>
            </a:r>
            <a:r>
              <a:rPr lang="ru-RU" sz="1400" dirty="0" err="1">
                <a:latin typeface="Calibri" pitchFamily="34" charset="0"/>
              </a:rPr>
              <a:t>триває</a:t>
            </a:r>
            <a:r>
              <a:rPr lang="ru-RU" sz="1400" dirty="0">
                <a:latin typeface="Calibri" pitchFamily="34" charset="0"/>
              </a:rPr>
              <a:t> </a:t>
            </a:r>
            <a:r>
              <a:rPr lang="ru-RU" sz="1400" dirty="0" err="1">
                <a:latin typeface="Calibri" pitchFamily="34" charset="0"/>
              </a:rPr>
              <a:t>доти</a:t>
            </a:r>
            <a:r>
              <a:rPr lang="ru-RU" sz="1400" dirty="0">
                <a:latin typeface="Calibri" pitchFamily="34" charset="0"/>
              </a:rPr>
              <a:t>, доки в </a:t>
            </a:r>
            <a:r>
              <a:rPr lang="ru-RU" sz="1400" dirty="0" err="1">
                <a:latin typeface="Calibri" pitchFamily="34" charset="0"/>
              </a:rPr>
              <a:t>А-ділянці</a:t>
            </a:r>
            <a:r>
              <a:rPr lang="ru-RU" sz="1400" dirty="0">
                <a:latin typeface="Calibri" pitchFamily="34" charset="0"/>
              </a:rPr>
              <a:t> </a:t>
            </a:r>
            <a:r>
              <a:rPr lang="ru-RU" sz="1400" dirty="0" err="1">
                <a:latin typeface="Calibri" pitchFamily="34" charset="0"/>
              </a:rPr>
              <a:t>рибосоми</a:t>
            </a:r>
            <a:r>
              <a:rPr lang="ru-RU" sz="1400" dirty="0">
                <a:latin typeface="Calibri" pitchFamily="34" charset="0"/>
              </a:rPr>
              <a:t> не </a:t>
            </a:r>
            <a:r>
              <a:rPr lang="ru-RU" sz="1400" dirty="0" err="1">
                <a:latin typeface="Calibri" pitchFamily="34" charset="0"/>
              </a:rPr>
              <a:t>опиниться</a:t>
            </a:r>
            <a:r>
              <a:rPr lang="ru-RU" sz="1400" dirty="0">
                <a:latin typeface="Calibri" pitchFamily="34" charset="0"/>
              </a:rPr>
              <a:t> кодон </a:t>
            </a:r>
            <a:r>
              <a:rPr lang="ru-RU" sz="1400" dirty="0" err="1">
                <a:latin typeface="Calibri" pitchFamily="34" charset="0"/>
              </a:rPr>
              <a:t>іРНК</a:t>
            </a:r>
            <a:r>
              <a:rPr lang="ru-RU" sz="1400" dirty="0">
                <a:latin typeface="Calibri" pitchFamily="34" charset="0"/>
              </a:rPr>
              <a:t>, </a:t>
            </a:r>
            <a:r>
              <a:rPr lang="ru-RU" sz="1400" dirty="0" err="1">
                <a:latin typeface="Calibri" pitchFamily="34" charset="0"/>
              </a:rPr>
              <a:t>який</a:t>
            </a:r>
            <a:r>
              <a:rPr lang="ru-RU" sz="1400" dirty="0">
                <a:latin typeface="Calibri" pitchFamily="34" charset="0"/>
              </a:rPr>
              <a:t> не </a:t>
            </a:r>
            <a:r>
              <a:rPr lang="ru-RU" sz="1400" dirty="0" err="1">
                <a:latin typeface="Calibri" pitchFamily="34" charset="0"/>
              </a:rPr>
              <a:t>код</a:t>
            </a:r>
            <a:r>
              <a:rPr lang="ru-RU" sz="1400" b="1" dirty="0" err="1">
                <a:latin typeface="Calibri" pitchFamily="34" charset="0"/>
              </a:rPr>
              <a:t>у</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жодної</a:t>
            </a:r>
            <a:r>
              <a:rPr lang="ru-RU" sz="1400" dirty="0">
                <a:latin typeface="Calibri" pitchFamily="34" charset="0"/>
              </a:rPr>
              <a:t> </a:t>
            </a:r>
            <a:r>
              <a:rPr lang="ru-RU" sz="1400" dirty="0" err="1">
                <a:latin typeface="Calibri" pitchFamily="34" charset="0"/>
              </a:rPr>
              <a:t>амінокислоти</a:t>
            </a:r>
            <a:r>
              <a:rPr lang="ru-RU" sz="1400" dirty="0">
                <a:latin typeface="Calibri" pitchFamily="34" charset="0"/>
              </a:rPr>
              <a:t> — </a:t>
            </a:r>
            <a:r>
              <a:rPr lang="ru-RU" sz="1400" dirty="0" err="1">
                <a:latin typeface="Calibri" pitchFamily="34" charset="0"/>
              </a:rPr>
              <a:t>стоп-кодон</a:t>
            </a:r>
            <a:r>
              <a:rPr lang="ru-RU" sz="1400" dirty="0">
                <a:latin typeface="Calibri" pitchFamily="34" charset="0"/>
              </a:rPr>
              <a:t>. В </a:t>
            </a:r>
            <a:r>
              <a:rPr lang="ru-RU" sz="1400" dirty="0" err="1">
                <a:latin typeface="Calibri" pitchFamily="34" charset="0"/>
              </a:rPr>
              <a:t>е</a:t>
            </a:r>
            <a:r>
              <a:rPr lang="ru-RU" sz="1400" b="1" dirty="0" err="1">
                <a:latin typeface="Calibri" pitchFamily="34" charset="0"/>
              </a:rPr>
              <a:t>у</a:t>
            </a:r>
            <a:r>
              <a:rPr lang="ru-RU" sz="1400" dirty="0" err="1">
                <a:latin typeface="Calibri" pitchFamily="34" charset="0"/>
              </a:rPr>
              <a:t>каріот</a:t>
            </a:r>
            <a:r>
              <a:rPr lang="ru-RU" sz="1400" dirty="0">
                <a:latin typeface="Calibri" pitchFamily="34" charset="0"/>
              </a:rPr>
              <a:t> </a:t>
            </a:r>
            <a:r>
              <a:rPr lang="ru-RU" sz="1400" dirty="0" err="1">
                <a:latin typeface="Calibri" pitchFamily="34" charset="0"/>
              </a:rPr>
              <a:t>стоп-кодонами</a:t>
            </a:r>
            <a:r>
              <a:rPr lang="ru-RU" sz="1400" dirty="0">
                <a:latin typeface="Calibri" pitchFamily="34" charset="0"/>
              </a:rPr>
              <a:t>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триплети</a:t>
            </a:r>
            <a:r>
              <a:rPr lang="ru-RU" sz="1400" dirty="0">
                <a:latin typeface="Calibri" pitchFamily="34" charset="0"/>
              </a:rPr>
              <a:t> УАА, УАГ </a:t>
            </a:r>
            <a:r>
              <a:rPr lang="ru-RU" sz="1400" dirty="0" err="1">
                <a:latin typeface="Calibri" pitchFamily="34" charset="0"/>
              </a:rPr>
              <a:t>і</a:t>
            </a:r>
            <a:r>
              <a:rPr lang="ru-RU" sz="1400" dirty="0">
                <a:latin typeface="Calibri" pitchFamily="34" charset="0"/>
              </a:rPr>
              <a:t> УГА. До них </a:t>
            </a:r>
            <a:r>
              <a:rPr lang="ru-RU" sz="1400" dirty="0" err="1">
                <a:latin typeface="Calibri" pitchFamily="34" charset="0"/>
              </a:rPr>
              <a:t>немає</a:t>
            </a:r>
            <a:r>
              <a:rPr lang="ru-RU" sz="1400" dirty="0">
                <a:latin typeface="Calibri" pitchFamily="34" charset="0"/>
              </a:rPr>
              <a:t> </a:t>
            </a:r>
            <a:r>
              <a:rPr lang="ru-RU" sz="1400" dirty="0" err="1">
                <a:latin typeface="Calibri" pitchFamily="34" charset="0"/>
              </a:rPr>
              <a:t>комплементарного</a:t>
            </a:r>
            <a:r>
              <a:rPr lang="ru-RU" sz="1400" dirty="0">
                <a:latin typeface="Calibri" pitchFamily="34" charset="0"/>
              </a:rPr>
              <a:t> антикодон</a:t>
            </a:r>
            <a:r>
              <a:rPr lang="ru-RU" sz="1400" b="1" dirty="0">
                <a:latin typeface="Calibri" pitchFamily="34" charset="0"/>
              </a:rPr>
              <a:t>у</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dirty="0" err="1">
                <a:latin typeface="Calibri" pitchFamily="34" charset="0"/>
              </a:rPr>
              <a:t>відс</a:t>
            </a:r>
            <a:r>
              <a:rPr lang="ru-RU" sz="1400" b="1" dirty="0" err="1">
                <a:latin typeface="Calibri" pitchFamily="34" charset="0"/>
              </a:rPr>
              <a:t>у</a:t>
            </a:r>
            <a:r>
              <a:rPr lang="ru-RU" sz="1400" dirty="0" err="1">
                <a:latin typeface="Calibri" pitchFamily="34" charset="0"/>
              </a:rPr>
              <a:t>тність</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в </a:t>
            </a:r>
            <a:r>
              <a:rPr lang="ru-RU" sz="1400" dirty="0" err="1">
                <a:latin typeface="Calibri" pitchFamily="34" charset="0"/>
              </a:rPr>
              <a:t>А-ділянці</a:t>
            </a:r>
            <a:r>
              <a:rPr lang="ru-RU" sz="1400" dirty="0">
                <a:latin typeface="Calibri" pitchFamily="34" charset="0"/>
              </a:rPr>
              <a:t> </a:t>
            </a:r>
            <a:r>
              <a:rPr lang="ru-RU" sz="1400" dirty="0" err="1">
                <a:latin typeface="Calibri" pitchFamily="34" charset="0"/>
              </a:rPr>
              <a:t>викликає</a:t>
            </a:r>
            <a:r>
              <a:rPr lang="ru-RU" sz="1400" dirty="0">
                <a:latin typeface="Calibri" pitchFamily="34" charset="0"/>
              </a:rPr>
              <a:t> </a:t>
            </a:r>
            <a:r>
              <a:rPr lang="ru-RU" sz="1400" dirty="0" err="1">
                <a:latin typeface="Calibri" pitchFamily="34" charset="0"/>
              </a:rPr>
              <a:t>відщеплення</a:t>
            </a:r>
            <a:r>
              <a:rPr lang="ru-RU" sz="1400" dirty="0">
                <a:latin typeface="Calibri" pitchFamily="34" charset="0"/>
              </a:rPr>
              <a:t> </a:t>
            </a:r>
            <a:r>
              <a:rPr lang="ru-RU" sz="1400" dirty="0" err="1">
                <a:latin typeface="Calibri" pitchFamily="34" charset="0"/>
              </a:rPr>
              <a:t>поліпептидного</a:t>
            </a:r>
            <a:r>
              <a:rPr lang="ru-RU" sz="1400" dirty="0">
                <a:latin typeface="Calibri" pitchFamily="34" charset="0"/>
              </a:rPr>
              <a:t>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від</a:t>
            </a:r>
            <a:r>
              <a:rPr lang="ru-RU" sz="1400" dirty="0">
                <a:latin typeface="Calibri" pitchFamily="34" charset="0"/>
              </a:rPr>
              <a:t> </a:t>
            </a:r>
            <a:r>
              <a:rPr lang="ru-RU" sz="1400" dirty="0" err="1">
                <a:latin typeface="Calibri" pitchFamily="34" charset="0"/>
              </a:rPr>
              <a:t>тРНК</a:t>
            </a:r>
            <a:r>
              <a:rPr lang="ru-RU" sz="1400" dirty="0">
                <a:latin typeface="Calibri" pitchFamily="34" charset="0"/>
              </a:rPr>
              <a:t>, </a:t>
            </a:r>
            <a:r>
              <a:rPr lang="ru-RU" sz="1400" dirty="0" err="1">
                <a:latin typeface="Calibri" pitchFamily="34" charset="0"/>
              </a:rPr>
              <a:t>що</a:t>
            </a:r>
            <a:r>
              <a:rPr lang="ru-RU" sz="1400" dirty="0">
                <a:latin typeface="Calibri" pitchFamily="34" charset="0"/>
              </a:rPr>
              <a:t> </a:t>
            </a:r>
            <a:r>
              <a:rPr lang="ru-RU" sz="1400" dirty="0" err="1">
                <a:latin typeface="Calibri" pitchFamily="34" charset="0"/>
              </a:rPr>
              <a:t>розташована</a:t>
            </a:r>
            <a:r>
              <a:rPr lang="ru-RU" sz="1400" dirty="0">
                <a:latin typeface="Calibri" pitchFamily="34" charset="0"/>
              </a:rPr>
              <a:t> </a:t>
            </a:r>
            <a:r>
              <a:rPr lang="ru-RU" sz="1400" dirty="0" err="1">
                <a:latin typeface="Calibri" pitchFamily="34" charset="0"/>
              </a:rPr>
              <a:t>в</a:t>
            </a:r>
            <a:r>
              <a:rPr lang="ru-RU" sz="1400" dirty="0">
                <a:latin typeface="Calibri" pitchFamily="34" charset="0"/>
              </a:rPr>
              <a:t> </a:t>
            </a:r>
            <a:r>
              <a:rPr lang="ru-RU" sz="1400" dirty="0" err="1">
                <a:latin typeface="Calibri" pitchFamily="34" charset="0"/>
              </a:rPr>
              <a:t>Р-ділянці</a:t>
            </a:r>
            <a:r>
              <a:rPr lang="ru-RU" sz="1400" dirty="0">
                <a:latin typeface="Calibri" pitchFamily="34" charset="0"/>
              </a:rPr>
              <a:t>. </a:t>
            </a:r>
            <a:r>
              <a:rPr lang="ru-RU" sz="1400" dirty="0" smtClean="0">
                <a:latin typeface="Calibri" pitchFamily="34" charset="0"/>
              </a:rPr>
              <a:t>Трансляція </a:t>
            </a:r>
            <a:r>
              <a:rPr lang="ru-RU" sz="1400" dirty="0" err="1" smtClean="0">
                <a:latin typeface="Calibri" pitchFamily="34" charset="0"/>
              </a:rPr>
              <a:t>припиняється</a:t>
            </a:r>
            <a:r>
              <a:rPr lang="ru-RU" sz="1400" dirty="0" smtClean="0">
                <a:latin typeface="Calibri" pitchFamily="34" charset="0"/>
              </a:rPr>
              <a:t>.</a:t>
            </a:r>
          </a:p>
          <a:p>
            <a:pPr marL="0" indent="0" algn="just">
              <a:lnSpc>
                <a:spcPct val="80000"/>
              </a:lnSpc>
              <a:spcBef>
                <a:spcPts val="0"/>
              </a:spcBef>
              <a:buFontTx/>
              <a:buNone/>
            </a:pPr>
            <a:r>
              <a:rPr lang="ru-RU" sz="1400" dirty="0" err="1" smtClean="0">
                <a:latin typeface="Calibri" pitchFamily="34" charset="0"/>
              </a:rPr>
              <a:t>Швидкість</a:t>
            </a:r>
            <a:r>
              <a:rPr lang="ru-RU" sz="1400" dirty="0" smtClean="0">
                <a:latin typeface="Calibri" pitchFamily="34" charset="0"/>
              </a:rPr>
              <a:t> </a:t>
            </a:r>
            <a:r>
              <a:rPr lang="ru-RU" sz="1400" dirty="0" err="1">
                <a:latin typeface="Calibri" pitchFamily="34" charset="0"/>
              </a:rPr>
              <a:t>збирання</a:t>
            </a:r>
            <a:r>
              <a:rPr lang="ru-RU" sz="1400" dirty="0">
                <a:latin typeface="Calibri" pitchFamily="34" charset="0"/>
              </a:rPr>
              <a:t> </a:t>
            </a:r>
            <a:r>
              <a:rPr lang="ru-RU" sz="1400" dirty="0" err="1">
                <a:latin typeface="Calibri" pitchFamily="34" charset="0"/>
              </a:rPr>
              <a:t>білка</a:t>
            </a:r>
            <a:r>
              <a:rPr lang="ru-RU" sz="1400" dirty="0">
                <a:latin typeface="Calibri" pitchFamily="34" charset="0"/>
              </a:rPr>
              <a:t> </a:t>
            </a:r>
            <a:r>
              <a:rPr lang="ru-RU" sz="1400" dirty="0" err="1">
                <a:latin typeface="Calibri" pitchFamily="34" charset="0"/>
              </a:rPr>
              <a:t>може</a:t>
            </a:r>
            <a:r>
              <a:rPr lang="ru-RU" sz="1400" dirty="0">
                <a:latin typeface="Calibri" pitchFamily="34" charset="0"/>
              </a:rPr>
              <a:t> б</a:t>
            </a:r>
            <a:r>
              <a:rPr lang="ru-RU" sz="1400" b="1" dirty="0">
                <a:latin typeface="Calibri" pitchFamily="34" charset="0"/>
              </a:rPr>
              <a:t>у</a:t>
            </a:r>
            <a:r>
              <a:rPr lang="ru-RU" sz="1400" dirty="0">
                <a:latin typeface="Calibri" pitchFamily="34" charset="0"/>
              </a:rPr>
              <a:t>ти </a:t>
            </a:r>
            <a:r>
              <a:rPr lang="ru-RU" sz="1400" dirty="0" err="1">
                <a:latin typeface="Calibri" pitchFamily="34" charset="0"/>
              </a:rPr>
              <a:t>збільшена</a:t>
            </a:r>
            <a:r>
              <a:rPr lang="ru-RU" sz="1400" dirty="0">
                <a:latin typeface="Calibri" pitchFamily="34" charset="0"/>
              </a:rPr>
              <a:t>, </a:t>
            </a:r>
            <a:r>
              <a:rPr lang="ru-RU" sz="1400" dirty="0" err="1">
                <a:latin typeface="Calibri" pitchFamily="34" charset="0"/>
              </a:rPr>
              <a:t>якщо</a:t>
            </a:r>
            <a:r>
              <a:rPr lang="ru-RU" sz="1400" dirty="0">
                <a:latin typeface="Calibri" pitchFamily="34" charset="0"/>
              </a:rPr>
              <a:t> синтез </a:t>
            </a:r>
            <a:r>
              <a:rPr lang="ru-RU" sz="1400" dirty="0" err="1">
                <a:latin typeface="Calibri" pitchFamily="34" charset="0"/>
              </a:rPr>
              <a:t>поліпептидного</a:t>
            </a:r>
            <a:r>
              <a:rPr lang="ru-RU" sz="1400" dirty="0">
                <a:latin typeface="Calibri" pitchFamily="34" charset="0"/>
              </a:rPr>
              <a:t>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відб</a:t>
            </a:r>
            <a:r>
              <a:rPr lang="ru-RU" sz="1400" b="1" dirty="0" err="1">
                <a:latin typeface="Calibri" pitchFamily="34" charset="0"/>
              </a:rPr>
              <a:t>у</a:t>
            </a:r>
            <a:r>
              <a:rPr lang="ru-RU" sz="1400" dirty="0" err="1">
                <a:latin typeface="Calibri" pitchFamily="34" charset="0"/>
              </a:rPr>
              <a:t>вається</a:t>
            </a:r>
            <a:r>
              <a:rPr lang="ru-RU" sz="1400" dirty="0">
                <a:latin typeface="Calibri" pitchFamily="34" charset="0"/>
              </a:rPr>
              <a:t> на </a:t>
            </a:r>
            <a:r>
              <a:rPr lang="ru-RU" sz="1400" dirty="0" err="1">
                <a:latin typeface="Calibri" pitchFamily="34" charset="0"/>
              </a:rPr>
              <a:t>полірибосомальном</a:t>
            </a:r>
            <a:r>
              <a:rPr lang="ru-RU" sz="1400" b="1" dirty="0" err="1">
                <a:latin typeface="Calibri" pitchFamily="34" charset="0"/>
              </a:rPr>
              <a:t>у</a:t>
            </a:r>
            <a:r>
              <a:rPr lang="ru-RU" sz="1400" dirty="0" err="1">
                <a:latin typeface="Calibri" pitchFamily="34" charset="0"/>
              </a:rPr>
              <a:t>комплексі</a:t>
            </a:r>
            <a:r>
              <a:rPr lang="ru-RU" sz="1400" dirty="0">
                <a:latin typeface="Calibri" pitchFamily="34" charset="0"/>
              </a:rPr>
              <a:t> (</a:t>
            </a:r>
            <a:r>
              <a:rPr lang="ru-RU" sz="1400" dirty="0" err="1">
                <a:latin typeface="Calibri" pitchFamily="34" charset="0"/>
              </a:rPr>
              <a:t>полісомі</a:t>
            </a:r>
            <a:r>
              <a:rPr lang="ru-RU" sz="1400" dirty="0">
                <a:latin typeface="Calibri"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571736" y="5715016"/>
            <a:ext cx="4043362" cy="465138"/>
          </a:xfrm>
        </p:spPr>
        <p:txBody>
          <a:bodyPr/>
          <a:lstStyle/>
          <a:p>
            <a:pPr algn="ctr">
              <a:lnSpc>
                <a:spcPct val="90000"/>
              </a:lnSpc>
              <a:buFontTx/>
              <a:buNone/>
            </a:pPr>
            <a:r>
              <a:rPr lang="uk-UA" sz="2400" dirty="0" smtClean="0"/>
              <a:t>Структура </a:t>
            </a:r>
            <a:r>
              <a:rPr lang="uk-UA" sz="2400" dirty="0" err="1" smtClean="0"/>
              <a:t>тРНК</a:t>
            </a:r>
            <a:endParaRPr lang="ru-RU" sz="2400" dirty="0"/>
          </a:p>
        </p:txBody>
      </p:sp>
      <p:pic>
        <p:nvPicPr>
          <p:cNvPr id="5124" name="Picture 4" descr="tRNA"/>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500298" y="357166"/>
            <a:ext cx="4498975" cy="351155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pPr algn="ctr"/>
            <a:r>
              <a:rPr lang="uk-UA" b="1" dirty="0" smtClean="0"/>
              <a:t>Нуклеїнові кислоти</a:t>
            </a:r>
            <a:endParaRPr lang="ru-RU" dirty="0"/>
          </a:p>
        </p:txBody>
      </p:sp>
      <p:sp>
        <p:nvSpPr>
          <p:cNvPr id="3" name="Содержимое 2"/>
          <p:cNvSpPr>
            <a:spLocks noGrp="1"/>
          </p:cNvSpPr>
          <p:nvPr>
            <p:ph idx="1"/>
          </p:nvPr>
        </p:nvSpPr>
        <p:spPr>
          <a:xfrm>
            <a:off x="457200" y="1142984"/>
            <a:ext cx="8229600" cy="5286412"/>
          </a:xfrm>
        </p:spPr>
        <p:txBody>
          <a:bodyPr>
            <a:normAutofit fontScale="55000" lnSpcReduction="20000"/>
          </a:bodyPr>
          <a:lstStyle/>
          <a:p>
            <a:pPr marL="0" indent="0" algn="ctr">
              <a:buNone/>
            </a:pPr>
            <a:r>
              <a:rPr lang="uk-UA" b="1" i="1" dirty="0" smtClean="0">
                <a:solidFill>
                  <a:srgbClr val="7030A0"/>
                </a:solidFill>
              </a:rPr>
              <a:t>Нуклеїнові </a:t>
            </a:r>
            <a:r>
              <a:rPr lang="uk-UA" b="1" i="1" dirty="0">
                <a:solidFill>
                  <a:srgbClr val="7030A0"/>
                </a:solidFill>
              </a:rPr>
              <a:t>кислоти </a:t>
            </a:r>
            <a:r>
              <a:rPr lang="uk-UA" i="1" dirty="0">
                <a:solidFill>
                  <a:srgbClr val="7030A0"/>
                </a:solidFill>
              </a:rPr>
              <a:t>— це біополімери, мономерами яких є </a:t>
            </a:r>
            <a:r>
              <a:rPr lang="uk-UA" b="1" i="1" dirty="0" err="1">
                <a:solidFill>
                  <a:srgbClr val="7030A0"/>
                </a:solidFill>
              </a:rPr>
              <a:t>нуклеотиди</a:t>
            </a:r>
            <a:r>
              <a:rPr lang="uk-UA" i="1" dirty="0">
                <a:solidFill>
                  <a:srgbClr val="7030A0"/>
                </a:solidFill>
              </a:rPr>
              <a:t>. Кожний </a:t>
            </a:r>
            <a:r>
              <a:rPr lang="uk-UA" i="1" dirty="0" err="1" smtClean="0">
                <a:solidFill>
                  <a:srgbClr val="7030A0"/>
                </a:solidFill>
              </a:rPr>
              <a:t>нуклеотид</a:t>
            </a:r>
            <a:r>
              <a:rPr lang="uk-UA" i="1" dirty="0" smtClean="0">
                <a:solidFill>
                  <a:srgbClr val="7030A0"/>
                </a:solidFill>
              </a:rPr>
              <a:t> </a:t>
            </a:r>
            <a:r>
              <a:rPr lang="uk-UA" i="1" dirty="0">
                <a:solidFill>
                  <a:srgbClr val="7030A0"/>
                </a:solidFill>
              </a:rPr>
              <a:t>складається з </a:t>
            </a:r>
            <a:r>
              <a:rPr lang="uk-UA" i="1" dirty="0" err="1">
                <a:solidFill>
                  <a:srgbClr val="7030A0"/>
                </a:solidFill>
              </a:rPr>
              <a:t>п'ятивуглецевого</a:t>
            </a:r>
            <a:r>
              <a:rPr lang="uk-UA" i="1" dirty="0">
                <a:solidFill>
                  <a:srgbClr val="7030A0"/>
                </a:solidFill>
              </a:rPr>
              <a:t> </a:t>
            </a:r>
            <a:r>
              <a:rPr lang="uk-UA" i="1" dirty="0" err="1">
                <a:solidFill>
                  <a:srgbClr val="7030A0"/>
                </a:solidFill>
              </a:rPr>
              <a:t>моносахариду</a:t>
            </a:r>
            <a:r>
              <a:rPr lang="uk-UA" i="1" dirty="0">
                <a:solidFill>
                  <a:srgbClr val="7030A0"/>
                </a:solidFill>
              </a:rPr>
              <a:t>, нітратної основи та залишку фосфатної кислоти. </a:t>
            </a:r>
            <a:endParaRPr lang="uk-UA" i="1" dirty="0" smtClean="0">
              <a:solidFill>
                <a:srgbClr val="7030A0"/>
              </a:solidFill>
            </a:endParaRPr>
          </a:p>
          <a:p>
            <a:pPr marL="0" indent="0" algn="just">
              <a:buNone/>
            </a:pPr>
            <a:endParaRPr lang="uk-UA" dirty="0" smtClean="0"/>
          </a:p>
          <a:p>
            <a:pPr marL="0" indent="0" algn="just">
              <a:buNone/>
            </a:pPr>
            <a:r>
              <a:rPr lang="uk-UA" dirty="0" smtClean="0"/>
              <a:t>Залежно </a:t>
            </a:r>
            <a:r>
              <a:rPr lang="uk-UA" dirty="0"/>
              <a:t>від виду</a:t>
            </a:r>
            <a:r>
              <a:rPr lang="ru-RU" dirty="0"/>
              <a:t> моносахариду</a:t>
            </a:r>
            <a:r>
              <a:rPr lang="uk-UA" dirty="0"/>
              <a:t> нуклеїнові </a:t>
            </a:r>
            <a:r>
              <a:rPr lang="uk-UA" dirty="0" smtClean="0"/>
              <a:t>кислоти </a:t>
            </a:r>
            <a:r>
              <a:rPr lang="uk-UA" dirty="0"/>
              <a:t>поділяють на дві групи:</a:t>
            </a:r>
            <a:endParaRPr lang="ru-RU" dirty="0"/>
          </a:p>
          <a:p>
            <a:pPr marL="514350" indent="-514350" algn="just">
              <a:buFont typeface="+mj-lt"/>
              <a:buAutoNum type="arabicPeriod"/>
            </a:pPr>
            <a:r>
              <a:rPr lang="uk-UA" i="1" dirty="0" smtClean="0">
                <a:solidFill>
                  <a:srgbClr val="7030A0"/>
                </a:solidFill>
              </a:rPr>
              <a:t>рибонуклеїнову </a:t>
            </a:r>
            <a:r>
              <a:rPr lang="uk-UA" i="1" dirty="0">
                <a:solidFill>
                  <a:srgbClr val="7030A0"/>
                </a:solidFill>
              </a:rPr>
              <a:t>кислоту</a:t>
            </a:r>
            <a:r>
              <a:rPr lang="ru-RU" i="1" dirty="0">
                <a:solidFill>
                  <a:srgbClr val="7030A0"/>
                </a:solidFill>
              </a:rPr>
              <a:t> (РНК), </a:t>
            </a:r>
            <a:r>
              <a:rPr lang="uk-UA" dirty="0"/>
              <a:t>що містить рибозу;</a:t>
            </a:r>
            <a:endParaRPr lang="ru-RU" dirty="0"/>
          </a:p>
          <a:p>
            <a:pPr marL="514350" indent="-514350" algn="just">
              <a:buFont typeface="+mj-lt"/>
              <a:buAutoNum type="arabicPeriod"/>
            </a:pPr>
            <a:r>
              <a:rPr lang="uk-UA" i="1" dirty="0" err="1" smtClean="0">
                <a:solidFill>
                  <a:srgbClr val="7030A0"/>
                </a:solidFill>
              </a:rPr>
              <a:t>дезоксирибонуклеїнову</a:t>
            </a:r>
            <a:r>
              <a:rPr lang="uk-UA" i="1" dirty="0" smtClean="0">
                <a:solidFill>
                  <a:srgbClr val="7030A0"/>
                </a:solidFill>
              </a:rPr>
              <a:t> </a:t>
            </a:r>
            <a:r>
              <a:rPr lang="uk-UA" i="1" dirty="0">
                <a:solidFill>
                  <a:srgbClr val="7030A0"/>
                </a:solidFill>
              </a:rPr>
              <a:t>кислоту (ДНК), </a:t>
            </a:r>
            <a:r>
              <a:rPr lang="uk-UA" dirty="0"/>
              <a:t>до складу якої входить дезоксирибоза.</a:t>
            </a:r>
            <a:endParaRPr lang="ru-RU" dirty="0"/>
          </a:p>
          <a:p>
            <a:pPr marL="0" indent="0" algn="just">
              <a:buNone/>
            </a:pPr>
            <a:r>
              <a:rPr lang="uk-UA" dirty="0"/>
              <a:t>Нітратні основи є похідними </a:t>
            </a:r>
            <a:r>
              <a:rPr lang="uk-UA" i="1" dirty="0"/>
              <a:t>пурину </a:t>
            </a:r>
            <a:r>
              <a:rPr lang="uk-UA" dirty="0"/>
              <a:t>та </a:t>
            </a:r>
            <a:r>
              <a:rPr lang="uk-UA" i="1" dirty="0" err="1" smtClean="0"/>
              <a:t>піримідину</a:t>
            </a:r>
            <a:r>
              <a:rPr lang="uk-UA" i="1" dirty="0"/>
              <a:t>. </a:t>
            </a:r>
            <a:r>
              <a:rPr lang="uk-UA" dirty="0"/>
              <a:t>До пуринових основ належать </a:t>
            </a:r>
            <a:r>
              <a:rPr lang="uk-UA" i="1" dirty="0">
                <a:solidFill>
                  <a:srgbClr val="7030A0"/>
                </a:solidFill>
              </a:rPr>
              <a:t>аденін</a:t>
            </a:r>
            <a:r>
              <a:rPr lang="uk-UA" i="1" dirty="0"/>
              <a:t> </a:t>
            </a:r>
            <a:r>
              <a:rPr lang="uk-UA" dirty="0"/>
              <a:t>(</a:t>
            </a:r>
            <a:r>
              <a:rPr lang="uk-UA" dirty="0">
                <a:solidFill>
                  <a:srgbClr val="FF0000"/>
                </a:solidFill>
              </a:rPr>
              <a:t>А</a:t>
            </a:r>
            <a:r>
              <a:rPr lang="uk-UA" dirty="0"/>
              <a:t>) і </a:t>
            </a:r>
            <a:r>
              <a:rPr lang="uk-UA" i="1" dirty="0"/>
              <a:t>гуанін </a:t>
            </a:r>
            <a:r>
              <a:rPr lang="uk-UA" dirty="0"/>
              <a:t>(</a:t>
            </a:r>
            <a:r>
              <a:rPr lang="uk-UA" dirty="0">
                <a:solidFill>
                  <a:srgbClr val="FF0000"/>
                </a:solidFill>
              </a:rPr>
              <a:t>Г</a:t>
            </a:r>
            <a:r>
              <a:rPr lang="uk-UA" dirty="0"/>
              <a:t>), до </a:t>
            </a:r>
            <a:r>
              <a:rPr lang="uk-UA" dirty="0" err="1"/>
              <a:t>піримідинових</a:t>
            </a:r>
            <a:r>
              <a:rPr lang="ru-RU" dirty="0"/>
              <a:t> — </a:t>
            </a:r>
            <a:r>
              <a:rPr lang="uk-UA" i="1" dirty="0" err="1">
                <a:solidFill>
                  <a:srgbClr val="7030A0"/>
                </a:solidFill>
              </a:rPr>
              <a:t>цитозин</a:t>
            </a:r>
            <a:r>
              <a:rPr lang="uk-UA" i="1" dirty="0"/>
              <a:t> </a:t>
            </a:r>
            <a:r>
              <a:rPr lang="uk-UA" dirty="0"/>
              <a:t>(</a:t>
            </a:r>
            <a:r>
              <a:rPr lang="uk-UA" dirty="0">
                <a:solidFill>
                  <a:srgbClr val="00B050"/>
                </a:solidFill>
              </a:rPr>
              <a:t>Ц</a:t>
            </a:r>
            <a:r>
              <a:rPr lang="uk-UA" dirty="0"/>
              <a:t>), </a:t>
            </a:r>
            <a:r>
              <a:rPr lang="uk-UA" i="1" dirty="0">
                <a:solidFill>
                  <a:srgbClr val="7030A0"/>
                </a:solidFill>
              </a:rPr>
              <a:t>урацил</a:t>
            </a:r>
            <a:r>
              <a:rPr lang="uk-UA" i="1" dirty="0"/>
              <a:t> </a:t>
            </a:r>
            <a:r>
              <a:rPr lang="uk-UA" dirty="0"/>
              <a:t>(</a:t>
            </a:r>
            <a:r>
              <a:rPr lang="uk-UA" dirty="0">
                <a:solidFill>
                  <a:srgbClr val="00B050"/>
                </a:solidFill>
              </a:rPr>
              <a:t>У</a:t>
            </a:r>
            <a:r>
              <a:rPr lang="uk-UA" dirty="0"/>
              <a:t>), </a:t>
            </a:r>
            <a:r>
              <a:rPr lang="uk-UA" i="1" dirty="0">
                <a:solidFill>
                  <a:srgbClr val="7030A0"/>
                </a:solidFill>
              </a:rPr>
              <a:t>тимін</a:t>
            </a:r>
            <a:r>
              <a:rPr lang="uk-UA" i="1" dirty="0"/>
              <a:t> </a:t>
            </a:r>
            <a:r>
              <a:rPr lang="uk-UA" dirty="0">
                <a:solidFill>
                  <a:srgbClr val="00B050"/>
                </a:solidFill>
              </a:rPr>
              <a:t>Т</a:t>
            </a:r>
            <a:r>
              <a:rPr lang="uk-UA" i="1" dirty="0"/>
              <a:t>). </a:t>
            </a:r>
            <a:r>
              <a:rPr lang="uk-UA" dirty="0"/>
              <a:t>До складу ДНК входять аденін, гуанін, </a:t>
            </a:r>
            <a:r>
              <a:rPr lang="uk-UA" dirty="0" err="1"/>
              <a:t>цитозин</a:t>
            </a:r>
            <a:r>
              <a:rPr lang="uk-UA" dirty="0"/>
              <a:t>, тимін; у</a:t>
            </a:r>
            <a:r>
              <a:rPr lang="ru-RU" dirty="0"/>
              <a:t> РНК</a:t>
            </a:r>
            <a:r>
              <a:rPr lang="uk-UA" dirty="0"/>
              <a:t> замість тиміну міститься урацил. Нітратні основи </a:t>
            </a:r>
            <a:r>
              <a:rPr lang="uk-UA" dirty="0" smtClean="0"/>
              <a:t>приєднуються </a:t>
            </a:r>
            <a:r>
              <a:rPr lang="uk-UA" dirty="0"/>
              <a:t>до Г-карбонового атома, а фосфатна кислота</a:t>
            </a:r>
            <a:r>
              <a:rPr lang="ru-RU" dirty="0"/>
              <a:t> —</a:t>
            </a:r>
            <a:r>
              <a:rPr lang="uk-UA" dirty="0"/>
              <a:t> до 5'-карбонового атома рибози або дезоксирибози.</a:t>
            </a:r>
            <a:endParaRPr lang="ru-RU" dirty="0"/>
          </a:p>
          <a:p>
            <a:pPr marL="0" indent="0" algn="just">
              <a:buNone/>
            </a:pPr>
            <a:r>
              <a:rPr lang="uk-UA" dirty="0" err="1"/>
              <a:t>Нуклеотиди</a:t>
            </a:r>
            <a:r>
              <a:rPr lang="uk-UA" dirty="0"/>
              <a:t> об'єднуються в полімерні ланцю­ги шляхом утворення </a:t>
            </a:r>
            <a:r>
              <a:rPr lang="uk-UA" i="1" dirty="0" err="1"/>
              <a:t>фосфодіефірних</a:t>
            </a:r>
            <a:r>
              <a:rPr lang="uk-UA" i="1" dirty="0"/>
              <a:t> зв'язків </a:t>
            </a:r>
            <a:r>
              <a:rPr lang="uk-UA" dirty="0"/>
              <a:t>між фосфатною групою одного </a:t>
            </a:r>
            <a:r>
              <a:rPr lang="uk-UA" dirty="0" err="1"/>
              <a:t>нуклеотиду</a:t>
            </a:r>
            <a:r>
              <a:rPr lang="uk-UA" dirty="0"/>
              <a:t> і 3'-гідроксигрупою цукру іншого </a:t>
            </a:r>
            <a:r>
              <a:rPr lang="uk-UA" dirty="0" err="1"/>
              <a:t>нуклеотиду</a:t>
            </a:r>
            <a:r>
              <a:rPr lang="uk-UA" dirty="0"/>
              <a:t>. Через таку будову </a:t>
            </a:r>
            <a:r>
              <a:rPr lang="uk-UA" dirty="0" err="1"/>
              <a:t>полінуклеотйдний</a:t>
            </a:r>
            <a:r>
              <a:rPr lang="uk-UA" dirty="0"/>
              <a:t> ланцюг має певний </a:t>
            </a:r>
            <a:r>
              <a:rPr lang="uk-UA" dirty="0" smtClean="0"/>
              <a:t>напрям</a:t>
            </a:r>
            <a:r>
              <a:rPr lang="uk-UA" dirty="0"/>
              <a:t>. На одному його кінці залишається </a:t>
            </a:r>
            <a:r>
              <a:rPr lang="uk-UA" dirty="0" smtClean="0"/>
              <a:t>вільна </a:t>
            </a:r>
            <a:r>
              <a:rPr lang="uk-UA" dirty="0"/>
              <a:t>фосфатна кислота, приєднана до 5'-ОН-групи цукру (початок ланцюга), на іншому — 3'-ОН-група (кінець ланцюга).</a:t>
            </a:r>
            <a:endParaRPr lang="ru-RU" dirty="0"/>
          </a:p>
          <a:p>
            <a:pPr>
              <a:buNone/>
            </a:pP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43438" y="5500702"/>
            <a:ext cx="3814762" cy="595298"/>
          </a:xfrm>
        </p:spPr>
        <p:txBody>
          <a:bodyPr/>
          <a:lstStyle/>
          <a:p>
            <a:pPr algn="ctr">
              <a:buNone/>
            </a:pPr>
            <a:r>
              <a:rPr lang="uk-UA" sz="2000" dirty="0" smtClean="0"/>
              <a:t>Схема біосинтезу білка на рибосомах</a:t>
            </a:r>
            <a:endParaRPr lang="ru-RU" sz="2000" dirty="0"/>
          </a:p>
        </p:txBody>
      </p:sp>
      <p:pic>
        <p:nvPicPr>
          <p:cNvPr id="4" name="Рисунок 3" descr="400px-TRNA_ribosomes_diagram_ru.svg.png"/>
          <p:cNvPicPr>
            <a:picLocks noChangeAspect="1"/>
          </p:cNvPicPr>
          <p:nvPr/>
        </p:nvPicPr>
        <p:blipFill>
          <a:blip r:embed="rId2"/>
          <a:stretch>
            <a:fillRect/>
          </a:stretch>
        </p:blipFill>
        <p:spPr>
          <a:xfrm>
            <a:off x="1142976" y="357166"/>
            <a:ext cx="3810000" cy="61245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285720" y="1357298"/>
            <a:ext cx="8172480" cy="4738702"/>
          </a:xfrm>
        </p:spPr>
        <p:txBody>
          <a:bodyPr/>
          <a:lstStyle/>
          <a:p>
            <a:pPr algn="just">
              <a:lnSpc>
                <a:spcPct val="80000"/>
              </a:lnSpc>
              <a:buFont typeface="Monotype Sorts" pitchFamily="2" charset="2"/>
              <a:buNone/>
            </a:pPr>
            <a:r>
              <a:rPr lang="en-US" sz="2000" dirty="0"/>
              <a:t>	</a:t>
            </a:r>
            <a:r>
              <a:rPr lang="uk-UA" sz="2000" dirty="0"/>
              <a:t>Всі живі організми містять спадковий матеріал у вигляді ДНК або РНК (як у деяких вірусів), який організований у гени, а гени - у хромосоми. Існують дуже точні механізми передачі хромосом від клітини до дочірніх клітин і з одного покоління організмів іншому поколінню. </a:t>
            </a:r>
          </a:p>
          <a:p>
            <a:pPr algn="just">
              <a:lnSpc>
                <a:spcPct val="80000"/>
              </a:lnSpc>
              <a:buFont typeface="Monotype Sorts" pitchFamily="2" charset="2"/>
              <a:buNone/>
            </a:pPr>
            <a:r>
              <a:rPr lang="en-US" sz="2000" dirty="0"/>
              <a:t>	</a:t>
            </a:r>
            <a:r>
              <a:rPr lang="uk-UA" sz="2000" dirty="0"/>
              <a:t>Для підтримки такої генетичної безперервності в </a:t>
            </a:r>
            <a:r>
              <a:rPr lang="uk-UA" sz="2000" dirty="0" err="1"/>
              <a:t>еукариотів</a:t>
            </a:r>
            <a:r>
              <a:rPr lang="uk-UA" sz="2000" dirty="0"/>
              <a:t> існують два процеси: </a:t>
            </a:r>
            <a:r>
              <a:rPr lang="uk-UA" sz="2000" b="1" i="1" dirty="0"/>
              <a:t>мітоз</a:t>
            </a:r>
            <a:r>
              <a:rPr lang="uk-UA" sz="2000" b="1" dirty="0"/>
              <a:t> </a:t>
            </a:r>
            <a:r>
              <a:rPr lang="uk-UA" sz="2000" dirty="0"/>
              <a:t>і </a:t>
            </a:r>
            <a:r>
              <a:rPr lang="uk-UA" sz="2000" b="1" i="1" dirty="0"/>
              <a:t>мейоз</a:t>
            </a:r>
            <a:r>
              <a:rPr lang="uk-UA" sz="2000" b="1" dirty="0"/>
              <a:t>. </a:t>
            </a:r>
            <a:r>
              <a:rPr lang="uk-UA" sz="2000" dirty="0"/>
              <a:t>Механізми цих двох процесів досить подібні, однак результати - різні. У результаті мітозу утворюються дві дочірні клітини з однаковими наборами хромосом, ідентичними до хромосом у похідної клітини. У результаті мейозу кожна дочірня клітина одержує половину хромосом похідної клітини, що необхідно для статевого розмноження. Строго говорячи, мітоз - це частина клітинного циклу, коли хромосоми нарівно розходяться в дочірні клітини. Мейоз - спеціальний поділ клітин з утворенням полових клітин: </a:t>
            </a:r>
            <a:r>
              <a:rPr lang="uk-UA" sz="2000" b="1" i="1" dirty="0"/>
              <a:t>гамет</a:t>
            </a:r>
            <a:r>
              <a:rPr lang="uk-UA" sz="2000" b="1" dirty="0"/>
              <a:t> </a:t>
            </a:r>
            <a:r>
              <a:rPr lang="uk-UA" sz="2000" dirty="0"/>
              <a:t>і </a:t>
            </a:r>
            <a:r>
              <a:rPr lang="uk-UA" sz="2000" b="1" i="1" dirty="0"/>
              <a:t>спор</a:t>
            </a:r>
            <a:r>
              <a:rPr lang="uk-UA" sz="2000" b="1" dirty="0"/>
              <a:t> </a:t>
            </a:r>
            <a:r>
              <a:rPr lang="uk-UA" sz="2000" dirty="0"/>
              <a:t>- важливий етап у передачі генетичної інформації від батьків потомству. Як правило, під час мітозу й мейозу в клітині видні хромосоми, в інші моменти життя клітин хромосоми представлені хроматином, тобто </a:t>
            </a:r>
            <a:r>
              <a:rPr lang="uk-UA" sz="2000" dirty="0" err="1"/>
              <a:t>деконденсировані</a:t>
            </a:r>
            <a:r>
              <a:rPr lang="uk-UA" sz="2000" dirty="0"/>
              <a:t> й виглядають у вигляді пухкої дифузійної сітки.</a:t>
            </a:r>
            <a:endParaRPr lang="ru-RU" sz="2000" dirty="0"/>
          </a:p>
        </p:txBody>
      </p:sp>
      <p:sp>
        <p:nvSpPr>
          <p:cNvPr id="5" name="TextBox 4"/>
          <p:cNvSpPr txBox="1"/>
          <p:nvPr/>
        </p:nvSpPr>
        <p:spPr>
          <a:xfrm>
            <a:off x="714348" y="357166"/>
            <a:ext cx="7786742" cy="830997"/>
          </a:xfrm>
          <a:prstGeom prst="rect">
            <a:avLst/>
          </a:prstGeom>
          <a:noFill/>
        </p:spPr>
        <p:txBody>
          <a:bodyPr wrap="square" rtlCol="0">
            <a:spAutoFit/>
          </a:bodyPr>
          <a:lstStyle/>
          <a:p>
            <a:r>
              <a:rPr lang="ru-RU" b="1" dirty="0" smtClean="0">
                <a:solidFill>
                  <a:schemeClr val="bg1">
                    <a:lumMod val="50000"/>
                  </a:schemeClr>
                </a:solidFill>
              </a:rPr>
              <a:t>ГЕНЕТИЧНИЙ МАТЕРІАЛ ТА ЙОГО ВІДТВОРЕННЯ</a:t>
            </a:r>
            <a:endParaRPr lang="ru-RU"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685800" y="476250"/>
            <a:ext cx="7772400" cy="5619750"/>
          </a:xfrm>
        </p:spPr>
        <p:txBody>
          <a:bodyPr/>
          <a:lstStyle/>
          <a:p>
            <a:pPr algn="just">
              <a:lnSpc>
                <a:spcPct val="90000"/>
              </a:lnSpc>
              <a:buFont typeface="Monotype Sorts" pitchFamily="2" charset="2"/>
              <a:buNone/>
            </a:pPr>
            <a:r>
              <a:rPr lang="uk-UA" sz="2400" dirty="0"/>
              <a:t>	Хромосоми являють собою компоненти ядра, яким властива особлива організація, індивідуальність і функція. Вони здатні до самовідновлення і збереження своїх морфологічних і фізіологічних властивостей протягом послідовних клітинних поділів, завдяки чому можуть виконувати роль носіїв генетичної інформації. </a:t>
            </a:r>
            <a:endParaRPr lang="en-US" sz="2400" dirty="0"/>
          </a:p>
          <a:p>
            <a:pPr algn="just">
              <a:lnSpc>
                <a:spcPct val="90000"/>
              </a:lnSpc>
              <a:buFont typeface="Monotype Sorts" pitchFamily="2" charset="2"/>
              <a:buNone/>
            </a:pPr>
            <a:r>
              <a:rPr lang="en-US" sz="2400" dirty="0"/>
              <a:t>	</a:t>
            </a:r>
            <a:r>
              <a:rPr lang="uk-UA" sz="2400" b="1" i="1" dirty="0"/>
              <a:t>Хімічну субстанцію хромосоми називають </a:t>
            </a:r>
            <a:r>
              <a:rPr lang="uk-UA" sz="2400" b="1" i="1" u="sng" dirty="0"/>
              <a:t>хроматином</a:t>
            </a:r>
            <a:r>
              <a:rPr lang="uk-UA" sz="2400" dirty="0"/>
              <a:t>.</a:t>
            </a:r>
          </a:p>
          <a:p>
            <a:pPr algn="just">
              <a:lnSpc>
                <a:spcPct val="90000"/>
              </a:lnSpc>
              <a:buFont typeface="Monotype Sorts" pitchFamily="2" charset="2"/>
              <a:buNone/>
            </a:pPr>
            <a:r>
              <a:rPr lang="uk-UA" sz="2400" dirty="0"/>
              <a:t>	Хромосоми знаходяться в певних ділянках та </a:t>
            </a:r>
            <a:r>
              <a:rPr lang="uk-UA" sz="2400" dirty="0" err="1"/>
              <a:t>прикреплені</a:t>
            </a:r>
            <a:r>
              <a:rPr lang="uk-UA" sz="2400" dirty="0"/>
              <a:t> до внутрішньої мембрани оболонки ядра. Вони </a:t>
            </a:r>
            <a:r>
              <a:rPr lang="uk-UA" sz="2400" dirty="0" err="1"/>
              <a:t>деспіралізовані</a:t>
            </a:r>
            <a:r>
              <a:rPr lang="uk-UA" sz="2400" dirty="0"/>
              <a:t> та в інтерфазі відбувається </a:t>
            </a:r>
            <a:r>
              <a:rPr lang="uk-UA" sz="2400" dirty="0" err="1"/>
              <a:t>транскріпція</a:t>
            </a:r>
            <a:r>
              <a:rPr lang="uk-UA" sz="2400" dirty="0"/>
              <a:t> та трансляція генетичного матеріалу. Коли починається поділ клітин, хромосоми </a:t>
            </a:r>
            <a:r>
              <a:rPr lang="uk-UA" sz="2400" dirty="0" err="1"/>
              <a:t>спіралізуються</a:t>
            </a:r>
            <a:r>
              <a:rPr lang="uk-UA" sz="2400" dirty="0"/>
              <a:t>, відокремлюються від </a:t>
            </a:r>
            <a:r>
              <a:rPr lang="uk-UA" sz="2400" dirty="0" err="1"/>
              <a:t>внутрішьної</a:t>
            </a:r>
            <a:r>
              <a:rPr lang="uk-UA" sz="2400" dirty="0"/>
              <a:t> мембрани а ядерна оболонка розходиться до </a:t>
            </a:r>
            <a:r>
              <a:rPr lang="uk-UA" sz="2400" dirty="0" err="1"/>
              <a:t>періферії</a:t>
            </a:r>
            <a:r>
              <a:rPr lang="uk-UA" sz="2400" dirty="0"/>
              <a:t> клітини.</a:t>
            </a:r>
          </a:p>
          <a:p>
            <a:pPr algn="just">
              <a:lnSpc>
                <a:spcPct val="90000"/>
              </a:lnSpc>
              <a:buFont typeface="Monotype Sorts" pitchFamily="2" charset="2"/>
              <a:buNone/>
            </a:pPr>
            <a:endParaRPr lang="uk-UA" sz="2400" dirty="0"/>
          </a:p>
          <a:p>
            <a:pPr algn="just">
              <a:lnSpc>
                <a:spcPct val="90000"/>
              </a:lnSpc>
              <a:buFont typeface="Monotype Sorts" pitchFamily="2" charset="2"/>
              <a:buNone/>
            </a:pPr>
            <a:endParaRPr lang="ru-RU" sz="2400" dirty="0"/>
          </a:p>
          <a:p>
            <a:pPr algn="just">
              <a:lnSpc>
                <a:spcPct val="90000"/>
              </a:lnSpc>
            </a:pPr>
            <a:endParaRPr lang="ru-RU"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9" name="Object 5"/>
          <p:cNvGraphicFramePr>
            <a:graphicFrameLocks noGrp="1" noChangeAspect="1"/>
          </p:cNvGraphicFramePr>
          <p:nvPr>
            <p:ph sz="half" idx="1"/>
          </p:nvPr>
        </p:nvGraphicFramePr>
        <p:xfrm>
          <a:off x="1620838" y="222250"/>
          <a:ext cx="5757862" cy="5083175"/>
        </p:xfrm>
        <a:graphic>
          <a:graphicData uri="http://schemas.openxmlformats.org/presentationml/2006/ole">
            <mc:AlternateContent xmlns:mc="http://schemas.openxmlformats.org/markup-compatibility/2006">
              <mc:Choice xmlns:v="urn:schemas-microsoft-com:vml" Requires="v">
                <p:oleObj spid="_x0000_s57356" name="Image" r:id="rId3" imgW="5858101" imgH="5171903" progId="">
                  <p:embed/>
                </p:oleObj>
              </mc:Choice>
              <mc:Fallback>
                <p:oleObj name="Image" r:id="rId3" imgW="5858101" imgH="5171903"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222250"/>
                        <a:ext cx="5757862" cy="50831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0" name="Rectangle 6"/>
          <p:cNvSpPr>
            <a:spLocks noGrp="1" noChangeArrowheads="1"/>
          </p:cNvSpPr>
          <p:nvPr>
            <p:ph type="body" sz="half" idx="2"/>
          </p:nvPr>
        </p:nvSpPr>
        <p:spPr>
          <a:xfrm>
            <a:off x="430213" y="5300663"/>
            <a:ext cx="8713787" cy="1333500"/>
          </a:xfrm>
        </p:spPr>
        <p:txBody>
          <a:bodyPr/>
          <a:lstStyle/>
          <a:p>
            <a:pPr>
              <a:buFont typeface="Monotype Sorts" pitchFamily="2" charset="2"/>
              <a:buNone/>
            </a:pPr>
            <a:r>
              <a:rPr lang="ru-RU" sz="2400"/>
              <a:t>	Будова ядра. 1 - ядерна оболонка; 2 - зовнішня мембрана; 3 - внутрішня мембрана; 4 - перінуклеарний простір; 5 - каріоплазма; 6 - хроматін; 7 - ядерце; 8 - ядерні пори</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body" sz="half" idx="1"/>
          </p:nvPr>
        </p:nvSpPr>
        <p:spPr>
          <a:xfrm>
            <a:off x="685800" y="4267200"/>
            <a:ext cx="7848600" cy="2362200"/>
          </a:xfrm>
        </p:spPr>
        <p:txBody>
          <a:bodyPr/>
          <a:lstStyle/>
          <a:p>
            <a:pPr>
              <a:buFont typeface="Monotype Sorts" pitchFamily="2" charset="2"/>
              <a:buNone/>
            </a:pPr>
            <a:r>
              <a:rPr lang="uk-UA" sz="1600">
                <a:solidFill>
                  <a:srgbClr val="000000"/>
                </a:solidFill>
                <a:latin typeface="Garamond" pitchFamily="18" charset="0"/>
              </a:rPr>
              <a:t>	</a:t>
            </a:r>
            <a:r>
              <a:rPr lang="uk-UA" sz="2400">
                <a:solidFill>
                  <a:srgbClr val="000000"/>
                </a:solidFill>
                <a:latin typeface="Garamond" pitchFamily="18" charset="0"/>
              </a:rPr>
              <a:t>Форма регенеруючого капелюшка визначається ядром: при пересадці стеблової частини </a:t>
            </a:r>
            <a:r>
              <a:rPr lang="uk-UA" sz="2400" i="1">
                <a:solidFill>
                  <a:srgbClr val="000000"/>
                </a:solidFill>
                <a:latin typeface="Garamond" pitchFamily="18" charset="0"/>
              </a:rPr>
              <a:t>Acetabularia mediterranea</a:t>
            </a:r>
            <a:r>
              <a:rPr lang="uk-UA" sz="2400">
                <a:solidFill>
                  <a:srgbClr val="000000"/>
                </a:solidFill>
                <a:latin typeface="Garamond" pitchFamily="18" charset="0"/>
              </a:rPr>
              <a:t> на основу клітини </a:t>
            </a:r>
            <a:r>
              <a:rPr lang="uk-UA" sz="2400" i="1">
                <a:solidFill>
                  <a:srgbClr val="000000"/>
                </a:solidFill>
                <a:latin typeface="Garamond" pitchFamily="18" charset="0"/>
              </a:rPr>
              <a:t>A. wettsteinii</a:t>
            </a:r>
            <a:r>
              <a:rPr lang="uk-UA" sz="2400">
                <a:solidFill>
                  <a:srgbClr val="000000"/>
                </a:solidFill>
                <a:latin typeface="Garamond" pitchFamily="18" charset="0"/>
              </a:rPr>
              <a:t>, що містить ядро, регенерує капелюшок форми, характерної для </a:t>
            </a:r>
            <a:r>
              <a:rPr lang="uk-UA" sz="2400" i="1">
                <a:solidFill>
                  <a:srgbClr val="000000"/>
                </a:solidFill>
                <a:latin typeface="Garamond" pitchFamily="18" charset="0"/>
              </a:rPr>
              <a:t>A. wettsteinii</a:t>
            </a:r>
            <a:r>
              <a:rPr lang="uk-UA" sz="2400">
                <a:solidFill>
                  <a:srgbClr val="000000"/>
                </a:solidFill>
                <a:latin typeface="Garamond" pitchFamily="18" charset="0"/>
              </a:rPr>
              <a:t>. Відрізок же стеблової частини   без   ядра   регенерує   “свій”   капелюшок.</a:t>
            </a:r>
            <a:r>
              <a:rPr lang="uk-UA" sz="1800">
                <a:solidFill>
                  <a:srgbClr val="000000"/>
                </a:solidFill>
                <a:latin typeface="Garamond" pitchFamily="18" charset="0"/>
              </a:rPr>
              <a:t>	</a:t>
            </a:r>
          </a:p>
        </p:txBody>
      </p:sp>
      <p:graphicFrame>
        <p:nvGraphicFramePr>
          <p:cNvPr id="67588" name="Object 4"/>
          <p:cNvGraphicFramePr>
            <a:graphicFrameLocks noGrp="1" noChangeAspect="1"/>
          </p:cNvGraphicFramePr>
          <p:nvPr>
            <p:ph type="chart" sz="half" idx="2"/>
          </p:nvPr>
        </p:nvGraphicFramePr>
        <p:xfrm>
          <a:off x="1219200" y="228600"/>
          <a:ext cx="7239000" cy="3886200"/>
        </p:xfrm>
        <a:graphic>
          <a:graphicData uri="http://schemas.openxmlformats.org/presentationml/2006/ole">
            <mc:AlternateContent xmlns:mc="http://schemas.openxmlformats.org/markup-compatibility/2006">
              <mc:Choice xmlns:v="urn:schemas-microsoft-com:vml" Requires="v">
                <p:oleObj spid="_x0000_s187401" name="Image" r:id="rId3" imgW="5006707" imgH="3901165" progId="Photoshop.Image.5">
                  <p:embed/>
                </p:oleObj>
              </mc:Choice>
              <mc:Fallback>
                <p:oleObj name="Image" r:id="rId3" imgW="5006707" imgH="3901165" progId="Photoshop.Image.5">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
                        <a:ext cx="7239000" cy="3886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685800" y="549275"/>
            <a:ext cx="7772400" cy="3095625"/>
          </a:xfrm>
        </p:spPr>
        <p:txBody>
          <a:bodyPr/>
          <a:lstStyle/>
          <a:p>
            <a:pPr>
              <a:lnSpc>
                <a:spcPct val="90000"/>
              </a:lnSpc>
              <a:buFont typeface="Monotype Sorts" pitchFamily="2" charset="2"/>
              <a:buNone/>
            </a:pPr>
            <a:r>
              <a:rPr lang="uk-UA" sz="2400"/>
              <a:t>	В клітинах прокаріотів ядро та оточені мембранами органели відсутні. У бактерій молеула ДНК займає доволі велику частину клітини, яку назвивають нуклеоїд, при цьому частина молекули ДНК може бути оточена мембраною. ДНК у складі нуклеоїда слабко спіралізована і не утворює структур типу еукаріотичних хромосом, мітоз у прокаріотів також відсутній.</a:t>
            </a:r>
            <a:endParaRPr lang="ru-RU"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5562600"/>
            <a:ext cx="7772400" cy="1143000"/>
          </a:xfrm>
        </p:spPr>
        <p:txBody>
          <a:bodyPr/>
          <a:lstStyle/>
          <a:p>
            <a:pPr algn="ctr"/>
            <a:r>
              <a:rPr lang="ru-RU" sz="2400">
                <a:latin typeface="Garamond" pitchFamily="18" charset="0"/>
              </a:rPr>
              <a:t>Кольорова електрона мікрофотографія кишкової палички </a:t>
            </a:r>
            <a:r>
              <a:rPr lang="en-US" sz="2400" i="1">
                <a:latin typeface="Garamond" pitchFamily="18" charset="0"/>
              </a:rPr>
              <a:t>E. coli</a:t>
            </a:r>
            <a:r>
              <a:rPr lang="ru-RU" sz="2400">
                <a:latin typeface="Garamond" pitchFamily="18" charset="0"/>
              </a:rPr>
              <a:t>, що ділиться. Червоним кольором показані дві </a:t>
            </a:r>
            <a:r>
              <a:rPr lang="uk-UA" sz="2400">
                <a:latin typeface="Garamond" pitchFamily="18" charset="0"/>
              </a:rPr>
              <a:t>нуклеотіді, які потрапили до дочірніх клітин</a:t>
            </a:r>
            <a:endParaRPr lang="ru-RU" sz="2000">
              <a:latin typeface="Garamond" pitchFamily="18" charset="0"/>
            </a:endParaRPr>
          </a:p>
        </p:txBody>
      </p:sp>
      <p:graphicFrame>
        <p:nvGraphicFramePr>
          <p:cNvPr id="8195" name="Object 3"/>
          <p:cNvGraphicFramePr>
            <a:graphicFrameLocks noGrp="1" noChangeAspect="1"/>
          </p:cNvGraphicFramePr>
          <p:nvPr>
            <p:ph type="chart" idx="1"/>
          </p:nvPr>
        </p:nvGraphicFramePr>
        <p:xfrm>
          <a:off x="1066800" y="381000"/>
          <a:ext cx="7026275" cy="4752975"/>
        </p:xfrm>
        <a:graphic>
          <a:graphicData uri="http://schemas.openxmlformats.org/presentationml/2006/ole">
            <mc:AlternateContent xmlns:mc="http://schemas.openxmlformats.org/markup-compatibility/2006">
              <mc:Choice xmlns:v="urn:schemas-microsoft-com:vml" Requires="v">
                <p:oleObj spid="_x0000_s8201" name="Image" r:id="rId3" imgW="5222732" imgH="3532651" progId="">
                  <p:embed/>
                </p:oleObj>
              </mc:Choice>
              <mc:Fallback>
                <p:oleObj name="Image" r:id="rId3" imgW="5222732" imgH="3532651"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1000"/>
                        <a:ext cx="7026275" cy="475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685800" y="549275"/>
            <a:ext cx="7772400" cy="5546725"/>
          </a:xfrm>
        </p:spPr>
        <p:txBody>
          <a:bodyPr/>
          <a:lstStyle/>
          <a:p>
            <a:pPr>
              <a:lnSpc>
                <a:spcPct val="80000"/>
              </a:lnSpc>
              <a:buFont typeface="Monotype Sorts" pitchFamily="2" charset="2"/>
              <a:buNone/>
            </a:pPr>
            <a:r>
              <a:rPr lang="uk-UA" sz="2000"/>
              <a:t>	Хромосоми містяться в каріоплазмі і характеризуються постійністю кількісного і якісного складу в клітинах даного виду (Е. ван Бенеден, Т. Бовері). </a:t>
            </a:r>
            <a:r>
              <a:rPr lang="uk-UA" sz="2000" i="1"/>
              <a:t>Кількісний та якісний склад хромосом, властивий особинам даного виду, називається </a:t>
            </a:r>
            <a:r>
              <a:rPr lang="uk-UA" sz="2000"/>
              <a:t>каріотипом. У більшості диплоїдних видів каріотип складається з 5—30 пар хромосом, однак відомі види, клітини яких містять лише одну пару (малярійний плазмодій) або сотні пар (радіолярія) </a:t>
            </a:r>
          </a:p>
          <a:p>
            <a:pPr>
              <a:lnSpc>
                <a:spcPct val="80000"/>
              </a:lnSpc>
              <a:buFont typeface="Monotype Sorts" pitchFamily="2" charset="2"/>
              <a:buNone/>
            </a:pPr>
            <a:r>
              <a:rPr lang="uk-UA" sz="2000"/>
              <a:t>	Кількість хромосом у гаплоїдному наборі позначають буквою </a:t>
            </a:r>
            <a:r>
              <a:rPr lang="en-US" sz="2000">
                <a:solidFill>
                  <a:srgbClr val="3333FF"/>
                </a:solidFill>
              </a:rPr>
              <a:t>n</a:t>
            </a:r>
            <a:r>
              <a:rPr lang="uk-UA" sz="2000"/>
              <a:t>, у диплоїдному— </a:t>
            </a:r>
            <a:r>
              <a:rPr lang="uk-UA" sz="2000">
                <a:solidFill>
                  <a:srgbClr val="3333FF"/>
                </a:solidFill>
              </a:rPr>
              <a:t>2</a:t>
            </a:r>
            <a:r>
              <a:rPr lang="en-US" sz="2000">
                <a:solidFill>
                  <a:srgbClr val="3333FF"/>
                </a:solidFill>
              </a:rPr>
              <a:t>n</a:t>
            </a:r>
            <a:r>
              <a:rPr lang="uk-UA" sz="2000"/>
              <a:t>.</a:t>
            </a:r>
            <a:endParaRPr lang="en-US" sz="2000"/>
          </a:p>
          <a:p>
            <a:pPr>
              <a:lnSpc>
                <a:spcPct val="80000"/>
              </a:lnSpc>
              <a:buFont typeface="Monotype Sorts" pitchFamily="2" charset="2"/>
              <a:buNone/>
            </a:pPr>
            <a:r>
              <a:rPr lang="en-US" sz="2000" i="1"/>
              <a:t>	</a:t>
            </a:r>
            <a:r>
              <a:rPr lang="uk-UA" sz="2000" i="1"/>
              <a:t>Хромосоми однієї пари називають </a:t>
            </a:r>
            <a:r>
              <a:rPr lang="uk-UA" sz="2000" b="1"/>
              <a:t>гомологічними; </a:t>
            </a:r>
            <a:r>
              <a:rPr lang="uk-UA" sz="2000"/>
              <a:t>одна з них належить чоловічій батьківській формі, друга — жіночій материнській, їх об'єднання в одному каріотипі здійснюється під час запліднення, тобто зливання статевих клітин. </a:t>
            </a:r>
            <a:r>
              <a:rPr lang="uk-UA" sz="2000" i="1"/>
              <a:t>Хромосоми різних пар називають </a:t>
            </a:r>
            <a:r>
              <a:rPr lang="uk-UA" sz="2000" b="1"/>
              <a:t>гетерологічними. </a:t>
            </a:r>
            <a:r>
              <a:rPr lang="uk-UA" sz="2000"/>
              <a:t>Одну із пар хромосом у більшості диплоїдів складають так звані </a:t>
            </a:r>
            <a:r>
              <a:rPr lang="uk-UA" sz="2000" b="1"/>
              <a:t>статеві хромосоми, </a:t>
            </a:r>
            <a:r>
              <a:rPr lang="uk-UA" sz="2000"/>
              <a:t>у деяких інших диплоїдних форм статевих хромосом немає.</a:t>
            </a:r>
            <a:endParaRPr lang="ru-RU" sz="2000"/>
          </a:p>
          <a:p>
            <a:pPr>
              <a:lnSpc>
                <a:spcPct val="80000"/>
              </a:lnSpc>
              <a:buFont typeface="Monotype Sorts" pitchFamily="2" charset="2"/>
              <a:buNone/>
            </a:pPr>
            <a:r>
              <a:rPr lang="en-US" sz="2000"/>
              <a:t>	</a:t>
            </a:r>
            <a:r>
              <a:rPr lang="uk-UA" sz="2000"/>
              <a:t>В статевих клітинах диплоїдних організмів міститься лише половина </a:t>
            </a:r>
            <a:r>
              <a:rPr lang="uk-UA" sz="2000" b="1"/>
              <a:t>(гаплоїдне число) </a:t>
            </a:r>
            <a:r>
              <a:rPr lang="uk-UA" sz="2000"/>
              <a:t>тієї кількості хромосом, яка властива соматичним клітинам. Злиття двох статевих клітин (гамет) під час запліднення забезпечує відновлення диплоїдного (подвійного) набору хромосом у соматичних клітинах нащадків.</a:t>
            </a:r>
            <a:endParaRPr lang="ru-RU" sz="2000"/>
          </a:p>
          <a:p>
            <a:pPr>
              <a:lnSpc>
                <a:spcPct val="80000"/>
              </a:lnSpc>
              <a:buFont typeface="Monotype Sorts" pitchFamily="2" charset="2"/>
              <a:buNone/>
            </a:pPr>
            <a:endParaRPr lang="ru-RU" sz="2000"/>
          </a:p>
          <a:p>
            <a:pPr>
              <a:lnSpc>
                <a:spcPct val="80000"/>
              </a:lnSpc>
            </a:pPr>
            <a:endParaRPr lang="ru-RU"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5410200"/>
            <a:ext cx="7772400" cy="1143000"/>
          </a:xfrm>
        </p:spPr>
        <p:txBody>
          <a:bodyPr/>
          <a:lstStyle/>
          <a:p>
            <a:pPr algn="ctr"/>
            <a:r>
              <a:rPr lang="uk-UA" sz="2400">
                <a:latin typeface="Garamond" pitchFamily="18" charset="0"/>
              </a:rPr>
              <a:t>Препарат хромосом чоловіка із клітин що діляться (метафазна пластинка).</a:t>
            </a:r>
            <a:endParaRPr lang="ru-RU" sz="2000">
              <a:latin typeface="Garamond" pitchFamily="18" charset="0"/>
            </a:endParaRPr>
          </a:p>
        </p:txBody>
      </p:sp>
      <p:graphicFrame>
        <p:nvGraphicFramePr>
          <p:cNvPr id="9219" name="Object 3"/>
          <p:cNvGraphicFramePr>
            <a:graphicFrameLocks noGrp="1" noChangeAspect="1"/>
          </p:cNvGraphicFramePr>
          <p:nvPr>
            <p:ph type="chart" idx="1"/>
          </p:nvPr>
        </p:nvGraphicFramePr>
        <p:xfrm>
          <a:off x="1066800" y="228600"/>
          <a:ext cx="7019925" cy="5407025"/>
        </p:xfrm>
        <a:graphic>
          <a:graphicData uri="http://schemas.openxmlformats.org/presentationml/2006/ole">
            <mc:AlternateContent xmlns:mc="http://schemas.openxmlformats.org/markup-compatibility/2006">
              <mc:Choice xmlns:v="urn:schemas-microsoft-com:vml" Requires="v">
                <p:oleObj spid="_x0000_s9225" name="Image" r:id="rId3" imgW="6188493" imgH="4765267" progId="">
                  <p:embed/>
                </p:oleObj>
              </mc:Choice>
              <mc:Fallback>
                <p:oleObj name="Image" r:id="rId3" imgW="6188493" imgH="4765267"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7019925" cy="5407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5334000"/>
            <a:ext cx="7772400" cy="1143000"/>
          </a:xfrm>
        </p:spPr>
        <p:txBody>
          <a:bodyPr/>
          <a:lstStyle/>
          <a:p>
            <a:pPr algn="ctr"/>
            <a:r>
              <a:rPr lang="ru-RU" sz="2400">
                <a:latin typeface="Garamond" pitchFamily="18" charset="0"/>
              </a:rPr>
              <a:t>Каріотип людини (чоловіка). Усі хромосоми, окрім полових</a:t>
            </a:r>
            <a:r>
              <a:rPr lang="en-US" sz="2400">
                <a:latin typeface="Garamond" pitchFamily="18" charset="0"/>
              </a:rPr>
              <a:t> X- та Y- хромосом представлені парою гомологів</a:t>
            </a:r>
            <a:endParaRPr lang="ru-RU"/>
          </a:p>
        </p:txBody>
      </p:sp>
      <p:graphicFrame>
        <p:nvGraphicFramePr>
          <p:cNvPr id="11267" name="Object 3"/>
          <p:cNvGraphicFramePr>
            <a:graphicFrameLocks noGrp="1" noChangeAspect="1"/>
          </p:cNvGraphicFramePr>
          <p:nvPr>
            <p:ph type="chart" idx="1"/>
          </p:nvPr>
        </p:nvGraphicFramePr>
        <p:xfrm>
          <a:off x="533400" y="304800"/>
          <a:ext cx="8181975" cy="4943475"/>
        </p:xfrm>
        <a:graphic>
          <a:graphicData uri="http://schemas.openxmlformats.org/presentationml/2006/ole">
            <mc:AlternateContent xmlns:mc="http://schemas.openxmlformats.org/markup-compatibility/2006">
              <mc:Choice xmlns:v="urn:schemas-microsoft-com:vml" Requires="v">
                <p:oleObj spid="_x0000_s11273" name="Image" r:id="rId3" imgW="6773032" imgH="4091776" progId="">
                  <p:embed/>
                </p:oleObj>
              </mc:Choice>
              <mc:Fallback>
                <p:oleObj name="Image" r:id="rId3" imgW="6773032" imgH="4091776"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8181975" cy="49434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6215106"/>
          </a:xfrm>
        </p:spPr>
        <p:txBody>
          <a:bodyPr>
            <a:normAutofit fontScale="47500" lnSpcReduction="20000"/>
          </a:bodyPr>
          <a:lstStyle/>
          <a:p>
            <a:pPr marL="0" indent="0" algn="ctr">
              <a:buNone/>
            </a:pPr>
            <a:r>
              <a:rPr lang="uk-UA" b="1" i="1" dirty="0">
                <a:solidFill>
                  <a:srgbClr val="7030A0"/>
                </a:solidFill>
              </a:rPr>
              <a:t>Дезоксирибонуклеїнова кислота (ДНК</a:t>
            </a:r>
            <a:r>
              <a:rPr lang="uk-UA" b="1" i="1" dirty="0" smtClean="0">
                <a:solidFill>
                  <a:srgbClr val="7030A0"/>
                </a:solidFill>
              </a:rPr>
              <a:t>)</a:t>
            </a:r>
          </a:p>
          <a:p>
            <a:pPr marL="0" indent="0" algn="just">
              <a:buNone/>
            </a:pPr>
            <a:endParaRPr lang="ru-RU" dirty="0"/>
          </a:p>
          <a:p>
            <a:pPr marL="0" indent="0" algn="just">
              <a:buNone/>
            </a:pPr>
            <a:r>
              <a:rPr lang="uk-UA" dirty="0"/>
              <a:t>У 1953 р. американський біохімік Джеймс </a:t>
            </a:r>
            <a:r>
              <a:rPr lang="uk-UA" dirty="0" err="1"/>
              <a:t>Уотсон</a:t>
            </a:r>
            <a:r>
              <a:rPr lang="uk-UA" dirty="0"/>
              <a:t> і англійський фізик </a:t>
            </a:r>
            <a:r>
              <a:rPr lang="uk-UA" dirty="0" err="1"/>
              <a:t>Френсіс</a:t>
            </a:r>
            <a:r>
              <a:rPr lang="uk-UA" dirty="0"/>
              <a:t> </a:t>
            </a:r>
            <a:r>
              <a:rPr lang="uk-UA" dirty="0" err="1"/>
              <a:t>Крік</a:t>
            </a:r>
            <a:r>
              <a:rPr lang="uk-UA" dirty="0"/>
              <a:t> запропонували </a:t>
            </a:r>
            <a:r>
              <a:rPr lang="uk-UA" i="1" dirty="0"/>
              <a:t>модель організації ДНК, </a:t>
            </a:r>
            <a:r>
              <a:rPr lang="uk-UA" dirty="0"/>
              <a:t>відповідно до якої:</a:t>
            </a:r>
            <a:endParaRPr lang="ru-RU" dirty="0"/>
          </a:p>
          <a:p>
            <a:pPr marL="514350" indent="-514350" algn="just">
              <a:buFont typeface="+mj-lt"/>
              <a:buAutoNum type="arabicPeriod"/>
            </a:pPr>
            <a:r>
              <a:rPr lang="uk-UA" dirty="0" smtClean="0"/>
              <a:t>кожна </a:t>
            </a:r>
            <a:r>
              <a:rPr lang="uk-UA" dirty="0"/>
              <a:t>молекула ДНК складається з двох антипаралельних </a:t>
            </a:r>
            <a:r>
              <a:rPr lang="uk-UA" dirty="0" err="1"/>
              <a:t>полінуклеотидних</a:t>
            </a:r>
            <a:r>
              <a:rPr lang="uk-UA" dirty="0"/>
              <a:t> лан­цюгів, які утворюють подвійну спіраль;</a:t>
            </a:r>
            <a:endParaRPr lang="ru-RU" dirty="0"/>
          </a:p>
          <a:p>
            <a:pPr marL="514350" indent="-514350" algn="just">
              <a:buFont typeface="+mj-lt"/>
              <a:buAutoNum type="arabicPeriod"/>
            </a:pPr>
            <a:r>
              <a:rPr lang="uk-UA" dirty="0" smtClean="0"/>
              <a:t>кожний </a:t>
            </a:r>
            <a:r>
              <a:rPr lang="uk-UA" dirty="0" err="1"/>
              <a:t>нуклеотид</a:t>
            </a:r>
            <a:r>
              <a:rPr lang="uk-UA" dirty="0"/>
              <a:t> розташований у </a:t>
            </a:r>
            <a:r>
              <a:rPr lang="uk-UA" dirty="0" smtClean="0"/>
              <a:t>площині</a:t>
            </a:r>
            <a:r>
              <a:rPr lang="uk-UA" dirty="0"/>
              <a:t>, перпендикулярній до осі спіралі;</a:t>
            </a:r>
            <a:endParaRPr lang="ru-RU" dirty="0"/>
          </a:p>
          <a:p>
            <a:pPr marL="514350" indent="-514350" algn="just">
              <a:buFont typeface="+mj-lt"/>
              <a:buAutoNum type="arabicPeriod"/>
            </a:pPr>
            <a:r>
              <a:rPr lang="uk-UA" dirty="0" smtClean="0"/>
              <a:t>два </a:t>
            </a:r>
            <a:r>
              <a:rPr lang="uk-UA" dirty="0" err="1"/>
              <a:t>полінуклеотидні</a:t>
            </a:r>
            <a:r>
              <a:rPr lang="uk-UA" dirty="0"/>
              <a:t> ланцюги сполучені </a:t>
            </a:r>
            <a:r>
              <a:rPr lang="uk-UA" dirty="0" smtClean="0"/>
              <a:t>водневими </a:t>
            </a:r>
            <a:r>
              <a:rPr lang="uk-UA" dirty="0"/>
              <a:t>зв'язками, які утворюються між ні­тратними основами різних ланцюгів;</a:t>
            </a:r>
            <a:endParaRPr lang="ru-RU" dirty="0"/>
          </a:p>
          <a:p>
            <a:pPr marL="514350" indent="-514350" algn="just">
              <a:buFont typeface="+mj-lt"/>
              <a:buAutoNum type="arabicPeriod"/>
            </a:pPr>
            <a:r>
              <a:rPr lang="uk-UA" dirty="0" smtClean="0"/>
              <a:t>взаємодія </a:t>
            </a:r>
            <a:r>
              <a:rPr lang="uk-UA" dirty="0"/>
              <a:t>нітратних основ специфічна: пу­ринова основа може сполучатися тільки з </a:t>
            </a:r>
            <a:r>
              <a:rPr lang="uk-UA" dirty="0" err="1"/>
              <a:t>піримідиновою</a:t>
            </a:r>
            <a:r>
              <a:rPr lang="uk-UA" dirty="0"/>
              <a:t>, і навпаки. Такий принцип сполучання основ називається </a:t>
            </a:r>
            <a:r>
              <a:rPr lang="uk-UA" i="1" dirty="0">
                <a:solidFill>
                  <a:srgbClr val="7030A0"/>
                </a:solidFill>
              </a:rPr>
              <a:t>принципом </a:t>
            </a:r>
            <a:r>
              <a:rPr lang="uk-UA" i="1" dirty="0" err="1">
                <a:solidFill>
                  <a:srgbClr val="7030A0"/>
                </a:solidFill>
              </a:rPr>
              <a:t>комплементарності</a:t>
            </a:r>
            <a:r>
              <a:rPr lang="uk-UA" i="1" dirty="0"/>
              <a:t>;</a:t>
            </a:r>
            <a:endParaRPr lang="ru-RU" dirty="0"/>
          </a:p>
          <a:p>
            <a:pPr marL="514350" indent="-514350" algn="just">
              <a:buFont typeface="+mj-lt"/>
              <a:buAutoNum type="arabicPeriod"/>
            </a:pPr>
            <a:r>
              <a:rPr lang="uk-UA" dirty="0" smtClean="0"/>
              <a:t>послідовність </a:t>
            </a:r>
            <a:r>
              <a:rPr lang="uk-UA" dirty="0"/>
              <a:t>основ одного </a:t>
            </a:r>
            <a:r>
              <a:rPr lang="uk-UA" dirty="0" err="1"/>
              <a:t>полінуклеотид-ного</a:t>
            </a:r>
            <a:r>
              <a:rPr lang="uk-UA" dirty="0"/>
              <a:t> ланцюга може значно варіювати, але послідовність їх у другому ланцюзі чітко комплементарна першій.</a:t>
            </a:r>
            <a:endParaRPr lang="ru-RU" dirty="0"/>
          </a:p>
          <a:p>
            <a:pPr marL="0" indent="0" algn="just">
              <a:buNone/>
            </a:pPr>
            <a:r>
              <a:rPr lang="uk-UA" dirty="0"/>
              <a:t>Два </a:t>
            </a:r>
            <a:r>
              <a:rPr lang="uk-UA" dirty="0" err="1"/>
              <a:t>полінуклеотидні</a:t>
            </a:r>
            <a:r>
              <a:rPr lang="uk-UA" dirty="0"/>
              <a:t> ланцюги в молекулі ДНК сполучаються між собою за допомогою водневих зв'язків між відповідними нітратними основами: аденін взаємодіє з тиміном за допомогою двох </a:t>
            </a:r>
            <a:r>
              <a:rPr lang="uk-UA" dirty="0" smtClean="0"/>
              <a:t>водневих </a:t>
            </a:r>
            <a:r>
              <a:rPr lang="uk-UA" dirty="0"/>
              <a:t>зв'язків, </a:t>
            </a:r>
            <a:r>
              <a:rPr lang="uk-UA" dirty="0" err="1"/>
              <a:t>цитозин</a:t>
            </a:r>
            <a:r>
              <a:rPr lang="uk-UA" dirty="0"/>
              <a:t> з гуаніном — за </a:t>
            </a:r>
            <a:r>
              <a:rPr lang="uk-UA" dirty="0" smtClean="0"/>
              <a:t>допомогою </a:t>
            </a:r>
            <a:r>
              <a:rPr lang="uk-UA" dirty="0"/>
              <a:t>трьох. При цьому утворюється подвійна </a:t>
            </a:r>
            <a:r>
              <a:rPr lang="uk-UA" dirty="0" smtClean="0"/>
              <a:t>спіраль</a:t>
            </a:r>
            <a:r>
              <a:rPr lang="uk-UA" dirty="0"/>
              <a:t>, </a:t>
            </a:r>
            <a:r>
              <a:rPr lang="uk-UA" dirty="0" err="1"/>
              <a:t>полінуклеотидні</a:t>
            </a:r>
            <a:r>
              <a:rPr lang="uk-UA" dirty="0"/>
              <a:t> ланцюги в якій орієнтовані антипаралельно.</a:t>
            </a:r>
            <a:endParaRPr lang="ru-RU" dirty="0"/>
          </a:p>
          <a:p>
            <a:pPr marL="0" indent="0" algn="just">
              <a:buNone/>
            </a:pPr>
            <a:r>
              <a:rPr lang="uk-UA" dirty="0"/>
              <a:t>Завдяки унікальній будові ДНК здатна до збе­реження, відтворення та передачі генетичної </a:t>
            </a:r>
            <a:r>
              <a:rPr lang="uk-UA" dirty="0" smtClean="0"/>
              <a:t>інформації</a:t>
            </a:r>
            <a:r>
              <a:rPr lang="uk-UA" dirty="0"/>
              <a:t>. Виділяють ядерну ДНК, локалізовану в ядрах </a:t>
            </a:r>
            <a:r>
              <a:rPr lang="uk-UA" dirty="0" err="1"/>
              <a:t>еукаріотичних</a:t>
            </a:r>
            <a:r>
              <a:rPr lang="uk-UA" dirty="0"/>
              <a:t> клітин, а також ДНК </a:t>
            </a:r>
            <a:r>
              <a:rPr lang="uk-UA" dirty="0" smtClean="0"/>
              <a:t>мітохондрій </a:t>
            </a:r>
            <a:r>
              <a:rPr lang="uk-UA" dirty="0"/>
              <a:t>і </a:t>
            </a:r>
            <a:r>
              <a:rPr lang="uk-UA" dirty="0" smtClean="0"/>
              <a:t>хлоропластів. </a:t>
            </a:r>
            <a:r>
              <a:rPr lang="uk-UA" dirty="0"/>
              <a:t>У вказаних органелах ДНК має малі розміри, замкнена у </a:t>
            </a:r>
            <a:r>
              <a:rPr lang="uk-UA" dirty="0" smtClean="0"/>
              <a:t>вигляді </a:t>
            </a:r>
            <a:r>
              <a:rPr lang="uk-UA" dirty="0"/>
              <a:t>кільця і містить гени, які відповідають за синтез деяких </a:t>
            </a:r>
            <a:r>
              <a:rPr lang="uk-UA" dirty="0" err="1"/>
              <a:t>мітохондріальних</a:t>
            </a:r>
            <a:r>
              <a:rPr lang="uk-UA" dirty="0"/>
              <a:t> і </a:t>
            </a:r>
            <a:r>
              <a:rPr lang="uk-UA" dirty="0" err="1"/>
              <a:t>хлоропластних</a:t>
            </a:r>
            <a:r>
              <a:rPr lang="uk-UA" dirty="0"/>
              <a:t> білків</a:t>
            </a:r>
            <a:r>
              <a:rPr lang="uk-UA" dirty="0" smtClean="0"/>
              <a:t>.</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p:cNvPicPr>
            <a:picLocks noGrp="1" noChangeAspect="1" noChangeArrowheads="1"/>
          </p:cNvPicPr>
          <p:nvPr>
            <p:ph sz="half" idx="1"/>
          </p:nvPr>
        </p:nvPicPr>
        <p:blipFill>
          <a:blip r:embed="rId2"/>
          <a:srcRect/>
          <a:stretch>
            <a:fillRect/>
          </a:stretch>
        </p:blipFill>
        <p:spPr>
          <a:xfrm>
            <a:off x="2555875" y="258763"/>
            <a:ext cx="4032250" cy="5426075"/>
          </a:xfrm>
          <a:noFill/>
          <a:ln w="19050">
            <a:solidFill>
              <a:schemeClr val="tx1"/>
            </a:solidFill>
          </a:ln>
        </p:spPr>
      </p:pic>
      <p:sp>
        <p:nvSpPr>
          <p:cNvPr id="113670" name="Rectangle 6"/>
          <p:cNvSpPr>
            <a:spLocks noGrp="1" noChangeArrowheads="1"/>
          </p:cNvSpPr>
          <p:nvPr>
            <p:ph type="body" sz="half" idx="2"/>
          </p:nvPr>
        </p:nvSpPr>
        <p:spPr>
          <a:xfrm>
            <a:off x="611188" y="5949950"/>
            <a:ext cx="7772400" cy="1189038"/>
          </a:xfrm>
        </p:spPr>
        <p:txBody>
          <a:bodyPr/>
          <a:lstStyle/>
          <a:p>
            <a:pPr algn="ctr">
              <a:buFont typeface="Monotype Sorts" pitchFamily="2" charset="2"/>
              <a:buNone/>
            </a:pPr>
            <a:r>
              <a:rPr lang="uk-UA" sz="1600"/>
              <a:t>	Ідіограма геному людини – схематичне зображення хромосом в стадії метафази з диференційним фарбуванням. На препараті можна чітко бачити розташування ділянок еухроматину та гетерохрматину</a:t>
            </a:r>
            <a:endParaRPr lang="ru-RU" sz="1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55650" y="115888"/>
            <a:ext cx="7772400" cy="619125"/>
          </a:xfrm>
        </p:spPr>
        <p:txBody>
          <a:bodyPr/>
          <a:lstStyle/>
          <a:p>
            <a:pPr algn="ctr"/>
            <a:r>
              <a:rPr lang="uk-UA" sz="3200"/>
              <a:t>Морфологія хромосом</a:t>
            </a:r>
            <a:endParaRPr lang="ru-RU" sz="3200"/>
          </a:p>
        </p:txBody>
      </p:sp>
      <p:sp>
        <p:nvSpPr>
          <p:cNvPr id="77827" name="Rectangle 3"/>
          <p:cNvSpPr>
            <a:spLocks noGrp="1" noChangeArrowheads="1"/>
          </p:cNvSpPr>
          <p:nvPr>
            <p:ph type="body" idx="1"/>
          </p:nvPr>
        </p:nvSpPr>
        <p:spPr>
          <a:xfrm>
            <a:off x="250825" y="836613"/>
            <a:ext cx="8713788" cy="5688012"/>
          </a:xfrm>
        </p:spPr>
        <p:txBody>
          <a:bodyPr/>
          <a:lstStyle/>
          <a:p>
            <a:pPr>
              <a:lnSpc>
                <a:spcPct val="80000"/>
              </a:lnSpc>
              <a:buFont typeface="Monotype Sorts" pitchFamily="2" charset="2"/>
              <a:buNone/>
            </a:pPr>
            <a:r>
              <a:rPr lang="uk-UA" sz="1600"/>
              <a:t>	Морфологічні особливості хромосом зручно вивчати на стадіях метафази і анафази мітозу. В цей час вони мають вигляд циліндричних тілець, які інтенсивно забарвлюються основними барвниками і дають позитивну реакцію Фельгена на наявність ДНК.</a:t>
            </a:r>
          </a:p>
          <a:p>
            <a:pPr>
              <a:lnSpc>
                <a:spcPct val="80000"/>
              </a:lnSpc>
              <a:buFont typeface="Monotype Sorts" pitchFamily="2" charset="2"/>
              <a:buNone/>
            </a:pPr>
            <a:r>
              <a:rPr lang="uk-UA" sz="1600"/>
              <a:t>	Форма хромосоми визначається місцем розташування </a:t>
            </a:r>
            <a:r>
              <a:rPr lang="uk-UA" sz="1600" b="1" i="1"/>
              <a:t>первинної</a:t>
            </a:r>
            <a:r>
              <a:rPr lang="uk-UA" sz="1600" b="1"/>
              <a:t> </a:t>
            </a:r>
            <a:r>
              <a:rPr lang="uk-UA" sz="1600" b="1" i="1"/>
              <a:t>перетяжки</a:t>
            </a:r>
            <a:r>
              <a:rPr lang="uk-UA" sz="1600" b="1"/>
              <a:t>, </a:t>
            </a:r>
            <a:r>
              <a:rPr lang="uk-UA" sz="1600"/>
              <a:t>яка виглядає як звуження хромосоми. В цій ділянці знаходиться світла зона з невеликою гранулою або сферулою. Ця світла зона називається </a:t>
            </a:r>
            <a:r>
              <a:rPr lang="uk-UA" sz="1600" b="1" i="1"/>
              <a:t>центромерою</a:t>
            </a:r>
            <a:r>
              <a:rPr lang="uk-UA" sz="1600" b="1"/>
              <a:t> </a:t>
            </a:r>
            <a:r>
              <a:rPr lang="uk-UA" sz="1600"/>
              <a:t>(грецьке «мерос» — частина), її функція пов'язана з переміщенням хромосоми під час мітозу або мейозу. До неї приєднуються нитки мітотичного </a:t>
            </a:r>
            <a:r>
              <a:rPr lang="uk-UA" sz="1600" b="1" i="1"/>
              <a:t>ахроматинового</a:t>
            </a:r>
            <a:r>
              <a:rPr lang="uk-UA" sz="1600" b="1"/>
              <a:t> </a:t>
            </a:r>
            <a:r>
              <a:rPr lang="uk-UA" sz="1600" b="1" i="1"/>
              <a:t>веретена</a:t>
            </a:r>
            <a:r>
              <a:rPr lang="uk-UA" sz="1600" b="1"/>
              <a:t>. </a:t>
            </a:r>
            <a:r>
              <a:rPr lang="uk-UA" sz="1600"/>
              <a:t>Кожна хромосома звичайно має лише одну центромеру (моноцентрична хромосома), однак можуть зустрічатися хромосоми з двома центромерами (дицентричні) і навіть з більшою їх кількістю (поліцентричні хромосоми). У деяких комах </a:t>
            </a:r>
            <a:r>
              <a:rPr lang="uk-UA" sz="1600" i="1"/>
              <a:t>(Неті</a:t>
            </a:r>
            <a:r>
              <a:rPr lang="en-US" sz="1600" i="1"/>
              <a:t>ptera) </a:t>
            </a:r>
            <a:r>
              <a:rPr lang="uk-UA" sz="1600"/>
              <a:t>центромери хромосом мають дифузну структуру. Як правило, хромосома ділиться центромерою на дві рівні або нерівні частини, які називаються </a:t>
            </a:r>
            <a:r>
              <a:rPr lang="uk-UA" sz="1600" b="1"/>
              <a:t>плечами </a:t>
            </a:r>
            <a:r>
              <a:rPr lang="uk-UA" sz="1600"/>
              <a:t>хромосоми.</a:t>
            </a:r>
          </a:p>
          <a:p>
            <a:pPr>
              <a:lnSpc>
                <a:spcPct val="80000"/>
              </a:lnSpc>
              <a:buFont typeface="Monotype Sorts" pitchFamily="2" charset="2"/>
              <a:buNone/>
            </a:pPr>
            <a:r>
              <a:rPr lang="uk-UA" sz="1600"/>
              <a:t>	Кінцеві ділянки хромосом називаються теломерами. Якщо хромосоми розриваються під впливом дії рентгенівського опромінення, то окремі їх фрагменти можуть знову з'єднуватись, але вони ніколи не з'єднуються з теломерами, що свідчить про особливу будову останніх на молекулярному рівні.</a:t>
            </a:r>
          </a:p>
          <a:p>
            <a:pPr>
              <a:lnSpc>
                <a:spcPct val="80000"/>
              </a:lnSpc>
              <a:buFont typeface="Monotype Sorts" pitchFamily="2" charset="2"/>
              <a:buNone/>
            </a:pPr>
            <a:r>
              <a:rPr lang="uk-UA" sz="1600"/>
              <a:t>	Виходячи із форми хромосом на стадії метафази або анафази, розрізняють такі їх типи: </a:t>
            </a:r>
          </a:p>
          <a:p>
            <a:pPr lvl="1">
              <a:lnSpc>
                <a:spcPct val="80000"/>
              </a:lnSpc>
            </a:pPr>
            <a:r>
              <a:rPr lang="uk-UA" sz="1600" b="1" i="1"/>
              <a:t>телоцентричні</a:t>
            </a:r>
            <a:r>
              <a:rPr lang="uk-UA" sz="1600"/>
              <a:t> — палочковидні хромосоми з центромерою, розташованою на проксимальному кінці; </a:t>
            </a:r>
          </a:p>
          <a:p>
            <a:pPr lvl="1">
              <a:lnSpc>
                <a:spcPct val="80000"/>
              </a:lnSpc>
            </a:pPr>
            <a:r>
              <a:rPr lang="uk-UA" sz="1600" b="1" i="1"/>
              <a:t>акроцентричні</a:t>
            </a:r>
            <a:r>
              <a:rPr lang="uk-UA" sz="1600"/>
              <a:t> — палочковидні хромосоми з дуже коротким, майже непомітним другим плечем; </a:t>
            </a:r>
          </a:p>
          <a:p>
            <a:pPr lvl="1">
              <a:lnSpc>
                <a:spcPct val="80000"/>
              </a:lnSpc>
            </a:pPr>
            <a:r>
              <a:rPr lang="uk-UA" sz="1600" b="1" i="1"/>
              <a:t>субметацентричні</a:t>
            </a:r>
            <a:r>
              <a:rPr lang="uk-UA" sz="1600"/>
              <a:t> з плечима неоднакової довжини, які нагадують формою букву L;</a:t>
            </a:r>
          </a:p>
          <a:p>
            <a:pPr lvl="1">
              <a:lnSpc>
                <a:spcPct val="80000"/>
              </a:lnSpc>
            </a:pPr>
            <a:r>
              <a:rPr lang="uk-UA" sz="1600"/>
              <a:t> </a:t>
            </a:r>
            <a:r>
              <a:rPr lang="uk-UA" sz="1600" b="1" i="1"/>
              <a:t>метацентричні</a:t>
            </a:r>
            <a:r>
              <a:rPr lang="uk-UA" sz="1600"/>
              <a:t> хромосоми, які мають плечі рівної або майже рівної довжини і нагадують букву V. </a:t>
            </a:r>
          </a:p>
          <a:p>
            <a:pPr>
              <a:lnSpc>
                <a:spcPct val="80000"/>
              </a:lnSpc>
              <a:buFont typeface="Monotype Sorts" pitchFamily="2" charset="2"/>
              <a:buNone/>
            </a:pPr>
            <a:r>
              <a:rPr lang="uk-UA" sz="1600" b="1"/>
              <a:t>	Певний тип будови є постійним для кожної пари гомологічних хромосом.</a:t>
            </a:r>
          </a:p>
          <a:p>
            <a:pPr>
              <a:lnSpc>
                <a:spcPct val="80000"/>
              </a:lnSpc>
              <a:buFont typeface="Monotype Sorts" pitchFamily="2" charset="2"/>
              <a:buNone/>
            </a:pPr>
            <a:endParaRPr lang="uk-UA" sz="1600" b="1"/>
          </a:p>
          <a:p>
            <a:pPr>
              <a:lnSpc>
                <a:spcPct val="80000"/>
              </a:lnSpc>
              <a:buFont typeface="Monotype Sorts" pitchFamily="2" charset="2"/>
              <a:buNone/>
            </a:pPr>
            <a:endParaRPr lang="uk-UA" sz="1600"/>
          </a:p>
          <a:p>
            <a:pPr>
              <a:lnSpc>
                <a:spcPct val="80000"/>
              </a:lnSpc>
              <a:buFont typeface="Monotype Sorts" pitchFamily="2" charset="2"/>
              <a:buNone/>
            </a:pPr>
            <a:endParaRPr lang="ru-RU" sz="1600"/>
          </a:p>
          <a:p>
            <a:pPr>
              <a:lnSpc>
                <a:spcPct val="80000"/>
              </a:lnSpc>
              <a:buFont typeface="Monotype Sorts" pitchFamily="2" charset="2"/>
              <a:buNone/>
            </a:pPr>
            <a:endParaRPr lang="ru-RU" sz="1600"/>
          </a:p>
          <a:p>
            <a:pPr>
              <a:lnSpc>
                <a:spcPct val="80000"/>
              </a:lnSpc>
              <a:buFont typeface="Monotype Sorts" pitchFamily="2" charset="2"/>
              <a:buNone/>
            </a:pPr>
            <a:endParaRPr lang="ru-RU"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5410200"/>
            <a:ext cx="7772400" cy="1143000"/>
          </a:xfrm>
        </p:spPr>
        <p:txBody>
          <a:bodyPr/>
          <a:lstStyle/>
          <a:p>
            <a:pPr algn="ctr"/>
            <a:r>
              <a:rPr lang="ru-RU" sz="2400">
                <a:latin typeface="Garamond" pitchFamily="18" charset="0"/>
              </a:rPr>
              <a:t>Класифікація хромосом за положенням центромери</a:t>
            </a:r>
          </a:p>
        </p:txBody>
      </p:sp>
      <p:graphicFrame>
        <p:nvGraphicFramePr>
          <p:cNvPr id="12291" name="Object 3"/>
          <p:cNvGraphicFramePr>
            <a:graphicFrameLocks noGrp="1" noChangeAspect="1"/>
          </p:cNvGraphicFramePr>
          <p:nvPr>
            <p:ph type="chart" idx="1"/>
          </p:nvPr>
        </p:nvGraphicFramePr>
        <p:xfrm>
          <a:off x="838200" y="381000"/>
          <a:ext cx="7616825" cy="5346700"/>
        </p:xfrm>
        <a:graphic>
          <a:graphicData uri="http://schemas.openxmlformats.org/presentationml/2006/ole">
            <mc:AlternateContent xmlns:mc="http://schemas.openxmlformats.org/markup-compatibility/2006">
              <mc:Choice xmlns:v="urn:schemas-microsoft-com:vml" Requires="v">
                <p:oleObj spid="_x0000_s12297" name="Image" r:id="rId3" imgW="9034945" imgH="6340981" progId="">
                  <p:embed/>
                </p:oleObj>
              </mc:Choice>
              <mc:Fallback>
                <p:oleObj name="Image" r:id="rId3" imgW="9034945" imgH="6340981"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
                        <a:ext cx="7616825" cy="53467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55650" y="5157788"/>
            <a:ext cx="7772400" cy="1447800"/>
          </a:xfrm>
        </p:spPr>
        <p:txBody>
          <a:bodyPr/>
          <a:lstStyle/>
          <a:p>
            <a:pPr algn="ctr"/>
            <a:r>
              <a:rPr lang="ru-RU" sz="1800">
                <a:solidFill>
                  <a:schemeClr val="tx1"/>
                </a:solidFill>
                <a:latin typeface="Garamond" pitchFamily="18" charset="0"/>
              </a:rPr>
              <a:t>Морфология хромосоми в метафазі митозу (А) і в профазі мейозу (Б); 1 — хроматиди; 2 — центромера; 3 — хромомери; 4 — теломери (великі хромомери на кінцях хромосоми). Теломери – це біологічний годинник клітини: під час митозу вони зменьшуються, потім знову збільшуються, але не більше 50 разів. Після цього настає загибель клітини (Нобелівська премія, 2009 р.).</a:t>
            </a:r>
            <a:endParaRPr lang="ru-RU" sz="1800">
              <a:solidFill>
                <a:schemeClr val="tx1"/>
              </a:solidFill>
            </a:endParaRPr>
          </a:p>
        </p:txBody>
      </p:sp>
      <p:graphicFrame>
        <p:nvGraphicFramePr>
          <p:cNvPr id="19459" name="Object 3"/>
          <p:cNvGraphicFramePr>
            <a:graphicFrameLocks noGrp="1" noChangeAspect="1"/>
          </p:cNvGraphicFramePr>
          <p:nvPr>
            <p:ph type="chart" idx="1"/>
          </p:nvPr>
        </p:nvGraphicFramePr>
        <p:xfrm>
          <a:off x="720725" y="555625"/>
          <a:ext cx="8099425" cy="4406900"/>
        </p:xfrm>
        <a:graphic>
          <a:graphicData uri="http://schemas.openxmlformats.org/presentationml/2006/ole">
            <mc:AlternateContent xmlns:mc="http://schemas.openxmlformats.org/markup-compatibility/2006">
              <mc:Choice xmlns:v="urn:schemas-microsoft-com:vml" Requires="v">
                <p:oleObj spid="_x0000_s19465" name="Image" r:id="rId3" imgW="12199082" imgH="7510060" progId="">
                  <p:embed/>
                </p:oleObj>
              </mc:Choice>
              <mc:Fallback>
                <p:oleObj name="Image" r:id="rId3" imgW="12199082" imgH="75100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555625"/>
                        <a:ext cx="8099425" cy="4406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685800" y="549275"/>
            <a:ext cx="7772400" cy="5546725"/>
          </a:xfrm>
        </p:spPr>
        <p:txBody>
          <a:bodyPr/>
          <a:lstStyle/>
          <a:p>
            <a:pPr>
              <a:lnSpc>
                <a:spcPct val="80000"/>
              </a:lnSpc>
              <a:buFont typeface="Monotype Sorts" pitchFamily="2" charset="2"/>
              <a:buNone/>
            </a:pPr>
            <a:r>
              <a:rPr lang="uk-UA" sz="2800"/>
              <a:t>	Найбільш важливими ознаками, що дають можливість ідентифікувати окремі хромосоми в процесі мітозу, є:</a:t>
            </a:r>
          </a:p>
          <a:p>
            <a:pPr lvl="1">
              <a:lnSpc>
                <a:spcPct val="80000"/>
              </a:lnSpc>
            </a:pPr>
            <a:r>
              <a:rPr lang="uk-UA" sz="2400" b="1"/>
              <a:t>їх кількість; </a:t>
            </a:r>
          </a:p>
          <a:p>
            <a:pPr lvl="1">
              <a:lnSpc>
                <a:spcPct val="80000"/>
              </a:lnSpc>
            </a:pPr>
            <a:r>
              <a:rPr lang="uk-UA" sz="2400" b="1"/>
              <a:t>відносні розміри; </a:t>
            </a:r>
          </a:p>
          <a:p>
            <a:pPr lvl="1">
              <a:lnSpc>
                <a:spcPct val="80000"/>
              </a:lnSpc>
            </a:pPr>
            <a:r>
              <a:rPr lang="uk-UA" sz="2400" b="1"/>
              <a:t>форма;</a:t>
            </a:r>
          </a:p>
          <a:p>
            <a:pPr lvl="1">
              <a:lnSpc>
                <a:spcPct val="80000"/>
              </a:lnSpc>
            </a:pPr>
            <a:r>
              <a:rPr lang="uk-UA" sz="2400" b="1"/>
              <a:t>поведінка;</a:t>
            </a:r>
          </a:p>
          <a:p>
            <a:pPr lvl="1">
              <a:lnSpc>
                <a:spcPct val="80000"/>
              </a:lnSpc>
            </a:pPr>
            <a:r>
              <a:rPr lang="uk-UA" sz="2400" b="1"/>
              <a:t>внутрішня будова.</a:t>
            </a:r>
            <a:r>
              <a:rPr lang="uk-UA" sz="2400"/>
              <a:t> </a:t>
            </a:r>
          </a:p>
          <a:p>
            <a:pPr>
              <a:lnSpc>
                <a:spcPct val="80000"/>
              </a:lnSpc>
              <a:buFont typeface="Monotype Sorts" pitchFamily="2" charset="2"/>
              <a:buNone/>
            </a:pPr>
            <a:r>
              <a:rPr lang="uk-UA" sz="2800"/>
              <a:t>	Інші ознаки, наприклад ступінь спіралізації і лінійна протяжність, підлягають фізіологічним змінам. </a:t>
            </a:r>
          </a:p>
          <a:p>
            <a:pPr>
              <a:lnSpc>
                <a:spcPct val="80000"/>
              </a:lnSpc>
              <a:buFont typeface="Monotype Sorts" pitchFamily="2" charset="2"/>
              <a:buNone/>
            </a:pPr>
            <a:r>
              <a:rPr lang="uk-UA" sz="2800"/>
              <a:t>	Дуже важливим критерієм для ідентифікації хромосом є місце розташування в них центромер і вторинних перетяжок, а також наявність і локалізація супутників.</a:t>
            </a:r>
            <a:endParaRPr lang="ru-RU" sz="2800"/>
          </a:p>
          <a:p>
            <a:pPr>
              <a:lnSpc>
                <a:spcPct val="80000"/>
              </a:lnSpc>
              <a:buFont typeface="Monotype Sorts" pitchFamily="2" charset="2"/>
              <a:buNone/>
            </a:pPr>
            <a:endParaRPr lang="ru-RU"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827088" y="188913"/>
            <a:ext cx="7772400" cy="547687"/>
          </a:xfrm>
        </p:spPr>
        <p:txBody>
          <a:bodyPr/>
          <a:lstStyle/>
          <a:p>
            <a:pPr algn="ctr"/>
            <a:r>
              <a:rPr lang="uk-UA" sz="4000"/>
              <a:t>Гігантскі хромосоми</a:t>
            </a:r>
            <a:endParaRPr lang="ru-RU" sz="4000"/>
          </a:p>
        </p:txBody>
      </p:sp>
      <p:sp>
        <p:nvSpPr>
          <p:cNvPr id="80899" name="Rectangle 3"/>
          <p:cNvSpPr>
            <a:spLocks noGrp="1" noChangeArrowheads="1"/>
          </p:cNvSpPr>
          <p:nvPr>
            <p:ph type="body" idx="1"/>
          </p:nvPr>
        </p:nvSpPr>
        <p:spPr>
          <a:xfrm>
            <a:off x="323850" y="836613"/>
            <a:ext cx="8569325" cy="6192837"/>
          </a:xfrm>
        </p:spPr>
        <p:txBody>
          <a:bodyPr/>
          <a:lstStyle/>
          <a:p>
            <a:pPr>
              <a:lnSpc>
                <a:spcPct val="80000"/>
              </a:lnSpc>
              <a:buFont typeface="Monotype Sorts" pitchFamily="2" charset="2"/>
              <a:buNone/>
            </a:pPr>
            <a:r>
              <a:rPr lang="uk-UA" sz="1600"/>
              <a:t>	В деяких клітинах на певних стадіях їх життєвого циклу спостерігаються особливі, </a:t>
            </a:r>
            <a:r>
              <a:rPr lang="uk-UA" sz="1600" b="1" i="1"/>
              <a:t>гігантські хромосоми</a:t>
            </a:r>
            <a:r>
              <a:rPr lang="uk-UA" sz="1600" b="1"/>
              <a:t>, </a:t>
            </a:r>
            <a:r>
              <a:rPr lang="uk-UA" sz="1600"/>
              <a:t>яким властиві величезні розміри; збільшені відповідно об'єми і ядер клітин, якщо вони містять такі хромосоми. До гігантських хромосом відносять так</a:t>
            </a:r>
            <a:r>
              <a:rPr lang="uk-UA" sz="1600" b="1"/>
              <a:t> </a:t>
            </a:r>
            <a:r>
              <a:rPr lang="uk-UA" sz="1600"/>
              <a:t>звані </a:t>
            </a:r>
            <a:r>
              <a:rPr lang="uk-UA" sz="1600" b="1" i="1"/>
              <a:t>політенні хромосоми</a:t>
            </a:r>
            <a:r>
              <a:rPr lang="uk-UA" sz="1600" b="1"/>
              <a:t>, </a:t>
            </a:r>
            <a:r>
              <a:rPr lang="uk-UA" sz="1600"/>
              <a:t>які можна знайти в клітинах слинних залоз личинок двокрилих комах, в ядрах клітин кишечника, маль-пігієвих судин, а також у деяких рослин в ядрах синергід. У </a:t>
            </a:r>
            <a:r>
              <a:rPr lang="en-US" sz="1600" i="1"/>
              <a:t>D. melanogaster </a:t>
            </a:r>
            <a:r>
              <a:rPr lang="uk-UA" sz="1600"/>
              <a:t>політенні хромосоми за об'ємом у 1000 разів більші, ніж звичайні, і в </a:t>
            </a:r>
            <a:r>
              <a:rPr lang="uk-UA" sz="1600" b="1"/>
              <a:t>100</a:t>
            </a:r>
            <a:r>
              <a:rPr lang="uk-UA" sz="1600"/>
              <a:t>—</a:t>
            </a:r>
            <a:r>
              <a:rPr lang="uk-UA" sz="1600" b="1"/>
              <a:t>200 </a:t>
            </a:r>
            <a:r>
              <a:rPr lang="uk-UA" sz="1600"/>
              <a:t>разів довші. Такі величезні розміри є наслідком </a:t>
            </a:r>
            <a:r>
              <a:rPr lang="uk-UA" sz="1600" b="1" i="1"/>
              <a:t>ендомітозу</a:t>
            </a:r>
            <a:r>
              <a:rPr lang="uk-UA" sz="1600"/>
              <a:t>— здійснюється 9—</a:t>
            </a:r>
            <a:r>
              <a:rPr lang="uk-UA" sz="1600" b="1"/>
              <a:t>10 </a:t>
            </a:r>
            <a:r>
              <a:rPr lang="uk-UA" sz="1600"/>
              <a:t>послідовних циклів редуплікації (подвоєння) хромонем без наступного їх розходження. Кількість ДНК у таких політенних хромосомах зростає приблизно в </a:t>
            </a:r>
            <a:r>
              <a:rPr lang="uk-UA" sz="1600" b="1"/>
              <a:t>1000 </a:t>
            </a:r>
            <a:r>
              <a:rPr lang="uk-UA" sz="1600"/>
              <a:t>разів, </a:t>
            </a:r>
            <a:r>
              <a:rPr lang="uk-UA" sz="1600" b="1"/>
              <a:t>а </a:t>
            </a:r>
            <a:r>
              <a:rPr lang="uk-UA" sz="1600"/>
              <a:t>сотні хромонем-гомологів тісно кон'ю-гують подібно тому, що відбувається у профазі мейозу. Це явище називають </a:t>
            </a:r>
            <a:r>
              <a:rPr lang="uk-UA" sz="1600" b="1" i="1"/>
              <a:t>соматичною кон'югацією</a:t>
            </a:r>
            <a:r>
              <a:rPr lang="uk-UA" sz="1600" b="1"/>
              <a:t>, </a:t>
            </a:r>
            <a:r>
              <a:rPr lang="uk-UA" sz="1600"/>
              <a:t>і вважається, що подібні хромосоми постійно знаходяться на стадії профази мітозу.</a:t>
            </a:r>
          </a:p>
          <a:p>
            <a:pPr>
              <a:lnSpc>
                <a:spcPct val="80000"/>
              </a:lnSpc>
              <a:buFont typeface="Monotype Sorts" pitchFamily="2" charset="2"/>
              <a:buNone/>
            </a:pPr>
            <a:r>
              <a:rPr lang="uk-UA" sz="1600"/>
              <a:t>	Політенні хромосоми складаються з 1112 хроматид, які є результатом ендомитотичного подвоєння (реплікації) ДНК. Тому політенні хромосоми з</a:t>
            </a:r>
            <a:r>
              <a:rPr lang="en-US" sz="1600"/>
              <a:t>’</a:t>
            </a:r>
            <a:r>
              <a:rPr lang="uk-UA" sz="1600"/>
              <a:t>являються там де потрібна велика кількість іРНК та білка (слинні залози дрозофіл, клітинах що вистілають хоріон у ссавців, тому що це потрібно для росту ембріону). У людини іноді в головному мозку, тому що там потрібна велика кількість білків-медіаторів.</a:t>
            </a:r>
            <a:endParaRPr lang="ru-RU" sz="1600"/>
          </a:p>
          <a:p>
            <a:pPr>
              <a:lnSpc>
                <a:spcPct val="80000"/>
              </a:lnSpc>
              <a:buFont typeface="Monotype Sorts" pitchFamily="2" charset="2"/>
              <a:buNone/>
            </a:pPr>
            <a:r>
              <a:rPr lang="uk-UA" sz="1600"/>
              <a:t>	Вздовж усієї політенної хромосоми розташовуються темні смуги різної ширини — </a:t>
            </a:r>
            <a:r>
              <a:rPr lang="uk-UA" sz="1600" b="1" i="1"/>
              <a:t>диски (гетерохроматин)</a:t>
            </a:r>
            <a:r>
              <a:rPr lang="uk-UA" sz="1600" b="1"/>
              <a:t>, </a:t>
            </a:r>
            <a:r>
              <a:rPr lang="uk-UA" sz="1600"/>
              <a:t>які чергуються із світлими ділянками — </a:t>
            </a:r>
            <a:r>
              <a:rPr lang="uk-UA" sz="1600" b="1" i="1"/>
              <a:t>міждисковими проміжками (еухроматин – не спіралізована ДНК)</a:t>
            </a:r>
            <a:r>
              <a:rPr lang="uk-UA" sz="1600"/>
              <a:t>. Це є модель працюючої хромосоми. Коли відбувається транскрипція можна побачити пуфи (пухлини) – це є ланки працюючої хромосоми. Диски інтенсивно забарвлюються і являють собою накладені один на одного хромомери окремих хромонем. Кількість дисків і міждискових проміжків у хромосомах різних пар (в гетерологічних хромосомах) може бути різною, в той час як у гомологах однієї пари їх кількість і локалізація дуже постійні і співпадають. Тому для кожної пари хромосом можна збудувати карту топографічного розташування дисків і міждискових проміжків і виявити будь-які зміни або порушення їх лінійного розташування за структурних перебудов хромосом, ідо носять назву хромосомних мутацій.</a:t>
            </a:r>
            <a:endParaRPr lang="ru-RU" sz="1600"/>
          </a:p>
          <a:p>
            <a:pPr>
              <a:lnSpc>
                <a:spcPct val="80000"/>
              </a:lnSpc>
            </a:pPr>
            <a:endParaRPr lang="ru-RU" sz="1600"/>
          </a:p>
          <a:p>
            <a:pPr>
              <a:lnSpc>
                <a:spcPct val="80000"/>
              </a:lnSpc>
              <a:buFont typeface="Monotype Sorts" pitchFamily="2" charset="2"/>
              <a:buNone/>
            </a:pPr>
            <a:endParaRPr lang="ru-RU"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5410200"/>
            <a:ext cx="7772400" cy="1143000"/>
          </a:xfrm>
        </p:spPr>
        <p:txBody>
          <a:bodyPr/>
          <a:lstStyle/>
          <a:p>
            <a:pPr algn="ctr"/>
            <a:r>
              <a:rPr lang="ru-RU" sz="2400">
                <a:latin typeface="Garamond" pitchFamily="18" charset="0"/>
              </a:rPr>
              <a:t>Мікрофотографія політенної хромосоми </a:t>
            </a:r>
            <a:r>
              <a:rPr lang="en-US" sz="2400" i="1">
                <a:latin typeface="Garamond" pitchFamily="18" charset="0"/>
              </a:rPr>
              <a:t>D. melanogaster</a:t>
            </a:r>
            <a:r>
              <a:rPr lang="ru-RU" sz="2400">
                <a:latin typeface="Garamond" pitchFamily="18" charset="0"/>
              </a:rPr>
              <a:t>, отримана за допомогою люмінесцетної</a:t>
            </a:r>
            <a:r>
              <a:rPr lang="uk-UA" sz="2400">
                <a:latin typeface="Garamond" pitchFamily="18" charset="0"/>
              </a:rPr>
              <a:t> мікроскопії (свілті ділянки – еухроматін, можна бачити пуфи, темні – гетерохроматин – непрацюючі діляники хромосоми)</a:t>
            </a:r>
            <a:endParaRPr lang="ru-RU" sz="2400">
              <a:latin typeface="Garamond" pitchFamily="18" charset="0"/>
            </a:endParaRPr>
          </a:p>
        </p:txBody>
      </p:sp>
      <p:graphicFrame>
        <p:nvGraphicFramePr>
          <p:cNvPr id="14339" name="Object 3"/>
          <p:cNvGraphicFramePr>
            <a:graphicFrameLocks noGrp="1" noChangeAspect="1"/>
          </p:cNvGraphicFramePr>
          <p:nvPr>
            <p:ph type="chart" idx="1"/>
          </p:nvPr>
        </p:nvGraphicFramePr>
        <p:xfrm>
          <a:off x="304800" y="533400"/>
          <a:ext cx="8531225" cy="4540250"/>
        </p:xfrm>
        <a:graphic>
          <a:graphicData uri="http://schemas.openxmlformats.org/presentationml/2006/ole">
            <mc:AlternateContent xmlns:mc="http://schemas.openxmlformats.org/markup-compatibility/2006">
              <mc:Choice xmlns:v="urn:schemas-microsoft-com:vml" Requires="v">
                <p:oleObj spid="_x0000_s14343" name="Image" r:id="rId3" imgW="16430639" imgH="8742676" progId="">
                  <p:embed/>
                </p:oleObj>
              </mc:Choice>
              <mc:Fallback>
                <p:oleObj name="Image" r:id="rId3" imgW="16430639" imgH="8742676"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531225" cy="45402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33" name="Object 9"/>
          <p:cNvGraphicFramePr>
            <a:graphicFrameLocks noGrp="1" noChangeAspect="1"/>
          </p:cNvGraphicFramePr>
          <p:nvPr>
            <p:ph sz="half" idx="1"/>
          </p:nvPr>
        </p:nvGraphicFramePr>
        <p:xfrm>
          <a:off x="468313" y="293688"/>
          <a:ext cx="8207375" cy="5356225"/>
        </p:xfrm>
        <a:graphic>
          <a:graphicData uri="http://schemas.openxmlformats.org/presentationml/2006/ole">
            <mc:AlternateContent xmlns:mc="http://schemas.openxmlformats.org/markup-compatibility/2006">
              <mc:Choice xmlns:v="urn:schemas-microsoft-com:vml" Requires="v">
                <p:oleObj spid="_x0000_s52237" name="Image" r:id="rId3" imgW="4847561" imgH="3164634" progId="">
                  <p:embed/>
                </p:oleObj>
              </mc:Choice>
              <mc:Fallback>
                <p:oleObj name="Image" r:id="rId3" imgW="4847561" imgH="3164634"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93688"/>
                        <a:ext cx="8207375" cy="5356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1" name="Rectangle 7"/>
          <p:cNvSpPr>
            <a:spLocks noGrp="1" noChangeArrowheads="1"/>
          </p:cNvSpPr>
          <p:nvPr>
            <p:ph type="body" sz="half" idx="2"/>
          </p:nvPr>
        </p:nvSpPr>
        <p:spPr>
          <a:xfrm>
            <a:off x="250825" y="5876925"/>
            <a:ext cx="8713788" cy="795338"/>
          </a:xfrm>
        </p:spPr>
        <p:txBody>
          <a:bodyPr/>
          <a:lstStyle/>
          <a:p>
            <a:pPr algn="ctr">
              <a:lnSpc>
                <a:spcPct val="90000"/>
              </a:lnSpc>
              <a:buFont typeface="Monotype Sorts" pitchFamily="2" charset="2"/>
              <a:buNone/>
            </a:pPr>
            <a:r>
              <a:rPr lang="ru-RU" sz="2400" dirty="0"/>
              <a:t>	Схематичне </a:t>
            </a:r>
            <a:r>
              <a:rPr lang="ru-RU" sz="2400" dirty="0" err="1"/>
              <a:t>зображення</a:t>
            </a:r>
            <a:r>
              <a:rPr lang="ru-RU" sz="2400" dirty="0"/>
              <a:t> </a:t>
            </a:r>
            <a:r>
              <a:rPr lang="ru-RU" sz="2400" dirty="0" err="1"/>
              <a:t>вірогідної</a:t>
            </a:r>
            <a:r>
              <a:rPr lang="ru-RU" sz="2400" dirty="0"/>
              <a:t> </a:t>
            </a:r>
            <a:r>
              <a:rPr lang="ru-RU" sz="2400" dirty="0" err="1"/>
              <a:t>структури</a:t>
            </a:r>
            <a:r>
              <a:rPr lang="ru-RU" sz="2400" dirty="0"/>
              <a:t> </a:t>
            </a:r>
            <a:r>
              <a:rPr lang="ru-RU" sz="2400" dirty="0" err="1"/>
              <a:t>політеної</a:t>
            </a:r>
            <a:r>
              <a:rPr lang="ru-RU" sz="2400" dirty="0"/>
              <a:t> </a:t>
            </a:r>
            <a:r>
              <a:rPr lang="ru-RU" sz="2400" dirty="0" err="1"/>
              <a:t>Х-хромосоми</a:t>
            </a:r>
            <a:r>
              <a:rPr lang="ru-RU" sz="2400" dirty="0"/>
              <a:t> </a:t>
            </a:r>
            <a:r>
              <a:rPr lang="ru-RU" sz="2400" dirty="0" err="1"/>
              <a:t>з</a:t>
            </a:r>
            <a:r>
              <a:rPr lang="ru-RU" sz="2400" dirty="0"/>
              <a:t> </a:t>
            </a:r>
            <a:r>
              <a:rPr lang="ru-RU" sz="2400" dirty="0" err="1"/>
              <a:t>клітин</a:t>
            </a:r>
            <a:r>
              <a:rPr lang="ru-RU" sz="2400" dirty="0"/>
              <a:t> </a:t>
            </a:r>
            <a:r>
              <a:rPr lang="ru-RU" sz="2400" dirty="0" err="1"/>
              <a:t>слинних</a:t>
            </a:r>
            <a:r>
              <a:rPr lang="ru-RU" sz="2400" dirty="0"/>
              <a:t> </a:t>
            </a:r>
            <a:r>
              <a:rPr lang="ru-RU" sz="2400" dirty="0" err="1"/>
              <a:t>залоз</a:t>
            </a:r>
            <a:r>
              <a:rPr lang="ru-RU" sz="2400" dirty="0"/>
              <a:t> </a:t>
            </a:r>
            <a:r>
              <a:rPr lang="ru-RU" sz="2400" dirty="0" err="1"/>
              <a:t>дрозофіли</a:t>
            </a:r>
            <a:endParaRPr lang="ru-RU"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idx="1"/>
          </p:nvPr>
        </p:nvSpPr>
        <p:spPr>
          <a:xfrm>
            <a:off x="684213" y="881063"/>
            <a:ext cx="7772400" cy="5976937"/>
          </a:xfrm>
        </p:spPr>
        <p:txBody>
          <a:bodyPr/>
          <a:lstStyle/>
          <a:p>
            <a:pPr>
              <a:lnSpc>
                <a:spcPct val="80000"/>
              </a:lnSpc>
              <a:buFont typeface="Monotype Sorts" pitchFamily="2" charset="2"/>
              <a:buNone/>
            </a:pPr>
            <a:r>
              <a:rPr lang="uk-UA" sz="1800"/>
              <a:t>	</a:t>
            </a:r>
            <a:r>
              <a:rPr lang="uk-UA" sz="2000"/>
              <a:t>До гігантських хромосом можна віднести також </a:t>
            </a:r>
            <a:r>
              <a:rPr lang="uk-UA" sz="2000" b="1"/>
              <a:t>хромосоми типу лампових щіток, </a:t>
            </a:r>
            <a:r>
              <a:rPr lang="uk-UA" sz="2000"/>
              <a:t>які спостерігаються в ооцитах на стадії першого поділу мейозу. їх довжина навіть більша, ніж політенних хромосом. Найбільш крупні хромосоми типу лампових щіток виявляються в ооцитах деяких хвостатих амфібій, у яких загальна довжина цих хромосом втричі більша, ніж загальна довжина набору політенних хромосом.</a:t>
            </a:r>
            <a:endParaRPr lang="ru-RU" sz="2000"/>
          </a:p>
          <a:p>
            <a:pPr>
              <a:lnSpc>
                <a:spcPct val="80000"/>
              </a:lnSpc>
              <a:buFont typeface="Monotype Sorts" pitchFamily="2" charset="2"/>
              <a:buNone/>
            </a:pPr>
            <a:r>
              <a:rPr lang="uk-UA" sz="2000"/>
              <a:t>	Хромосоми типу лампових щіток мають множинні тонкі бокові вирости, які і надають цим хромосомам відповідного вигляду</a:t>
            </a:r>
            <a:r>
              <a:rPr lang="uk-UA" sz="2000" i="1"/>
              <a:t>. </a:t>
            </a:r>
            <a:r>
              <a:rPr lang="uk-UA" sz="2000"/>
              <a:t>Центральна вісь такої хромосоми складається із двох сплетених гомологів, в яких лінійно розташовуються хромомери.</a:t>
            </a:r>
            <a:endParaRPr lang="ru-RU" sz="2000"/>
          </a:p>
          <a:p>
            <a:pPr>
              <a:lnSpc>
                <a:spcPct val="80000"/>
              </a:lnSpc>
              <a:buFont typeface="Monotype Sorts" pitchFamily="2" charset="2"/>
              <a:buNone/>
            </a:pPr>
            <a:r>
              <a:rPr lang="uk-UA" sz="2000"/>
              <a:t>	Ріст</a:t>
            </a:r>
            <a:r>
              <a:rPr lang="ru-RU" sz="2000"/>
              <a:t>	</a:t>
            </a:r>
            <a:r>
              <a:rPr lang="uk-UA" sz="2000"/>
              <a:t>хромосом</a:t>
            </a:r>
            <a:r>
              <a:rPr lang="ru-RU" sz="2000"/>
              <a:t> </a:t>
            </a:r>
            <a:r>
              <a:rPr lang="uk-UA" sz="2000"/>
              <a:t>типу лампових щіток здійснюється за рахунок збільшення розміру</a:t>
            </a:r>
            <a:r>
              <a:rPr lang="ru-RU" sz="2000"/>
              <a:t> </a:t>
            </a:r>
            <a:r>
              <a:rPr lang="uk-UA" sz="2000"/>
              <a:t>хромомерів.</a:t>
            </a:r>
            <a:r>
              <a:rPr lang="ru-RU" sz="2000"/>
              <a:t> </a:t>
            </a:r>
            <a:r>
              <a:rPr lang="uk-UA" sz="2000"/>
              <a:t>Бокові, звичайно парні, вирости мають</a:t>
            </a:r>
            <a:r>
              <a:rPr lang="uk-UA" sz="2000" i="1"/>
              <a:t> </a:t>
            </a:r>
            <a:r>
              <a:rPr lang="uk-UA" sz="2000"/>
              <a:t>форму петель.</a:t>
            </a:r>
            <a:r>
              <a:rPr lang="ru-RU" sz="2000"/>
              <a:t> </a:t>
            </a:r>
            <a:r>
              <a:rPr lang="uk-UA" sz="2000"/>
              <a:t>Через хромомери</a:t>
            </a:r>
            <a:r>
              <a:rPr lang="ru-RU" sz="2000"/>
              <a:t> </a:t>
            </a:r>
            <a:r>
              <a:rPr lang="uk-UA" sz="2000"/>
              <a:t>і петлі проходить</a:t>
            </a:r>
            <a:r>
              <a:rPr lang="ru-RU" sz="2000"/>
              <a:t> </a:t>
            </a:r>
            <a:r>
              <a:rPr lang="uk-UA" sz="2000"/>
              <a:t>неперервна молекула ДНК.Боковіпетлі, крім</a:t>
            </a:r>
            <a:r>
              <a:rPr lang="ru-RU" sz="2000"/>
              <a:t> </a:t>
            </a:r>
            <a:r>
              <a:rPr lang="uk-UA" sz="2000"/>
              <a:t>того, утримують наростаючі фрагменти РНК, що утворюються в процесі транскрипції.</a:t>
            </a:r>
            <a:r>
              <a:rPr lang="ru-RU" sz="20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5867400"/>
            <a:ext cx="7772400" cy="609600"/>
          </a:xfrm>
        </p:spPr>
        <p:txBody>
          <a:bodyPr/>
          <a:lstStyle/>
          <a:p>
            <a:pPr algn="ctr"/>
            <a:r>
              <a:rPr lang="ru-RU" sz="2400">
                <a:latin typeface="Garamond" pitchFamily="18" charset="0"/>
              </a:rPr>
              <a:t>Хромосома типу «лампової щітки»</a:t>
            </a:r>
            <a:endParaRPr lang="ru-RU"/>
          </a:p>
        </p:txBody>
      </p:sp>
      <p:graphicFrame>
        <p:nvGraphicFramePr>
          <p:cNvPr id="15363" name="Object 3"/>
          <p:cNvGraphicFramePr>
            <a:graphicFrameLocks noGrp="1" noChangeAspect="1"/>
          </p:cNvGraphicFramePr>
          <p:nvPr>
            <p:ph type="chart" idx="1"/>
          </p:nvPr>
        </p:nvGraphicFramePr>
        <p:xfrm>
          <a:off x="685800" y="533400"/>
          <a:ext cx="7902575" cy="4292600"/>
        </p:xfrm>
        <a:graphic>
          <a:graphicData uri="http://schemas.openxmlformats.org/presentationml/2006/ole">
            <mc:AlternateContent xmlns:mc="http://schemas.openxmlformats.org/markup-compatibility/2006">
              <mc:Choice xmlns:v="urn:schemas-microsoft-com:vml" Requires="v">
                <p:oleObj spid="_x0000_s15367" name="Image" r:id="rId3" imgW="7205083" imgH="3913872" progId="">
                  <p:embed/>
                </p:oleObj>
              </mc:Choice>
              <mc:Fallback>
                <p:oleObj name="Image" r:id="rId3" imgW="7205083" imgH="3913872"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33400"/>
                        <a:ext cx="7902575" cy="4292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00042"/>
            <a:ext cx="8229600" cy="6143668"/>
          </a:xfrm>
        </p:spPr>
        <p:txBody>
          <a:bodyPr>
            <a:normAutofit fontScale="47500" lnSpcReduction="20000"/>
          </a:bodyPr>
          <a:lstStyle/>
          <a:p>
            <a:pPr marL="0" indent="0" algn="ctr">
              <a:buNone/>
            </a:pPr>
            <a:r>
              <a:rPr lang="uk-UA" b="1" i="1" dirty="0" smtClean="0">
                <a:solidFill>
                  <a:srgbClr val="7030A0"/>
                </a:solidFill>
              </a:rPr>
              <a:t>Рибонуклеїнова </a:t>
            </a:r>
            <a:r>
              <a:rPr lang="uk-UA" b="1" i="1" dirty="0">
                <a:solidFill>
                  <a:srgbClr val="7030A0"/>
                </a:solidFill>
              </a:rPr>
              <a:t>кислота (РНК</a:t>
            </a:r>
            <a:r>
              <a:rPr lang="uk-UA" b="1" i="1" dirty="0" smtClean="0">
                <a:solidFill>
                  <a:srgbClr val="7030A0"/>
                </a:solidFill>
              </a:rPr>
              <a:t>)</a:t>
            </a:r>
          </a:p>
          <a:p>
            <a:pPr marL="0" indent="0" algn="just">
              <a:buNone/>
            </a:pPr>
            <a:endParaRPr lang="uk-UA" b="1" i="1" dirty="0" smtClean="0">
              <a:solidFill>
                <a:srgbClr val="7030A0"/>
              </a:solidFill>
            </a:endParaRPr>
          </a:p>
          <a:p>
            <a:pPr marL="0" indent="0" algn="just">
              <a:buNone/>
            </a:pPr>
            <a:r>
              <a:rPr lang="uk-UA" dirty="0" smtClean="0"/>
              <a:t>РНК міститься </a:t>
            </a:r>
            <a:r>
              <a:rPr lang="uk-UA" dirty="0"/>
              <a:t>у всіх живих клітинах у вигляді </a:t>
            </a:r>
            <a:r>
              <a:rPr lang="uk-UA" dirty="0" err="1" smtClean="0"/>
              <a:t>одноланцюгових</a:t>
            </a:r>
            <a:r>
              <a:rPr lang="uk-UA" dirty="0" smtClean="0"/>
              <a:t> </a:t>
            </a:r>
            <a:r>
              <a:rPr lang="uk-UA" dirty="0"/>
              <a:t>молекул. Залежно від структури та функції РНК поділяють на </a:t>
            </a:r>
            <a:r>
              <a:rPr lang="uk-UA" i="1" dirty="0"/>
              <a:t>матричну, </a:t>
            </a:r>
            <a:r>
              <a:rPr lang="uk-UA" dirty="0"/>
              <a:t>або </a:t>
            </a:r>
            <a:r>
              <a:rPr lang="uk-UA" i="1" dirty="0" smtClean="0"/>
              <a:t>інформаційну </a:t>
            </a:r>
            <a:r>
              <a:rPr lang="uk-UA" dirty="0"/>
              <a:t>(</a:t>
            </a:r>
            <a:r>
              <a:rPr lang="uk-UA" dirty="0" err="1"/>
              <a:t>мРНК</a:t>
            </a:r>
            <a:r>
              <a:rPr lang="uk-UA" dirty="0"/>
              <a:t>, або ІРНК), </a:t>
            </a:r>
            <a:r>
              <a:rPr lang="uk-UA" i="1" dirty="0" err="1"/>
              <a:t>рибосомну</a:t>
            </a:r>
            <a:r>
              <a:rPr lang="uk-UA" i="1" dirty="0"/>
              <a:t> </a:t>
            </a:r>
            <a:r>
              <a:rPr lang="uk-UA" dirty="0"/>
              <a:t>(</a:t>
            </a:r>
            <a:r>
              <a:rPr lang="uk-UA" dirty="0" err="1"/>
              <a:t>рРНК</a:t>
            </a:r>
            <a:r>
              <a:rPr lang="uk-UA" dirty="0"/>
              <a:t>) і </a:t>
            </a:r>
            <a:r>
              <a:rPr lang="uk-UA" i="1" dirty="0"/>
              <a:t>транспортну </a:t>
            </a:r>
            <a:r>
              <a:rPr lang="uk-UA" dirty="0"/>
              <a:t>(</a:t>
            </a:r>
            <a:r>
              <a:rPr lang="uk-UA" dirty="0" err="1"/>
              <a:t>тРНК</a:t>
            </a:r>
            <a:r>
              <a:rPr lang="uk-UA" dirty="0"/>
              <a:t>). </a:t>
            </a:r>
            <a:r>
              <a:rPr lang="uk-UA" i="1" dirty="0"/>
              <a:t>Інформаційна РНК </a:t>
            </a:r>
            <a:r>
              <a:rPr lang="uk-UA" dirty="0" smtClean="0"/>
              <a:t>синтезується </a:t>
            </a:r>
            <a:r>
              <a:rPr lang="uk-UA" dirty="0"/>
              <a:t>в ядрі клітини на матриці одного з ланцюгів ДНК, тобто є комплементарною певному її фрагменту. Далі вона транспортується в цитоплазму і сама служить матрицею для </a:t>
            </a:r>
            <a:r>
              <a:rPr lang="uk-UA" dirty="0" smtClean="0"/>
              <a:t>синтезу білка. </a:t>
            </a:r>
            <a:r>
              <a:rPr lang="uk-UA" dirty="0" err="1"/>
              <a:t>Рибосомна</a:t>
            </a:r>
            <a:r>
              <a:rPr lang="uk-UA" dirty="0"/>
              <a:t> РНК входить до складу рибосом, беручи участь у </a:t>
            </a:r>
            <a:r>
              <a:rPr lang="uk-UA" i="1" dirty="0" smtClean="0"/>
              <a:t>трансляції</a:t>
            </a:r>
            <a:r>
              <a:rPr lang="uk-UA" i="1" dirty="0"/>
              <a:t>. </a:t>
            </a:r>
            <a:r>
              <a:rPr lang="uk-UA" dirty="0"/>
              <a:t>Транспортна РНК відповідає за </a:t>
            </a:r>
            <a:r>
              <a:rPr lang="uk-UA" dirty="0" smtClean="0"/>
              <a:t>доставку </a:t>
            </a:r>
            <a:r>
              <a:rPr lang="uk-UA" dirty="0"/>
              <a:t>певної амінокислоти до рибосоми та вклю­чення її в утворений поліпептидний ланцюг. У структурі </a:t>
            </a:r>
            <a:r>
              <a:rPr lang="uk-UA" dirty="0" err="1"/>
              <a:t>тРНК</a:t>
            </a:r>
            <a:r>
              <a:rPr lang="uk-UA" dirty="0"/>
              <a:t> є комплементарні </a:t>
            </a:r>
            <a:r>
              <a:rPr lang="uk-UA" dirty="0" smtClean="0"/>
              <a:t>послідовності </a:t>
            </a:r>
            <a:r>
              <a:rPr lang="uk-UA" dirty="0" err="1"/>
              <a:t>нуклеотидів</a:t>
            </a:r>
            <a:r>
              <a:rPr lang="uk-UA" dirty="0"/>
              <a:t>, які взаємодіють з утворенням специфічної просторової структури </a:t>
            </a:r>
            <a:r>
              <a:rPr lang="uk-UA" dirty="0" err="1"/>
              <a:t>тРНК</a:t>
            </a:r>
            <a:r>
              <a:rPr lang="uk-UA" dirty="0"/>
              <a:t> (</a:t>
            </a:r>
            <a:r>
              <a:rPr lang="uk-UA" dirty="0" smtClean="0"/>
              <a:t>наявність </a:t>
            </a:r>
            <a:r>
              <a:rPr lang="uk-UA" dirty="0"/>
              <a:t>декількох «шпильок»), що нагадує листок конюшини. На одній із шпильок розташований </a:t>
            </a:r>
            <a:r>
              <a:rPr lang="uk-UA" dirty="0" err="1"/>
              <a:t>нуклеотидний</a:t>
            </a:r>
            <a:r>
              <a:rPr lang="uk-UA" dirty="0"/>
              <a:t> триплет — антикодон, на </a:t>
            </a:r>
            <a:r>
              <a:rPr lang="uk-UA" dirty="0" smtClean="0"/>
              <a:t>протилежному </a:t>
            </a:r>
            <a:r>
              <a:rPr lang="uk-UA" dirty="0"/>
              <a:t>кінці — послідовність для </a:t>
            </a:r>
            <a:r>
              <a:rPr lang="uk-UA" dirty="0" smtClean="0"/>
              <a:t>специфічного </a:t>
            </a:r>
            <a:r>
              <a:rPr lang="uk-UA" dirty="0"/>
              <a:t>зв'язування амінокислоти</a:t>
            </a:r>
            <a:r>
              <a:rPr lang="uk-UA" dirty="0" smtClean="0"/>
              <a:t>.</a:t>
            </a:r>
          </a:p>
          <a:p>
            <a:pPr marL="0" indent="0" algn="just">
              <a:buNone/>
            </a:pPr>
            <a:endParaRPr lang="uk-UA" dirty="0" smtClean="0"/>
          </a:p>
          <a:p>
            <a:pPr marL="0" indent="0" algn="ctr">
              <a:buNone/>
            </a:pPr>
            <a:r>
              <a:rPr lang="ru-RU" b="1" i="1" dirty="0" err="1">
                <a:solidFill>
                  <a:srgbClr val="7030A0"/>
                </a:solidFill>
              </a:rPr>
              <a:t>Аденозинтрифосфорна</a:t>
            </a:r>
            <a:r>
              <a:rPr lang="ru-RU" b="1" i="1" dirty="0">
                <a:solidFill>
                  <a:srgbClr val="7030A0"/>
                </a:solidFill>
              </a:rPr>
              <a:t> кислота (АТФ</a:t>
            </a:r>
            <a:r>
              <a:rPr lang="ru-RU" b="1" i="1" dirty="0" smtClean="0">
                <a:solidFill>
                  <a:srgbClr val="7030A0"/>
                </a:solidFill>
              </a:rPr>
              <a:t>)</a:t>
            </a:r>
          </a:p>
          <a:p>
            <a:pPr marL="0" indent="0" algn="just">
              <a:buNone/>
            </a:pPr>
            <a:endParaRPr lang="ru-RU" b="1" i="1" dirty="0" smtClean="0">
              <a:solidFill>
                <a:srgbClr val="7030A0"/>
              </a:solidFill>
            </a:endParaRPr>
          </a:p>
          <a:p>
            <a:pPr marL="0" indent="0" algn="just">
              <a:buNone/>
            </a:pPr>
            <a:r>
              <a:rPr lang="ru-RU" dirty="0" smtClean="0"/>
              <a:t>АТФ </a:t>
            </a:r>
            <a:r>
              <a:rPr lang="ru-RU" dirty="0"/>
              <a:t>за структурою</a:t>
            </a:r>
            <a:r>
              <a:rPr lang="uk-UA" dirty="0"/>
              <a:t> є</a:t>
            </a:r>
            <a:r>
              <a:rPr lang="ru-RU" dirty="0"/>
              <a:t> нуклеотидом. Молекула АТФ </a:t>
            </a:r>
            <a:r>
              <a:rPr lang="uk-UA" dirty="0"/>
              <a:t>складається з</a:t>
            </a:r>
            <a:r>
              <a:rPr lang="ru-RU" dirty="0"/>
              <a:t> моносахариду</a:t>
            </a:r>
            <a:r>
              <a:rPr lang="uk-UA" dirty="0"/>
              <a:t> рибози, </a:t>
            </a:r>
            <a:r>
              <a:rPr lang="uk-UA" dirty="0" smtClean="0"/>
              <a:t>нітратної основи </a:t>
            </a:r>
            <a:r>
              <a:rPr lang="uk-UA" dirty="0"/>
              <a:t>аденіну і трьох послідовно зв'язаних залишків фосфатної кислоти.</a:t>
            </a:r>
            <a:endParaRPr lang="ru-RU" dirty="0"/>
          </a:p>
          <a:p>
            <a:pPr marL="0" indent="0" algn="just">
              <a:buNone/>
            </a:pPr>
            <a:r>
              <a:rPr lang="uk-UA" dirty="0"/>
              <a:t>Основна функція АТФ полягає в акумуляції енергії, що виділяється під час різних </a:t>
            </a:r>
            <a:r>
              <a:rPr lang="uk-UA" dirty="0" smtClean="0"/>
              <a:t>біохімічних </a:t>
            </a:r>
            <a:r>
              <a:rPr lang="uk-UA" dirty="0"/>
              <a:t>реакцій (розщеплення вуглеводів і жирів, фотосинтезу). Численні процеси, які </a:t>
            </a:r>
            <a:r>
              <a:rPr lang="uk-UA" dirty="0" smtClean="0"/>
              <a:t>відбуваються </a:t>
            </a:r>
            <a:r>
              <a:rPr lang="uk-UA" dirty="0"/>
              <a:t>в клітині (проведення нервового </a:t>
            </a:r>
            <a:r>
              <a:rPr lang="uk-UA" dirty="0" smtClean="0"/>
              <a:t>імпульсу</a:t>
            </a:r>
            <a:r>
              <a:rPr lang="uk-UA" dirty="0"/>
              <a:t>, м'язове скорочення, транспорт речовин, </a:t>
            </a:r>
            <a:r>
              <a:rPr lang="uk-UA" dirty="0" smtClean="0"/>
              <a:t>синтез </a:t>
            </a:r>
            <a:r>
              <a:rPr lang="uk-UA" dirty="0"/>
              <a:t>білка), вимагають надходження енергії, яка міститься в хімічних зв'язках молекули АТФ. Зв'язки, під час розриву яких виділяється </a:t>
            </a:r>
            <a:r>
              <a:rPr lang="uk-UA" dirty="0" smtClean="0"/>
              <a:t>велика </a:t>
            </a:r>
            <a:r>
              <a:rPr lang="uk-UA" dirty="0"/>
              <a:t>кількість енергії, називаються </a:t>
            </a:r>
            <a:r>
              <a:rPr lang="uk-UA" dirty="0" err="1" smtClean="0"/>
              <a:t>макроергічними</a:t>
            </a:r>
            <a:r>
              <a:rPr lang="uk-UA" dirty="0"/>
              <a:t>.</a:t>
            </a:r>
            <a:endParaRPr lang="ru-RU" dirty="0"/>
          </a:p>
          <a:p>
            <a:pPr marL="0" indent="0" algn="just">
              <a:buNone/>
            </a:pPr>
            <a:r>
              <a:rPr lang="uk-UA" dirty="0"/>
              <a:t>АТФ виконує свою функцію шляхом </a:t>
            </a:r>
            <a:r>
              <a:rPr lang="uk-UA" dirty="0" smtClean="0"/>
              <a:t>ферментативного </a:t>
            </a:r>
            <a:r>
              <a:rPr lang="uk-UA" dirty="0"/>
              <a:t>відщеплення кінцевої фосфатної </a:t>
            </a:r>
            <a:r>
              <a:rPr lang="uk-UA" dirty="0" smtClean="0"/>
              <a:t>групи</a:t>
            </a:r>
            <a:r>
              <a:rPr lang="uk-UA" dirty="0"/>
              <a:t>; при цьому утворюється </a:t>
            </a:r>
            <a:r>
              <a:rPr lang="uk-UA" dirty="0" err="1"/>
              <a:t>аденозиндифосфорна</a:t>
            </a:r>
            <a:r>
              <a:rPr lang="uk-UA" dirty="0"/>
              <a:t> кислота (</a:t>
            </a:r>
            <a:r>
              <a:rPr lang="uk-UA" dirty="0" err="1"/>
              <a:t>АДФ</a:t>
            </a:r>
            <a:r>
              <a:rPr lang="uk-UA" dirty="0"/>
              <a:t>), а енергія, що вивільняється, </a:t>
            </a:r>
            <a:r>
              <a:rPr lang="uk-UA" dirty="0" smtClean="0"/>
              <a:t>використовується </a:t>
            </a:r>
            <a:r>
              <a:rPr lang="uk-UA" dirty="0"/>
              <a:t>для здійснення біохімічних </a:t>
            </a:r>
            <a:r>
              <a:rPr lang="uk-UA" dirty="0" smtClean="0"/>
              <a:t>реакцій</a:t>
            </a:r>
            <a:r>
              <a:rPr lang="uk-UA" dirty="0"/>
              <a:t>. Відокремлена фосфатна група може потім знову приєднатися до </a:t>
            </a:r>
            <a:r>
              <a:rPr lang="uk-UA" dirty="0" err="1"/>
              <a:t>АДФ</a:t>
            </a:r>
            <a:r>
              <a:rPr lang="uk-UA" dirty="0"/>
              <a:t> з утворенням АТФ. При цьому використовується енергія, яка </a:t>
            </a:r>
            <a:r>
              <a:rPr lang="uk-UA" dirty="0" smtClean="0"/>
              <a:t>виділяється </a:t>
            </a:r>
            <a:r>
              <a:rPr lang="uk-UA" dirty="0"/>
              <a:t>в результаті розщеплення, наприклад, вуглеводів і ліпідів.</a:t>
            </a:r>
            <a:endParaRPr lang="ru-RU" dirty="0"/>
          </a:p>
          <a:p>
            <a:pPr>
              <a:buNone/>
            </a:pPr>
            <a:endParaRPr lang="ru-RU" dirty="0"/>
          </a:p>
          <a:p>
            <a:pPr>
              <a:buNone/>
            </a:pP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5334000"/>
            <a:ext cx="7772400" cy="1143000"/>
          </a:xfrm>
        </p:spPr>
        <p:txBody>
          <a:bodyPr/>
          <a:lstStyle/>
          <a:p>
            <a:pPr algn="ctr"/>
            <a:r>
              <a:rPr lang="ru-RU" sz="2400">
                <a:solidFill>
                  <a:schemeClr val="tx1"/>
                </a:solidFill>
                <a:latin typeface="Garamond" pitchFamily="18" charset="0"/>
              </a:rPr>
              <a:t>Неактивна (а) та функціонуюча (б) хромомери; остання утврорює бокові петлі (бп); мхр — міжхромомерні ділянки хромосоми.</a:t>
            </a:r>
            <a:endParaRPr lang="ru-RU">
              <a:solidFill>
                <a:schemeClr val="tx1"/>
              </a:solidFill>
            </a:endParaRPr>
          </a:p>
        </p:txBody>
      </p:sp>
      <p:graphicFrame>
        <p:nvGraphicFramePr>
          <p:cNvPr id="18436" name="Object 4"/>
          <p:cNvGraphicFramePr>
            <a:graphicFrameLocks noGrp="1" noChangeAspect="1"/>
          </p:cNvGraphicFramePr>
          <p:nvPr>
            <p:ph type="chart" idx="1"/>
          </p:nvPr>
        </p:nvGraphicFramePr>
        <p:xfrm>
          <a:off x="946150" y="252413"/>
          <a:ext cx="7054850" cy="4676775"/>
        </p:xfrm>
        <a:graphic>
          <a:graphicData uri="http://schemas.openxmlformats.org/presentationml/2006/ole">
            <mc:AlternateContent xmlns:mc="http://schemas.openxmlformats.org/markup-compatibility/2006">
              <mc:Choice xmlns:v="urn:schemas-microsoft-com:vml" Requires="v">
                <p:oleObj spid="_x0000_s18440" name="Image" r:id="rId3" imgW="7052594" imgH="4676315" progId="">
                  <p:embed/>
                </p:oleObj>
              </mc:Choice>
              <mc:Fallback>
                <p:oleObj name="Image" r:id="rId3" imgW="7052594" imgH="4676315"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252413"/>
                        <a:ext cx="7054850" cy="46767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4213" y="765175"/>
            <a:ext cx="7772400" cy="1143000"/>
          </a:xfrm>
        </p:spPr>
        <p:txBody>
          <a:bodyPr/>
          <a:lstStyle/>
          <a:p>
            <a:pPr algn="ctr"/>
            <a:r>
              <a:rPr lang="uk-UA" sz="2800" b="1"/>
              <a:t>Молекулярна і надмолекулярна організація хромосом еукаріотів</a:t>
            </a:r>
            <a:r>
              <a:rPr lang="ru-RU" sz="4000"/>
              <a:t/>
            </a:r>
            <a:br>
              <a:rPr lang="ru-RU" sz="4000"/>
            </a:br>
            <a:endParaRPr lang="ru-RU" sz="4000"/>
          </a:p>
        </p:txBody>
      </p:sp>
      <p:sp>
        <p:nvSpPr>
          <p:cNvPr id="81923" name="Rectangle 3"/>
          <p:cNvSpPr>
            <a:spLocks noGrp="1" noChangeArrowheads="1"/>
          </p:cNvSpPr>
          <p:nvPr>
            <p:ph type="body" idx="1"/>
          </p:nvPr>
        </p:nvSpPr>
        <p:spPr>
          <a:xfrm>
            <a:off x="684213" y="1628775"/>
            <a:ext cx="7772400" cy="4970463"/>
          </a:xfrm>
        </p:spPr>
        <p:txBody>
          <a:bodyPr/>
          <a:lstStyle/>
          <a:p>
            <a:pPr>
              <a:lnSpc>
                <a:spcPct val="80000"/>
              </a:lnSpc>
              <a:buFont typeface="Monotype Sorts" pitchFamily="2" charset="2"/>
              <a:buNone/>
            </a:pPr>
            <a:r>
              <a:rPr lang="uk-UA" sz="2000"/>
              <a:t>	Основними хімічними компонентами хроматину є ДНК і білки, що входять до складу хромосом майже в однакових вагових співвідношеннях. Інші компоненти — РНК, полі(АОР-рибоза), ліпіди, неорганічні іони — зустрічаються в незначних кількостях.</a:t>
            </a:r>
            <a:endParaRPr lang="ru-RU" sz="2000"/>
          </a:p>
          <a:p>
            <a:pPr>
              <a:lnSpc>
                <a:spcPct val="80000"/>
              </a:lnSpc>
              <a:buFont typeface="Monotype Sorts" pitchFamily="2" charset="2"/>
              <a:buNone/>
            </a:pPr>
            <a:r>
              <a:rPr lang="uk-UA" sz="2000"/>
              <a:t>	Згідно з сучасними уявленнями кожна еукаріотна хромосома, за виключенням політенних хромосом, утримує лише одну велетенську молекулу ДНК, оточену різними білками. В хромосомі ссавців середня довжина молекули ДНК складає біля 2 </a:t>
            </a:r>
            <a:r>
              <a:rPr lang="uk-UA" sz="2000" i="1"/>
              <a:t>см. </a:t>
            </a:r>
            <a:r>
              <a:rPr lang="uk-UA" sz="2000"/>
              <a:t>Сумарна протяжність всіх ДНК у клітині людини — біля 1,8 </a:t>
            </a:r>
            <a:r>
              <a:rPr lang="uk-UA" sz="2000" i="1"/>
              <a:t>м. </a:t>
            </a:r>
            <a:r>
              <a:rPr lang="uk-UA" sz="2000"/>
              <a:t>Отже, кожна людська хромосома середніх розмірів вміщує біля 4 </a:t>
            </a:r>
            <a:r>
              <a:rPr lang="uk-UA" sz="2000" i="1"/>
              <a:t>см </a:t>
            </a:r>
            <a:r>
              <a:rPr lang="uk-UA" sz="2000"/>
              <a:t>дволанцюгової ДНК. Разом з тим лінійні розміри хромосоми в 6—10 тис. разів поступаються розмірам ДНК. Це свідчить про дуже компактну укладку ДНК в хромосомі, яка досягається взаємодією ДНК з білками, що екранують негативні заряди фосфорильних груп полінуклеотидного ланцюга. До складу хромосом входять білки — гістони, а також велика група негістонних білків.</a:t>
            </a:r>
            <a:endParaRPr lang="ru-RU" sz="2000"/>
          </a:p>
          <a:p>
            <a:pPr>
              <a:lnSpc>
                <a:spcPct val="80000"/>
              </a:lnSpc>
              <a:buFont typeface="Monotype Sorts" pitchFamily="2" charset="2"/>
              <a:buNone/>
            </a:pPr>
            <a:endParaRPr lang="ru-RU"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5486400"/>
            <a:ext cx="7772400" cy="1143000"/>
          </a:xfrm>
        </p:spPr>
        <p:txBody>
          <a:bodyPr/>
          <a:lstStyle/>
          <a:p>
            <a:pPr algn="ctr"/>
            <a:r>
              <a:rPr lang="ru-RU" sz="2400">
                <a:latin typeface="Garamond" pitchFamily="18" charset="0"/>
              </a:rPr>
              <a:t>Співвідношення структури нуклеосом</a:t>
            </a:r>
            <a:r>
              <a:rPr lang="uk-UA" sz="2400">
                <a:latin typeface="Garamond" pitchFamily="18" charset="0"/>
              </a:rPr>
              <a:t> з хромосомою та молекулою ДНК (у метафазній хромосомі)</a:t>
            </a:r>
            <a:endParaRPr lang="ru-RU" sz="2400">
              <a:latin typeface="Garamond" pitchFamily="18" charset="0"/>
            </a:endParaRPr>
          </a:p>
        </p:txBody>
      </p:sp>
      <p:graphicFrame>
        <p:nvGraphicFramePr>
          <p:cNvPr id="17411" name="Object 3"/>
          <p:cNvGraphicFramePr>
            <a:graphicFrameLocks noGrp="1" noChangeAspect="1"/>
          </p:cNvGraphicFramePr>
          <p:nvPr>
            <p:ph type="chart" idx="1"/>
          </p:nvPr>
        </p:nvGraphicFramePr>
        <p:xfrm>
          <a:off x="2216150" y="152400"/>
          <a:ext cx="4556125" cy="5334000"/>
        </p:xfrm>
        <a:graphic>
          <a:graphicData uri="http://schemas.openxmlformats.org/presentationml/2006/ole">
            <mc:AlternateContent xmlns:mc="http://schemas.openxmlformats.org/markup-compatibility/2006">
              <mc:Choice xmlns:v="urn:schemas-microsoft-com:vml" Requires="v">
                <p:oleObj spid="_x0000_s17415" name="Image" r:id="rId3" imgW="3507236" imgH="4104483" progId="">
                  <p:embed/>
                </p:oleObj>
              </mc:Choice>
              <mc:Fallback>
                <p:oleObj name="Image" r:id="rId3" imgW="3507236" imgH="410448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152400"/>
                        <a:ext cx="4556125" cy="5334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323850" y="549275"/>
            <a:ext cx="8424863" cy="5546725"/>
          </a:xfrm>
        </p:spPr>
        <p:txBody>
          <a:bodyPr/>
          <a:lstStyle/>
          <a:p>
            <a:pPr>
              <a:lnSpc>
                <a:spcPct val="80000"/>
              </a:lnSpc>
              <a:buFont typeface="Monotype Sorts" pitchFamily="2" charset="2"/>
              <a:buNone/>
            </a:pPr>
            <a:r>
              <a:rPr lang="uk-UA" sz="2000"/>
              <a:t>	</a:t>
            </a:r>
            <a:r>
              <a:rPr lang="uk-UA" sz="2000" b="1" i="1"/>
              <a:t>Гістони</a:t>
            </a:r>
            <a:r>
              <a:rPr lang="uk-UA" sz="2000"/>
              <a:t> являють собою поліпептиди, що складаються з 50—200 амінокислотних залишків. 25% усіх амінокислот у гістонах представляють лізин, аргінін і гістидин, що визначає лужні властивості цих білків.</a:t>
            </a:r>
            <a:endParaRPr lang="ru-RU" sz="2000"/>
          </a:p>
          <a:p>
            <a:pPr>
              <a:lnSpc>
                <a:spcPct val="80000"/>
              </a:lnSpc>
              <a:buFont typeface="Monotype Sorts" pitchFamily="2" charset="2"/>
              <a:buNone/>
            </a:pPr>
            <a:r>
              <a:rPr lang="uk-UA" sz="2000"/>
              <a:t>	Є п'ять основних класів гістонів — </a:t>
            </a:r>
            <a:r>
              <a:rPr lang="uk-UA" sz="2000" b="1"/>
              <a:t>Н1, Н2а, Н2</a:t>
            </a:r>
            <a:r>
              <a:rPr lang="en-US" sz="2000" b="1"/>
              <a:t>b</a:t>
            </a:r>
            <a:r>
              <a:rPr lang="uk-UA" sz="2000" b="1"/>
              <a:t>, Н</a:t>
            </a:r>
            <a:r>
              <a:rPr lang="en-US" sz="2000" b="1"/>
              <a:t>3</a:t>
            </a:r>
            <a:r>
              <a:rPr lang="uk-UA" sz="2000" b="1"/>
              <a:t>, Н4</a:t>
            </a:r>
            <a:r>
              <a:rPr lang="uk-UA" sz="2000"/>
              <a:t>. Гістон Н</a:t>
            </a:r>
            <a:r>
              <a:rPr lang="en-US" sz="2000"/>
              <a:t>1</a:t>
            </a:r>
            <a:r>
              <a:rPr lang="uk-UA" sz="2000"/>
              <a:t> є лізин-багатим білком і дуже варіабельним за будовою і кількістю молекул у організмів різних видів. Інші чотири гістони присутні у складі більшості хроматинів в еквімолярних кількостях і досить консервативні в еволюційному плані. Середня частина молекул гістонів Н2а, Н2</a:t>
            </a:r>
            <a:r>
              <a:rPr lang="en-US" sz="2000"/>
              <a:t>b</a:t>
            </a:r>
            <a:r>
              <a:rPr lang="uk-UA" sz="2000"/>
              <a:t>, Н</a:t>
            </a:r>
            <a:r>
              <a:rPr lang="en-US" sz="2000"/>
              <a:t>3</a:t>
            </a:r>
            <a:r>
              <a:rPr lang="uk-UA" sz="2000"/>
              <a:t> і Н4, що складається із 70—80 амінокислотних залишків, спіралізована і утворює глобулу діаметром біля 2,5 нм</a:t>
            </a:r>
            <a:r>
              <a:rPr lang="uk-UA" sz="2000" i="1"/>
              <a:t>. </a:t>
            </a:r>
            <a:r>
              <a:rPr lang="uk-UA" sz="2000"/>
              <a:t>По обидві сторони цієї глобули відходять неспіралізовані «хвости» молекул.</a:t>
            </a:r>
          </a:p>
          <a:p>
            <a:pPr>
              <a:lnSpc>
                <a:spcPct val="80000"/>
              </a:lnSpc>
              <a:buFont typeface="Monotype Sorts" pitchFamily="2" charset="2"/>
              <a:buNone/>
            </a:pPr>
            <a:r>
              <a:rPr lang="uk-UA" sz="2000"/>
              <a:t>	Фракція Н2</a:t>
            </a:r>
            <a:r>
              <a:rPr lang="en-US" sz="2000"/>
              <a:t>b</a:t>
            </a:r>
            <a:r>
              <a:rPr lang="uk-UA" sz="2000"/>
              <a:t> відрізняється від інших співвідношенням лізин: аргінін, яке у гістону Н2</a:t>
            </a:r>
            <a:r>
              <a:rPr lang="en-US" sz="2000"/>
              <a:t>b</a:t>
            </a:r>
            <a:r>
              <a:rPr lang="uk-UA" sz="2000"/>
              <a:t> значно більше, ніж у гістонів Н2а, Н3 і Н4, але набагато менше, ніж у гістону Н</a:t>
            </a:r>
            <a:r>
              <a:rPr lang="en-US" sz="2000"/>
              <a:t>1</a:t>
            </a:r>
            <a:r>
              <a:rPr lang="uk-UA" sz="2000"/>
              <a:t>. Відмінною особливістю фракції Н3 є наявність у ній цистеїну, якого немає у складі інших гістонів, а гістони Н</a:t>
            </a:r>
            <a:r>
              <a:rPr lang="en-US" sz="2000"/>
              <a:t>3</a:t>
            </a:r>
            <a:r>
              <a:rPr lang="uk-UA" sz="2000"/>
              <a:t> і Н4 відносяться до аргінін-багатих білків.</a:t>
            </a:r>
            <a:endParaRPr lang="ru-RU" sz="2000"/>
          </a:p>
          <a:p>
            <a:pPr>
              <a:lnSpc>
                <a:spcPct val="80000"/>
              </a:lnSpc>
              <a:buFont typeface="Monotype Sorts" pitchFamily="2" charset="2"/>
              <a:buNone/>
            </a:pPr>
            <a:r>
              <a:rPr lang="uk-UA" sz="2000"/>
              <a:t>	В окремих тканинах багатоклітинних організмів знайдено додаткові фракції гістонів, які за своєю структурою і властивостями відрізняються від загальновідомих п'яти типів. Прикладом слугує недосить вивчений гістон Н5, виявлений в еритроцитах птахів, амфібій і риб.</a:t>
            </a:r>
            <a:endParaRPr lang="ru-RU" sz="2000"/>
          </a:p>
          <a:p>
            <a:pPr>
              <a:lnSpc>
                <a:spcPct val="80000"/>
              </a:lnSpc>
            </a:pPr>
            <a:endParaRPr lang="ru-RU" sz="2000"/>
          </a:p>
          <a:p>
            <a:pPr>
              <a:lnSpc>
                <a:spcPct val="80000"/>
              </a:lnSpc>
              <a:buFont typeface="Monotype Sorts" pitchFamily="2" charset="2"/>
              <a:buNone/>
            </a:pPr>
            <a:endParaRPr lang="ru-RU"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uk-UA" sz="3200" i="1"/>
              <a:t>Надмолекулярна організація хромосом еукаріотів</a:t>
            </a:r>
            <a:r>
              <a:rPr lang="ru-RU" sz="3200"/>
              <a:t/>
            </a:r>
            <a:br>
              <a:rPr lang="ru-RU" sz="3200"/>
            </a:br>
            <a:endParaRPr lang="ru-RU" sz="3200"/>
          </a:p>
        </p:txBody>
      </p:sp>
      <p:sp>
        <p:nvSpPr>
          <p:cNvPr id="84995" name="Rectangle 3"/>
          <p:cNvSpPr>
            <a:spLocks noGrp="1" noChangeArrowheads="1"/>
          </p:cNvSpPr>
          <p:nvPr>
            <p:ph type="body" idx="1"/>
          </p:nvPr>
        </p:nvSpPr>
        <p:spPr>
          <a:xfrm>
            <a:off x="685800" y="1268413"/>
            <a:ext cx="8207375" cy="5256212"/>
          </a:xfrm>
        </p:spPr>
        <p:txBody>
          <a:bodyPr/>
          <a:lstStyle/>
          <a:p>
            <a:pPr>
              <a:lnSpc>
                <a:spcPct val="80000"/>
              </a:lnSpc>
              <a:buFont typeface="Monotype Sorts" pitchFamily="2" charset="2"/>
              <a:buNone/>
            </a:pPr>
            <a:r>
              <a:rPr lang="en-US" sz="1800"/>
              <a:t>	</a:t>
            </a:r>
            <a:r>
              <a:rPr lang="uk-UA" sz="1800"/>
              <a:t>В 1974 р. було з'ясовано, ідо хроматин складається із субодиниць, які мають однаковий тип організації у всіх еукаріотів. Ця субодиниця, так звана </a:t>
            </a:r>
            <a:r>
              <a:rPr lang="uk-UA" sz="1800" b="1"/>
              <a:t>нуклеосома, </a:t>
            </a:r>
            <a:r>
              <a:rPr lang="uk-UA" sz="1800"/>
              <a:t>являє собою глобулу із восьми молекул гістонів і намотаного на неї фрагмента ДНК довжиною близько 200 п. н.</a:t>
            </a:r>
            <a:endParaRPr lang="ru-RU" sz="1800"/>
          </a:p>
          <a:p>
            <a:pPr>
              <a:lnSpc>
                <a:spcPct val="80000"/>
              </a:lnSpc>
              <a:buFont typeface="Monotype Sorts" pitchFamily="2" charset="2"/>
              <a:buNone/>
            </a:pPr>
            <a:r>
              <a:rPr lang="en-US" sz="1800"/>
              <a:t>	</a:t>
            </a:r>
            <a:r>
              <a:rPr lang="uk-UA" sz="1800"/>
              <a:t>Ядро нуклеосоми складають гістони Н2а, Н2</a:t>
            </a:r>
            <a:r>
              <a:rPr lang="en-US" sz="1800"/>
              <a:t>b</a:t>
            </a:r>
            <a:r>
              <a:rPr lang="uk-UA" sz="1800"/>
              <a:t>, Н</a:t>
            </a:r>
            <a:r>
              <a:rPr lang="en-US" sz="1800"/>
              <a:t>3</a:t>
            </a:r>
            <a:r>
              <a:rPr lang="uk-UA" sz="1800"/>
              <a:t>, Н4 — по дві молекули кожного, отже всього вісім молекул. Крім того, з кожною нуклеосомою зв'язана одна молекула Н</a:t>
            </a:r>
            <a:r>
              <a:rPr lang="en-US" sz="1800"/>
              <a:t>1</a:t>
            </a:r>
            <a:r>
              <a:rPr lang="uk-UA" sz="1800"/>
              <a:t>. Ця молекула з'єднує сусідні нуклеосоми, які, крім того, зв'язані між собою молекулою ДНК, що намотана на ці нуклеосоми і робить приблизно 1,8 витка</a:t>
            </a:r>
            <a:r>
              <a:rPr lang="en-US" sz="1800"/>
              <a:t> </a:t>
            </a:r>
            <a:r>
              <a:rPr lang="uk-UA" sz="1800"/>
              <a:t>навкруги кожного білкового октамеру. Таким чином, між кожними двома нуклеосомами є певної протяжності (від 8 до 114 п. н.) фрагмент ДНК, який називають </a:t>
            </a:r>
            <a:r>
              <a:rPr lang="uk-UA" sz="1800" b="1"/>
              <a:t>лінкерною ДНК.</a:t>
            </a:r>
            <a:endParaRPr lang="ru-RU" sz="1800"/>
          </a:p>
          <a:p>
            <a:pPr>
              <a:lnSpc>
                <a:spcPct val="80000"/>
              </a:lnSpc>
              <a:buFont typeface="Monotype Sorts" pitchFamily="2" charset="2"/>
              <a:buNone/>
            </a:pPr>
            <a:r>
              <a:rPr lang="en-US" sz="1800"/>
              <a:t>	</a:t>
            </a:r>
            <a:r>
              <a:rPr lang="uk-UA" sz="1800"/>
              <a:t>Довжина тієї ДНК, що входить до складу нуклеосоми, може коливатись від 180 до 260 п. н. залежно від об'єкту дослідження, стадії індивідуального розвитку та інших причин. Однак після обробки нуклеосом нуклеазою мікрокока можна отримати мономери хроматину з меншою, але досить стабільною довжиною ДНК, що намотана на білковий октамер. Субодиниці хроматину, кожна з яких складається із восьми молекул гістонів і відносно нечутливого до нуклеази фрагмента </a:t>
            </a:r>
            <a:r>
              <a:rPr lang="uk-UA" sz="1800" b="1"/>
              <a:t>ДНК </a:t>
            </a:r>
            <a:r>
              <a:rPr lang="uk-UA" sz="1800"/>
              <a:t>(146 п. н.) назвали </a:t>
            </a:r>
            <a:r>
              <a:rPr lang="uk-UA" sz="1800" b="1"/>
              <a:t>мінімальними нуклеосомами або кор-частками.</a:t>
            </a:r>
            <a:endParaRPr lang="ru-RU" sz="1800"/>
          </a:p>
          <a:p>
            <a:pPr>
              <a:lnSpc>
                <a:spcPct val="80000"/>
              </a:lnSpc>
            </a:pPr>
            <a:endParaRPr lang="ru-RU"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5486400"/>
            <a:ext cx="7772400" cy="1143000"/>
          </a:xfrm>
        </p:spPr>
        <p:txBody>
          <a:bodyPr/>
          <a:lstStyle/>
          <a:p>
            <a:pPr algn="ctr"/>
            <a:r>
              <a:rPr lang="ru-RU" sz="2400">
                <a:solidFill>
                  <a:schemeClr val="tx1"/>
                </a:solidFill>
                <a:latin typeface="Garamond" pitchFamily="18" charset="0"/>
              </a:rPr>
              <a:t>Структура та «збирання» нуклеосоми. Наведено утворення та будова гістонного октамеру та структура комплексу ДНК-гістонний октамер — нуклеосоми</a:t>
            </a:r>
            <a:endParaRPr lang="ru-RU">
              <a:solidFill>
                <a:schemeClr val="tx1"/>
              </a:solidFill>
            </a:endParaRPr>
          </a:p>
        </p:txBody>
      </p:sp>
      <p:graphicFrame>
        <p:nvGraphicFramePr>
          <p:cNvPr id="16387" name="Object 3"/>
          <p:cNvGraphicFramePr>
            <a:graphicFrameLocks noGrp="1" noChangeAspect="1"/>
          </p:cNvGraphicFramePr>
          <p:nvPr>
            <p:ph type="chart" idx="1"/>
          </p:nvPr>
        </p:nvGraphicFramePr>
        <p:xfrm>
          <a:off x="609600" y="457200"/>
          <a:ext cx="7921625" cy="4721225"/>
        </p:xfrm>
        <a:graphic>
          <a:graphicData uri="http://schemas.openxmlformats.org/presentationml/2006/ole">
            <mc:AlternateContent xmlns:mc="http://schemas.openxmlformats.org/markup-compatibility/2006">
              <mc:Choice xmlns:v="urn:schemas-microsoft-com:vml" Requires="v">
                <p:oleObj spid="_x0000_s16390" name="Image" r:id="rId3" imgW="12199082" imgH="7268620" progId="">
                  <p:embed/>
                </p:oleObj>
              </mc:Choice>
              <mc:Fallback>
                <p:oleObj name="Image" r:id="rId3" imgW="12199082" imgH="726862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
                        <a:ext cx="7921625" cy="47212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685800" y="549275"/>
            <a:ext cx="7772400" cy="5546725"/>
          </a:xfrm>
        </p:spPr>
        <p:txBody>
          <a:bodyPr/>
          <a:lstStyle/>
          <a:p>
            <a:pPr>
              <a:lnSpc>
                <a:spcPct val="80000"/>
              </a:lnSpc>
              <a:buFont typeface="Monotype Sorts" pitchFamily="2" charset="2"/>
              <a:buNone/>
            </a:pPr>
            <a:r>
              <a:rPr lang="en-US" sz="1600"/>
              <a:t>	</a:t>
            </a:r>
            <a:r>
              <a:rPr lang="uk-UA" sz="1600"/>
              <a:t>Електронномікроскопічні та інші підходи до вивчення структури хроматину привели до досить чітких уявлень щодо шляхів ком-пактизації ДНК, тобто її укладки в невеликих за розмірами хромосомах.</a:t>
            </a:r>
            <a:endParaRPr lang="ru-RU" sz="1600"/>
          </a:p>
          <a:p>
            <a:pPr>
              <a:lnSpc>
                <a:spcPct val="80000"/>
              </a:lnSpc>
              <a:buFont typeface="Monotype Sorts" pitchFamily="2" charset="2"/>
              <a:buNone/>
            </a:pPr>
            <a:r>
              <a:rPr lang="en-US" sz="1600"/>
              <a:t>	</a:t>
            </a:r>
            <a:r>
              <a:rPr lang="uk-UA" sz="1600"/>
              <a:t>Розрізняють декілька рівнів такої укладки. </a:t>
            </a:r>
            <a:r>
              <a:rPr lang="uk-UA" sz="1600" b="1"/>
              <a:t>Перший рівень </a:t>
            </a:r>
            <a:r>
              <a:rPr lang="uk-UA" sz="1600"/>
              <a:t>— це утворення нуклеосом (нуклеосомний рівень). Довжина ДНК при цьому скорочується в 6,5—7 разів, а ДНК, намотана на гістоно-ві октамери, утворює нуклеосомну нитку діаметром £)=11 </a:t>
            </a:r>
            <a:r>
              <a:rPr lang="uk-UA" sz="1600" i="1"/>
              <a:t>нм </a:t>
            </a:r>
            <a:r>
              <a:rPr lang="uk-UA" sz="1600"/>
              <a:t>(рис. 2.16).</a:t>
            </a:r>
            <a:endParaRPr lang="ru-RU" sz="1600"/>
          </a:p>
          <a:p>
            <a:pPr>
              <a:lnSpc>
                <a:spcPct val="80000"/>
              </a:lnSpc>
              <a:buFont typeface="Monotype Sorts" pitchFamily="2" charset="2"/>
              <a:buNone/>
            </a:pPr>
            <a:r>
              <a:rPr lang="en-US" sz="1600" b="1"/>
              <a:t>	</a:t>
            </a:r>
            <a:r>
              <a:rPr lang="uk-UA" sz="1600" b="1"/>
              <a:t>Другий рівень </a:t>
            </a:r>
            <a:r>
              <a:rPr lang="uk-UA" sz="1600"/>
              <a:t>компактизації </a:t>
            </a:r>
            <a:r>
              <a:rPr lang="uk-UA" sz="1600" b="1"/>
              <a:t>ДНК </a:t>
            </a:r>
            <a:r>
              <a:rPr lang="uk-UA" sz="1600"/>
              <a:t>— наднуклеосомний — полягає в утворенні хроматинової фібрили </a:t>
            </a:r>
            <a:r>
              <a:rPr lang="en-US" sz="1600" i="1"/>
              <a:t>D = 30 </a:t>
            </a:r>
            <a:r>
              <a:rPr lang="uk-UA" sz="1600" i="1"/>
              <a:t>нм. </a:t>
            </a:r>
            <a:r>
              <a:rPr lang="uk-UA" sz="1600"/>
              <a:t>Є підстави вважати, що в залежності від умов структура хроматину на цьому рівні може змінюватися за рахунок деякої свободи у взаєморозмі-щенні нуклеосом уздовж нуклеосомної фібрили. Вважається, що укладка нуклеосом у складі хроматинової фібрили багато в чому залежить від гістону Н</a:t>
            </a:r>
            <a:r>
              <a:rPr lang="en-US" sz="1600"/>
              <a:t>1</a:t>
            </a:r>
            <a:r>
              <a:rPr lang="uk-UA" sz="1600"/>
              <a:t>. Молекула цього білка має центральну глобулярну частину і продовгуваті </a:t>
            </a:r>
            <a:r>
              <a:rPr lang="en-US" sz="1600"/>
              <a:t>N- </a:t>
            </a:r>
            <a:r>
              <a:rPr lang="uk-UA" sz="1600"/>
              <a:t>і С-кінці. Центральна глобулярна структура молекули гістону НІ приєднується до специфічної ділянки на поверхні нуклеосоми, а продовгуваті кінці примикають з одного боку до лінкерної ДНК, а з другого — до гістоно-вого ядра наступної нуклеосоми. Таким чином, гістон Н</a:t>
            </a:r>
            <a:r>
              <a:rPr lang="en-US" sz="1600"/>
              <a:t>1</a:t>
            </a:r>
            <a:r>
              <a:rPr lang="uk-UA" sz="1600"/>
              <a:t> наче притягує сусідні нуклеосоми одна до одної. Загальне розташування нуклеосом у гетерохроматинових і еухроматинових районах хромосом не однакове. Для гетерохроматину характерні компактні хроматинові фібрили, в той час як активному хроматинові властиве більш рихле розташування нуклеосом («намисто на нитці»). В останньому випадку гістон НІ виявляє менш міцний зв'язок з хроматином, гістони нуклеосом ацетильовані і зв'язані частково з білками </a:t>
            </a:r>
            <a:r>
              <a:rPr lang="en-US" sz="1600"/>
              <a:t>HMG-14 </a:t>
            </a:r>
            <a:r>
              <a:rPr lang="uk-UA" sz="1600"/>
              <a:t>і </a:t>
            </a:r>
            <a:r>
              <a:rPr lang="en-US" sz="1600"/>
              <a:t>HMG-17, </a:t>
            </a:r>
            <a:r>
              <a:rPr lang="uk-UA" sz="1600"/>
              <a:t>а гістон Н2а, крім того, частково зв'язаний з убіквітином. Нерівномірне розташування нуклеосом уздовж нуклеосомної нитки, залежне від нуклеотидної послідовності ДНК, називають </a:t>
            </a:r>
            <a:r>
              <a:rPr lang="uk-UA" sz="1600" b="1"/>
              <a:t>фазуванням </a:t>
            </a:r>
            <a:r>
              <a:rPr lang="uk-UA" sz="1600"/>
              <a:t>нуклеосом.</a:t>
            </a:r>
            <a:endParaRPr lang="ru-RU" sz="1600"/>
          </a:p>
          <a:p>
            <a:pPr>
              <a:lnSpc>
                <a:spcPct val="80000"/>
              </a:lnSpc>
            </a:pPr>
            <a:endParaRPr lang="ru-RU" sz="1600"/>
          </a:p>
          <a:p>
            <a:pPr>
              <a:lnSpc>
                <a:spcPct val="80000"/>
              </a:lnSpc>
              <a:buFont typeface="Monotype Sorts" pitchFamily="2" charset="2"/>
              <a:buNone/>
            </a:pPr>
            <a:endParaRPr lang="ru-RU"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684213" y="476250"/>
            <a:ext cx="7772400" cy="4114800"/>
          </a:xfrm>
        </p:spPr>
        <p:txBody>
          <a:bodyPr/>
          <a:lstStyle/>
          <a:p>
            <a:pPr>
              <a:lnSpc>
                <a:spcPct val="90000"/>
              </a:lnSpc>
              <a:buFont typeface="Monotype Sorts" pitchFamily="2" charset="2"/>
              <a:buNone/>
            </a:pPr>
            <a:r>
              <a:rPr lang="en-US" sz="2400"/>
              <a:t>	</a:t>
            </a:r>
            <a:r>
              <a:rPr lang="uk-UA" sz="2400"/>
              <a:t>Щодо </a:t>
            </a:r>
            <a:r>
              <a:rPr lang="uk-UA" sz="2400" b="1"/>
              <a:t>третього рівня </a:t>
            </a:r>
            <a:r>
              <a:rPr lang="uk-UA" sz="2400"/>
              <a:t>укладки, то сучасні моделі будуються на уявленні про утворення хроматиновою фібрилою (20 </a:t>
            </a:r>
            <a:r>
              <a:rPr lang="uk-UA" sz="2400" i="1"/>
              <a:t>нм) </a:t>
            </a:r>
            <a:r>
              <a:rPr lang="uk-UA" sz="2400"/>
              <a:t>петельних структур з їх подальшою спіралізацією. Поодинока суперспіралізована петля</a:t>
            </a:r>
            <a:r>
              <a:rPr lang="en-US" sz="2400"/>
              <a:t>, </a:t>
            </a:r>
            <a:r>
              <a:rPr lang="uk-UA" sz="2400"/>
              <a:t>що утворена хроматиновою фібрилою, називається </a:t>
            </a:r>
            <a:r>
              <a:rPr lang="uk-UA" sz="2400" b="1" i="1"/>
              <a:t>нуклеомером</a:t>
            </a:r>
            <a:r>
              <a:rPr lang="uk-UA" sz="2400" b="1"/>
              <a:t>; </a:t>
            </a:r>
            <a:r>
              <a:rPr lang="uk-UA" sz="2400"/>
              <a:t>розетка із нуклеомерів утворює </a:t>
            </a:r>
            <a:r>
              <a:rPr lang="uk-UA" sz="2400" b="1" i="1"/>
              <a:t>хромомер</a:t>
            </a:r>
            <a:r>
              <a:rPr lang="uk-UA" sz="2400" b="1"/>
              <a:t> </a:t>
            </a:r>
            <a:r>
              <a:rPr lang="uk-UA" sz="2400"/>
              <a:t>— характерну структуру метафазної хромосоми. Кожна хромосома являє собою певну послідовність зазначених хромомерів, які виявляються цитологічно завдяки більш інтенсивному забарвленню.</a:t>
            </a:r>
            <a:endParaRPr lang="ru-RU" sz="2400"/>
          </a:p>
          <a:p>
            <a:pPr>
              <a:lnSpc>
                <a:spcPct val="90000"/>
              </a:lnSpc>
            </a:pPr>
            <a:endParaRPr lang="ru-RU" sz="2400"/>
          </a:p>
          <a:p>
            <a:pPr>
              <a:lnSpc>
                <a:spcPct val="90000"/>
              </a:lnSpc>
            </a:pPr>
            <a:endParaRPr lang="ru-RU"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p:cNvPicPr>
            <a:picLocks noGrp="1" noChangeAspect="1" noChangeArrowheads="1"/>
          </p:cNvPicPr>
          <p:nvPr>
            <p:ph sz="half" idx="1"/>
          </p:nvPr>
        </p:nvPicPr>
        <p:blipFill>
          <a:blip r:embed="rId2"/>
          <a:srcRect/>
          <a:stretch>
            <a:fillRect/>
          </a:stretch>
        </p:blipFill>
        <p:spPr>
          <a:xfrm>
            <a:off x="1403350" y="260350"/>
            <a:ext cx="6337300" cy="5875338"/>
          </a:xfrm>
          <a:noFill/>
          <a:ln w="19050">
            <a:solidFill>
              <a:schemeClr val="tx1"/>
            </a:solidFill>
          </a:ln>
        </p:spPr>
      </p:pic>
      <p:sp>
        <p:nvSpPr>
          <p:cNvPr id="87046" name="Rectangle 6"/>
          <p:cNvSpPr>
            <a:spLocks noGrp="1" noChangeArrowheads="1"/>
          </p:cNvSpPr>
          <p:nvPr>
            <p:ph type="body" sz="half" idx="2"/>
          </p:nvPr>
        </p:nvSpPr>
        <p:spPr>
          <a:xfrm>
            <a:off x="755650" y="6308725"/>
            <a:ext cx="7772400" cy="434975"/>
          </a:xfrm>
        </p:spPr>
        <p:txBody>
          <a:bodyPr/>
          <a:lstStyle/>
          <a:p>
            <a:pPr algn="ctr">
              <a:lnSpc>
                <a:spcPct val="90000"/>
              </a:lnSpc>
              <a:buFont typeface="Monotype Sorts" pitchFamily="2" charset="2"/>
              <a:buNone/>
            </a:pPr>
            <a:r>
              <a:rPr lang="uk-UA" sz="2400"/>
              <a:t>Схема компактизації хроматину у еукаріотів</a:t>
            </a:r>
            <a:endParaRPr lang="ru-RU"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714348" y="0"/>
            <a:ext cx="8001056" cy="1143000"/>
          </a:xfrm>
        </p:spPr>
        <p:txBody>
          <a:bodyPr/>
          <a:lstStyle/>
          <a:p>
            <a:pPr algn="ctr"/>
            <a:r>
              <a:rPr lang="ru-RU" dirty="0" err="1">
                <a:latin typeface="Calibri" pitchFamily="34" charset="0"/>
              </a:rPr>
              <a:t>Особливості</a:t>
            </a:r>
            <a:r>
              <a:rPr lang="ru-RU" dirty="0">
                <a:latin typeface="Calibri" pitchFamily="34" charset="0"/>
              </a:rPr>
              <a:t> </a:t>
            </a:r>
            <a:r>
              <a:rPr lang="ru-RU" dirty="0" err="1">
                <a:latin typeface="Calibri" pitchFamily="34" charset="0"/>
              </a:rPr>
              <a:t>будови</a:t>
            </a:r>
            <a:r>
              <a:rPr lang="ru-RU" dirty="0">
                <a:latin typeface="Calibri" pitchFamily="34" charset="0"/>
              </a:rPr>
              <a:t> ДНК</a:t>
            </a:r>
          </a:p>
        </p:txBody>
      </p:sp>
      <p:sp>
        <p:nvSpPr>
          <p:cNvPr id="8198" name="Rectangle 6"/>
          <p:cNvSpPr>
            <a:spLocks noGrp="1" noChangeArrowheads="1"/>
          </p:cNvSpPr>
          <p:nvPr>
            <p:ph type="body" sz="half" idx="2"/>
          </p:nvPr>
        </p:nvSpPr>
        <p:spPr>
          <a:xfrm>
            <a:off x="4572000" y="1484313"/>
            <a:ext cx="4114800" cy="5040312"/>
          </a:xfrm>
        </p:spPr>
        <p:txBody>
          <a:bodyPr/>
          <a:lstStyle/>
          <a:p>
            <a:pPr>
              <a:lnSpc>
                <a:spcPct val="80000"/>
              </a:lnSpc>
            </a:pPr>
            <a:endParaRPr lang="ru-RU" sz="1200" dirty="0"/>
          </a:p>
          <a:p>
            <a:pPr marL="0" indent="0" algn="just">
              <a:lnSpc>
                <a:spcPct val="80000"/>
              </a:lnSpc>
              <a:buFontTx/>
              <a:buNone/>
            </a:pPr>
            <a:r>
              <a:rPr lang="ru-RU" sz="1400" b="1" dirty="0">
                <a:latin typeface="Calibri" pitchFamily="34" charset="0"/>
              </a:rPr>
              <a:t>Хімічна структура ДНК</a:t>
            </a:r>
          </a:p>
          <a:p>
            <a:pPr marL="0" indent="0" algn="just">
              <a:lnSpc>
                <a:spcPct val="80000"/>
              </a:lnSpc>
              <a:buFontTx/>
              <a:buNone/>
            </a:pPr>
            <a:r>
              <a:rPr lang="ru-RU" sz="1400" dirty="0" err="1">
                <a:latin typeface="Calibri" pitchFamily="34" charset="0"/>
              </a:rPr>
              <a:t>Процес</a:t>
            </a:r>
            <a:r>
              <a:rPr lang="ru-RU" sz="1400" dirty="0">
                <a:latin typeface="Calibri" pitchFamily="34" charset="0"/>
              </a:rPr>
              <a:t> </a:t>
            </a:r>
            <a:r>
              <a:rPr lang="ru-RU" sz="1400" dirty="0" err="1">
                <a:latin typeface="Calibri" pitchFamily="34" charset="0"/>
              </a:rPr>
              <a:t>відбувається</a:t>
            </a:r>
            <a:r>
              <a:rPr lang="ru-RU" sz="1400" dirty="0">
                <a:latin typeface="Calibri" pitchFamily="34" charset="0"/>
              </a:rPr>
              <a:t> за </a:t>
            </a:r>
            <a:r>
              <a:rPr lang="ru-RU" sz="1400" dirty="0" err="1">
                <a:latin typeface="Calibri" pitchFamily="34" charset="0"/>
              </a:rPr>
              <a:t>рахунок</a:t>
            </a:r>
            <a:r>
              <a:rPr lang="ru-RU" sz="1400" dirty="0">
                <a:latin typeface="Calibri" pitchFamily="34" charset="0"/>
              </a:rPr>
              <a:t> ферментативного матричного синтезу ДНК </a:t>
            </a:r>
            <a:r>
              <a:rPr lang="ru-RU" sz="1400" dirty="0" err="1">
                <a:latin typeface="Calibri" pitchFamily="34" charset="0"/>
              </a:rPr>
              <a:t>або</a:t>
            </a:r>
            <a:r>
              <a:rPr lang="ru-RU" sz="1400" dirty="0">
                <a:latin typeface="Calibri" pitchFamily="34" charset="0"/>
              </a:rPr>
              <a:t> РНК. </a:t>
            </a:r>
            <a:r>
              <a:rPr lang="ru-RU" sz="1400" dirty="0" err="1">
                <a:latin typeface="Calibri" pitchFamily="34" charset="0"/>
              </a:rPr>
              <a:t>Згідно</a:t>
            </a:r>
            <a:r>
              <a:rPr lang="ru-RU" sz="1400" dirty="0">
                <a:latin typeface="Calibri" pitchFamily="34" charset="0"/>
              </a:rPr>
              <a:t> </a:t>
            </a:r>
            <a:r>
              <a:rPr lang="ru-RU" sz="1400" dirty="0" err="1">
                <a:latin typeface="Calibri" pitchFamily="34" charset="0"/>
              </a:rPr>
              <a:t>моделі</a:t>
            </a:r>
            <a:r>
              <a:rPr lang="ru-RU" sz="1400" dirty="0">
                <a:latin typeface="Calibri" pitchFamily="34" charset="0"/>
              </a:rPr>
              <a:t> </a:t>
            </a:r>
            <a:r>
              <a:rPr lang="ru-RU" sz="1400" dirty="0" err="1">
                <a:latin typeface="Calibri" pitchFamily="34" charset="0"/>
              </a:rPr>
              <a:t>будови</a:t>
            </a:r>
            <a:r>
              <a:rPr lang="ru-RU" sz="1400" dirty="0">
                <a:latin typeface="Calibri" pitchFamily="34" charset="0"/>
              </a:rPr>
              <a:t> </a:t>
            </a:r>
            <a:r>
              <a:rPr lang="ru-RU" sz="1400" dirty="0" err="1">
                <a:latin typeface="Calibri" pitchFamily="34" charset="0"/>
              </a:rPr>
              <a:t>дволанцюгової</a:t>
            </a:r>
            <a:r>
              <a:rPr lang="ru-RU" sz="1400" dirty="0">
                <a:latin typeface="Calibri" pitchFamily="34" charset="0"/>
              </a:rPr>
              <a:t> </a:t>
            </a:r>
            <a:r>
              <a:rPr lang="ru-RU" sz="1400" dirty="0" err="1">
                <a:latin typeface="Calibri" pitchFamily="34" charset="0"/>
              </a:rPr>
              <a:t>молекули</a:t>
            </a:r>
            <a:r>
              <a:rPr lang="ru-RU" sz="1400" dirty="0">
                <a:latin typeface="Calibri" pitchFamily="34" charset="0"/>
              </a:rPr>
              <a:t> ДНК Уотсона та Крика </a:t>
            </a:r>
            <a:r>
              <a:rPr lang="ru-RU" sz="1400" dirty="0" err="1">
                <a:latin typeface="Calibri" pitchFamily="34" charset="0"/>
              </a:rPr>
              <a:t>ця</a:t>
            </a:r>
            <a:r>
              <a:rPr lang="ru-RU" sz="1400" dirty="0">
                <a:latin typeface="Calibri" pitchFamily="34" charset="0"/>
              </a:rPr>
              <a:t> молекула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полімером</a:t>
            </a:r>
            <a:r>
              <a:rPr lang="ru-RU" sz="1400" dirty="0">
                <a:latin typeface="Calibri" pitchFamily="34" charset="0"/>
              </a:rPr>
              <a:t> </a:t>
            </a:r>
            <a:r>
              <a:rPr lang="ru-RU" sz="1400" dirty="0" err="1">
                <a:latin typeface="Calibri" pitchFamily="34" charset="0"/>
              </a:rPr>
              <a:t>мономерамиякого</a:t>
            </a:r>
            <a:r>
              <a:rPr lang="ru-RU" sz="1400" dirty="0">
                <a:latin typeface="Calibri" pitchFamily="34" charset="0"/>
              </a:rPr>
              <a:t> </a:t>
            </a:r>
            <a:r>
              <a:rPr lang="ru-RU" sz="1400" dirty="0" err="1">
                <a:latin typeface="Calibri" pitchFamily="34" charset="0"/>
              </a:rPr>
              <a:t>є</a:t>
            </a:r>
            <a:r>
              <a:rPr lang="ru-RU" sz="1400" dirty="0">
                <a:latin typeface="Calibri" pitchFamily="34" charset="0"/>
              </a:rPr>
              <a:t> </a:t>
            </a:r>
            <a:r>
              <a:rPr lang="ru-RU" sz="1400" dirty="0" err="1">
                <a:latin typeface="Calibri" pitchFamily="34" charset="0"/>
              </a:rPr>
              <a:t>цукор</a:t>
            </a:r>
            <a:r>
              <a:rPr lang="ru-RU" sz="1400" dirty="0">
                <a:latin typeface="Calibri" pitchFamily="34" charset="0"/>
              </a:rPr>
              <a:t> </a:t>
            </a:r>
            <a:r>
              <a:rPr lang="ru-RU" sz="1400" dirty="0" err="1">
                <a:latin typeface="Calibri" pitchFamily="34" charset="0"/>
              </a:rPr>
              <a:t>дезоксирибоза</a:t>
            </a:r>
            <a:r>
              <a:rPr lang="ru-RU" sz="1400" dirty="0">
                <a:latin typeface="Calibri" pitchFamily="34" charset="0"/>
              </a:rPr>
              <a:t>, </a:t>
            </a:r>
            <a:r>
              <a:rPr lang="ru-RU" sz="1400" dirty="0" err="1">
                <a:latin typeface="Calibri" pitchFamily="34" charset="0"/>
              </a:rPr>
              <a:t>залишок</a:t>
            </a:r>
            <a:r>
              <a:rPr lang="ru-RU" sz="1400" dirty="0">
                <a:latin typeface="Calibri" pitchFamily="34" charset="0"/>
              </a:rPr>
              <a:t> </a:t>
            </a:r>
            <a:r>
              <a:rPr lang="ru-RU" sz="1400" dirty="0" err="1">
                <a:latin typeface="Calibri" pitchFamily="34" charset="0"/>
              </a:rPr>
              <a:t>фосфорної</a:t>
            </a:r>
            <a:r>
              <a:rPr lang="ru-RU" sz="1400" dirty="0">
                <a:latin typeface="Calibri" pitchFamily="34" charset="0"/>
              </a:rPr>
              <a:t> </a:t>
            </a:r>
            <a:r>
              <a:rPr lang="ru-RU" sz="1400" dirty="0" err="1">
                <a:latin typeface="Calibri" pitchFamily="34" charset="0"/>
              </a:rPr>
              <a:t>кислоти</a:t>
            </a:r>
            <a:r>
              <a:rPr lang="ru-RU" sz="1400" dirty="0">
                <a:latin typeface="Calibri" pitchFamily="34" charset="0"/>
              </a:rPr>
              <a:t>, </a:t>
            </a:r>
            <a:r>
              <a:rPr lang="ru-RU" sz="1400" dirty="0" err="1">
                <a:latin typeface="Calibri" pitchFamily="34" charset="0"/>
              </a:rPr>
              <a:t>який</a:t>
            </a:r>
            <a:r>
              <a:rPr lang="ru-RU" sz="1400" dirty="0">
                <a:latin typeface="Calibri" pitchFamily="34" charset="0"/>
              </a:rPr>
              <a:t> </a:t>
            </a:r>
            <a:r>
              <a:rPr lang="ru-RU" sz="1400" dirty="0" err="1">
                <a:latin typeface="Calibri" pitchFamily="34" charset="0"/>
              </a:rPr>
              <a:t>з'єднує</a:t>
            </a:r>
            <a:r>
              <a:rPr lang="ru-RU" sz="1400" dirty="0">
                <a:latin typeface="Calibri" pitchFamily="34" charset="0"/>
              </a:rPr>
              <a:t> </a:t>
            </a:r>
            <a:r>
              <a:rPr lang="ru-RU" sz="1400" dirty="0" err="1">
                <a:latin typeface="Calibri" pitchFamily="34" charset="0"/>
              </a:rPr>
              <a:t>мономери</a:t>
            </a:r>
            <a:r>
              <a:rPr lang="ru-RU" sz="1400" dirty="0">
                <a:latin typeface="Calibri" pitchFamily="34" charset="0"/>
              </a:rPr>
              <a:t> </a:t>
            </a:r>
            <a:r>
              <a:rPr lang="ru-RU" sz="1400" dirty="0" err="1">
                <a:latin typeface="Calibri" pitchFamily="34" charset="0"/>
              </a:rPr>
              <a:t>між</a:t>
            </a:r>
            <a:r>
              <a:rPr lang="ru-RU" sz="1400" dirty="0">
                <a:latin typeface="Calibri" pitchFamily="34" charset="0"/>
              </a:rPr>
              <a:t> собою та </a:t>
            </a:r>
            <a:r>
              <a:rPr lang="ru-RU" sz="1400" dirty="0" err="1">
                <a:latin typeface="Calibri" pitchFamily="34" charset="0"/>
              </a:rPr>
              <a:t>азотисті</a:t>
            </a:r>
            <a:r>
              <a:rPr lang="ru-RU" sz="1400" dirty="0">
                <a:latin typeface="Calibri" pitchFamily="34" charset="0"/>
              </a:rPr>
              <a:t> </a:t>
            </a:r>
            <a:r>
              <a:rPr lang="ru-RU" sz="1400" dirty="0" err="1">
                <a:latin typeface="Calibri" pitchFamily="34" charset="0"/>
              </a:rPr>
              <a:t>основи</a:t>
            </a:r>
            <a:r>
              <a:rPr lang="ru-RU" sz="1400" dirty="0">
                <a:latin typeface="Calibri" pitchFamily="34" charset="0"/>
              </a:rPr>
              <a:t>, </a:t>
            </a:r>
            <a:r>
              <a:rPr lang="ru-RU" sz="1400" dirty="0" err="1">
                <a:latin typeface="Calibri" pitchFamily="34" charset="0"/>
              </a:rPr>
              <a:t>які</a:t>
            </a:r>
            <a:r>
              <a:rPr lang="ru-RU" sz="1400" dirty="0">
                <a:latin typeface="Calibri" pitchFamily="34" charset="0"/>
              </a:rPr>
              <a:t> </a:t>
            </a:r>
            <a:r>
              <a:rPr lang="ru-RU" sz="1400" dirty="0" err="1">
                <a:latin typeface="Calibri" pitchFamily="34" charset="0"/>
              </a:rPr>
              <a:t>кодують</a:t>
            </a:r>
            <a:r>
              <a:rPr lang="ru-RU" sz="1400" dirty="0">
                <a:latin typeface="Calibri" pitchFamily="34" charset="0"/>
              </a:rPr>
              <a:t> </a:t>
            </a:r>
            <a:r>
              <a:rPr lang="ru-RU" sz="1400" dirty="0" err="1">
                <a:latin typeface="Calibri" pitchFamily="34" charset="0"/>
              </a:rPr>
              <a:t>генетичну</a:t>
            </a:r>
            <a:r>
              <a:rPr lang="ru-RU" sz="1400" dirty="0">
                <a:latin typeface="Calibri" pitchFamily="34" charset="0"/>
              </a:rPr>
              <a:t> </a:t>
            </a:r>
            <a:r>
              <a:rPr lang="ru-RU" sz="1400" dirty="0" err="1">
                <a:latin typeface="Calibri" pitchFamily="34" charset="0"/>
              </a:rPr>
              <a:t>інформацію</a:t>
            </a:r>
            <a:r>
              <a:rPr lang="ru-RU" sz="1400" dirty="0">
                <a:latin typeface="Calibri" pitchFamily="34" charset="0"/>
              </a:rPr>
              <a:t>. </a:t>
            </a:r>
            <a:r>
              <a:rPr lang="ru-RU" sz="1400" dirty="0" err="1">
                <a:latin typeface="Calibri" pitchFamily="34" charset="0"/>
              </a:rPr>
              <a:t>Причому</a:t>
            </a:r>
            <a:r>
              <a:rPr lang="ru-RU" sz="1400" dirty="0">
                <a:latin typeface="Calibri" pitchFamily="34" charset="0"/>
              </a:rPr>
              <a:t> </a:t>
            </a:r>
            <a:r>
              <a:rPr lang="ru-RU" sz="1400" dirty="0" err="1">
                <a:latin typeface="Calibri" pitchFamily="34" charset="0"/>
              </a:rPr>
              <a:t>гуанін</a:t>
            </a:r>
            <a:r>
              <a:rPr lang="ru-RU" sz="1400" dirty="0">
                <a:latin typeface="Calibri" pitchFamily="34" charset="0"/>
              </a:rPr>
              <a:t> одного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завжди</a:t>
            </a:r>
            <a:r>
              <a:rPr lang="ru-RU" sz="1400" dirty="0">
                <a:latin typeface="Calibri" pitchFamily="34" charset="0"/>
              </a:rPr>
              <a:t> </a:t>
            </a:r>
            <a:r>
              <a:rPr lang="ru-RU" sz="1400" dirty="0" err="1">
                <a:latin typeface="Calibri" pitchFamily="34" charset="0"/>
              </a:rPr>
              <a:t>знаходиться</a:t>
            </a:r>
            <a:r>
              <a:rPr lang="ru-RU" sz="1400" dirty="0">
                <a:latin typeface="Calibri" pitchFamily="34" charset="0"/>
              </a:rPr>
              <a:t> </a:t>
            </a:r>
            <a:r>
              <a:rPr lang="ru-RU" sz="1400" dirty="0" err="1">
                <a:latin typeface="Calibri" pitchFamily="34" charset="0"/>
              </a:rPr>
              <a:t>напроти</a:t>
            </a:r>
            <a:r>
              <a:rPr lang="ru-RU" sz="1400" dirty="0">
                <a:latin typeface="Calibri" pitchFamily="34" charset="0"/>
              </a:rPr>
              <a:t> </a:t>
            </a:r>
            <a:r>
              <a:rPr lang="ru-RU" sz="1400" dirty="0" err="1">
                <a:latin typeface="Calibri" pitchFamily="34" charset="0"/>
              </a:rPr>
              <a:t>цитозину</a:t>
            </a:r>
            <a:r>
              <a:rPr lang="ru-RU" sz="1400" dirty="0">
                <a:latin typeface="Calibri" pitchFamily="34" charset="0"/>
              </a:rPr>
              <a:t> </a:t>
            </a:r>
            <a:r>
              <a:rPr lang="ru-RU" sz="1400" dirty="0" err="1">
                <a:latin typeface="Calibri" pitchFamily="34" charset="0"/>
              </a:rPr>
              <a:t>іншого</a:t>
            </a:r>
            <a:r>
              <a:rPr lang="ru-RU" sz="1400" dirty="0">
                <a:latin typeface="Calibri" pitchFamily="34" charset="0"/>
              </a:rPr>
              <a:t>, вони </a:t>
            </a:r>
            <a:r>
              <a:rPr lang="ru-RU" sz="1400" dirty="0" err="1">
                <a:latin typeface="Calibri" pitchFamily="34" charset="0"/>
              </a:rPr>
              <a:t>з'єднані</a:t>
            </a:r>
            <a:r>
              <a:rPr lang="ru-RU" sz="1400" dirty="0">
                <a:latin typeface="Calibri" pitchFamily="34" charset="0"/>
              </a:rPr>
              <a:t> </a:t>
            </a:r>
            <a:r>
              <a:rPr lang="ru-RU" sz="1400" dirty="0" err="1">
                <a:latin typeface="Calibri" pitchFamily="34" charset="0"/>
              </a:rPr>
              <a:t>потрійними</a:t>
            </a:r>
            <a:r>
              <a:rPr lang="ru-RU" sz="1400" dirty="0">
                <a:latin typeface="Calibri" pitchFamily="34" charset="0"/>
              </a:rPr>
              <a:t> </a:t>
            </a:r>
            <a:r>
              <a:rPr lang="ru-RU" sz="1400" dirty="0" err="1">
                <a:latin typeface="Calibri" pitchFamily="34" charset="0"/>
              </a:rPr>
              <a:t>водневими</a:t>
            </a:r>
            <a:r>
              <a:rPr lang="ru-RU" sz="1400" dirty="0">
                <a:latin typeface="Calibri" pitchFamily="34" charset="0"/>
              </a:rPr>
              <a:t> </a:t>
            </a:r>
            <a:r>
              <a:rPr lang="ru-RU" sz="1400" dirty="0" err="1">
                <a:latin typeface="Calibri" pitchFamily="34" charset="0"/>
              </a:rPr>
              <a:t>зв'язками</a:t>
            </a:r>
            <a:r>
              <a:rPr lang="ru-RU" sz="1400" dirty="0">
                <a:latin typeface="Calibri" pitchFamily="34" charset="0"/>
              </a:rPr>
              <a:t>, </a:t>
            </a:r>
            <a:r>
              <a:rPr lang="ru-RU" sz="1400" dirty="0" err="1">
                <a:latin typeface="Calibri" pitchFamily="34" charset="0"/>
              </a:rPr>
              <a:t>аденін</a:t>
            </a:r>
            <a:r>
              <a:rPr lang="ru-RU" sz="1400" dirty="0">
                <a:latin typeface="Calibri" pitchFamily="34" charset="0"/>
              </a:rPr>
              <a:t> — </a:t>
            </a:r>
            <a:r>
              <a:rPr lang="ru-RU" sz="1400" dirty="0" err="1">
                <a:latin typeface="Calibri" pitchFamily="34" charset="0"/>
              </a:rPr>
              <a:t>навпроти</a:t>
            </a:r>
            <a:r>
              <a:rPr lang="ru-RU" sz="1400" dirty="0">
                <a:latin typeface="Calibri" pitchFamily="34" charset="0"/>
              </a:rPr>
              <a:t> </a:t>
            </a:r>
            <a:r>
              <a:rPr lang="ru-RU" sz="1400" dirty="0" err="1">
                <a:latin typeface="Calibri" pitchFamily="34" charset="0"/>
              </a:rPr>
              <a:t>тиміну</a:t>
            </a:r>
            <a:r>
              <a:rPr lang="ru-RU" sz="1400" dirty="0">
                <a:latin typeface="Calibri" pitchFamily="34" charset="0"/>
              </a:rPr>
              <a:t> </a:t>
            </a:r>
            <a:r>
              <a:rPr lang="ru-RU" sz="1400" dirty="0" err="1">
                <a:latin typeface="Calibri" pitchFamily="34" charset="0"/>
              </a:rPr>
              <a:t>з'єднані</a:t>
            </a:r>
            <a:r>
              <a:rPr lang="ru-RU" sz="1400" dirty="0">
                <a:latin typeface="Calibri" pitchFamily="34" charset="0"/>
              </a:rPr>
              <a:t> </a:t>
            </a:r>
            <a:r>
              <a:rPr lang="ru-RU" sz="1400" dirty="0" err="1">
                <a:latin typeface="Calibri" pitchFamily="34" charset="0"/>
              </a:rPr>
              <a:t>подвійними</a:t>
            </a:r>
            <a:r>
              <a:rPr lang="ru-RU" sz="1400" dirty="0">
                <a:latin typeface="Calibri" pitchFamily="34" charset="0"/>
              </a:rPr>
              <a:t> </a:t>
            </a:r>
            <a:r>
              <a:rPr lang="ru-RU" sz="1400" dirty="0" err="1">
                <a:latin typeface="Calibri" pitchFamily="34" charset="0"/>
              </a:rPr>
              <a:t>водневими</a:t>
            </a:r>
            <a:r>
              <a:rPr lang="ru-RU" sz="1400" dirty="0">
                <a:latin typeface="Calibri" pitchFamily="34" charset="0"/>
              </a:rPr>
              <a:t> </a:t>
            </a:r>
            <a:r>
              <a:rPr lang="ru-RU" sz="1400" dirty="0" err="1">
                <a:latin typeface="Calibri" pitchFamily="34" charset="0"/>
              </a:rPr>
              <a:t>зв'язками</a:t>
            </a:r>
            <a:r>
              <a:rPr lang="ru-RU" sz="1400" dirty="0">
                <a:latin typeface="Calibri" pitchFamily="34" charset="0"/>
              </a:rPr>
              <a:t>. Цей порядок </a:t>
            </a:r>
            <a:r>
              <a:rPr lang="ru-RU" sz="1400" dirty="0" err="1">
                <a:latin typeface="Calibri" pitchFamily="34" charset="0"/>
              </a:rPr>
              <a:t>зв'язків</a:t>
            </a:r>
            <a:r>
              <a:rPr lang="ru-RU" sz="1400" dirty="0">
                <a:latin typeface="Calibri" pitchFamily="34" charset="0"/>
              </a:rPr>
              <a:t> </a:t>
            </a:r>
            <a:r>
              <a:rPr lang="ru-RU" sz="1400" dirty="0" err="1">
                <a:latin typeface="Calibri" pitchFamily="34" charset="0"/>
              </a:rPr>
              <a:t>ніколи</a:t>
            </a:r>
            <a:r>
              <a:rPr lang="ru-RU" sz="1400" dirty="0">
                <a:latin typeface="Calibri" pitchFamily="34" charset="0"/>
              </a:rPr>
              <a:t> не </a:t>
            </a:r>
            <a:r>
              <a:rPr lang="ru-RU" sz="1400" dirty="0" err="1">
                <a:latin typeface="Calibri" pitchFamily="34" charset="0"/>
              </a:rPr>
              <a:t>порушується</a:t>
            </a:r>
            <a:r>
              <a:rPr lang="ru-RU" sz="1400" dirty="0">
                <a:latin typeface="Calibri" pitchFamily="34" charset="0"/>
              </a:rPr>
              <a:t> та </a:t>
            </a:r>
            <a:r>
              <a:rPr lang="ru-RU" sz="1400" dirty="0" err="1">
                <a:latin typeface="Calibri" pitchFamily="34" charset="0"/>
              </a:rPr>
              <a:t>називається</a:t>
            </a:r>
            <a:r>
              <a:rPr lang="ru-RU" sz="1400" dirty="0">
                <a:latin typeface="Calibri" pitchFamily="34" charset="0"/>
              </a:rPr>
              <a:t> </a:t>
            </a:r>
            <a:r>
              <a:rPr lang="ru-RU" sz="1400" dirty="0" err="1">
                <a:latin typeface="Calibri" pitchFamily="34" charset="0"/>
              </a:rPr>
              <a:t>комплементарністю</a:t>
            </a:r>
            <a:r>
              <a:rPr lang="ru-RU" sz="1400" dirty="0">
                <a:latin typeface="Calibri" pitchFamily="34" charset="0"/>
              </a:rPr>
              <a:t> </a:t>
            </a:r>
            <a:r>
              <a:rPr lang="ru-RU" sz="1400" dirty="0" err="1">
                <a:latin typeface="Calibri" pitchFamily="34" charset="0"/>
              </a:rPr>
              <a:t>азотистих</a:t>
            </a:r>
            <a:r>
              <a:rPr lang="ru-RU" sz="1400" dirty="0">
                <a:latin typeface="Calibri" pitchFamily="34" charset="0"/>
              </a:rPr>
              <a:t> основ. За </a:t>
            </a:r>
            <a:r>
              <a:rPr lang="ru-RU" sz="1400" dirty="0" err="1">
                <a:latin typeface="Calibri" pitchFamily="34" charset="0"/>
              </a:rPr>
              <a:t>рахунок</a:t>
            </a:r>
            <a:r>
              <a:rPr lang="ru-RU" sz="1400" dirty="0">
                <a:latin typeface="Calibri" pitchFamily="34" charset="0"/>
              </a:rPr>
              <a:t> </a:t>
            </a:r>
            <a:r>
              <a:rPr lang="ru-RU" sz="1400" dirty="0" err="1">
                <a:latin typeface="Calibri" pitchFamily="34" charset="0"/>
              </a:rPr>
              <a:t>водневих</a:t>
            </a:r>
            <a:r>
              <a:rPr lang="ru-RU" sz="1400" dirty="0">
                <a:latin typeface="Calibri" pitchFamily="34" charset="0"/>
              </a:rPr>
              <a:t> </a:t>
            </a:r>
            <a:r>
              <a:rPr lang="ru-RU" sz="1400" dirty="0" err="1">
                <a:latin typeface="Calibri" pitchFamily="34" charset="0"/>
              </a:rPr>
              <a:t>зв'язків</a:t>
            </a:r>
            <a:r>
              <a:rPr lang="ru-RU" sz="1400" dirty="0">
                <a:latin typeface="Calibri" pitchFamily="34" charset="0"/>
              </a:rPr>
              <a:t> </a:t>
            </a:r>
            <a:r>
              <a:rPr lang="ru-RU" sz="1400" dirty="0" err="1">
                <a:latin typeface="Calibri" pitchFamily="34" charset="0"/>
              </a:rPr>
              <a:t>дві</a:t>
            </a:r>
            <a:r>
              <a:rPr lang="ru-RU" sz="1400" dirty="0">
                <a:latin typeface="Calibri" pitchFamily="34" charset="0"/>
              </a:rPr>
              <a:t> нитки ДНК </a:t>
            </a:r>
            <a:r>
              <a:rPr lang="ru-RU" sz="1400" dirty="0" err="1">
                <a:latin typeface="Calibri" pitchFamily="34" charset="0"/>
              </a:rPr>
              <a:t>зв'язані</a:t>
            </a:r>
            <a:r>
              <a:rPr lang="ru-RU" sz="1400" dirty="0">
                <a:latin typeface="Calibri" pitchFamily="34" charset="0"/>
              </a:rPr>
              <a:t> </a:t>
            </a:r>
            <a:r>
              <a:rPr lang="ru-RU" sz="1400" dirty="0" err="1">
                <a:latin typeface="Calibri" pitchFamily="34" charset="0"/>
              </a:rPr>
              <a:t>між</a:t>
            </a:r>
            <a:r>
              <a:rPr lang="ru-RU" sz="1400" dirty="0">
                <a:latin typeface="Calibri" pitchFamily="34" charset="0"/>
              </a:rPr>
              <a:t> собою та </a:t>
            </a:r>
            <a:r>
              <a:rPr lang="ru-RU" sz="1400" dirty="0" err="1">
                <a:latin typeface="Calibri" pitchFamily="34" charset="0"/>
              </a:rPr>
              <a:t>закручені</a:t>
            </a:r>
            <a:r>
              <a:rPr lang="ru-RU" sz="1400" dirty="0">
                <a:latin typeface="Calibri" pitchFamily="34" charset="0"/>
              </a:rPr>
              <a:t> у </a:t>
            </a:r>
            <a:r>
              <a:rPr lang="ru-RU" sz="1400" dirty="0" err="1">
                <a:latin typeface="Calibri" pitchFamily="34" charset="0"/>
              </a:rPr>
              <a:t>спіраль</a:t>
            </a:r>
            <a:r>
              <a:rPr lang="ru-RU" sz="1400" dirty="0">
                <a:latin typeface="Calibri" pitchFamily="34" charset="0"/>
              </a:rPr>
              <a:t>. В </a:t>
            </a:r>
            <a:r>
              <a:rPr lang="ru-RU" sz="1400" dirty="0" err="1">
                <a:latin typeface="Calibri" pitchFamily="34" charset="0"/>
              </a:rPr>
              <a:t>процесі</a:t>
            </a:r>
            <a:r>
              <a:rPr lang="ru-RU" sz="1400" dirty="0">
                <a:latin typeface="Calibri" pitchFamily="34" charset="0"/>
              </a:rPr>
              <a:t> </a:t>
            </a:r>
            <a:r>
              <a:rPr lang="ru-RU" sz="1400" dirty="0" err="1">
                <a:latin typeface="Calibri" pitchFamily="34" charset="0"/>
              </a:rPr>
              <a:t>реплікації</a:t>
            </a:r>
            <a:r>
              <a:rPr lang="ru-RU" sz="1400" dirty="0">
                <a:latin typeface="Calibri" pitchFamily="34" charset="0"/>
              </a:rPr>
              <a:t> </a:t>
            </a:r>
            <a:r>
              <a:rPr lang="ru-RU" sz="1400" dirty="0" err="1">
                <a:latin typeface="Calibri" pitchFamily="34" charset="0"/>
              </a:rPr>
              <a:t>ланцюги</a:t>
            </a:r>
            <a:r>
              <a:rPr lang="ru-RU" sz="1400" dirty="0">
                <a:latin typeface="Calibri" pitchFamily="34" charset="0"/>
              </a:rPr>
              <a:t> </a:t>
            </a:r>
            <a:r>
              <a:rPr lang="ru-RU" sz="1400" dirty="0" err="1">
                <a:latin typeface="Calibri" pitchFamily="34" charset="0"/>
              </a:rPr>
              <a:t>розплітаються</a:t>
            </a:r>
            <a:r>
              <a:rPr lang="ru-RU" sz="1400" dirty="0">
                <a:latin typeface="Calibri" pitchFamily="34" charset="0"/>
              </a:rPr>
              <a:t>, та </a:t>
            </a:r>
            <a:r>
              <a:rPr lang="ru-RU" sz="1400" dirty="0" err="1">
                <a:latin typeface="Calibri" pitchFamily="34" charset="0"/>
              </a:rPr>
              <a:t>кожен</a:t>
            </a:r>
            <a:r>
              <a:rPr lang="ru-RU" sz="1400" dirty="0">
                <a:latin typeface="Calibri" pitchFamily="34" charset="0"/>
              </a:rPr>
              <a:t> </a:t>
            </a:r>
            <a:r>
              <a:rPr lang="ru-RU" sz="1400" dirty="0" err="1">
                <a:latin typeface="Calibri" pitchFamily="34" charset="0"/>
              </a:rPr>
              <a:t>з</a:t>
            </a:r>
            <a:r>
              <a:rPr lang="ru-RU" sz="1400" dirty="0">
                <a:latin typeface="Calibri" pitchFamily="34" charset="0"/>
              </a:rPr>
              <a:t> них </a:t>
            </a:r>
            <a:r>
              <a:rPr lang="ru-RU" sz="1400" dirty="0" err="1">
                <a:latin typeface="Calibri" pitchFamily="34" charset="0"/>
              </a:rPr>
              <a:t>стає</a:t>
            </a:r>
            <a:r>
              <a:rPr lang="ru-RU" sz="1400" dirty="0">
                <a:latin typeface="Calibri" pitchFamily="34" charset="0"/>
              </a:rPr>
              <a:t> матрицею для синтезу нового </a:t>
            </a:r>
            <a:r>
              <a:rPr lang="ru-RU" sz="1400" dirty="0" err="1">
                <a:latin typeface="Calibri" pitchFamily="34" charset="0"/>
              </a:rPr>
              <a:t>ланцюга</a:t>
            </a:r>
            <a:r>
              <a:rPr lang="ru-RU" sz="1400" dirty="0">
                <a:latin typeface="Calibri" pitchFamily="34" charset="0"/>
              </a:rPr>
              <a:t>, </a:t>
            </a:r>
            <a:r>
              <a:rPr lang="ru-RU" sz="1400" dirty="0" err="1">
                <a:latin typeface="Calibri" pitchFamily="34" charset="0"/>
              </a:rPr>
              <a:t>який</a:t>
            </a:r>
            <a:r>
              <a:rPr lang="ru-RU" sz="1400" dirty="0">
                <a:latin typeface="Calibri" pitchFamily="34" charset="0"/>
              </a:rPr>
              <a:t> </a:t>
            </a:r>
            <a:r>
              <a:rPr lang="ru-RU" sz="1400" dirty="0" err="1">
                <a:latin typeface="Calibri" pitchFamily="34" charset="0"/>
              </a:rPr>
              <a:t>будується</a:t>
            </a:r>
            <a:r>
              <a:rPr lang="ru-RU" sz="1400" dirty="0">
                <a:latin typeface="Calibri" pitchFamily="34" charset="0"/>
              </a:rPr>
              <a:t> </a:t>
            </a:r>
            <a:r>
              <a:rPr lang="ru-RU" sz="1400" dirty="0" err="1">
                <a:latin typeface="Calibri" pitchFamily="34" charset="0"/>
              </a:rPr>
              <a:t>враховуючикомплементарність</a:t>
            </a:r>
            <a:r>
              <a:rPr lang="ru-RU" sz="1400" dirty="0">
                <a:latin typeface="Calibri" pitchFamily="34" charset="0"/>
              </a:rPr>
              <a:t> </a:t>
            </a:r>
            <a:r>
              <a:rPr lang="ru-RU" sz="1400" dirty="0" err="1">
                <a:latin typeface="Calibri" pitchFamily="34" charset="0"/>
              </a:rPr>
              <a:t>азотистих</a:t>
            </a:r>
            <a:r>
              <a:rPr lang="ru-RU" sz="1400" dirty="0">
                <a:latin typeface="Calibri" pitchFamily="34" charset="0"/>
              </a:rPr>
              <a:t> основ.</a:t>
            </a:r>
          </a:p>
          <a:p>
            <a:pPr marL="0" indent="0" algn="just">
              <a:lnSpc>
                <a:spcPct val="80000"/>
              </a:lnSpc>
              <a:buFontTx/>
              <a:buNone/>
            </a:pPr>
            <a:r>
              <a:rPr lang="ru-RU" sz="1400" dirty="0" err="1">
                <a:latin typeface="Calibri" pitchFamily="34" charset="0"/>
              </a:rPr>
              <a:t>Така</a:t>
            </a:r>
            <a:r>
              <a:rPr lang="ru-RU" sz="1400" dirty="0">
                <a:latin typeface="Calibri" pitchFamily="34" charset="0"/>
              </a:rPr>
              <a:t> </a:t>
            </a:r>
            <a:r>
              <a:rPr lang="ru-RU" sz="1400" dirty="0" err="1">
                <a:latin typeface="Calibri" pitchFamily="34" charset="0"/>
              </a:rPr>
              <a:t>будова</a:t>
            </a:r>
            <a:r>
              <a:rPr lang="ru-RU" sz="1400" dirty="0">
                <a:latin typeface="Calibri" pitchFamily="34" charset="0"/>
              </a:rPr>
              <a:t> ДНК характерна для </a:t>
            </a:r>
            <a:r>
              <a:rPr lang="ru-RU" sz="1400" dirty="0" err="1">
                <a:latin typeface="Calibri" pitchFamily="34" charset="0"/>
              </a:rPr>
              <a:t>всіх</a:t>
            </a:r>
            <a:r>
              <a:rPr lang="ru-RU" sz="1400" dirty="0">
                <a:latin typeface="Calibri" pitchFamily="34" charset="0"/>
              </a:rPr>
              <a:t> </a:t>
            </a:r>
            <a:r>
              <a:rPr lang="ru-RU" sz="1400" dirty="0" err="1">
                <a:latin typeface="Calibri" pitchFamily="34" charset="0"/>
              </a:rPr>
              <a:t>клітинних</a:t>
            </a:r>
            <a:r>
              <a:rPr lang="ru-RU" sz="1400" dirty="0">
                <a:latin typeface="Calibri" pitchFamily="34" charset="0"/>
              </a:rPr>
              <a:t> </a:t>
            </a:r>
            <a:r>
              <a:rPr lang="ru-RU" sz="1400" dirty="0" err="1">
                <a:latin typeface="Calibri" pitchFamily="34" charset="0"/>
              </a:rPr>
              <a:t>організмів</a:t>
            </a:r>
            <a:r>
              <a:rPr lang="ru-RU" sz="1400" dirty="0">
                <a:latin typeface="Calibri" pitchFamily="34" charset="0"/>
              </a:rPr>
              <a:t> (</a:t>
            </a:r>
            <a:r>
              <a:rPr lang="ru-RU" sz="1400" dirty="0" err="1">
                <a:latin typeface="Calibri" pitchFamily="34" charset="0"/>
              </a:rPr>
              <a:t>прокаріот</a:t>
            </a:r>
            <a:r>
              <a:rPr lang="ru-RU" sz="1400" dirty="0">
                <a:latin typeface="Calibri" pitchFamily="34" charset="0"/>
              </a:rPr>
              <a:t> та </a:t>
            </a:r>
            <a:r>
              <a:rPr lang="ru-RU" sz="1400" dirty="0" err="1">
                <a:latin typeface="Calibri" pitchFamily="34" charset="0"/>
              </a:rPr>
              <a:t>еукаріот</a:t>
            </a:r>
            <a:r>
              <a:rPr lang="ru-RU" sz="1400" dirty="0">
                <a:latin typeface="Calibri" pitchFamily="34" charset="0"/>
              </a:rPr>
              <a:t>). ДНК </a:t>
            </a:r>
            <a:r>
              <a:rPr lang="ru-RU" sz="1400" dirty="0" err="1">
                <a:latin typeface="Calibri" pitchFamily="34" charset="0"/>
              </a:rPr>
              <a:t>вірусів</a:t>
            </a:r>
            <a:r>
              <a:rPr lang="ru-RU" sz="1400" dirty="0">
                <a:latin typeface="Calibri" pitchFamily="34" charset="0"/>
              </a:rPr>
              <a:t> </a:t>
            </a:r>
            <a:r>
              <a:rPr lang="ru-RU" sz="1400" dirty="0" err="1">
                <a:latin typeface="Calibri" pitchFamily="34" charset="0"/>
              </a:rPr>
              <a:t>може</a:t>
            </a:r>
            <a:r>
              <a:rPr lang="ru-RU" sz="1400" dirty="0">
                <a:latin typeface="Calibri" pitchFamily="34" charset="0"/>
              </a:rPr>
              <a:t> бути </a:t>
            </a:r>
            <a:r>
              <a:rPr lang="ru-RU" sz="1400" dirty="0" err="1">
                <a:latin typeface="Calibri" pitchFamily="34" charset="0"/>
              </a:rPr>
              <a:t>одноланцюговою</a:t>
            </a:r>
            <a:r>
              <a:rPr lang="ru-RU" sz="1400" dirty="0">
                <a:latin typeface="Calibri" pitchFamily="34" charset="0"/>
              </a:rPr>
              <a:t>. </a:t>
            </a:r>
            <a:r>
              <a:rPr lang="ru-RU" sz="1400" dirty="0" err="1">
                <a:latin typeface="Calibri" pitchFamily="34" charset="0"/>
              </a:rPr>
              <a:t>Крім</a:t>
            </a:r>
            <a:r>
              <a:rPr lang="ru-RU" sz="1400" dirty="0">
                <a:latin typeface="Calibri" pitchFamily="34" charset="0"/>
              </a:rPr>
              <a:t> того </a:t>
            </a:r>
            <a:r>
              <a:rPr lang="ru-RU" sz="1400" dirty="0" err="1">
                <a:latin typeface="Calibri" pitchFamily="34" charset="0"/>
              </a:rPr>
              <a:t>деякі</a:t>
            </a:r>
            <a:r>
              <a:rPr lang="ru-RU" sz="1400" dirty="0">
                <a:latin typeface="Calibri" pitchFamily="34" charset="0"/>
              </a:rPr>
              <a:t> </a:t>
            </a:r>
            <a:r>
              <a:rPr lang="ru-RU" sz="1400" dirty="0" err="1">
                <a:latin typeface="Calibri" pitchFamily="34" charset="0"/>
              </a:rPr>
              <a:t>віруси</a:t>
            </a:r>
            <a:r>
              <a:rPr lang="ru-RU" sz="1400" dirty="0">
                <a:latin typeface="Calibri" pitchFamily="34" charset="0"/>
              </a:rPr>
              <a:t> </a:t>
            </a:r>
            <a:r>
              <a:rPr lang="ru-RU" sz="1400" dirty="0" err="1">
                <a:latin typeface="Calibri" pitchFamily="34" charset="0"/>
              </a:rPr>
              <a:t>мають</a:t>
            </a:r>
            <a:r>
              <a:rPr lang="ru-RU" sz="1400" dirty="0">
                <a:latin typeface="Calibri" pitchFamily="34" charset="0"/>
              </a:rPr>
              <a:t> молекулу РНК (яка </a:t>
            </a:r>
            <a:r>
              <a:rPr lang="ru-RU" sz="1400" dirty="0" err="1">
                <a:latin typeface="Calibri" pitchFamily="34" charset="0"/>
              </a:rPr>
              <a:t>теж</a:t>
            </a:r>
            <a:r>
              <a:rPr lang="ru-RU" sz="1400" dirty="0">
                <a:latin typeface="Calibri" pitchFamily="34" charset="0"/>
              </a:rPr>
              <a:t> </a:t>
            </a:r>
            <a:r>
              <a:rPr lang="ru-RU" sz="1400" dirty="0" err="1">
                <a:latin typeface="Calibri" pitchFamily="34" charset="0"/>
              </a:rPr>
              <a:t>може</a:t>
            </a:r>
            <a:r>
              <a:rPr lang="ru-RU" sz="1400" dirty="0">
                <a:latin typeface="Calibri" pitchFamily="34" charset="0"/>
              </a:rPr>
              <a:t> бути одно- </a:t>
            </a:r>
            <a:r>
              <a:rPr lang="ru-RU" sz="1400" dirty="0" err="1">
                <a:latin typeface="Calibri" pitchFamily="34" charset="0"/>
              </a:rPr>
              <a:t>або</a:t>
            </a:r>
            <a:r>
              <a:rPr lang="ru-RU" sz="1400" dirty="0">
                <a:latin typeface="Calibri" pitchFamily="34" charset="0"/>
              </a:rPr>
              <a:t> </a:t>
            </a:r>
            <a:r>
              <a:rPr lang="ru-RU" sz="1400" dirty="0" err="1">
                <a:latin typeface="Calibri" pitchFamily="34" charset="0"/>
              </a:rPr>
              <a:t>дволанцюговою</a:t>
            </a:r>
            <a:r>
              <a:rPr lang="ru-RU" sz="1400" dirty="0">
                <a:latin typeface="Calibri" pitchFamily="34" charset="0"/>
              </a:rPr>
              <a:t>) в </a:t>
            </a:r>
            <a:r>
              <a:rPr lang="ru-RU" sz="1400" dirty="0" err="1">
                <a:latin typeface="Calibri" pitchFamily="34" charset="0"/>
              </a:rPr>
              <a:t>якості</a:t>
            </a:r>
            <a:r>
              <a:rPr lang="ru-RU" sz="1400" dirty="0">
                <a:latin typeface="Calibri" pitchFamily="34" charset="0"/>
              </a:rPr>
              <a:t> </a:t>
            </a:r>
            <a:r>
              <a:rPr lang="ru-RU" sz="1400" dirty="0" err="1">
                <a:latin typeface="Calibri" pitchFamily="34" charset="0"/>
              </a:rPr>
              <a:t>носія</a:t>
            </a:r>
            <a:r>
              <a:rPr lang="ru-RU" sz="1400" dirty="0">
                <a:latin typeface="Calibri" pitchFamily="34" charset="0"/>
              </a:rPr>
              <a:t> </a:t>
            </a:r>
            <a:r>
              <a:rPr lang="ru-RU" sz="1400" dirty="0" err="1">
                <a:latin typeface="Calibri" pitchFamily="34" charset="0"/>
              </a:rPr>
              <a:t>генетичної</a:t>
            </a:r>
            <a:r>
              <a:rPr lang="ru-RU" sz="1400" dirty="0">
                <a:latin typeface="Calibri" pitchFamily="34" charset="0"/>
              </a:rPr>
              <a:t> </a:t>
            </a:r>
            <a:r>
              <a:rPr lang="ru-RU" sz="1400" dirty="0" err="1">
                <a:latin typeface="Calibri" pitchFamily="34" charset="0"/>
              </a:rPr>
              <a:t>інформації</a:t>
            </a:r>
            <a:r>
              <a:rPr lang="ru-RU" sz="1400" dirty="0">
                <a:latin typeface="Calibri" pitchFamily="34" charset="0"/>
              </a:rPr>
              <a:t>.</a:t>
            </a:r>
          </a:p>
        </p:txBody>
      </p:sp>
      <p:pic>
        <p:nvPicPr>
          <p:cNvPr id="8200" name="Picture 8" descr="Файл:DNA chemical structure.svg"/>
          <p:cNvPicPr>
            <a:picLocks noChangeAspect="1" noChangeArrowheads="1"/>
          </p:cNvPicPr>
          <p:nvPr/>
        </p:nvPicPr>
        <p:blipFill>
          <a:blip r:embed="rId2"/>
          <a:srcRect/>
          <a:stretch>
            <a:fillRect/>
          </a:stretch>
        </p:blipFill>
        <p:spPr bwMode="auto">
          <a:xfrm>
            <a:off x="642910" y="1714488"/>
            <a:ext cx="3616325" cy="42195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8" name="Rectangle 10"/>
          <p:cNvSpPr>
            <a:spLocks noGrp="1" noChangeArrowheads="1"/>
          </p:cNvSpPr>
          <p:nvPr>
            <p:ph type="body" sz="half" idx="2"/>
          </p:nvPr>
        </p:nvSpPr>
        <p:spPr>
          <a:xfrm>
            <a:off x="755650" y="5373688"/>
            <a:ext cx="7772400" cy="1227137"/>
          </a:xfrm>
        </p:spPr>
        <p:txBody>
          <a:bodyPr/>
          <a:lstStyle/>
          <a:p>
            <a:pPr algn="ctr">
              <a:lnSpc>
                <a:spcPct val="90000"/>
              </a:lnSpc>
              <a:buFont typeface="Monotype Sorts" pitchFamily="2" charset="2"/>
              <a:buNone/>
            </a:pPr>
            <a:r>
              <a:rPr lang="uk-UA" sz="2000"/>
              <a:t>Спостереження, які використали Уотсон та Крик при побудові моделі молекули ДНК: Нагрівання призводить до змін фізичних властивостей нативної ДНК, але не розриває ковалентні зв</a:t>
            </a:r>
            <a:r>
              <a:rPr lang="en-US" sz="2000"/>
              <a:t>’</a:t>
            </a:r>
            <a:r>
              <a:rPr lang="uk-UA" sz="2000"/>
              <a:t>язки</a:t>
            </a:r>
            <a:endParaRPr lang="ru-RU" sz="2000"/>
          </a:p>
        </p:txBody>
      </p:sp>
      <p:graphicFrame>
        <p:nvGraphicFramePr>
          <p:cNvPr id="89099" name="Object 11"/>
          <p:cNvGraphicFramePr>
            <a:graphicFrameLocks noGrp="1" noChangeAspect="1"/>
          </p:cNvGraphicFramePr>
          <p:nvPr>
            <p:ph sz="half" idx="1"/>
          </p:nvPr>
        </p:nvGraphicFramePr>
        <p:xfrm>
          <a:off x="2411413" y="333375"/>
          <a:ext cx="4533900" cy="4845050"/>
        </p:xfrm>
        <a:graphic>
          <a:graphicData uri="http://schemas.openxmlformats.org/presentationml/2006/ole">
            <mc:AlternateContent xmlns:mc="http://schemas.openxmlformats.org/markup-compatibility/2006">
              <mc:Choice xmlns:v="urn:schemas-microsoft-com:vml" Requires="v">
                <p:oleObj spid="_x0000_s121866" name="Image" r:id="rId3" imgW="3597561" imgH="3847561" progId="">
                  <p:embed/>
                </p:oleObj>
              </mc:Choice>
              <mc:Fallback>
                <p:oleObj name="Image" r:id="rId3" imgW="3597561" imgH="3847561"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33375"/>
                        <a:ext cx="4533900" cy="48450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609600" y="6172200"/>
            <a:ext cx="8077200" cy="685800"/>
          </a:xfrm>
        </p:spPr>
        <p:txBody>
          <a:bodyPr/>
          <a:lstStyle/>
          <a:p>
            <a:pPr algn="ctr">
              <a:buFont typeface="Monotype Sorts" pitchFamily="2" charset="2"/>
              <a:buNone/>
            </a:pPr>
            <a:r>
              <a:rPr lang="uk-UA" sz="2000" b="1">
                <a:latin typeface="Garamond" pitchFamily="18" charset="0"/>
              </a:rPr>
              <a:t>Будова ДНК</a:t>
            </a:r>
          </a:p>
          <a:p>
            <a:pPr algn="ctr">
              <a:buFont typeface="Monotype Sorts" pitchFamily="2" charset="2"/>
              <a:buNone/>
            </a:pPr>
            <a:endParaRPr lang="ru-RU" sz="2000">
              <a:latin typeface="Garamond" pitchFamily="18" charset="0"/>
            </a:endParaRPr>
          </a:p>
        </p:txBody>
      </p:sp>
      <p:graphicFrame>
        <p:nvGraphicFramePr>
          <p:cNvPr id="44036" name="Object 4"/>
          <p:cNvGraphicFramePr>
            <a:graphicFrameLocks noGrp="1" noChangeAspect="1"/>
          </p:cNvGraphicFramePr>
          <p:nvPr>
            <p:ph type="chart" sz="half" idx="2"/>
          </p:nvPr>
        </p:nvGraphicFramePr>
        <p:xfrm>
          <a:off x="457200" y="304800"/>
          <a:ext cx="5943600" cy="5715000"/>
        </p:xfrm>
        <a:graphic>
          <a:graphicData uri="http://schemas.openxmlformats.org/presentationml/2006/ole">
            <mc:AlternateContent xmlns:mc="http://schemas.openxmlformats.org/markup-compatibility/2006">
              <mc:Choice xmlns:v="urn:schemas-microsoft-com:vml" Requires="v">
                <p:oleObj spid="_x0000_s126986" name="Image" r:id="rId3" imgW="5273562" imgH="4955877" progId="">
                  <p:embed/>
                </p:oleObj>
              </mc:Choice>
              <mc:Fallback>
                <p:oleObj name="Image" r:id="rId3" imgW="5273562" imgH="495587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5943600" cy="5715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8" name="Text Box 6"/>
          <p:cNvSpPr txBox="1">
            <a:spLocks noChangeArrowheads="1"/>
          </p:cNvSpPr>
          <p:nvPr/>
        </p:nvSpPr>
        <p:spPr bwMode="auto">
          <a:xfrm>
            <a:off x="6477000" y="304800"/>
            <a:ext cx="2438400" cy="5749925"/>
          </a:xfrm>
          <a:prstGeom prst="rect">
            <a:avLst/>
          </a:prstGeom>
          <a:noFill/>
          <a:ln w="19050">
            <a:solidFill>
              <a:schemeClr val="tx1"/>
            </a:solidFill>
            <a:miter lim="800000"/>
            <a:headEnd/>
            <a:tailEnd/>
          </a:ln>
          <a:effectLst/>
        </p:spPr>
        <p:txBody>
          <a:bodyPr>
            <a:spAutoFit/>
          </a:bodyPr>
          <a:lstStyle/>
          <a:p>
            <a:pPr algn="l"/>
            <a:r>
              <a:rPr lang="uk-UA" sz="2000">
                <a:solidFill>
                  <a:srgbClr val="000000"/>
                </a:solidFill>
                <a:latin typeface="Garamond" pitchFamily="18" charset="0"/>
              </a:rPr>
              <a:t>ДНК є полімерною молекулою, до складу якої входять чотири основи: пурінові - аденін (А), гуанін (G) і пірімідінові - тімін (Т), цитозін (С). кожна з них сполучена з однією молекулою цукру - дезоксирибозою і із залишком фосфорної кислоти у вигляді дезоксирибонуклеотидів.</a:t>
            </a:r>
            <a:endParaRPr lang="uk-UA" sz="2000">
              <a:latin typeface="Garamond" pitchFamily="18" charset="0"/>
            </a:endParaRPr>
          </a:p>
          <a:p>
            <a:pPr>
              <a:spcBef>
                <a:spcPct val="50000"/>
              </a:spcBef>
            </a:pPr>
            <a:endParaRPr lang="ru-RU" sz="20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42910" y="0"/>
            <a:ext cx="7772400" cy="1143000"/>
          </a:xfrm>
        </p:spPr>
        <p:txBody>
          <a:bodyPr/>
          <a:lstStyle/>
          <a:p>
            <a:pPr algn="ctr"/>
            <a:r>
              <a:rPr lang="uk-UA" dirty="0">
                <a:latin typeface="Calibri" pitchFamily="34" charset="0"/>
              </a:rPr>
              <a:t>Будова </a:t>
            </a:r>
            <a:r>
              <a:rPr lang="uk-UA" dirty="0" err="1">
                <a:latin typeface="Calibri" pitchFamily="34" charset="0"/>
              </a:rPr>
              <a:t>нуклеотидів</a:t>
            </a:r>
            <a:endParaRPr lang="ru-RU" dirty="0">
              <a:latin typeface="Calibri" pitchFamily="34" charset="0"/>
            </a:endParaRPr>
          </a:p>
        </p:txBody>
      </p:sp>
      <p:sp>
        <p:nvSpPr>
          <p:cNvPr id="10243" name="Rectangle 3"/>
          <p:cNvSpPr>
            <a:spLocks noGrp="1" noChangeArrowheads="1"/>
          </p:cNvSpPr>
          <p:nvPr>
            <p:ph type="body" idx="1"/>
          </p:nvPr>
        </p:nvSpPr>
        <p:spPr>
          <a:xfrm>
            <a:off x="357158" y="4572008"/>
            <a:ext cx="8351837" cy="2071702"/>
          </a:xfrm>
        </p:spPr>
        <p:txBody>
          <a:bodyPr/>
          <a:lstStyle/>
          <a:p>
            <a:pPr marL="0" indent="0" algn="just">
              <a:lnSpc>
                <a:spcPct val="80000"/>
              </a:lnSpc>
              <a:buFontTx/>
              <a:buNone/>
            </a:pPr>
            <a:r>
              <a:rPr lang="ru-RU" sz="1600" b="1" dirty="0">
                <a:latin typeface="Calibri" pitchFamily="34" charset="0"/>
              </a:rPr>
              <a:t>Нуклеотид</a:t>
            </a:r>
            <a:r>
              <a:rPr lang="ru-RU" sz="1600" dirty="0">
                <a:latin typeface="Calibri" pitchFamily="34" charset="0"/>
              </a:rPr>
              <a:t> — </a:t>
            </a:r>
            <a:r>
              <a:rPr lang="ru-RU" sz="1600" dirty="0" err="1">
                <a:latin typeface="Calibri" pitchFamily="34" charset="0"/>
              </a:rPr>
              <a:t>фосфорні</a:t>
            </a:r>
            <a:r>
              <a:rPr lang="ru-RU" sz="1600" dirty="0">
                <a:latin typeface="Calibri" pitchFamily="34" charset="0"/>
              </a:rPr>
              <a:t> </a:t>
            </a:r>
            <a:r>
              <a:rPr lang="ru-RU" sz="1600" dirty="0" err="1">
                <a:latin typeface="Calibri" pitchFamily="34" charset="0"/>
              </a:rPr>
              <a:t>ефіри</a:t>
            </a:r>
            <a:r>
              <a:rPr lang="ru-RU" sz="1600" dirty="0">
                <a:latin typeface="Calibri" pitchFamily="34" charset="0"/>
              </a:rPr>
              <a:t> </a:t>
            </a:r>
            <a:r>
              <a:rPr lang="ru-RU" sz="1600" dirty="0" err="1">
                <a:latin typeface="Calibri" pitchFamily="34" charset="0"/>
              </a:rPr>
              <a:t>нуклеозидів</a:t>
            </a:r>
            <a:r>
              <a:rPr lang="ru-RU" sz="1600" dirty="0">
                <a:latin typeface="Calibri" pitchFamily="34" charset="0"/>
              </a:rPr>
              <a:t>, </a:t>
            </a:r>
            <a:r>
              <a:rPr lang="ru-RU" sz="1600" dirty="0" err="1">
                <a:latin typeface="Calibri" pitchFamily="34" charset="0"/>
              </a:rPr>
              <a:t>нуклеозидфосфати</a:t>
            </a:r>
            <a:r>
              <a:rPr lang="ru-RU" sz="1600" dirty="0">
                <a:latin typeface="Calibri" pitchFamily="34" charset="0"/>
              </a:rPr>
              <a:t>. </a:t>
            </a:r>
            <a:r>
              <a:rPr lang="ru-RU" sz="1600" dirty="0" err="1">
                <a:latin typeface="Calibri" pitchFamily="34" charset="0"/>
              </a:rPr>
              <a:t>Нуклеотиди</a:t>
            </a:r>
            <a:r>
              <a:rPr lang="ru-RU" sz="1600" dirty="0">
                <a:latin typeface="Calibri" pitchFamily="34" charset="0"/>
              </a:rPr>
              <a:t> </a:t>
            </a:r>
            <a:r>
              <a:rPr lang="ru-RU" sz="1600" dirty="0" err="1">
                <a:latin typeface="Calibri" pitchFamily="34" charset="0"/>
              </a:rPr>
              <a:t>є</a:t>
            </a:r>
            <a:r>
              <a:rPr lang="ru-RU" sz="1600" dirty="0">
                <a:latin typeface="Calibri" pitchFamily="34" charset="0"/>
              </a:rPr>
              <a:t> </a:t>
            </a:r>
            <a:r>
              <a:rPr lang="ru-RU" sz="1600" dirty="0" err="1">
                <a:latin typeface="Calibri" pitchFamily="34" charset="0"/>
              </a:rPr>
              <a:t>складовими</a:t>
            </a:r>
            <a:r>
              <a:rPr lang="ru-RU" sz="1600" dirty="0">
                <a:latin typeface="Calibri" pitchFamily="34" charset="0"/>
              </a:rPr>
              <a:t> </a:t>
            </a:r>
            <a:r>
              <a:rPr lang="ru-RU" sz="1600" dirty="0" err="1">
                <a:latin typeface="Calibri" pitchFamily="34" charset="0"/>
              </a:rPr>
              <a:t>частинами</a:t>
            </a:r>
            <a:r>
              <a:rPr lang="ru-RU" sz="1600" dirty="0">
                <a:latin typeface="Calibri" pitchFamily="34" charset="0"/>
              </a:rPr>
              <a:t> </a:t>
            </a:r>
            <a:r>
              <a:rPr lang="ru-RU" sz="1600" dirty="0" err="1">
                <a:latin typeface="Calibri" pitchFamily="34" charset="0"/>
              </a:rPr>
              <a:t>нуклеїнових</a:t>
            </a:r>
            <a:r>
              <a:rPr lang="ru-RU" sz="1600" dirty="0">
                <a:latin typeface="Calibri" pitchFamily="34" charset="0"/>
              </a:rPr>
              <a:t> кислот </a:t>
            </a:r>
            <a:r>
              <a:rPr lang="ru-RU" sz="1600" dirty="0" err="1">
                <a:latin typeface="Calibri" pitchFamily="34" charset="0"/>
              </a:rPr>
              <a:t>і</a:t>
            </a:r>
            <a:r>
              <a:rPr lang="ru-RU" sz="1600" dirty="0">
                <a:latin typeface="Calibri" pitchFamily="34" charset="0"/>
              </a:rPr>
              <a:t> </a:t>
            </a:r>
            <a:r>
              <a:rPr lang="ru-RU" sz="1600" dirty="0" err="1">
                <a:latin typeface="Calibri" pitchFamily="34" charset="0"/>
              </a:rPr>
              <a:t>багатьох</a:t>
            </a:r>
            <a:r>
              <a:rPr lang="ru-RU" sz="1600" dirty="0">
                <a:latin typeface="Calibri" pitchFamily="34" charset="0"/>
              </a:rPr>
              <a:t> </a:t>
            </a:r>
            <a:r>
              <a:rPr lang="ru-RU" sz="1600" dirty="0" err="1">
                <a:latin typeface="Calibri" pitchFamily="34" charset="0"/>
              </a:rPr>
              <a:t>коферментів</a:t>
            </a:r>
            <a:r>
              <a:rPr lang="ru-RU" sz="1600" dirty="0">
                <a:latin typeface="Calibri" pitchFamily="34" charset="0"/>
              </a:rPr>
              <a:t>. </a:t>
            </a:r>
            <a:r>
              <a:rPr lang="ru-RU" sz="1600" dirty="0" err="1">
                <a:latin typeface="Calibri" pitchFamily="34" charset="0"/>
              </a:rPr>
              <a:t>Вільні</a:t>
            </a:r>
            <a:r>
              <a:rPr lang="ru-RU" sz="1600" dirty="0">
                <a:latin typeface="Calibri" pitchFamily="34" charset="0"/>
              </a:rPr>
              <a:t> </a:t>
            </a:r>
            <a:r>
              <a:rPr lang="ru-RU" sz="1600" dirty="0" err="1">
                <a:latin typeface="Calibri" pitchFamily="34" charset="0"/>
              </a:rPr>
              <a:t>нуклеотиди</a:t>
            </a:r>
            <a:r>
              <a:rPr lang="ru-RU" sz="1600" dirty="0">
                <a:latin typeface="Calibri" pitchFamily="34" charset="0"/>
              </a:rPr>
              <a:t>, </a:t>
            </a:r>
            <a:r>
              <a:rPr lang="ru-RU" sz="1600" dirty="0" err="1">
                <a:latin typeface="Calibri" pitchFamily="34" charset="0"/>
              </a:rPr>
              <a:t>зокрема</a:t>
            </a:r>
            <a:r>
              <a:rPr lang="ru-RU" sz="1600" dirty="0">
                <a:latin typeface="Calibri" pitchFamily="34" charset="0"/>
              </a:rPr>
              <a:t> АТФ, </a:t>
            </a:r>
            <a:r>
              <a:rPr lang="ru-RU" sz="1600" dirty="0" err="1">
                <a:latin typeface="Calibri" pitchFamily="34" charset="0"/>
              </a:rPr>
              <a:t>цАМФ</a:t>
            </a:r>
            <a:r>
              <a:rPr lang="ru-RU" sz="1600" dirty="0">
                <a:latin typeface="Calibri" pitchFamily="34" charset="0"/>
              </a:rPr>
              <a:t>, АДФ, </a:t>
            </a:r>
            <a:r>
              <a:rPr lang="ru-RU" sz="1600" dirty="0" err="1">
                <a:latin typeface="Calibri" pitchFamily="34" charset="0"/>
              </a:rPr>
              <a:t>грають</a:t>
            </a:r>
            <a:r>
              <a:rPr lang="ru-RU" sz="1600" dirty="0">
                <a:latin typeface="Calibri" pitchFamily="34" charset="0"/>
              </a:rPr>
              <a:t> </a:t>
            </a:r>
            <a:r>
              <a:rPr lang="ru-RU" sz="1600" dirty="0" err="1">
                <a:latin typeface="Calibri" pitchFamily="34" charset="0"/>
              </a:rPr>
              <a:t>важливу</a:t>
            </a:r>
            <a:r>
              <a:rPr lang="ru-RU" sz="1600" dirty="0">
                <a:latin typeface="Calibri" pitchFamily="34" charset="0"/>
              </a:rPr>
              <a:t> роль в </a:t>
            </a:r>
            <a:r>
              <a:rPr lang="ru-RU" sz="1600" dirty="0" err="1">
                <a:latin typeface="Calibri" pitchFamily="34" charset="0"/>
              </a:rPr>
              <a:t>енергетичних</a:t>
            </a:r>
            <a:r>
              <a:rPr lang="ru-RU" sz="1600" dirty="0">
                <a:latin typeface="Calibri" pitchFamily="34" charset="0"/>
              </a:rPr>
              <a:t> </a:t>
            </a:r>
            <a:r>
              <a:rPr lang="ru-RU" sz="1600" dirty="0" err="1">
                <a:latin typeface="Calibri" pitchFamily="34" charset="0"/>
              </a:rPr>
              <a:t>і</a:t>
            </a:r>
            <a:r>
              <a:rPr lang="ru-RU" sz="1600" dirty="0">
                <a:latin typeface="Calibri" pitchFamily="34" charset="0"/>
              </a:rPr>
              <a:t> </a:t>
            </a:r>
            <a:r>
              <a:rPr lang="ru-RU" sz="1600" dirty="0" err="1">
                <a:latin typeface="Calibri" pitchFamily="34" charset="0"/>
              </a:rPr>
              <a:t>інформаційних</a:t>
            </a:r>
            <a:r>
              <a:rPr lang="ru-RU" sz="1600" dirty="0">
                <a:latin typeface="Calibri" pitchFamily="34" charset="0"/>
              </a:rPr>
              <a:t> </a:t>
            </a:r>
            <a:r>
              <a:rPr lang="ru-RU" sz="1600" dirty="0" err="1">
                <a:latin typeface="Calibri" pitchFamily="34" charset="0"/>
              </a:rPr>
              <a:t>внутріклітинних</a:t>
            </a:r>
            <a:r>
              <a:rPr lang="ru-RU" sz="1600" dirty="0">
                <a:latin typeface="Calibri" pitchFamily="34" charset="0"/>
              </a:rPr>
              <a:t> </a:t>
            </a:r>
            <a:r>
              <a:rPr lang="ru-RU" sz="1600" dirty="0" err="1">
                <a:latin typeface="Calibri" pitchFamily="34" charset="0"/>
              </a:rPr>
              <a:t>процесах</a:t>
            </a:r>
            <a:r>
              <a:rPr lang="ru-RU" sz="1600" dirty="0">
                <a:latin typeface="Calibri" pitchFamily="34" charset="0"/>
              </a:rPr>
              <a:t>.</a:t>
            </a:r>
          </a:p>
          <a:p>
            <a:pPr marL="0" indent="0" algn="just">
              <a:lnSpc>
                <a:spcPct val="80000"/>
              </a:lnSpc>
              <a:buFontTx/>
              <a:buNone/>
            </a:pPr>
            <a:r>
              <a:rPr lang="ru-RU" sz="1600" dirty="0">
                <a:latin typeface="Calibri" pitchFamily="34" charset="0"/>
              </a:rPr>
              <a:t>Нуклеотид </a:t>
            </a:r>
            <a:r>
              <a:rPr lang="ru-RU" sz="1600" dirty="0" err="1">
                <a:latin typeface="Calibri" pitchFamily="34" charset="0"/>
              </a:rPr>
              <a:t>побудований</a:t>
            </a:r>
            <a:r>
              <a:rPr lang="ru-RU" sz="1600" dirty="0">
                <a:latin typeface="Calibri" pitchFamily="34" charset="0"/>
              </a:rPr>
              <a:t> </a:t>
            </a:r>
            <a:r>
              <a:rPr lang="ru-RU" sz="1600" dirty="0" err="1">
                <a:latin typeface="Calibri" pitchFamily="34" charset="0"/>
              </a:rPr>
              <a:t>з</a:t>
            </a:r>
            <a:r>
              <a:rPr lang="ru-RU" sz="1600" dirty="0">
                <a:latin typeface="Calibri" pitchFamily="34" charset="0"/>
              </a:rPr>
              <a:t> </a:t>
            </a:r>
            <a:r>
              <a:rPr lang="ru-RU" sz="1600" dirty="0" err="1">
                <a:latin typeface="Calibri" pitchFamily="34" charset="0"/>
              </a:rPr>
              <a:t>цукору-пентози</a:t>
            </a:r>
            <a:r>
              <a:rPr lang="ru-RU" sz="1600" dirty="0">
                <a:latin typeface="Calibri" pitchFamily="34" charset="0"/>
              </a:rPr>
              <a:t>, </a:t>
            </a:r>
            <a:r>
              <a:rPr lang="ru-RU" sz="1600" dirty="0" err="1">
                <a:latin typeface="Calibri" pitchFamily="34" charset="0"/>
              </a:rPr>
              <a:t>азотистої</a:t>
            </a:r>
            <a:r>
              <a:rPr lang="ru-RU" sz="1600" dirty="0">
                <a:latin typeface="Calibri" pitchFamily="34" charset="0"/>
              </a:rPr>
              <a:t> </a:t>
            </a:r>
            <a:r>
              <a:rPr lang="ru-RU" sz="1600" dirty="0" err="1">
                <a:latin typeface="Calibri" pitchFamily="34" charset="0"/>
              </a:rPr>
              <a:t>основи</a:t>
            </a:r>
            <a:r>
              <a:rPr lang="ru-RU" sz="1600" dirty="0">
                <a:latin typeface="Calibri" pitchFamily="34" charset="0"/>
              </a:rPr>
              <a:t> (</a:t>
            </a:r>
            <a:r>
              <a:rPr lang="ru-RU" sz="1600" dirty="0" err="1">
                <a:latin typeface="Calibri" pitchFamily="34" charset="0"/>
              </a:rPr>
              <a:t>пуринової</a:t>
            </a:r>
            <a:r>
              <a:rPr lang="ru-RU" sz="1600" dirty="0">
                <a:latin typeface="Calibri" pitchFamily="34" charset="0"/>
              </a:rPr>
              <a:t> </a:t>
            </a:r>
            <a:r>
              <a:rPr lang="ru-RU" sz="1600" dirty="0" err="1">
                <a:latin typeface="Calibri" pitchFamily="34" charset="0"/>
              </a:rPr>
              <a:t>або</a:t>
            </a:r>
            <a:r>
              <a:rPr lang="ru-RU" sz="1600" dirty="0">
                <a:latin typeface="Calibri" pitchFamily="34" charset="0"/>
              </a:rPr>
              <a:t> </a:t>
            </a:r>
            <a:r>
              <a:rPr lang="ru-RU" sz="1600" dirty="0" err="1">
                <a:latin typeface="Calibri" pitchFamily="34" charset="0"/>
              </a:rPr>
              <a:t>піримідинової</a:t>
            </a:r>
            <a:r>
              <a:rPr lang="ru-RU" sz="1600" dirty="0">
                <a:latin typeface="Calibri" pitchFamily="34" charset="0"/>
              </a:rPr>
              <a:t>) </a:t>
            </a:r>
            <a:r>
              <a:rPr lang="ru-RU" sz="1600" dirty="0" err="1">
                <a:latin typeface="Calibri" pitchFamily="34" charset="0"/>
              </a:rPr>
              <a:t>і</a:t>
            </a:r>
            <a:r>
              <a:rPr lang="ru-RU" sz="1600" dirty="0">
                <a:latin typeface="Calibri" pitchFamily="34" charset="0"/>
              </a:rPr>
              <a:t> </a:t>
            </a:r>
            <a:r>
              <a:rPr lang="ru-RU" sz="1600" dirty="0" err="1">
                <a:latin typeface="Calibri" pitchFamily="34" charset="0"/>
              </a:rPr>
              <a:t>залишку</a:t>
            </a:r>
            <a:r>
              <a:rPr lang="ru-RU" sz="1600" dirty="0">
                <a:latin typeface="Calibri" pitchFamily="34" charset="0"/>
              </a:rPr>
              <a:t> </a:t>
            </a:r>
            <a:r>
              <a:rPr lang="ru-RU" sz="1600" dirty="0" err="1">
                <a:latin typeface="Calibri" pitchFamily="34" charset="0"/>
              </a:rPr>
              <a:t>фосфатної</a:t>
            </a:r>
            <a:r>
              <a:rPr lang="ru-RU" sz="1600" dirty="0">
                <a:latin typeface="Calibri" pitchFamily="34" charset="0"/>
              </a:rPr>
              <a:t> </a:t>
            </a:r>
            <a:r>
              <a:rPr lang="ru-RU" sz="1600" dirty="0" err="1">
                <a:latin typeface="Calibri" pitchFamily="34" charset="0"/>
              </a:rPr>
              <a:t>кислоти</a:t>
            </a:r>
            <a:r>
              <a:rPr lang="ru-RU" sz="1600" dirty="0">
                <a:latin typeface="Calibri" pitchFamily="34" charset="0"/>
              </a:rPr>
              <a:t>. </a:t>
            </a:r>
            <a:r>
              <a:rPr lang="ru-RU" sz="1600" dirty="0" err="1">
                <a:latin typeface="Calibri" pitchFamily="34" charset="0"/>
              </a:rPr>
              <a:t>Сполуки</a:t>
            </a:r>
            <a:r>
              <a:rPr lang="ru-RU" sz="1600" dirty="0">
                <a:latin typeface="Calibri" pitchFamily="34" charset="0"/>
              </a:rPr>
              <a:t> </a:t>
            </a:r>
            <a:r>
              <a:rPr lang="ru-RU" sz="1600" dirty="0" err="1">
                <a:latin typeface="Calibri" pitchFamily="34" charset="0"/>
              </a:rPr>
              <a:t>пентози</a:t>
            </a:r>
            <a:r>
              <a:rPr lang="ru-RU" sz="1600" dirty="0">
                <a:latin typeface="Calibri" pitchFamily="34" charset="0"/>
              </a:rPr>
              <a:t> </a:t>
            </a:r>
            <a:r>
              <a:rPr lang="ru-RU" sz="1600" dirty="0" err="1">
                <a:latin typeface="Calibri" pitchFamily="34" charset="0"/>
              </a:rPr>
              <a:t>і</a:t>
            </a:r>
            <a:r>
              <a:rPr lang="ru-RU" sz="1600" dirty="0">
                <a:latin typeface="Calibri" pitchFamily="34" charset="0"/>
              </a:rPr>
              <a:t> </a:t>
            </a:r>
            <a:r>
              <a:rPr lang="ru-RU" sz="1600" dirty="0" err="1">
                <a:latin typeface="Calibri" pitchFamily="34" charset="0"/>
              </a:rPr>
              <a:t>азотистої</a:t>
            </a:r>
            <a:r>
              <a:rPr lang="ru-RU" sz="1600" dirty="0">
                <a:latin typeface="Calibri" pitchFamily="34" charset="0"/>
              </a:rPr>
              <a:t> </a:t>
            </a:r>
            <a:r>
              <a:rPr lang="ru-RU" sz="1600" dirty="0" err="1">
                <a:latin typeface="Calibri" pitchFamily="34" charset="0"/>
              </a:rPr>
              <a:t>основи</a:t>
            </a:r>
            <a:r>
              <a:rPr lang="ru-RU" sz="1600" dirty="0">
                <a:latin typeface="Calibri" pitchFamily="34" charset="0"/>
              </a:rPr>
              <a:t> </a:t>
            </a:r>
            <a:r>
              <a:rPr lang="ru-RU" sz="1600" dirty="0" err="1">
                <a:latin typeface="Calibri" pitchFamily="34" charset="0"/>
              </a:rPr>
              <a:t>називаються</a:t>
            </a:r>
            <a:r>
              <a:rPr lang="ru-RU" sz="1600" dirty="0">
                <a:latin typeface="Calibri" pitchFamily="34" charset="0"/>
              </a:rPr>
              <a:t> нуклеозидами.</a:t>
            </a:r>
          </a:p>
          <a:p>
            <a:pPr marL="0" indent="0" algn="just">
              <a:lnSpc>
                <a:spcPct val="80000"/>
              </a:lnSpc>
              <a:buFontTx/>
              <a:buNone/>
            </a:pPr>
            <a:r>
              <a:rPr lang="ru-RU" sz="1600" dirty="0" err="1">
                <a:latin typeface="Calibri" pitchFamily="34" charset="0"/>
              </a:rPr>
              <a:t>Залежно</a:t>
            </a:r>
            <a:r>
              <a:rPr lang="ru-RU" sz="1600" dirty="0">
                <a:latin typeface="Calibri" pitchFamily="34" charset="0"/>
              </a:rPr>
              <a:t> </a:t>
            </a:r>
            <a:r>
              <a:rPr lang="ru-RU" sz="1600" dirty="0" err="1">
                <a:latin typeface="Calibri" pitchFamily="34" charset="0"/>
              </a:rPr>
              <a:t>від</a:t>
            </a:r>
            <a:r>
              <a:rPr lang="ru-RU" sz="1600" dirty="0">
                <a:latin typeface="Calibri" pitchFamily="34" charset="0"/>
              </a:rPr>
              <a:t> </a:t>
            </a:r>
            <a:r>
              <a:rPr lang="ru-RU" sz="1600" dirty="0" err="1">
                <a:latin typeface="Calibri" pitchFamily="34" charset="0"/>
              </a:rPr>
              <a:t>структури</a:t>
            </a:r>
            <a:r>
              <a:rPr lang="ru-RU" sz="1600" dirty="0">
                <a:latin typeface="Calibri" pitchFamily="34" charset="0"/>
              </a:rPr>
              <a:t> </a:t>
            </a:r>
            <a:r>
              <a:rPr lang="ru-RU" sz="1600" dirty="0" err="1">
                <a:latin typeface="Calibri" pitchFamily="34" charset="0"/>
              </a:rPr>
              <a:t>пентози</a:t>
            </a:r>
            <a:r>
              <a:rPr lang="ru-RU" sz="1600" dirty="0">
                <a:latin typeface="Calibri" pitchFamily="34" charset="0"/>
              </a:rPr>
              <a:t> </a:t>
            </a:r>
            <a:r>
              <a:rPr lang="ru-RU" sz="1600" dirty="0" err="1">
                <a:latin typeface="Calibri" pitchFamily="34" charset="0"/>
              </a:rPr>
              <a:t>розрізняють</a:t>
            </a:r>
            <a:r>
              <a:rPr lang="ru-RU" sz="1600" dirty="0">
                <a:latin typeface="Calibri" pitchFamily="34" charset="0"/>
              </a:rPr>
              <a:t> </a:t>
            </a:r>
            <a:r>
              <a:rPr lang="ru-RU" sz="1600" dirty="0" err="1">
                <a:latin typeface="Calibri" pitchFamily="34" charset="0"/>
              </a:rPr>
              <a:t>рибонуклеотиди</a:t>
            </a:r>
            <a:r>
              <a:rPr lang="ru-RU" sz="1600" dirty="0">
                <a:latin typeface="Calibri" pitchFamily="34" charset="0"/>
              </a:rPr>
              <a:t> </a:t>
            </a:r>
            <a:r>
              <a:rPr lang="ru-RU" sz="1600" dirty="0" err="1">
                <a:latin typeface="Calibri" pitchFamily="34" charset="0"/>
              </a:rPr>
              <a:t>і</a:t>
            </a:r>
            <a:r>
              <a:rPr lang="ru-RU" sz="1600" dirty="0">
                <a:latin typeface="Calibri" pitchFamily="34" charset="0"/>
              </a:rPr>
              <a:t> </a:t>
            </a:r>
            <a:r>
              <a:rPr lang="ru-RU" sz="1600" dirty="0" err="1">
                <a:latin typeface="Calibri" pitchFamily="34" charset="0"/>
              </a:rPr>
              <a:t>дезоксирибонуклеотиди</a:t>
            </a:r>
            <a:r>
              <a:rPr lang="ru-RU" sz="1600" dirty="0">
                <a:latin typeface="Calibri" pitchFamily="34" charset="0"/>
              </a:rPr>
              <a:t>, </a:t>
            </a:r>
            <a:r>
              <a:rPr lang="ru-RU" sz="1600" dirty="0" err="1">
                <a:latin typeface="Calibri" pitchFamily="34" charset="0"/>
              </a:rPr>
              <a:t>які</a:t>
            </a:r>
            <a:r>
              <a:rPr lang="ru-RU" sz="1600" dirty="0">
                <a:latin typeface="Calibri" pitchFamily="34" charset="0"/>
              </a:rPr>
              <a:t> </a:t>
            </a:r>
            <a:r>
              <a:rPr lang="ru-RU" sz="1600" dirty="0" err="1">
                <a:latin typeface="Calibri" pitchFamily="34" charset="0"/>
              </a:rPr>
              <a:t>є</a:t>
            </a:r>
            <a:r>
              <a:rPr lang="ru-RU" sz="1600" dirty="0">
                <a:latin typeface="Calibri" pitchFamily="34" charset="0"/>
              </a:rPr>
              <a:t> мономерами молекул </a:t>
            </a:r>
            <a:r>
              <a:rPr lang="ru-RU" sz="1600" dirty="0" err="1">
                <a:latin typeface="Calibri" pitchFamily="34" charset="0"/>
              </a:rPr>
              <a:t>складних</a:t>
            </a:r>
            <a:r>
              <a:rPr lang="ru-RU" sz="1600" dirty="0">
                <a:latin typeface="Calibri" pitchFamily="34" charset="0"/>
              </a:rPr>
              <a:t> </a:t>
            </a:r>
            <a:r>
              <a:rPr lang="ru-RU" sz="1600" dirty="0" err="1">
                <a:latin typeface="Calibri" pitchFamily="34" charset="0"/>
              </a:rPr>
              <a:t>біологічнихполімерів</a:t>
            </a:r>
            <a:r>
              <a:rPr lang="ru-RU" sz="1600" dirty="0">
                <a:latin typeface="Calibri" pitchFamily="34" charset="0"/>
              </a:rPr>
              <a:t> (</a:t>
            </a:r>
            <a:r>
              <a:rPr lang="ru-RU" sz="1600" dirty="0" err="1">
                <a:latin typeface="Calibri" pitchFamily="34" charset="0"/>
              </a:rPr>
              <a:t>полінуклеотидів</a:t>
            </a:r>
            <a:r>
              <a:rPr lang="ru-RU" sz="1600" dirty="0">
                <a:latin typeface="Calibri" pitchFamily="34" charset="0"/>
              </a:rPr>
              <a:t>) — </a:t>
            </a:r>
            <a:r>
              <a:rPr lang="ru-RU" sz="1600" dirty="0" err="1">
                <a:latin typeface="Calibri" pitchFamily="34" charset="0"/>
              </a:rPr>
              <a:t>відповідно</a:t>
            </a:r>
            <a:r>
              <a:rPr lang="ru-RU" sz="1600" dirty="0">
                <a:latin typeface="Calibri" pitchFamily="34" charset="0"/>
              </a:rPr>
              <a:t> РНК </a:t>
            </a:r>
            <a:r>
              <a:rPr lang="ru-RU" sz="1600" dirty="0" err="1">
                <a:latin typeface="Calibri" pitchFamily="34" charset="0"/>
              </a:rPr>
              <a:t>або</a:t>
            </a:r>
            <a:r>
              <a:rPr lang="ru-RU" sz="1600" dirty="0">
                <a:latin typeface="Calibri" pitchFamily="34" charset="0"/>
              </a:rPr>
              <a:t> ДНК</a:t>
            </a:r>
          </a:p>
        </p:txBody>
      </p:sp>
      <p:pic>
        <p:nvPicPr>
          <p:cNvPr id="10245" name="Picture 5" descr="Image173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285984" y="1357298"/>
            <a:ext cx="4651375" cy="300037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a:r>
              <a:rPr lang="uk-UA" sz="4000" b="1" dirty="0"/>
              <a:t>У 1949—1950 р. Е. </a:t>
            </a:r>
            <a:r>
              <a:rPr lang="uk-UA" sz="4000" b="1" dirty="0" err="1"/>
              <a:t>Чаргаф</a:t>
            </a:r>
            <a:r>
              <a:rPr lang="uk-UA" sz="4000" b="1" dirty="0"/>
              <a:t> встановив</a:t>
            </a:r>
            <a:r>
              <a:rPr lang="uk-UA" sz="4000" b="1" dirty="0" smtClean="0"/>
              <a:t>,</a:t>
            </a:r>
            <a:r>
              <a:rPr lang="en-US" sz="4000" b="1" dirty="0" smtClean="0"/>
              <a:t> </a:t>
            </a:r>
            <a:r>
              <a:rPr lang="uk-UA" sz="4000" b="1" dirty="0" smtClean="0"/>
              <a:t>що</a:t>
            </a:r>
            <a:r>
              <a:rPr lang="uk-UA" sz="4000" b="1" dirty="0"/>
              <a:t>:</a:t>
            </a:r>
            <a:endParaRPr lang="ru-RU" sz="4000" b="1" dirty="0"/>
          </a:p>
        </p:txBody>
      </p:sp>
      <p:sp>
        <p:nvSpPr>
          <p:cNvPr id="83971" name="Rectangle 3"/>
          <p:cNvSpPr>
            <a:spLocks noGrp="1" noChangeArrowheads="1"/>
          </p:cNvSpPr>
          <p:nvPr>
            <p:ph type="body" idx="1"/>
          </p:nvPr>
        </p:nvSpPr>
        <p:spPr/>
        <p:txBody>
          <a:bodyPr/>
          <a:lstStyle/>
          <a:p>
            <a:pPr algn="ctr">
              <a:buFont typeface="Monotype Sorts" pitchFamily="2" charset="2"/>
              <a:buNone/>
            </a:pPr>
            <a:r>
              <a:rPr lang="uk-UA" dirty="0"/>
              <a:t>	</a:t>
            </a:r>
            <a:r>
              <a:rPr lang="uk-UA" sz="2400" b="1" i="1" dirty="0" smtClean="0"/>
              <a:t>Кількість аденіну в будь-якій молекулі ДНК дорівнює кількості </a:t>
            </a:r>
            <a:r>
              <a:rPr lang="uk-UA" sz="2400" b="1" i="1" dirty="0" err="1" smtClean="0"/>
              <a:t>тіміну</a:t>
            </a:r>
            <a:r>
              <a:rPr lang="uk-UA" sz="2400" b="1" i="1" dirty="0" smtClean="0"/>
              <a:t>, а кількість гуаніну дорівнює кількості </a:t>
            </a:r>
            <a:r>
              <a:rPr lang="uk-UA" sz="2400" b="1" i="1" dirty="0" err="1" smtClean="0"/>
              <a:t>цитозіну</a:t>
            </a:r>
            <a:r>
              <a:rPr lang="en-US" sz="2400" b="1" i="1" dirty="0" smtClean="0"/>
              <a:t>:</a:t>
            </a:r>
            <a:endParaRPr lang="uk-UA" b="1" i="1" dirty="0"/>
          </a:p>
          <a:p>
            <a:pPr>
              <a:buFont typeface="Monotype Sorts" pitchFamily="2" charset="2"/>
              <a:buNone/>
            </a:pPr>
            <a:r>
              <a:rPr lang="en-US" dirty="0"/>
              <a:t>				</a:t>
            </a:r>
            <a:r>
              <a:rPr lang="en-US" dirty="0" smtClean="0"/>
              <a:t>	</a:t>
            </a:r>
            <a:r>
              <a:rPr lang="uk-UA" dirty="0" smtClean="0">
                <a:solidFill>
                  <a:srgbClr val="0000FF"/>
                </a:solidFill>
              </a:rPr>
              <a:t>А+Т</a:t>
            </a:r>
            <a:endParaRPr lang="uk-UA" dirty="0">
              <a:solidFill>
                <a:srgbClr val="0000FF"/>
              </a:solidFill>
            </a:endParaRPr>
          </a:p>
          <a:p>
            <a:pPr>
              <a:buFont typeface="Monotype Sorts" pitchFamily="2" charset="2"/>
              <a:buNone/>
            </a:pPr>
            <a:r>
              <a:rPr lang="en-US" dirty="0">
                <a:solidFill>
                  <a:srgbClr val="0000FF"/>
                </a:solidFill>
              </a:rPr>
              <a:t>				</a:t>
            </a:r>
            <a:r>
              <a:rPr lang="en-US" dirty="0" smtClean="0">
                <a:solidFill>
                  <a:srgbClr val="0000FF"/>
                </a:solidFill>
              </a:rPr>
              <a:t>	</a:t>
            </a:r>
            <a:r>
              <a:rPr lang="uk-UA" dirty="0" smtClean="0">
                <a:solidFill>
                  <a:srgbClr val="0000FF"/>
                </a:solidFill>
              </a:rPr>
              <a:t>------ </a:t>
            </a:r>
            <a:r>
              <a:rPr lang="uk-UA" dirty="0">
                <a:solidFill>
                  <a:srgbClr val="0000FF"/>
                </a:solidFill>
              </a:rPr>
              <a:t>= </a:t>
            </a:r>
            <a:r>
              <a:rPr lang="en-US" dirty="0">
                <a:solidFill>
                  <a:srgbClr val="0000FF"/>
                </a:solidFill>
              </a:rPr>
              <a:t>const</a:t>
            </a:r>
            <a:endParaRPr lang="uk-UA" dirty="0">
              <a:solidFill>
                <a:srgbClr val="0000FF"/>
              </a:solidFill>
            </a:endParaRPr>
          </a:p>
          <a:p>
            <a:pPr>
              <a:buFont typeface="Monotype Sorts" pitchFamily="2" charset="2"/>
              <a:buNone/>
            </a:pPr>
            <a:r>
              <a:rPr lang="en-US" dirty="0">
                <a:solidFill>
                  <a:srgbClr val="0000FF"/>
                </a:solidFill>
              </a:rPr>
              <a:t>				</a:t>
            </a:r>
            <a:r>
              <a:rPr lang="en-US" dirty="0" smtClean="0">
                <a:solidFill>
                  <a:srgbClr val="0000FF"/>
                </a:solidFill>
              </a:rPr>
              <a:t>	</a:t>
            </a:r>
            <a:r>
              <a:rPr lang="uk-UA" dirty="0" smtClean="0">
                <a:solidFill>
                  <a:srgbClr val="0000FF"/>
                </a:solidFill>
              </a:rPr>
              <a:t>Г+Ц</a:t>
            </a:r>
            <a:endParaRPr lang="uk-UA" dirty="0">
              <a:solidFill>
                <a:srgbClr val="0000FF"/>
              </a:solidFill>
            </a:endParaRPr>
          </a:p>
          <a:p>
            <a:endParaRPr lang="ru-RU"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Безмятежность">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Безмятежность">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Безмятежность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G:\Program Files\Microsoft Office\Шаблоны\Дизайны презентаций\Безмятежность.pot</Template>
  <TotalTime>8770922</TotalTime>
  <Words>1490</Words>
  <Application>Microsoft Office PowerPoint</Application>
  <PresentationFormat>Экран (4:3)</PresentationFormat>
  <Paragraphs>154</Paragraphs>
  <Slides>48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48</vt:i4>
      </vt:variant>
    </vt:vector>
  </HeadingPairs>
  <TitlesOfParts>
    <vt:vector size="50" baseType="lpstr">
      <vt:lpstr>Безмятежность</vt:lpstr>
      <vt:lpstr>Image</vt:lpstr>
      <vt:lpstr>Тема 2 Генетичний матеріал та розмноження </vt:lpstr>
      <vt:lpstr>Нуклеїнові кислоти</vt:lpstr>
      <vt:lpstr>Презентация PowerPoint</vt:lpstr>
      <vt:lpstr>Презентация PowerPoint</vt:lpstr>
      <vt:lpstr>Особливості будови ДНК</vt:lpstr>
      <vt:lpstr>Презентация PowerPoint</vt:lpstr>
      <vt:lpstr>Презентация PowerPoint</vt:lpstr>
      <vt:lpstr>Будова нуклеотидів</vt:lpstr>
      <vt:lpstr>У 1949—1950 р. Е. Чаргаф встановив, що:</vt:lpstr>
      <vt:lpstr>Генетичний код</vt:lpstr>
      <vt:lpstr>Властивості генетичного коду</vt:lpstr>
      <vt:lpstr>Презентация PowerPoint</vt:lpstr>
      <vt:lpstr>Молекулярний механізм реплікації дволанцюгової ДНК</vt:lpstr>
      <vt:lpstr>Презентация PowerPoint</vt:lpstr>
      <vt:lpstr>Презентация PowerPoint</vt:lpstr>
      <vt:lpstr>Транскрипція</vt:lpstr>
      <vt:lpstr>Презентация PowerPoint</vt:lpstr>
      <vt:lpstr>Трансляція (біосинтез білків)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Кольорова електрона мікрофотографія кишкової палички E. coli, що ділиться. Червоним кольором показані дві нуклеотіді, які потрапили до дочірніх клітин</vt:lpstr>
      <vt:lpstr>Презентация PowerPoint</vt:lpstr>
      <vt:lpstr>Препарат хромосом чоловіка із клітин що діляться (метафазна пластинка).</vt:lpstr>
      <vt:lpstr>Каріотип людини (чоловіка). Усі хромосоми, окрім полових X- та Y- хромосом представлені парою гомологів</vt:lpstr>
      <vt:lpstr>Презентация PowerPoint</vt:lpstr>
      <vt:lpstr>Морфологія хромосом</vt:lpstr>
      <vt:lpstr>Класифікація хромосом за положенням центромери</vt:lpstr>
      <vt:lpstr>Морфология хромосоми в метафазі митозу (А) і в профазі мейозу (Б); 1 — хроматиди; 2 — центромера; 3 — хромомери; 4 — теломери (великі хромомери на кінцях хромосоми). Теломери – це біологічний годинник клітини: під час митозу вони зменьшуються, потім знову збільшуються, але не більше 50 разів. Після цього настає загибель клітини (Нобелівська премія, 2009 р.).</vt:lpstr>
      <vt:lpstr>Презентация PowerPoint</vt:lpstr>
      <vt:lpstr>Гігантскі хромосоми</vt:lpstr>
      <vt:lpstr>Мікрофотографія політенної хромосоми D. melanogaster, отримана за допомогою люмінесцетної мікроскопії (свілті ділянки – еухроматін, можна бачити пуфи, темні – гетерохроматин – непрацюючі діляники хромосоми)</vt:lpstr>
      <vt:lpstr>Презентация PowerPoint</vt:lpstr>
      <vt:lpstr>Презентация PowerPoint</vt:lpstr>
      <vt:lpstr>Хромосома типу «лампової щітки»</vt:lpstr>
      <vt:lpstr>Неактивна (а) та функціонуюча (б) хромомери; остання утврорює бокові петлі (бп); мхр — міжхромомерні ділянки хромосоми.</vt:lpstr>
      <vt:lpstr>Молекулярна і надмолекулярна організація хромосом еукаріотів </vt:lpstr>
      <vt:lpstr>Співвідношення структури нуклеосом з хромосомою та молекулою ДНК (у метафазній хромосомі)</vt:lpstr>
      <vt:lpstr>Презентация PowerPoint</vt:lpstr>
      <vt:lpstr>Надмолекулярна організація хромосом еукаріотів </vt:lpstr>
      <vt:lpstr>Структура та «збирання» нуклеосоми. Наведено утворення та будова гістонного октамеру та структура комплексу ДНК-гістонний октамер — нуклеосоми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 отсутствует</dc:title>
  <dc:creator>Администратор</dc:creator>
  <cp:lastModifiedBy>Oleg</cp:lastModifiedBy>
  <cp:revision>60</cp:revision>
  <dcterms:modified xsi:type="dcterms:W3CDTF">2014-09-25T19:44:00Z</dcterms:modified>
</cp:coreProperties>
</file>