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B344A3-FB08-4F6A-9A18-B1C0325CCDC7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A011B7-D82C-416B-8331-F18698DF10B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42918"/>
            <a:ext cx="7772400" cy="400052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Державний </a:t>
            </a:r>
            <a:r>
              <a:rPr lang="uk-UA" sz="60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 за діяльністю політичних </a:t>
            </a:r>
            <a:r>
              <a:rPr lang="uk-UA" sz="60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партій</a:t>
            </a:r>
            <a:endParaRPr lang="uk-UA" sz="60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pPr algn="ctr"/>
            <a:r>
              <a:rPr lang="uk-UA" sz="1800" b="1" cap="none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Контрольно-наглядові функції НАЗК та Рахункової палати</a:t>
            </a:r>
          </a:p>
        </p:txBody>
      </p:sp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1907704" y="1052736"/>
            <a:ext cx="5112568" cy="2376264"/>
          </a:xfrm>
          <a:prstGeom prst="downArrowCallout">
            <a:avLst>
              <a:gd name="adj1" fmla="val 17893"/>
              <a:gd name="adj2" fmla="val 25008"/>
              <a:gd name="adj3" fmla="val 24995"/>
              <a:gd name="adj4" fmla="val 6497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НАЗК є центральним органом виконавчої влади зі спеціальним статусом, який забезпечує формування та реалізує державну антикорупційну політику, зокрема відповідно до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п.п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. 81, 82 ч. 1 ст. 11 Закону «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Прозапобігання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корупції» має повноваження на реалізацію контрольно-наглядових функцій щодо державного фінансування та звітності політичних партій.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1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Такими повноваженнями є зокрема державний контроль:</a:t>
            </a:r>
            <a:endParaRPr kumimoji="0" lang="uk-UA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979712" y="3501008"/>
            <a:ext cx="5040560" cy="316835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kumimoji="0" lang="uk-UA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за додержанням встановлених законом обмежень щодо фінансування політичних партій;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kumimoji="0" lang="uk-UA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законним та цільовим використанням політичними партіями коштів, виділених з державного бюджету на фінансування їхньої статутної діяльності;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kumimoji="0" lang="uk-UA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своєчасністю подання звітів партій про майно, доходи, витрати і зобов’язання фінансового характеру, звітів про надходження і використання коштів виборчих фондів на загальнодержавних та місцевих виборах;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kumimoji="0" lang="uk-UA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повнотою таких звітів, відповідністю їх оформлення встановленим вимогам;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kumimoji="0" lang="uk-UA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достовірністю включених до них відомостей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763688" y="332656"/>
            <a:ext cx="5372100" cy="2466975"/>
          </a:xfrm>
          <a:prstGeom prst="downArrowCallout">
            <a:avLst>
              <a:gd name="adj1" fmla="val 18708"/>
              <a:gd name="adj2" fmla="val 27220"/>
              <a:gd name="adj3" fmla="val 25000"/>
              <a:gd name="adj4" fmla="val 64963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Відповідно до п. 1 ч. 1 ст. 7 Закону «Про Рахункову палату» до повноважень Рахункової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палативідноситься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здійснення аудиту щодо проведення витрат державного бюджету, і відповідно, щодо витрат державного бюджету, пов’язаних з державним фінансуванням партій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835696" y="2852936"/>
            <a:ext cx="5372100" cy="2466975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Також Рахункова палата уповноважена на здійснення фінансового аудиту проведення витрат державного бюджету, інформування правоохоронних органів у разі виявлення ознак кримінального або адміністративного правопорушення, здійснення інших повноважень, передбачених законом</a:t>
            </a:r>
            <a:endParaRPr kumimoji="0" lang="uk-UA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691680" y="1124744"/>
            <a:ext cx="5472608" cy="9361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 РЕЗУЛЬТАТАМИ СПІЛЬНОЇ РОБОТИ НАЗК ТА РОЗРАХУНКОВОЇ ПАЛАТИ ЩОДО КОНТРОЛЮ З ДІЯЛЬНІСТЮ ПОЛІТИЧНИХ ПАРТІЙ, БУЛИ ВИЯВЛЕНІ ТАКІ ПРОБЛЕМИ: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331640" y="2924944"/>
            <a:ext cx="2447925" cy="22129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відсутність координації діяльності контрольно-наглядових функцій НАЗК та Рахункової палати щодо державного фінансування та звітності політичних партій;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64088" y="2924944"/>
            <a:ext cx="2447925" cy="21240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нечіткість поняття «статутна діяльність політичної партії» в аспекті витрачання політичними партіями наданих з державного бюджету коштів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95736" y="2204864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6228184" y="2204864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endParaRPr lang="uk-UA" sz="18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16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Рівні </a:t>
            </a:r>
            <a:r>
              <a:rPr lang="uk-UA" sz="1600" b="1" dirty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державного контролю за діяльністю політичних партій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124744"/>
          <a:ext cx="7128792" cy="54726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564396"/>
                <a:gridCol w="3564396"/>
              </a:tblGrid>
              <a:tr h="26060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Найвищий (конституційний) рівень</a:t>
                      </a:r>
                      <a:endParaRPr lang="uk-UA" sz="9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встановлює так звані матеріальні обмеження, пов'язані з самою суттю діяльності політичних партій і спрямовані на захист суверенітету держави, її територіальної цілісності, національної безпеки, демократичного державного ладу</a:t>
                      </a:r>
                      <a:endParaRPr lang="uk-UA" sz="9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2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Рівень формальних вимог </a:t>
                      </a:r>
                      <a:endParaRPr lang="uk-UA" sz="9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обмеження стосовно механізму утворення, назви, чисельності, способів діяльності партії, її організаційної структури</a:t>
                      </a:r>
                      <a:endParaRPr lang="uk-UA" sz="9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24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Статутний рівень</a:t>
                      </a:r>
                      <a:endParaRPr lang="uk-UA" sz="9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передбачає додержання партією вимог її власного статуту, нагляд за </a:t>
                      </a:r>
                      <a:r>
                        <a:rPr lang="uk-UA" sz="1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внутрішньоорганізаційною</a:t>
                      </a: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(статутною) діяльністю політичної партії, і не тільки під час виборчого процесу, але й після нього</a:t>
                      </a:r>
                      <a:endParaRPr lang="uk-UA" sz="9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435280" cy="633670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ДЯКУЮ ЗА УВАГУ</a:t>
            </a:r>
          </a:p>
          <a:p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1e4d0b6554732e5106fa7d4abfd0c4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933056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547664" y="980728"/>
            <a:ext cx="5429250" cy="19986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b="1" i="0" strike="noStrike" cap="all" normalizeH="0" baseline="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pitchFamily="34" charset="0"/>
              </a:rPr>
              <a:t>Державний контроль — </a:t>
            </a:r>
            <a:r>
              <a:rPr kumimoji="0" lang="uk-UA" sz="1400" b="1" i="0" strike="noStrike" cap="all" normalizeH="0" baseline="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pitchFamily="34" charset="0"/>
              </a:rPr>
              <a:t>одна з форм здійснення державно влади</a:t>
            </a:r>
            <a:r>
              <a:rPr lang="uk-UA" sz="1400" b="1" cap="all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uk-UA" sz="1400" b="1" i="0" strike="noStrike" cap="all" normalizeH="0" baseline="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pitchFamily="34" charset="0"/>
              </a:rPr>
              <a:t> що забезпечує дотримання законів і інших правових актів, що видаються органами держави. </a:t>
            </a:r>
            <a:endParaRPr kumimoji="0" lang="uk-UA" sz="1800" b="1" i="0" strike="noStrike" cap="all" normalizeH="0" baseline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3789040"/>
            <a:ext cx="5760640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uk-UA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Здійснення державного контролю — одна з важливих функцій державного управління. </a:t>
            </a:r>
          </a:p>
          <a:p>
            <a:pPr algn="ctr"/>
            <a:r>
              <a:rPr kumimoji="0" lang="uk-UA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Його призначення полягає у сприянні реалізації фінансової політики держави, забезпеченні процесу формування і ефективного використання фінансових ресурсів у всіх ланках фінансової системи.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979712" y="476672"/>
            <a:ext cx="4838700" cy="2095500"/>
          </a:xfrm>
          <a:prstGeom prst="downArrowCallout">
            <a:avLst>
              <a:gd name="adj1" fmla="val 24994"/>
              <a:gd name="adj2" fmla="val 28864"/>
              <a:gd name="adj3" fmla="val 25009"/>
              <a:gd name="adj4" fmla="val 64963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МЕТОЮ ДЕРЖАВНОГО КОНТРОЛЮ ЗА ДІЯЛЬНІСТЮ ПОЛІТИЧНИХ ПАРТІЙ Є:</a:t>
            </a:r>
            <a:endParaRPr kumimoji="0" lang="uk-UA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115616" y="2780928"/>
            <a:ext cx="6885136" cy="3235101"/>
          </a:xfrm>
          <a:custGeom>
            <a:avLst/>
            <a:gdLst>
              <a:gd name="T0" fmla="*/ 0 w 6400800"/>
              <a:gd name="T1" fmla="*/ 0 h 4288155"/>
              <a:gd name="T2" fmla="*/ 5685790 w 6400800"/>
              <a:gd name="T3" fmla="*/ 0 h 4288155"/>
              <a:gd name="T4" fmla="*/ 6400800 w 6400800"/>
              <a:gd name="T5" fmla="*/ 715010 h 4288155"/>
              <a:gd name="T6" fmla="*/ 6400800 w 6400800"/>
              <a:gd name="T7" fmla="*/ 4288155 h 4288155"/>
              <a:gd name="T8" fmla="*/ 6400800 w 6400800"/>
              <a:gd name="T9" fmla="*/ 4288155 h 4288155"/>
              <a:gd name="T10" fmla="*/ 715010 w 6400800"/>
              <a:gd name="T11" fmla="*/ 4288155 h 4288155"/>
              <a:gd name="T12" fmla="*/ 0 w 6400800"/>
              <a:gd name="T13" fmla="*/ 3573780 h 4288155"/>
              <a:gd name="T14" fmla="*/ 0 w 6400800"/>
              <a:gd name="T15" fmla="*/ 0 h 4288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400800" h="4288155">
                <a:moveTo>
                  <a:pt x="0" y="0"/>
                </a:moveTo>
                <a:lnTo>
                  <a:pt x="5685790" y="0"/>
                </a:lnTo>
                <a:lnTo>
                  <a:pt x="6400800" y="715010"/>
                </a:lnTo>
                <a:lnTo>
                  <a:pt x="6400800" y="4288155"/>
                </a:lnTo>
                <a:lnTo>
                  <a:pt x="6400800" y="4288155"/>
                </a:lnTo>
                <a:lnTo>
                  <a:pt x="715010" y="4288155"/>
                </a:lnTo>
                <a:lnTo>
                  <a:pt x="0" y="357378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1) Засвідчити визнану державою і суспільством ідентичність політичної партії, зареєструвати політичну партію та місцеві осередки партії.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2) Не допустити вихід партій у їхній політичній діяльності за встановлені законом межі, які захищають вищі цінності суспільства, а також їхні дії дій поза межами правопорядку, встановленого українським законодавством.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3) Попередити можливі правопорушення законодавчо визначених вимог щодо політичних партій та у разі виявлення таких порушень – вжити заходів щодо усунення негативних наслідків та недопущення подібних порушень в майбутньому.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835696" y="764704"/>
            <a:ext cx="4968552" cy="8640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Законодавчі акти, що регламентують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регламентують</a:t>
            </a: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діяльність політичних партій в Україні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1259632" y="2132856"/>
            <a:ext cx="2160240" cy="1296144"/>
          </a:xfrm>
          <a:custGeom>
            <a:avLst/>
            <a:gdLst>
              <a:gd name="T0" fmla="*/ 0 w 4371975"/>
              <a:gd name="T1" fmla="*/ 0 h 857250"/>
              <a:gd name="T2" fmla="*/ 4229100 w 4371975"/>
              <a:gd name="T3" fmla="*/ 0 h 857250"/>
              <a:gd name="T4" fmla="*/ 4371975 w 4371975"/>
              <a:gd name="T5" fmla="*/ 142875 h 857250"/>
              <a:gd name="T6" fmla="*/ 4371975 w 4371975"/>
              <a:gd name="T7" fmla="*/ 857250 h 857250"/>
              <a:gd name="T8" fmla="*/ 4371975 w 4371975"/>
              <a:gd name="T9" fmla="*/ 857250 h 857250"/>
              <a:gd name="T10" fmla="*/ 142875 w 4371975"/>
              <a:gd name="T11" fmla="*/ 857250 h 857250"/>
              <a:gd name="T12" fmla="*/ 0 w 4371975"/>
              <a:gd name="T13" fmla="*/ 714375 h 857250"/>
              <a:gd name="T14" fmla="*/ 0 w 4371975"/>
              <a:gd name="T15" fmla="*/ 0 h 857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857250">
                <a:moveTo>
                  <a:pt x="0" y="0"/>
                </a:moveTo>
                <a:lnTo>
                  <a:pt x="4229100" y="0"/>
                </a:lnTo>
                <a:lnTo>
                  <a:pt x="4371975" y="142875"/>
                </a:lnTo>
                <a:lnTo>
                  <a:pt x="4371975" y="857250"/>
                </a:lnTo>
                <a:lnTo>
                  <a:pt x="4371975" y="857250"/>
                </a:lnTo>
                <a:lnTo>
                  <a:pt x="142875" y="857250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Закон України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“Про</a:t>
            </a: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політичні партії в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Україні”</a:t>
            </a: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580112" y="2132856"/>
            <a:ext cx="2088232" cy="1368152"/>
          </a:xfrm>
          <a:custGeom>
            <a:avLst/>
            <a:gdLst>
              <a:gd name="T0" fmla="*/ 0 w 4371975"/>
              <a:gd name="T1" fmla="*/ 0 h 857250"/>
              <a:gd name="T2" fmla="*/ 4229100 w 4371975"/>
              <a:gd name="T3" fmla="*/ 0 h 857250"/>
              <a:gd name="T4" fmla="*/ 4371975 w 4371975"/>
              <a:gd name="T5" fmla="*/ 142875 h 857250"/>
              <a:gd name="T6" fmla="*/ 4371975 w 4371975"/>
              <a:gd name="T7" fmla="*/ 857250 h 857250"/>
              <a:gd name="T8" fmla="*/ 4371975 w 4371975"/>
              <a:gd name="T9" fmla="*/ 857250 h 857250"/>
              <a:gd name="T10" fmla="*/ 142875 w 4371975"/>
              <a:gd name="T11" fmla="*/ 857250 h 857250"/>
              <a:gd name="T12" fmla="*/ 0 w 4371975"/>
              <a:gd name="T13" fmla="*/ 714375 h 857250"/>
              <a:gd name="T14" fmla="*/ 0 w 4371975"/>
              <a:gd name="T15" fmla="*/ 0 h 857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857250">
                <a:moveTo>
                  <a:pt x="0" y="0"/>
                </a:moveTo>
                <a:lnTo>
                  <a:pt x="4229100" y="0"/>
                </a:lnTo>
                <a:lnTo>
                  <a:pt x="4371975" y="142875"/>
                </a:lnTo>
                <a:lnTo>
                  <a:pt x="4371975" y="857250"/>
                </a:lnTo>
                <a:lnTo>
                  <a:pt x="4371975" y="857250"/>
                </a:lnTo>
                <a:lnTo>
                  <a:pt x="142875" y="857250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Закон України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“Про</a:t>
            </a: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вибори народних депутатів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України”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059832" y="3645024"/>
            <a:ext cx="2952328" cy="864096"/>
          </a:xfrm>
          <a:custGeom>
            <a:avLst/>
            <a:gdLst>
              <a:gd name="T0" fmla="*/ 0 w 4371975"/>
              <a:gd name="T1" fmla="*/ 0 h 857250"/>
              <a:gd name="T2" fmla="*/ 4229100 w 4371975"/>
              <a:gd name="T3" fmla="*/ 0 h 857250"/>
              <a:gd name="T4" fmla="*/ 4371975 w 4371975"/>
              <a:gd name="T5" fmla="*/ 142875 h 857250"/>
              <a:gd name="T6" fmla="*/ 4371975 w 4371975"/>
              <a:gd name="T7" fmla="*/ 857250 h 857250"/>
              <a:gd name="T8" fmla="*/ 4371975 w 4371975"/>
              <a:gd name="T9" fmla="*/ 857250 h 857250"/>
              <a:gd name="T10" fmla="*/ 142875 w 4371975"/>
              <a:gd name="T11" fmla="*/ 857250 h 857250"/>
              <a:gd name="T12" fmla="*/ 0 w 4371975"/>
              <a:gd name="T13" fmla="*/ 714375 h 857250"/>
              <a:gd name="T14" fmla="*/ 0 w 4371975"/>
              <a:gd name="T15" fmla="*/ 0 h 857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857250">
                <a:moveTo>
                  <a:pt x="0" y="0"/>
                </a:moveTo>
                <a:lnTo>
                  <a:pt x="4229100" y="0"/>
                </a:lnTo>
                <a:lnTo>
                  <a:pt x="4371975" y="142875"/>
                </a:lnTo>
                <a:lnTo>
                  <a:pt x="4371975" y="857250"/>
                </a:lnTo>
                <a:lnTo>
                  <a:pt x="4371975" y="857250"/>
                </a:lnTo>
                <a:lnTo>
                  <a:pt x="142875" y="857250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Закон України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“Про</a:t>
            </a: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місцеві </a:t>
            </a:r>
            <a:r>
              <a:rPr kumimoji="0" lang="uk-UA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вибори”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323528" y="1124744"/>
            <a:ext cx="864096" cy="20882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7740352" y="1052736"/>
            <a:ext cx="864096" cy="21602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83968" y="1916832"/>
            <a:ext cx="504056" cy="136815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051720" y="404664"/>
            <a:ext cx="4464496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ДЕРЖАВНИЙ КОНТРОЛЬ ЗА ДІЯЛЬНІСТЮ ПОЛІТИЧНИХ ПАРТІЙ ЗДІЙСНЮЮТЬ: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4644008" y="4509120"/>
            <a:ext cx="3024336" cy="16561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14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Ц</a:t>
            </a:r>
            <a:r>
              <a:rPr kumimoji="0" lang="uk-UA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ентральний орган виконавчої влади, що реалізує державну політику у сфері державної реєстрації (легалізації) об’єднань громадян, інших громадських формувань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8" name="Picture 8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12776"/>
            <a:ext cx="2448272" cy="1728192"/>
          </a:xfrm>
          <a:prstGeom prst="rect">
            <a:avLst/>
          </a:prstGeom>
          <a:noFill/>
        </p:spPr>
      </p:pic>
      <p:pic>
        <p:nvPicPr>
          <p:cNvPr id="20490" name="Picture 10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2534682" cy="1728192"/>
          </a:xfrm>
          <a:prstGeom prst="rect">
            <a:avLst/>
          </a:prstGeom>
          <a:noFill/>
        </p:spPr>
      </p:pic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899592" y="3212976"/>
            <a:ext cx="2304256" cy="7200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Рахункова палата України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2" name="Picture 12" descr="ÐÐ°ÑÑÐ¸Ð½ÐºÐ¸ Ð¿Ð¾ Ð·Ð°Ð¿ÑÐ¾ÑÑ ÐÐ°ÑÑÐ¾Ð½Ð°Ð»ÑÐ½Ðµ Ð°Ð³ÐµÐ½ÑÑÑÐ²Ð¾ Ð· Ð¿Ð¸ÑÐ°Ð½Ñ Ð·Ð°Ð¿Ð¾Ð±ÑÐ³Ð°Ð½Ð½Ñ ÐºÐ¾ÑÑÐ¿ÑÑÑ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509120"/>
            <a:ext cx="2625657" cy="1656184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932040" y="3212976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800"/>
              </a:spcAft>
            </a:pPr>
            <a:r>
              <a:rPr kumimoji="0" lang="uk-UA" sz="12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Центральна виборча комісія, окружні виборчі комісії, територіальні виборчі комісії на відповідних місцевих виборах</a:t>
            </a:r>
            <a:endParaRPr kumimoji="0" lang="uk-UA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7504" y="1196750"/>
          <a:ext cx="8857108" cy="4722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28554"/>
                <a:gridCol w="4428554"/>
              </a:tblGrid>
              <a:tr h="460925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kern="1200" dirty="0" smtClean="0">
                          <a:effectLst>
                            <a:outerShdw blurRad="50800" dist="38100" dir="18900000" algn="b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ПРИНЦИПИ ДЕРЖАВНОГО КОНТРОЛЮ</a:t>
                      </a:r>
                      <a:endParaRPr lang="uk-UA" sz="1400" dirty="0">
                        <a:solidFill>
                          <a:schemeClr val="tx1"/>
                        </a:solidFill>
                        <a:effectLst>
                          <a:outerShdw blurRad="50800" dist="38100" dir="18900000" algn="b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460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2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/>
                        <a:t>ПРИНЦИП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/>
                        <a:t>ЗМІСТ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09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1. Універсальність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контроль має охоплювати всі ділянки державного, господарського та соціально-культурного будівництва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09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2. Систематичність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/>
                        <a:t>проводиться не одноразово, час від часу, а за певною схемою, постійно</a:t>
                      </a:r>
                      <a:endParaRPr lang="uk-UA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09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3. Безсторонність 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досягається шляхом покладення завдань контролю на осіб, які не зацікавлені в його результатах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09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4. Реальність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/>
                        <a:t>забезпечується наявністю необхідних кваліфікованих кадрів контролерів)</a:t>
                      </a:r>
                      <a:endParaRPr lang="uk-UA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141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/>
                        <a:t>5. Дійовість, оперативність, результативність</a:t>
                      </a:r>
                      <a:endParaRPr lang="uk-UA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припускають швидке проведення контрольних дій контролюючим органом у разі одержання повідомлень про порушення, запобігання правопорушенням і причинам, що їм сприяли, своєчасне вжиття заходів щодо їхнього усунення, притягнення у відповідних випадках винних до відповідальності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27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6. </a:t>
                      </a:r>
                      <a:r>
                        <a:rPr lang="uk-UA" sz="1200" dirty="0" smtClean="0"/>
                        <a:t>Гласність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/>
                        <a:t>дає можливість, а у деяких випадках і стає обов'язком доведення результатів контролю до відома громадськості або правоохоронних органів, інших осіб, зацікавлених у результатах контролю</a:t>
                      </a:r>
                      <a:endParaRPr lang="uk-UA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1907704" y="1700808"/>
            <a:ext cx="4896544" cy="720080"/>
          </a:xfrm>
          <a:custGeom>
            <a:avLst/>
            <a:gdLst>
              <a:gd name="T0" fmla="*/ 0 w 5267325"/>
              <a:gd name="T1" fmla="*/ 0 h 342900"/>
              <a:gd name="T2" fmla="*/ 5210175 w 5267325"/>
              <a:gd name="T3" fmla="*/ 0 h 342900"/>
              <a:gd name="T4" fmla="*/ 5267325 w 5267325"/>
              <a:gd name="T5" fmla="*/ 57150 h 342900"/>
              <a:gd name="T6" fmla="*/ 5267325 w 5267325"/>
              <a:gd name="T7" fmla="*/ 342900 h 342900"/>
              <a:gd name="T8" fmla="*/ 5267325 w 5267325"/>
              <a:gd name="T9" fmla="*/ 342900 h 342900"/>
              <a:gd name="T10" fmla="*/ 57150 w 5267325"/>
              <a:gd name="T11" fmla="*/ 342900 h 342900"/>
              <a:gd name="T12" fmla="*/ 0 w 5267325"/>
              <a:gd name="T13" fmla="*/ 285750 h 342900"/>
              <a:gd name="T14" fmla="*/ 0 w 5267325"/>
              <a:gd name="T15" fmla="*/ 0 h 342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67325" h="342900">
                <a:moveTo>
                  <a:pt x="0" y="0"/>
                </a:moveTo>
                <a:lnTo>
                  <a:pt x="5210175" y="0"/>
                </a:lnTo>
                <a:lnTo>
                  <a:pt x="5267325" y="57150"/>
                </a:lnTo>
                <a:lnTo>
                  <a:pt x="5267325" y="342900"/>
                </a:lnTo>
                <a:lnTo>
                  <a:pt x="5267325" y="342900"/>
                </a:lnTo>
                <a:lnTo>
                  <a:pt x="57150" y="342900"/>
                </a:lnTo>
                <a:lnTo>
                  <a:pt x="0" y="28575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ВИДИ ДЕРЖАВНОГО КОНТРОЛЮ </a:t>
            </a:r>
            <a:endParaRPr kumimoji="0" lang="uk-UA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3717032"/>
            <a:ext cx="2016224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Державний фінансовий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3573016"/>
            <a:ext cx="1872208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Валютний 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896" y="3645024"/>
            <a:ext cx="187220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Митний</a:t>
            </a:r>
            <a:endParaRPr lang="uk-UA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07504" y="1988840"/>
            <a:ext cx="1080120" cy="2448272"/>
          </a:xfrm>
          <a:prstGeom prst="curvedRightArrow">
            <a:avLst>
              <a:gd name="adj1" fmla="val 20141"/>
              <a:gd name="adj2" fmla="val 50000"/>
              <a:gd name="adj3" fmla="val 234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83968" y="2708920"/>
            <a:ext cx="360040" cy="79208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7668344" y="1916832"/>
            <a:ext cx="936104" cy="2232248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691680" y="404664"/>
            <a:ext cx="4857750" cy="990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Межі державного контролю щодо політичних партій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1979713" y="1772816"/>
            <a:ext cx="4320480" cy="1384548"/>
          </a:xfrm>
          <a:custGeom>
            <a:avLst/>
            <a:gdLst>
              <a:gd name="T0" fmla="*/ 0 w 4371975"/>
              <a:gd name="T1" fmla="*/ 0 h 1524000"/>
              <a:gd name="T2" fmla="*/ 4117975 w 4371975"/>
              <a:gd name="T3" fmla="*/ 0 h 1524000"/>
              <a:gd name="T4" fmla="*/ 4371975 w 4371975"/>
              <a:gd name="T5" fmla="*/ 254000 h 1524000"/>
              <a:gd name="T6" fmla="*/ 4371975 w 4371975"/>
              <a:gd name="T7" fmla="*/ 1524000 h 1524000"/>
              <a:gd name="T8" fmla="*/ 4371975 w 4371975"/>
              <a:gd name="T9" fmla="*/ 1524000 h 1524000"/>
              <a:gd name="T10" fmla="*/ 254000 w 4371975"/>
              <a:gd name="T11" fmla="*/ 1524000 h 1524000"/>
              <a:gd name="T12" fmla="*/ 0 w 4371975"/>
              <a:gd name="T13" fmla="*/ 1270000 h 1524000"/>
              <a:gd name="T14" fmla="*/ 0 w 4371975"/>
              <a:gd name="T15" fmla="*/ 0 h 152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1524000">
                <a:moveTo>
                  <a:pt x="0" y="0"/>
                </a:moveTo>
                <a:lnTo>
                  <a:pt x="4117975" y="0"/>
                </a:lnTo>
                <a:lnTo>
                  <a:pt x="4371975" y="254000"/>
                </a:lnTo>
                <a:lnTo>
                  <a:pt x="4371975" y="1524000"/>
                </a:lnTo>
                <a:lnTo>
                  <a:pt x="4371975" y="1524000"/>
                </a:lnTo>
                <a:lnTo>
                  <a:pt x="254000" y="1524000"/>
                </a:lnTo>
                <a:lnTo>
                  <a:pt x="0" y="127000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Контроль політичних партій з боку держави (України) повинен бути обмеженим, щоб не порушувати право громадян на свободу об’єднання в політичні партії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051720" y="3356992"/>
            <a:ext cx="4248472" cy="1584176"/>
          </a:xfrm>
          <a:custGeom>
            <a:avLst/>
            <a:gdLst>
              <a:gd name="T0" fmla="*/ 0 w 4371975"/>
              <a:gd name="T1" fmla="*/ 0 h 2164080"/>
              <a:gd name="T2" fmla="*/ 4011294 w 4371975"/>
              <a:gd name="T3" fmla="*/ 0 h 2164080"/>
              <a:gd name="T4" fmla="*/ 4371975 w 4371975"/>
              <a:gd name="T5" fmla="*/ 360680 h 2164080"/>
              <a:gd name="T6" fmla="*/ 4371975 w 4371975"/>
              <a:gd name="T7" fmla="*/ 2164080 h 2164080"/>
              <a:gd name="T8" fmla="*/ 4371975 w 4371975"/>
              <a:gd name="T9" fmla="*/ 2164080 h 2164080"/>
              <a:gd name="T10" fmla="*/ 360680 w 4371975"/>
              <a:gd name="T11" fmla="*/ 2164080 h 2164080"/>
              <a:gd name="T12" fmla="*/ 0 w 4371975"/>
              <a:gd name="T13" fmla="*/ 1803400 h 2164080"/>
              <a:gd name="T14" fmla="*/ 0 w 4371975"/>
              <a:gd name="T15" fmla="*/ 0 h 2164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2164080">
                <a:moveTo>
                  <a:pt x="0" y="0"/>
                </a:moveTo>
                <a:lnTo>
                  <a:pt x="4011294" y="0"/>
                </a:lnTo>
                <a:lnTo>
                  <a:pt x="4371975" y="360680"/>
                </a:lnTo>
                <a:lnTo>
                  <a:pt x="4371975" y="2164080"/>
                </a:lnTo>
                <a:lnTo>
                  <a:pt x="4371975" y="2164080"/>
                </a:lnTo>
                <a:lnTo>
                  <a:pt x="360680" y="2164080"/>
                </a:lnTo>
                <a:lnTo>
                  <a:pt x="0" y="180340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 допустимим є підпорядкування політичних партій державному механізмові, одержавлення політичних партій , оскільки подібні процеси характерні для авторитарної чи тоталітарної, а не демократичної держави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2123728" y="5157192"/>
            <a:ext cx="4248472" cy="1467544"/>
          </a:xfrm>
          <a:custGeom>
            <a:avLst/>
            <a:gdLst>
              <a:gd name="T0" fmla="*/ 0 w 4371975"/>
              <a:gd name="T1" fmla="*/ 0 h 2514600"/>
              <a:gd name="T2" fmla="*/ 3952875 w 4371975"/>
              <a:gd name="T3" fmla="*/ 0 h 2514600"/>
              <a:gd name="T4" fmla="*/ 4371975 w 4371975"/>
              <a:gd name="T5" fmla="*/ 419100 h 2514600"/>
              <a:gd name="T6" fmla="*/ 4371975 w 4371975"/>
              <a:gd name="T7" fmla="*/ 2514600 h 2514600"/>
              <a:gd name="T8" fmla="*/ 4371975 w 4371975"/>
              <a:gd name="T9" fmla="*/ 2514600 h 2514600"/>
              <a:gd name="T10" fmla="*/ 419100 w 4371975"/>
              <a:gd name="T11" fmla="*/ 2514600 h 2514600"/>
              <a:gd name="T12" fmla="*/ 0 w 4371975"/>
              <a:gd name="T13" fmla="*/ 2095499 h 2514600"/>
              <a:gd name="T14" fmla="*/ 0 w 4371975"/>
              <a:gd name="T15" fmla="*/ 0 h 2514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71975" h="2514600">
                <a:moveTo>
                  <a:pt x="0" y="0"/>
                </a:moveTo>
                <a:lnTo>
                  <a:pt x="3952875" y="0"/>
                </a:lnTo>
                <a:lnTo>
                  <a:pt x="4371975" y="419100"/>
                </a:lnTo>
                <a:lnTo>
                  <a:pt x="4371975" y="2514600"/>
                </a:lnTo>
                <a:lnTo>
                  <a:pt x="4371975" y="2514600"/>
                </a:lnTo>
                <a:lnTo>
                  <a:pt x="419100" y="2514600"/>
                </a:lnTo>
                <a:lnTo>
                  <a:pt x="0" y="2095499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Необмежене втручання держави у діяльність політичних партій порушувало б основи демократії та правової держави, суперечило б принципам плюралізму та свободи політичної діяльності, свободи політичних об’єднань руйнувало б засади громадянського суспільства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827584" y="980728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27584" y="980728"/>
            <a:ext cx="0" cy="48965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27584" y="2276872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3933056"/>
            <a:ext cx="12241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27584" y="587727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516216" y="90872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7596336" y="908720"/>
            <a:ext cx="72008" cy="50405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6300192" y="2492896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6300192" y="4293096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6372200" y="5949280"/>
            <a:ext cx="12241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2051720" y="404664"/>
            <a:ext cx="4524375" cy="1256432"/>
          </a:xfrm>
          <a:prstGeom prst="downArrowCallout">
            <a:avLst>
              <a:gd name="adj1" fmla="val 24973"/>
              <a:gd name="adj2" fmla="val 50318"/>
              <a:gd name="adj3" fmla="val 25019"/>
              <a:gd name="adj4" fmla="val 6497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Правові позиції Європейського суду з прав людини щодо втручання держави в діяльність політичних партій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87624" y="1844824"/>
            <a:ext cx="6105525" cy="695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втручання держави повинно бути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“необхідним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у демократичному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суспільстві”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187624" y="2852936"/>
            <a:ext cx="6105525" cy="695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контроль діяльності політичних партій державою повинен бути передбаченим законодавством кожної європейської країни;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187624" y="3861048"/>
            <a:ext cx="6105525" cy="695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державний контроль повинен переслідувати лише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“правомірну”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превентивну мету;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1187624" y="4941168"/>
            <a:ext cx="6105525" cy="695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88900" tIns="25400" rIns="88900" bIns="254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втручання держави в діяльність партій повинно абсолютно відповідати засадам демократичності та чітко обґрунтовуватись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428</TotalTime>
  <Words>902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Державний контроль за діяльністю політичних партій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Контрольно-наглядові функції НАЗК та Рахункової палати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контроль за діяльністю політичних партій</dc:title>
  <dc:creator>Сонечка</dc:creator>
  <cp:lastModifiedBy>User</cp:lastModifiedBy>
  <cp:revision>50</cp:revision>
  <dcterms:created xsi:type="dcterms:W3CDTF">2018-11-12T18:28:49Z</dcterms:created>
  <dcterms:modified xsi:type="dcterms:W3CDTF">2020-09-03T10:43:43Z</dcterms:modified>
</cp:coreProperties>
</file>