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8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5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9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0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8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88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9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8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4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0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3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F3A447-C8F8-48AD-BAAA-A72B3CBB4011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A994F5-3A64-4FCC-AEE9-3E9036929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Психологічні стратегії пошуку роботи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8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163" y="3413505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0229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/>
              <a:t>Заходи </a:t>
            </a:r>
            <a:r>
              <a:rPr lang="ru-RU" sz="3600" dirty="0" err="1"/>
              <a:t>пошукача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 в рамках </a:t>
            </a:r>
            <a:r>
              <a:rPr lang="ru-RU" sz="3600" dirty="0" err="1"/>
              <a:t>стратегії</a:t>
            </a:r>
            <a:r>
              <a:rPr lang="ru-RU" sz="3600" dirty="0"/>
              <a:t> «</a:t>
            </a:r>
            <a:r>
              <a:rPr lang="ru-RU" sz="3600" dirty="0" err="1"/>
              <a:t>Пошук</a:t>
            </a:r>
            <a:r>
              <a:rPr lang="ru-RU" sz="3600" dirty="0"/>
              <a:t> на </a:t>
            </a:r>
            <a:r>
              <a:rPr lang="ru-RU" sz="3600" dirty="0" err="1"/>
              <a:t>поверхні</a:t>
            </a:r>
            <a:r>
              <a:rPr lang="ru-RU" sz="3600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625" y="2434106"/>
            <a:ext cx="6078829" cy="37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2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28" y="3732743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Стратегія</a:t>
            </a:r>
            <a:r>
              <a:rPr lang="ru-RU" dirty="0"/>
              <a:t> «ЖИТЕЛІ МЕРЕЖІ»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err="1"/>
              <a:t>С</a:t>
            </a:r>
            <a:r>
              <a:rPr lang="ru-RU" sz="2600" dirty="0" err="1" smtClean="0"/>
              <a:t>тратегія</a:t>
            </a:r>
            <a:r>
              <a:rPr lang="ru-RU" sz="2600" dirty="0" smtClean="0"/>
              <a:t> </a:t>
            </a:r>
            <a:r>
              <a:rPr lang="ru-RU" sz="2600" dirty="0" err="1"/>
              <a:t>пов’язана</a:t>
            </a:r>
            <a:r>
              <a:rPr lang="ru-RU" sz="2600" dirty="0"/>
              <a:t> </a:t>
            </a:r>
            <a:r>
              <a:rPr lang="ru-RU" sz="2600" dirty="0" err="1"/>
              <a:t>зі</a:t>
            </a:r>
            <a:r>
              <a:rPr lang="ru-RU" sz="2600" dirty="0"/>
              <a:t> </a:t>
            </a:r>
            <a:r>
              <a:rPr lang="ru-RU" sz="2600" dirty="0" err="1"/>
              <a:t>створенням</a:t>
            </a:r>
            <a:r>
              <a:rPr lang="ru-RU" sz="2600" dirty="0"/>
              <a:t> позитивного образу претендента, </a:t>
            </a:r>
            <a:r>
              <a:rPr lang="ru-RU" sz="2600" dirty="0" err="1"/>
              <a:t>успішною</a:t>
            </a:r>
            <a:r>
              <a:rPr lang="ru-RU" sz="2600" dirty="0"/>
              <a:t> </a:t>
            </a:r>
            <a:r>
              <a:rPr lang="ru-RU" sz="2600" dirty="0" err="1"/>
              <a:t>самопрезентацією</a:t>
            </a:r>
            <a:r>
              <a:rPr lang="ru-RU" sz="2600" dirty="0"/>
              <a:t> та </a:t>
            </a:r>
            <a:r>
              <a:rPr lang="ru-RU" sz="2600" dirty="0" err="1"/>
              <a:t>самопросування</a:t>
            </a:r>
            <a:r>
              <a:rPr lang="ru-RU" sz="2600" dirty="0"/>
              <a:t> в </a:t>
            </a:r>
            <a:r>
              <a:rPr lang="ru-RU" sz="2600" dirty="0" err="1"/>
              <a:t>Інтернет-мережі</a:t>
            </a:r>
            <a:r>
              <a:rPr lang="ru-RU" sz="2600" dirty="0"/>
              <a:t>, особливо для </a:t>
            </a:r>
            <a:r>
              <a:rPr lang="ru-RU" sz="2600" dirty="0" err="1"/>
              <a:t>кандидатів</a:t>
            </a:r>
            <a:r>
              <a:rPr lang="ru-RU" sz="2600" dirty="0"/>
              <a:t> на посади в </a:t>
            </a:r>
            <a:r>
              <a:rPr lang="ru-RU" sz="2600" dirty="0" err="1"/>
              <a:t>компанії</a:t>
            </a:r>
            <a:r>
              <a:rPr lang="ru-RU" sz="2600" dirty="0"/>
              <a:t> з </a:t>
            </a:r>
            <a:r>
              <a:rPr lang="ru-RU" sz="2600" dirty="0" err="1"/>
              <a:t>високою</a:t>
            </a:r>
            <a:r>
              <a:rPr lang="ru-RU" sz="2600" dirty="0"/>
              <a:t> </a:t>
            </a:r>
            <a:r>
              <a:rPr lang="ru-RU" sz="2600" dirty="0" err="1"/>
              <a:t>діловою</a:t>
            </a:r>
            <a:r>
              <a:rPr lang="ru-RU" sz="2600" dirty="0"/>
              <a:t> </a:t>
            </a:r>
            <a:r>
              <a:rPr lang="ru-RU" sz="2600" dirty="0" err="1"/>
              <a:t>репутацією</a:t>
            </a:r>
            <a:r>
              <a:rPr lang="ru-RU" sz="2600" dirty="0"/>
              <a:t>, </a:t>
            </a:r>
            <a:r>
              <a:rPr lang="ru-RU" sz="2600" dirty="0" err="1"/>
              <a:t>зокрема</a:t>
            </a:r>
            <a:r>
              <a:rPr lang="ru-RU" sz="2600" dirty="0"/>
              <a:t>, в сферах </a:t>
            </a:r>
            <a:r>
              <a:rPr lang="ru-RU" sz="2600" dirty="0" err="1"/>
              <a:t>інформаційних</a:t>
            </a:r>
            <a:r>
              <a:rPr lang="ru-RU" sz="2600" dirty="0"/>
              <a:t> </a:t>
            </a:r>
            <a:r>
              <a:rPr lang="ru-RU" sz="2600" dirty="0" err="1"/>
              <a:t>технологій</a:t>
            </a:r>
            <a:r>
              <a:rPr lang="ru-RU" sz="2600" dirty="0"/>
              <a:t> та </a:t>
            </a:r>
            <a:r>
              <a:rPr lang="ru-RU" sz="2600" dirty="0" err="1"/>
              <a:t>інтелектуальної</a:t>
            </a:r>
            <a:r>
              <a:rPr lang="ru-RU" sz="2600" dirty="0"/>
              <a:t> </a:t>
            </a:r>
            <a:r>
              <a:rPr lang="ru-RU" sz="2600" dirty="0" err="1"/>
              <a:t>діяльності</a:t>
            </a:r>
            <a:r>
              <a:rPr lang="ru-RU" sz="2600" dirty="0"/>
              <a:t>. </a:t>
            </a:r>
            <a:r>
              <a:rPr lang="ru-RU" sz="2600" dirty="0" err="1"/>
              <a:t>Адже</a:t>
            </a:r>
            <a:r>
              <a:rPr lang="ru-RU" sz="2600" dirty="0"/>
              <a:t> </a:t>
            </a:r>
            <a:r>
              <a:rPr lang="ru-RU" sz="2600" dirty="0" err="1"/>
              <a:t>такі</a:t>
            </a:r>
            <a:r>
              <a:rPr lang="ru-RU" sz="2600" dirty="0"/>
              <a:t> </a:t>
            </a:r>
            <a:r>
              <a:rPr lang="ru-RU" sz="2600" dirty="0" err="1"/>
              <a:t>роботодавці</a:t>
            </a:r>
            <a:r>
              <a:rPr lang="ru-RU" sz="2600" dirty="0"/>
              <a:t> перед </a:t>
            </a:r>
            <a:r>
              <a:rPr lang="ru-RU" sz="2600" dirty="0" err="1"/>
              <a:t>прийомом</a:t>
            </a:r>
            <a:r>
              <a:rPr lang="ru-RU" sz="2600" dirty="0"/>
              <a:t> </a:t>
            </a:r>
            <a:r>
              <a:rPr lang="ru-RU" sz="2600" dirty="0" err="1"/>
              <a:t>співробітника</a:t>
            </a:r>
            <a:r>
              <a:rPr lang="ru-RU" sz="2600" dirty="0"/>
              <a:t> </a:t>
            </a:r>
            <a:r>
              <a:rPr lang="ru-RU" sz="2600" dirty="0" err="1"/>
              <a:t>найчастіше</a:t>
            </a:r>
            <a:r>
              <a:rPr lang="ru-RU" sz="2600" dirty="0"/>
              <a:t> </a:t>
            </a:r>
            <a:r>
              <a:rPr lang="ru-RU" sz="2600" dirty="0" err="1"/>
              <a:t>проводять</a:t>
            </a:r>
            <a:r>
              <a:rPr lang="ru-RU" sz="2600" dirty="0"/>
              <a:t> </a:t>
            </a:r>
            <a:r>
              <a:rPr lang="ru-RU" sz="2600" dirty="0" err="1"/>
              <a:t>моніторинг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професійних</a:t>
            </a:r>
            <a:r>
              <a:rPr lang="ru-RU" sz="2600" dirty="0"/>
              <a:t> </a:t>
            </a:r>
            <a:r>
              <a:rPr lang="ru-RU" sz="2600" dirty="0" err="1"/>
              <a:t>досягнень</a:t>
            </a:r>
            <a:r>
              <a:rPr lang="ru-RU" sz="2600" dirty="0"/>
              <a:t>, </a:t>
            </a:r>
            <a:r>
              <a:rPr lang="ru-RU" sz="2600" dirty="0" err="1"/>
              <a:t>творчих</a:t>
            </a:r>
            <a:r>
              <a:rPr lang="ru-RU" sz="2600" dirty="0"/>
              <a:t> </a:t>
            </a:r>
            <a:r>
              <a:rPr lang="ru-RU" sz="2600" dirty="0" err="1"/>
              <a:t>здібностей</a:t>
            </a:r>
            <a:r>
              <a:rPr lang="ru-RU" sz="2600" dirty="0"/>
              <a:t>, </a:t>
            </a:r>
            <a:r>
              <a:rPr lang="ru-RU" sz="2600" dirty="0" err="1"/>
              <a:t>ерудиції</a:t>
            </a:r>
            <a:r>
              <a:rPr lang="ru-RU" sz="2600" dirty="0"/>
              <a:t> на </a:t>
            </a:r>
            <a:r>
              <a:rPr lang="ru-RU" sz="2600" dirty="0" err="1"/>
              <a:t>пошукових</a:t>
            </a:r>
            <a:r>
              <a:rPr lang="ru-RU" sz="2600" dirty="0"/>
              <a:t> сайтах.</a:t>
            </a:r>
          </a:p>
        </p:txBody>
      </p:sp>
    </p:spTree>
    <p:extLst>
      <p:ext uri="{BB962C8B-B14F-4D97-AF65-F5344CB8AC3E}">
        <p14:creationId xmlns:p14="http://schemas.microsoft.com/office/powerpoint/2010/main" val="341802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769" y="3732743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тратегія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»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комплексу </a:t>
            </a:r>
            <a:r>
              <a:rPr lang="ru-RU" dirty="0" err="1" smtClean="0"/>
              <a:t>заходів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 err="1"/>
              <a:t>Р</a:t>
            </a:r>
            <a:r>
              <a:rPr lang="ru-RU" sz="2600" dirty="0" err="1" smtClean="0"/>
              <a:t>еєстрацію</a:t>
            </a:r>
            <a:r>
              <a:rPr lang="ru-RU" sz="2600" dirty="0" smtClean="0"/>
              <a:t> </a:t>
            </a:r>
            <a:r>
              <a:rPr lang="ru-RU" sz="2600" dirty="0"/>
              <a:t>та </a:t>
            </a:r>
            <a:r>
              <a:rPr lang="ru-RU" sz="2600" dirty="0" err="1"/>
              <a:t>створення</a:t>
            </a:r>
            <a:r>
              <a:rPr lang="ru-RU" sz="2600" dirty="0"/>
              <a:t> </a:t>
            </a:r>
            <a:r>
              <a:rPr lang="ru-RU" sz="2600" dirty="0" err="1"/>
              <a:t>профілю</a:t>
            </a:r>
            <a:r>
              <a:rPr lang="ru-RU" sz="2600" dirty="0"/>
              <a:t> у </a:t>
            </a:r>
            <a:r>
              <a:rPr lang="ru-RU" sz="2600" dirty="0" err="1"/>
              <a:t>фахових</a:t>
            </a:r>
            <a:r>
              <a:rPr lang="ru-RU" sz="2600" dirty="0"/>
              <a:t> </a:t>
            </a:r>
            <a:r>
              <a:rPr lang="ru-RU" sz="2600" dirty="0" err="1"/>
              <a:t>соціальних</a:t>
            </a:r>
            <a:r>
              <a:rPr lang="ru-RU" sz="2600" dirty="0"/>
              <a:t> мережах,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надають</a:t>
            </a:r>
            <a:r>
              <a:rPr lang="ru-RU" sz="2600" dirty="0"/>
              <a:t> </a:t>
            </a:r>
            <a:r>
              <a:rPr lang="ru-RU" sz="2600" dirty="0" err="1"/>
              <a:t>можливість</a:t>
            </a:r>
            <a:r>
              <a:rPr lang="ru-RU" sz="2600" dirty="0"/>
              <a:t> </a:t>
            </a:r>
            <a:r>
              <a:rPr lang="ru-RU" sz="2600" dirty="0" err="1"/>
              <a:t>спілкування</a:t>
            </a:r>
            <a:r>
              <a:rPr lang="ru-RU" sz="2600" dirty="0"/>
              <a:t> за </a:t>
            </a:r>
            <a:r>
              <a:rPr lang="ru-RU" sz="2600" dirty="0" err="1"/>
              <a:t>професійними</a:t>
            </a:r>
            <a:r>
              <a:rPr lang="ru-RU" sz="2600" dirty="0"/>
              <a:t> </a:t>
            </a:r>
            <a:r>
              <a:rPr lang="ru-RU" sz="2600" dirty="0" err="1"/>
              <a:t>інтересами</a:t>
            </a:r>
            <a:r>
              <a:rPr lang="ru-RU" sz="2600" dirty="0"/>
              <a:t>, у тому </a:t>
            </a:r>
            <a:r>
              <a:rPr lang="ru-RU" sz="2600" dirty="0" err="1"/>
              <a:t>числі</a:t>
            </a:r>
            <a:r>
              <a:rPr lang="ru-RU" sz="2600" dirty="0"/>
              <a:t>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потенційними</a:t>
            </a:r>
            <a:r>
              <a:rPr lang="ru-RU" sz="2600" dirty="0"/>
              <a:t> </a:t>
            </a:r>
            <a:r>
              <a:rPr lang="ru-RU" sz="2600" dirty="0" err="1"/>
              <a:t>роботодавцями</a:t>
            </a:r>
            <a:r>
              <a:rPr lang="ru-RU" sz="2600" dirty="0"/>
              <a:t>. В </a:t>
            </a:r>
            <a:r>
              <a:rPr lang="ru-RU" sz="2600" dirty="0" err="1"/>
              <a:t>Україні</a:t>
            </a:r>
            <a:r>
              <a:rPr lang="ru-RU" sz="2600" dirty="0"/>
              <a:t> </a:t>
            </a:r>
            <a:r>
              <a:rPr lang="ru-RU" sz="2600" dirty="0" err="1"/>
              <a:t>найбільш</a:t>
            </a:r>
            <a:r>
              <a:rPr lang="ru-RU" sz="2600" dirty="0"/>
              <a:t> </a:t>
            </a:r>
            <a:r>
              <a:rPr lang="ru-RU" sz="2600" dirty="0" err="1"/>
              <a:t>популярними</a:t>
            </a:r>
            <a:r>
              <a:rPr lang="ru-RU" sz="2600" dirty="0"/>
              <a:t> є </a:t>
            </a:r>
            <a:r>
              <a:rPr lang="ru-RU" sz="2600" dirty="0" err="1"/>
              <a:t>вітчизняна</a:t>
            </a:r>
            <a:r>
              <a:rPr lang="ru-RU" sz="2600" dirty="0"/>
              <a:t> мережа </a:t>
            </a:r>
            <a:r>
              <a:rPr lang="en-US" sz="2600" dirty="0" smtClean="0"/>
              <a:t>job.ukr.net</a:t>
            </a:r>
            <a:r>
              <a:rPr lang="uk-UA" sz="2600" dirty="0" smtClean="0"/>
              <a:t>;</a:t>
            </a:r>
          </a:p>
          <a:p>
            <a:r>
              <a:rPr lang="uk-UA" sz="2600" dirty="0" smtClean="0"/>
              <a:t>С</a:t>
            </a:r>
            <a:r>
              <a:rPr lang="ru-RU" sz="2600" dirty="0" err="1" smtClean="0"/>
              <a:t>творення</a:t>
            </a:r>
            <a:r>
              <a:rPr lang="ru-RU" sz="2600" dirty="0" smtClean="0"/>
              <a:t> </a:t>
            </a:r>
            <a:r>
              <a:rPr lang="ru-RU" sz="2600" dirty="0" err="1"/>
              <a:t>особистого</a:t>
            </a:r>
            <a:r>
              <a:rPr lang="ru-RU" sz="2600" dirty="0"/>
              <a:t> блогу на </a:t>
            </a:r>
            <a:r>
              <a:rPr lang="ru-RU" sz="2600" dirty="0" err="1"/>
              <a:t>професійну</a:t>
            </a:r>
            <a:r>
              <a:rPr lang="ru-RU" sz="2600" dirty="0"/>
              <a:t> тематику, </a:t>
            </a:r>
            <a:r>
              <a:rPr lang="ru-RU" sz="2600" dirty="0" err="1"/>
              <a:t>тобто</a:t>
            </a:r>
            <a:r>
              <a:rPr lang="ru-RU" sz="2600" dirty="0"/>
              <a:t> </a:t>
            </a:r>
            <a:r>
              <a:rPr lang="ru-RU" sz="2600" dirty="0" err="1" smtClean="0"/>
              <a:t>Інтернет-щоденнику</a:t>
            </a:r>
            <a:r>
              <a:rPr lang="ru-RU" sz="2600" dirty="0" smtClean="0"/>
              <a:t>.</a:t>
            </a:r>
          </a:p>
          <a:p>
            <a:r>
              <a:rPr lang="ru-RU" sz="2600" dirty="0" err="1" smtClean="0"/>
              <a:t>Активну</a:t>
            </a:r>
            <a:r>
              <a:rPr lang="ru-RU" sz="2600" dirty="0" smtClean="0"/>
              <a:t> </a:t>
            </a:r>
            <a:r>
              <a:rPr lang="ru-RU" sz="2600" dirty="0"/>
              <a:t>участь в </a:t>
            </a:r>
            <a:r>
              <a:rPr lang="ru-RU" sz="2600" dirty="0" err="1"/>
              <a:t>професійних</a:t>
            </a:r>
            <a:r>
              <a:rPr lang="ru-RU" sz="2600" dirty="0"/>
              <a:t> форумах і </a:t>
            </a:r>
            <a:r>
              <a:rPr lang="ru-RU" sz="2600" dirty="0" err="1"/>
              <a:t>співтовариствах</a:t>
            </a:r>
            <a:r>
              <a:rPr lang="ru-RU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2751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428" y="3984580"/>
            <a:ext cx="2145978" cy="2145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034" y="1021245"/>
            <a:ext cx="9601196" cy="1303867"/>
          </a:xfrm>
        </p:spPr>
        <p:txBody>
          <a:bodyPr/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325112"/>
            <a:ext cx="10779615" cy="3318936"/>
          </a:xfrm>
        </p:spPr>
        <p:txBody>
          <a:bodyPr numCol="1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b="1" dirty="0" err="1"/>
              <a:t>Вибір</a:t>
            </a:r>
            <a:r>
              <a:rPr lang="ru-RU" b="1" dirty="0"/>
              <a:t> </a:t>
            </a:r>
            <a:r>
              <a:rPr lang="ru-RU" b="1" dirty="0" err="1"/>
              <a:t>однієї</a:t>
            </a:r>
            <a:r>
              <a:rPr lang="ru-RU" b="1" dirty="0"/>
              <a:t> з </a:t>
            </a:r>
            <a:r>
              <a:rPr lang="ru-RU" b="1" dirty="0" err="1"/>
              <a:t>чотирьох</a:t>
            </a:r>
            <a:r>
              <a:rPr lang="ru-RU" b="1" dirty="0"/>
              <a:t> </a:t>
            </a:r>
            <a:r>
              <a:rPr lang="ru-RU" b="1" dirty="0" err="1"/>
              <a:t>стратегій</a:t>
            </a:r>
            <a:r>
              <a:rPr lang="ru-RU" b="1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 smtClean="0"/>
              <a:t>залежить</a:t>
            </a:r>
            <a:r>
              <a:rPr lang="ru-RU" dirty="0"/>
              <a:t>, у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особи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працевлаштування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на момент початку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 smtClean="0"/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тратегія</a:t>
            </a:r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Жителі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b="1" dirty="0"/>
              <a:t>»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придатна</a:t>
            </a:r>
            <a:r>
              <a:rPr lang="ru-RU" dirty="0"/>
              <a:t> для </a:t>
            </a:r>
            <a:r>
              <a:rPr lang="ru-RU" dirty="0" err="1"/>
              <a:t>фахівців</a:t>
            </a:r>
            <a:r>
              <a:rPr lang="ru-RU" dirty="0"/>
              <a:t> з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 smtClean="0"/>
              <a:t>професіоналізму</a:t>
            </a:r>
            <a:r>
              <a:rPr lang="ru-RU" dirty="0" smtClean="0"/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dirty="0" smtClean="0"/>
              <a:t> </a:t>
            </a:r>
            <a:r>
              <a:rPr lang="ru-RU" b="1" dirty="0" err="1"/>
              <a:t>Випускникам</a:t>
            </a:r>
            <a:r>
              <a:rPr lang="ru-RU" b="1" dirty="0"/>
              <a:t> </a:t>
            </a:r>
            <a:r>
              <a:rPr lang="ru-RU" i="1" dirty="0" smtClean="0"/>
              <a:t>ВНЗ</a:t>
            </a:r>
            <a:r>
              <a:rPr lang="ru-RU" dirty="0" smtClean="0"/>
              <a:t> без </a:t>
            </a:r>
            <a:r>
              <a:rPr lang="ru-RU" dirty="0" err="1"/>
              <a:t>професійної</a:t>
            </a:r>
            <a:r>
              <a:rPr lang="ru-RU" dirty="0"/>
              <a:t> практики,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денної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потрібен</a:t>
            </a:r>
            <a:r>
              <a:rPr lang="ru-RU" dirty="0"/>
              <a:t> час на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, тому з метою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працевлаштування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одну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, в рамках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безпосередні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роботодавцями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28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Стратегія пошуку роботи розглядається як: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Як частина адаптації безробітних до свого статусу;</a:t>
            </a:r>
          </a:p>
          <a:p>
            <a:r>
              <a:rPr lang="uk-UA" sz="2800" dirty="0" smtClean="0"/>
              <a:t>Як поведінка безробітного на ринку праці;</a:t>
            </a:r>
          </a:p>
          <a:p>
            <a:r>
              <a:rPr lang="uk-UA" sz="2800" dirty="0" smtClean="0"/>
              <a:t>Як спосіб дій, що забезпечує досягнення мети.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282" y="35294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112827" cy="130386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Фактори, що стимулюють до пошуку роботи: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Гроші;</a:t>
            </a:r>
          </a:p>
          <a:p>
            <a:r>
              <a:rPr lang="uk-UA" sz="2800" dirty="0" smtClean="0"/>
              <a:t>Особистісний зріст;</a:t>
            </a:r>
          </a:p>
          <a:p>
            <a:r>
              <a:rPr lang="uk-UA" sz="2800" dirty="0" smtClean="0"/>
              <a:t>Побудова кар’єри;</a:t>
            </a:r>
          </a:p>
          <a:p>
            <a:r>
              <a:rPr lang="uk-UA" sz="2800" dirty="0" smtClean="0"/>
              <a:t>Можливість змини місця проживання;</a:t>
            </a:r>
          </a:p>
          <a:p>
            <a:r>
              <a:rPr lang="ru-RU" sz="2800" dirty="0" err="1"/>
              <a:t>Р</a:t>
            </a:r>
            <a:r>
              <a:rPr lang="ru-RU" sz="2800" dirty="0" err="1" smtClean="0"/>
              <a:t>озширення</a:t>
            </a:r>
            <a:r>
              <a:rPr lang="ru-RU" sz="2800" dirty="0" smtClean="0"/>
              <a:t> </a:t>
            </a:r>
            <a:r>
              <a:rPr lang="ru-RU" sz="2800" dirty="0"/>
              <a:t>кола </a:t>
            </a:r>
            <a:r>
              <a:rPr lang="ru-RU" sz="2800" dirty="0" err="1"/>
              <a:t>контактів</a:t>
            </a:r>
            <a:r>
              <a:rPr lang="ru-RU" sz="2800" dirty="0"/>
              <a:t>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888" y="33233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375" y="3732743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14" y="1253065"/>
            <a:ext cx="9601196" cy="1303867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Означення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Стратегія</a:t>
            </a:r>
            <a:r>
              <a:rPr lang="ru-RU" sz="2800" b="1" dirty="0"/>
              <a:t> </a:t>
            </a:r>
            <a:r>
              <a:rPr lang="ru-RU" sz="2800" b="1" dirty="0" err="1"/>
              <a:t>пошуку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–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перспективний</a:t>
            </a:r>
            <a:r>
              <a:rPr lang="ru-RU" sz="2800" dirty="0"/>
              <a:t> план </a:t>
            </a:r>
            <a:r>
              <a:rPr lang="ru-RU" sz="2800" dirty="0" err="1"/>
              <a:t>дій</a:t>
            </a:r>
            <a:r>
              <a:rPr lang="ru-RU" sz="2800" dirty="0"/>
              <a:t> і </a:t>
            </a:r>
            <a:r>
              <a:rPr lang="ru-RU" sz="2800" dirty="0" err="1"/>
              <a:t>заходів</a:t>
            </a:r>
            <a:r>
              <a:rPr lang="ru-RU" sz="2800" dirty="0"/>
              <a:t> </a:t>
            </a:r>
            <a:r>
              <a:rPr lang="ru-RU" sz="2800" dirty="0" err="1"/>
              <a:t>пошукача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, </a:t>
            </a:r>
            <a:r>
              <a:rPr lang="ru-RU" sz="2800" dirty="0" err="1"/>
              <a:t>спрямований</a:t>
            </a:r>
            <a:r>
              <a:rPr lang="ru-RU" sz="2800" dirty="0"/>
              <a:t> на </a:t>
            </a:r>
            <a:r>
              <a:rPr lang="ru-RU" sz="2800" dirty="0" err="1"/>
              <a:t>організацію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 </a:t>
            </a:r>
            <a:r>
              <a:rPr lang="ru-RU" sz="2800" dirty="0" err="1"/>
              <a:t>пошуку</a:t>
            </a:r>
            <a:r>
              <a:rPr lang="ru-RU" sz="2800" dirty="0"/>
              <a:t> таким чином,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поєднання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 </a:t>
            </a:r>
            <a:r>
              <a:rPr lang="ru-RU" sz="2800" dirty="0" err="1"/>
              <a:t>вакансій</a:t>
            </a:r>
            <a:r>
              <a:rPr lang="ru-RU" sz="2800" dirty="0"/>
              <a:t>, </a:t>
            </a:r>
            <a:r>
              <a:rPr lang="ru-RU" sz="2800" dirty="0" err="1"/>
              <a:t>пошукових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 та </a:t>
            </a:r>
            <a:r>
              <a:rPr lang="ru-RU" sz="2800" dirty="0" err="1"/>
              <a:t>способів</a:t>
            </a:r>
            <a:r>
              <a:rPr lang="ru-RU" sz="2800" dirty="0"/>
              <a:t> </a:t>
            </a:r>
            <a:r>
              <a:rPr lang="ru-RU" sz="2800" dirty="0" err="1"/>
              <a:t>самопрезентації</a:t>
            </a:r>
            <a:r>
              <a:rPr lang="ru-RU" sz="2800" dirty="0"/>
              <a:t> </a:t>
            </a:r>
            <a:r>
              <a:rPr lang="ru-RU" sz="2800" dirty="0" err="1"/>
              <a:t>пошукача</a:t>
            </a:r>
            <a:r>
              <a:rPr lang="ru-RU" sz="2800" dirty="0"/>
              <a:t> в </a:t>
            </a:r>
            <a:r>
              <a:rPr lang="ru-RU" sz="2800" dirty="0" err="1"/>
              <a:t>кожній</a:t>
            </a:r>
            <a:r>
              <a:rPr lang="ru-RU" sz="2800" dirty="0"/>
              <a:t> </a:t>
            </a:r>
            <a:r>
              <a:rPr lang="ru-RU" sz="2800" dirty="0" err="1"/>
              <a:t>конкретній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 </a:t>
            </a:r>
            <a:r>
              <a:rPr lang="ru-RU" sz="2800" dirty="0" err="1"/>
              <a:t>сприяло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працевлаштуванню</a:t>
            </a:r>
            <a:r>
              <a:rPr lang="ru-RU" sz="2800" dirty="0"/>
              <a:t>, </a:t>
            </a:r>
            <a:r>
              <a:rPr lang="ru-RU" sz="2800" dirty="0" err="1"/>
              <a:t>враховуючи</a:t>
            </a:r>
            <a:r>
              <a:rPr lang="ru-RU" sz="2800" dirty="0"/>
              <a:t> </a:t>
            </a:r>
            <a:r>
              <a:rPr lang="ru-RU" sz="2800" dirty="0" err="1"/>
              <a:t>індивідуальні</a:t>
            </a:r>
            <a:r>
              <a:rPr lang="ru-RU" sz="2800" dirty="0"/>
              <a:t> </a:t>
            </a:r>
            <a:r>
              <a:rPr lang="ru-RU" sz="2800" dirty="0" err="1"/>
              <a:t>цілі</a:t>
            </a:r>
            <a:r>
              <a:rPr lang="ru-RU" sz="2800" dirty="0"/>
              <a:t> та </a:t>
            </a:r>
            <a:r>
              <a:rPr lang="ru-RU" sz="2800" dirty="0" err="1"/>
              <a:t>пріоритети</a:t>
            </a:r>
            <a:r>
              <a:rPr lang="ru-RU" sz="2800" dirty="0"/>
              <a:t> </a:t>
            </a:r>
            <a:r>
              <a:rPr lang="ru-RU" sz="2800" dirty="0" err="1"/>
              <a:t>останнього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1244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265" y="2975623"/>
            <a:ext cx="2665323" cy="2665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62912"/>
            <a:ext cx="9601196" cy="1303867"/>
          </a:xfrm>
        </p:spPr>
        <p:txBody>
          <a:bodyPr>
            <a:normAutofit/>
          </a:bodyPr>
          <a:lstStyle/>
          <a:p>
            <a:r>
              <a:rPr lang="ru-RU" sz="4000" dirty="0" err="1"/>
              <a:t>Стратегія</a:t>
            </a:r>
            <a:r>
              <a:rPr lang="ru-RU" sz="4000" dirty="0"/>
              <a:t> «ПРОМІЖНА СХОДИНКА»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283" y="2466779"/>
            <a:ext cx="10161431" cy="3818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Метою</a:t>
            </a:r>
            <a:r>
              <a:rPr lang="uk-UA" b="1" dirty="0" smtClean="0"/>
              <a:t> </a:t>
            </a:r>
            <a:r>
              <a:rPr lang="uk-UA" dirty="0" smtClean="0"/>
              <a:t>стратегії </a:t>
            </a:r>
            <a:r>
              <a:rPr lang="ru-RU" dirty="0" smtClean="0"/>
              <a:t>є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працевлаштування</a:t>
            </a:r>
            <a:r>
              <a:rPr lang="ru-RU" dirty="0"/>
              <a:t>,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 smtClean="0"/>
              <a:t>залишаєт</a:t>
            </a:r>
            <a:r>
              <a:rPr lang="ru-RU" dirty="0" smtClean="0"/>
              <a:t>:</a:t>
            </a:r>
          </a:p>
          <a:p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smtClean="0"/>
              <a:t>свобода;</a:t>
            </a:r>
            <a:endParaRPr lang="ru-RU" dirty="0"/>
          </a:p>
          <a:p>
            <a:r>
              <a:rPr lang="ru-RU" dirty="0" err="1" smtClean="0"/>
              <a:t>розстановка</a:t>
            </a:r>
            <a:r>
              <a:rPr lang="ru-RU" dirty="0" smtClean="0"/>
              <a:t> </a:t>
            </a:r>
            <a:r>
              <a:rPr lang="ru-RU" dirty="0" err="1"/>
              <a:t>пріоритетів</a:t>
            </a:r>
            <a:r>
              <a:rPr lang="ru-RU" dirty="0"/>
              <a:t>. </a:t>
            </a:r>
            <a:r>
              <a:rPr lang="ru-RU" dirty="0" smtClean="0"/>
              <a:t>(</a:t>
            </a:r>
            <a:r>
              <a:rPr lang="ru-RU" dirty="0" err="1" smtClean="0"/>
              <a:t>Якщо</a:t>
            </a:r>
            <a:r>
              <a:rPr lang="ru-RU" dirty="0" smtClean="0"/>
              <a:t> особа не 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чіткого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оптимальну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вакансію</a:t>
            </a:r>
            <a:r>
              <a:rPr lang="ru-RU" dirty="0"/>
              <a:t>, </a:t>
            </a:r>
            <a:r>
              <a:rPr lang="ru-RU" dirty="0" err="1"/>
              <a:t>компанію-роботодавця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чудова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 </a:t>
            </a:r>
            <a:r>
              <a:rPr lang="ru-RU" dirty="0" err="1" smtClean="0"/>
              <a:t>спробувти</a:t>
            </a:r>
            <a:r>
              <a:rPr lang="ru-RU" dirty="0" smtClean="0"/>
              <a:t> себе у </a:t>
            </a:r>
            <a:r>
              <a:rPr lang="ru-RU" dirty="0" err="1" smtClean="0"/>
              <a:t>обраній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/>
              <a:t>кола </a:t>
            </a:r>
            <a:r>
              <a:rPr lang="ru-RU" dirty="0" err="1" smtClean="0"/>
              <a:t>контактів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і </a:t>
            </a:r>
            <a:r>
              <a:rPr lang="ru-RU" dirty="0" err="1"/>
              <a:t>досвіду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322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921" y="3668349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956" y="982132"/>
            <a:ext cx="10149623" cy="1303867"/>
          </a:xfrm>
        </p:spPr>
        <p:txBody>
          <a:bodyPr>
            <a:noAutofit/>
          </a:bodyPr>
          <a:lstStyle/>
          <a:p>
            <a:r>
              <a:rPr lang="ru-RU" sz="3600" dirty="0" err="1"/>
              <a:t>Організувати</a:t>
            </a:r>
            <a:r>
              <a:rPr lang="ru-RU" sz="3600" dirty="0"/>
              <a:t> </a:t>
            </a:r>
            <a:r>
              <a:rPr lang="ru-RU" sz="3600" dirty="0" err="1"/>
              <a:t>процес</a:t>
            </a:r>
            <a:r>
              <a:rPr lang="ru-RU" sz="3600" dirty="0"/>
              <a:t> </a:t>
            </a:r>
            <a:r>
              <a:rPr lang="ru-RU" sz="3600" dirty="0" err="1"/>
              <a:t>пошуку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 </a:t>
            </a:r>
            <a:r>
              <a:rPr lang="ru-RU" sz="3600" dirty="0" err="1"/>
              <a:t>згідно</a:t>
            </a:r>
            <a:r>
              <a:rPr lang="ru-RU" sz="3600" dirty="0"/>
              <a:t> </a:t>
            </a:r>
            <a:r>
              <a:rPr lang="ru-RU" sz="3600" dirty="0" err="1"/>
              <a:t>стратегії</a:t>
            </a:r>
            <a:r>
              <a:rPr lang="ru-RU" sz="3600" dirty="0"/>
              <a:t> «</a:t>
            </a:r>
            <a:r>
              <a:rPr lang="ru-RU" sz="3600" dirty="0" err="1"/>
              <a:t>Проміжна</a:t>
            </a:r>
            <a:r>
              <a:rPr lang="ru-RU" sz="3600" dirty="0"/>
              <a:t> </a:t>
            </a:r>
            <a:r>
              <a:rPr lang="ru-RU" sz="3600" dirty="0" err="1"/>
              <a:t>сходинка</a:t>
            </a:r>
            <a:r>
              <a:rPr lang="ru-RU" sz="3600" dirty="0"/>
              <a:t>» </a:t>
            </a:r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r>
              <a:rPr lang="ru-RU" sz="3600" dirty="0" err="1" smtClean="0"/>
              <a:t>наступними</a:t>
            </a:r>
            <a:r>
              <a:rPr lang="ru-RU" sz="3600" dirty="0" smtClean="0"/>
              <a:t> способами: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311" y="2492538"/>
            <a:ext cx="9601196" cy="3318936"/>
          </a:xfrm>
        </p:spPr>
        <p:txBody>
          <a:bodyPr>
            <a:noAutofit/>
          </a:bodyPr>
          <a:lstStyle/>
          <a:p>
            <a:r>
              <a:rPr lang="ru-RU" sz="2600" b="1" i="1" dirty="0" err="1" smtClean="0"/>
              <a:t>Звернути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увагу</a:t>
            </a:r>
            <a:r>
              <a:rPr lang="ru-RU" sz="2600" b="1" i="1" dirty="0"/>
              <a:t> на </a:t>
            </a:r>
            <a:r>
              <a:rPr lang="ru-RU" sz="2600" b="1" i="1" dirty="0" err="1"/>
              <a:t>підприємства</a:t>
            </a:r>
            <a:r>
              <a:rPr lang="ru-RU" sz="2600" b="1" i="1" dirty="0"/>
              <a:t>, </a:t>
            </a:r>
            <a:r>
              <a:rPr lang="ru-RU" sz="2600" b="1" i="1" dirty="0" err="1"/>
              <a:t>які</a:t>
            </a:r>
            <a:r>
              <a:rPr lang="ru-RU" sz="2600" b="1" i="1" dirty="0"/>
              <a:t> </a:t>
            </a:r>
            <a:r>
              <a:rPr lang="ru-RU" sz="2600" b="1" i="1" dirty="0" err="1"/>
              <a:t>запрошують</a:t>
            </a:r>
            <a:r>
              <a:rPr lang="ru-RU" sz="2600" b="1" i="1" dirty="0"/>
              <a:t> на практику </a:t>
            </a:r>
            <a:r>
              <a:rPr lang="ru-RU" sz="2600" b="1" i="1" dirty="0" err="1"/>
              <a:t>вчорашніх</a:t>
            </a:r>
            <a:r>
              <a:rPr lang="ru-RU" sz="2600" b="1" i="1" dirty="0"/>
              <a:t> </a:t>
            </a:r>
            <a:r>
              <a:rPr lang="ru-RU" sz="2600" b="1" i="1" dirty="0" err="1"/>
              <a:t>студентів</a:t>
            </a:r>
            <a:r>
              <a:rPr lang="ru-RU" sz="2600" b="1" i="1" dirty="0"/>
              <a:t>, </a:t>
            </a:r>
            <a:r>
              <a:rPr lang="ru-RU" sz="2600" b="1" i="1" dirty="0" err="1"/>
              <a:t>тобто</a:t>
            </a:r>
            <a:r>
              <a:rPr lang="ru-RU" sz="2600" b="1" i="1" dirty="0"/>
              <a:t> «</a:t>
            </a:r>
            <a:r>
              <a:rPr lang="ru-RU" sz="2600" b="1" i="1" dirty="0" err="1"/>
              <a:t>почати</a:t>
            </a:r>
            <a:r>
              <a:rPr lang="ru-RU" sz="2600" b="1" i="1" dirty="0"/>
              <a:t> з малого</a:t>
            </a:r>
            <a:r>
              <a:rPr lang="ru-RU" sz="2600" b="1" dirty="0" smtClean="0"/>
              <a:t>».</a:t>
            </a:r>
          </a:p>
          <a:p>
            <a:r>
              <a:rPr lang="ru-RU" sz="2600" b="1" i="1" dirty="0" smtClean="0"/>
              <a:t> </a:t>
            </a:r>
            <a:r>
              <a:rPr lang="ru-RU" sz="2600" b="1" i="1" dirty="0" err="1"/>
              <a:t>Розпочати</a:t>
            </a:r>
            <a:r>
              <a:rPr lang="ru-RU" sz="2600" b="1" i="1" dirty="0"/>
              <a:t> роботу на </a:t>
            </a:r>
            <a:r>
              <a:rPr lang="ru-RU" sz="2600" b="1" i="1" dirty="0" err="1"/>
              <a:t>стартових</a:t>
            </a:r>
            <a:r>
              <a:rPr lang="ru-RU" sz="2600" b="1" i="1" dirty="0"/>
              <a:t> </a:t>
            </a:r>
            <a:r>
              <a:rPr lang="ru-RU" sz="2600" b="1" i="1" dirty="0" err="1"/>
              <a:t>позиціях</a:t>
            </a:r>
            <a:r>
              <a:rPr lang="ru-RU" sz="2600" b="1" i="1" dirty="0"/>
              <a:t>.</a:t>
            </a:r>
            <a:r>
              <a:rPr lang="ru-RU" sz="2600" i="1" dirty="0"/>
              <a:t> </a:t>
            </a:r>
            <a:r>
              <a:rPr lang="ru-RU" sz="2600" dirty="0" err="1"/>
              <a:t>Якщо</a:t>
            </a:r>
            <a:r>
              <a:rPr lang="ru-RU" sz="2600" dirty="0"/>
              <a:t> ж </a:t>
            </a:r>
            <a:r>
              <a:rPr lang="ru-RU" sz="2600" dirty="0" err="1"/>
              <a:t>пошукач</a:t>
            </a:r>
            <a:r>
              <a:rPr lang="ru-RU" sz="2600" dirty="0"/>
              <a:t> </a:t>
            </a:r>
            <a:r>
              <a:rPr lang="ru-RU" sz="2600" dirty="0" err="1"/>
              <a:t>продемонструєте</a:t>
            </a:r>
            <a:r>
              <a:rPr lang="ru-RU" sz="2600" dirty="0"/>
              <a:t>, у першу </a:t>
            </a:r>
            <a:r>
              <a:rPr lang="ru-RU" sz="2600" dirty="0" err="1"/>
              <a:t>чергу</a:t>
            </a:r>
            <a:r>
              <a:rPr lang="ru-RU" sz="2600" dirty="0"/>
              <a:t>, </a:t>
            </a:r>
            <a:r>
              <a:rPr lang="ru-RU" sz="2600" dirty="0" err="1"/>
              <a:t>прагнення</a:t>
            </a:r>
            <a:r>
              <a:rPr lang="ru-RU" sz="2600" dirty="0"/>
              <a:t> до </a:t>
            </a:r>
            <a:r>
              <a:rPr lang="ru-RU" sz="2600" dirty="0" err="1"/>
              <a:t>професійного</a:t>
            </a:r>
            <a:r>
              <a:rPr lang="ru-RU" sz="2600" dirty="0"/>
              <a:t> росту, то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розраховувати</a:t>
            </a:r>
            <a:r>
              <a:rPr lang="ru-RU" sz="2600" dirty="0"/>
              <a:t> на </a:t>
            </a:r>
            <a:r>
              <a:rPr lang="ru-RU" sz="2600" dirty="0" err="1"/>
              <a:t>отримання</a:t>
            </a:r>
            <a:r>
              <a:rPr lang="ru-RU" sz="2600" dirty="0"/>
              <a:t> </a:t>
            </a:r>
            <a:r>
              <a:rPr lang="ru-RU" sz="2600" dirty="0" err="1"/>
              <a:t>робочого</a:t>
            </a:r>
            <a:r>
              <a:rPr lang="ru-RU" sz="2600" dirty="0"/>
              <a:t> </a:t>
            </a:r>
            <a:r>
              <a:rPr lang="ru-RU" sz="2600" dirty="0" err="1"/>
              <a:t>місця</a:t>
            </a:r>
            <a:r>
              <a:rPr lang="ru-RU" sz="2600" dirty="0"/>
              <a:t> в </a:t>
            </a:r>
            <a:r>
              <a:rPr lang="ru-RU" sz="2600" dirty="0" err="1"/>
              <a:t>компаніях</a:t>
            </a:r>
            <a:r>
              <a:rPr lang="ru-RU" sz="2600" dirty="0"/>
              <a:t>, де </a:t>
            </a:r>
            <a:r>
              <a:rPr lang="ru-RU" sz="2600" dirty="0" err="1"/>
              <a:t>практикують</a:t>
            </a:r>
            <a:r>
              <a:rPr lang="ru-RU" sz="2600" dirty="0"/>
              <a:t> </a:t>
            </a:r>
            <a:r>
              <a:rPr lang="ru-RU" sz="2600" dirty="0" err="1"/>
              <a:t>масовий</a:t>
            </a:r>
            <a:r>
              <a:rPr lang="ru-RU" sz="2600" dirty="0"/>
              <a:t> </a:t>
            </a:r>
            <a:r>
              <a:rPr lang="ru-RU" sz="2600" dirty="0" err="1"/>
              <a:t>набір</a:t>
            </a:r>
            <a:r>
              <a:rPr lang="ru-RU" sz="2600" dirty="0"/>
              <a:t> </a:t>
            </a:r>
            <a:r>
              <a:rPr lang="ru-RU" sz="2600" dirty="0" err="1"/>
              <a:t>працівників</a:t>
            </a:r>
            <a:r>
              <a:rPr lang="ru-RU" sz="2600" dirty="0"/>
              <a:t> (</a:t>
            </a:r>
            <a:r>
              <a:rPr lang="ru-RU" sz="2600" dirty="0" err="1"/>
              <a:t>наприклад</a:t>
            </a:r>
            <a:r>
              <a:rPr lang="ru-RU" sz="2600" dirty="0"/>
              <a:t>, у </a:t>
            </a:r>
            <a:r>
              <a:rPr lang="ru-RU" sz="2600" dirty="0" err="1"/>
              <a:t>сфері</a:t>
            </a:r>
            <a:r>
              <a:rPr lang="ru-RU" sz="2600" dirty="0"/>
              <a:t> ритейлу, </a:t>
            </a:r>
            <a:r>
              <a:rPr lang="ru-RU" sz="2600" dirty="0" err="1"/>
              <a:t>громадського</a:t>
            </a:r>
            <a:r>
              <a:rPr lang="ru-RU" sz="2600" dirty="0"/>
              <a:t> </a:t>
            </a:r>
            <a:r>
              <a:rPr lang="ru-RU" sz="2600" dirty="0" err="1"/>
              <a:t>харчування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страхування</a:t>
            </a:r>
            <a:r>
              <a:rPr lang="ru-RU" sz="2600" dirty="0"/>
              <a:t>). 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42381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406" y="3902901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Стратегія</a:t>
            </a:r>
            <a:r>
              <a:rPr lang="ru-RU" dirty="0"/>
              <a:t> «ПОШУК ПРИХОВАНОГО»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Прихована</a:t>
            </a:r>
            <a:r>
              <a:rPr lang="ru-RU" b="1" dirty="0"/>
              <a:t>» </a:t>
            </a:r>
            <a:r>
              <a:rPr lang="ru-RU" b="1" dirty="0" err="1"/>
              <a:t>вакансія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опублікована</a:t>
            </a:r>
            <a:r>
              <a:rPr lang="ru-RU" dirty="0"/>
              <a:t> в </a:t>
            </a:r>
            <a:r>
              <a:rPr lang="ru-RU" dirty="0" err="1"/>
              <a:t>засобах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 і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унаслідок</a:t>
            </a:r>
            <a:r>
              <a:rPr lang="ru-RU" dirty="0"/>
              <a:t> консерватизму та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, </a:t>
            </a:r>
            <a:r>
              <a:rPr lang="ru-RU" dirty="0" err="1"/>
              <a:t>специфічності</a:t>
            </a:r>
            <a:r>
              <a:rPr lang="ru-RU" dirty="0"/>
              <a:t> сфер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конфіденційності</a:t>
            </a:r>
            <a:r>
              <a:rPr lang="ru-RU" dirty="0"/>
              <a:t>, </a:t>
            </a:r>
            <a:r>
              <a:rPr lang="ru-RU" dirty="0" err="1"/>
              <a:t>неусвідомленої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, </a:t>
            </a:r>
            <a:r>
              <a:rPr lang="ru-RU" dirty="0" err="1"/>
              <a:t>неефективної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кадрами та ряду </a:t>
            </a:r>
            <a:r>
              <a:rPr lang="ru-RU" dirty="0" err="1"/>
              <a:t>інших</a:t>
            </a:r>
            <a:r>
              <a:rPr lang="ru-RU" dirty="0"/>
              <a:t> причин.</a:t>
            </a:r>
          </a:p>
        </p:txBody>
      </p:sp>
    </p:spTree>
    <p:extLst>
      <p:ext uri="{BB962C8B-B14F-4D97-AF65-F5344CB8AC3E}">
        <p14:creationId xmlns:p14="http://schemas.microsoft.com/office/powerpoint/2010/main" val="294154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921" y="3732743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Необхідні дії для пошуку «прихованих» вакансій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600" dirty="0" err="1"/>
              <a:t>С</a:t>
            </a:r>
            <a:r>
              <a:rPr lang="ru-RU" sz="3600" dirty="0" err="1" smtClean="0"/>
              <a:t>класти</a:t>
            </a:r>
            <a:r>
              <a:rPr lang="ru-RU" sz="3600" dirty="0" smtClean="0"/>
              <a:t> </a:t>
            </a:r>
            <a:r>
              <a:rPr lang="ru-RU" sz="3600" dirty="0"/>
              <a:t>список </a:t>
            </a:r>
            <a:r>
              <a:rPr lang="ru-RU" sz="3600" dirty="0" err="1"/>
              <a:t>компаній-роботодавців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приваблюють</a:t>
            </a:r>
            <a:r>
              <a:rPr lang="ru-RU" sz="3600" dirty="0"/>
              <a:t> претендента, </a:t>
            </a:r>
            <a:r>
              <a:rPr lang="ru-RU" sz="3600" dirty="0" err="1"/>
              <a:t>зібрати</a:t>
            </a:r>
            <a:r>
              <a:rPr lang="ru-RU" sz="3600" dirty="0"/>
              <a:t> </a:t>
            </a:r>
            <a:r>
              <a:rPr lang="ru-RU" sz="3600" dirty="0" err="1"/>
              <a:t>якомога</a:t>
            </a:r>
            <a:r>
              <a:rPr lang="ru-RU" sz="3600" dirty="0"/>
              <a:t> </a:t>
            </a:r>
            <a:r>
              <a:rPr lang="ru-RU" sz="3600" dirty="0" err="1"/>
              <a:t>більше</a:t>
            </a:r>
            <a:r>
              <a:rPr lang="ru-RU" sz="3600" dirty="0"/>
              <a:t> </a:t>
            </a:r>
            <a:r>
              <a:rPr lang="ru-RU" sz="3600" dirty="0" err="1"/>
              <a:t>інформації</a:t>
            </a:r>
            <a:r>
              <a:rPr lang="ru-RU" sz="3600" dirty="0"/>
              <a:t> про них з </a:t>
            </a:r>
            <a:r>
              <a:rPr lang="en-US" sz="3600" dirty="0"/>
              <a:t>web-</a:t>
            </a:r>
            <a:r>
              <a:rPr lang="ru-RU" sz="3600" dirty="0" err="1"/>
              <a:t>сайтів</a:t>
            </a:r>
            <a:r>
              <a:rPr lang="ru-RU" sz="3600" dirty="0"/>
              <a:t>, через </a:t>
            </a:r>
            <a:r>
              <a:rPr lang="ru-RU" sz="3600" dirty="0" err="1"/>
              <a:t>спеціальні</a:t>
            </a:r>
            <a:r>
              <a:rPr lang="ru-RU" sz="3600" dirty="0"/>
              <a:t> </a:t>
            </a:r>
            <a:r>
              <a:rPr lang="ru-RU" sz="3600" dirty="0" err="1"/>
              <a:t>пошукові</a:t>
            </a:r>
            <a:r>
              <a:rPr lang="ru-RU" sz="3600" dirty="0"/>
              <a:t> </a:t>
            </a:r>
            <a:r>
              <a:rPr lang="ru-RU" sz="3600" dirty="0" err="1"/>
              <a:t>системи</a:t>
            </a:r>
            <a:r>
              <a:rPr lang="ru-RU" sz="3600" dirty="0"/>
              <a:t> та </a:t>
            </a:r>
            <a:r>
              <a:rPr lang="ru-RU" sz="3600" dirty="0" err="1"/>
              <a:t>використовуючи</a:t>
            </a:r>
            <a:r>
              <a:rPr lang="ru-RU" sz="3600" dirty="0"/>
              <a:t> </a:t>
            </a:r>
            <a:r>
              <a:rPr lang="ru-RU" sz="3600" dirty="0" err="1"/>
              <a:t>неформальні</a:t>
            </a:r>
            <a:r>
              <a:rPr lang="ru-RU" sz="3600" dirty="0"/>
              <a:t> </a:t>
            </a:r>
            <a:r>
              <a:rPr lang="ru-RU" sz="3600" dirty="0" err="1"/>
              <a:t>джерела</a:t>
            </a:r>
            <a:r>
              <a:rPr lang="ru-RU" sz="3600" dirty="0"/>
              <a:t>;</a:t>
            </a:r>
          </a:p>
          <a:p>
            <a:r>
              <a:rPr lang="ru-RU" sz="3600" dirty="0" err="1"/>
              <a:t>Р</a:t>
            </a:r>
            <a:r>
              <a:rPr lang="ru-RU" sz="3600" dirty="0" err="1" smtClean="0"/>
              <a:t>озмістити</a:t>
            </a:r>
            <a:r>
              <a:rPr lang="ru-RU" sz="3600" dirty="0" smtClean="0"/>
              <a:t> </a:t>
            </a:r>
            <a:r>
              <a:rPr lang="ru-RU" sz="3600" dirty="0"/>
              <a:t>на </a:t>
            </a:r>
            <a:r>
              <a:rPr lang="en-US" sz="3600" dirty="0"/>
              <a:t>e-mail </a:t>
            </a:r>
            <a:r>
              <a:rPr lang="ru-RU" sz="3600" dirty="0" err="1"/>
              <a:t>цих</a:t>
            </a:r>
            <a:r>
              <a:rPr lang="ru-RU" sz="3600" dirty="0"/>
              <a:t> </a:t>
            </a:r>
            <a:r>
              <a:rPr lang="ru-RU" sz="3600" dirty="0" err="1"/>
              <a:t>компаній</a:t>
            </a:r>
            <a:r>
              <a:rPr lang="ru-RU" sz="3600" dirty="0"/>
              <a:t> лист, </a:t>
            </a:r>
            <a:r>
              <a:rPr lang="ru-RU" sz="3600" dirty="0" err="1"/>
              <a:t>зокрема</a:t>
            </a:r>
            <a:r>
              <a:rPr lang="ru-RU" sz="3600" dirty="0"/>
              <a:t>, у </a:t>
            </a:r>
            <a:r>
              <a:rPr lang="ru-RU" sz="3600" dirty="0" err="1"/>
              <a:t>вигляді</a:t>
            </a:r>
            <a:r>
              <a:rPr lang="ru-RU" sz="3600" dirty="0"/>
              <a:t> </a:t>
            </a:r>
            <a:r>
              <a:rPr lang="ru-RU" sz="3600" dirty="0" err="1"/>
              <a:t>есе</a:t>
            </a:r>
            <a:r>
              <a:rPr lang="ru-RU" sz="3600" dirty="0"/>
              <a:t>, в </a:t>
            </a:r>
            <a:r>
              <a:rPr lang="ru-RU" sz="3600" dirty="0" err="1"/>
              <a:t>якому</a:t>
            </a:r>
            <a:r>
              <a:rPr lang="ru-RU" sz="3600" dirty="0"/>
              <a:t> </a:t>
            </a:r>
            <a:r>
              <a:rPr lang="ru-RU" sz="3600" dirty="0" err="1"/>
              <a:t>пошукач</a:t>
            </a:r>
            <a:r>
              <a:rPr lang="ru-RU" sz="3600" dirty="0"/>
              <a:t> </a:t>
            </a:r>
            <a:r>
              <a:rPr lang="ru-RU" sz="3600" dirty="0" err="1"/>
              <a:t>етично</a:t>
            </a:r>
            <a:r>
              <a:rPr lang="ru-RU" sz="3600" dirty="0"/>
              <a:t> і </a:t>
            </a:r>
            <a:r>
              <a:rPr lang="ru-RU" sz="3600" dirty="0" err="1"/>
              <a:t>професійно</a:t>
            </a:r>
            <a:r>
              <a:rPr lang="ru-RU" sz="3600" dirty="0"/>
              <a:t> </a:t>
            </a:r>
            <a:r>
              <a:rPr lang="ru-RU" sz="3600" dirty="0" err="1"/>
              <a:t>висловлює</a:t>
            </a:r>
            <a:r>
              <a:rPr lang="ru-RU" sz="3600" dirty="0"/>
              <a:t> </a:t>
            </a:r>
            <a:r>
              <a:rPr lang="ru-RU" sz="3600" dirty="0" err="1"/>
              <a:t>власні</a:t>
            </a:r>
            <a:r>
              <a:rPr lang="ru-RU" sz="3600" dirty="0"/>
              <a:t> </a:t>
            </a:r>
            <a:r>
              <a:rPr lang="ru-RU" sz="3600" dirty="0" err="1"/>
              <a:t>пропозиції</a:t>
            </a:r>
            <a:r>
              <a:rPr lang="ru-RU" sz="3600" dirty="0"/>
              <a:t> </a:t>
            </a:r>
            <a:r>
              <a:rPr lang="ru-RU" sz="3600" dirty="0" err="1"/>
              <a:t>стовно</a:t>
            </a:r>
            <a:r>
              <a:rPr lang="ru-RU" sz="3600" dirty="0"/>
              <a:t> </a:t>
            </a:r>
            <a:r>
              <a:rPr lang="ru-RU" sz="3600" dirty="0" err="1"/>
              <a:t>підвищення</a:t>
            </a:r>
            <a:r>
              <a:rPr lang="ru-RU" sz="3600" dirty="0"/>
              <a:t> </a:t>
            </a:r>
            <a:r>
              <a:rPr lang="ru-RU" sz="3600" dirty="0" err="1"/>
              <a:t>ефективності</a:t>
            </a:r>
            <a:r>
              <a:rPr lang="ru-RU" sz="3600" dirty="0"/>
              <a:t> </a:t>
            </a:r>
            <a:r>
              <a:rPr lang="ru-RU" sz="3600" dirty="0" err="1"/>
              <a:t>окремих</a:t>
            </a:r>
            <a:r>
              <a:rPr lang="ru-RU" sz="3600" dirty="0"/>
              <a:t> </a:t>
            </a:r>
            <a:r>
              <a:rPr lang="ru-RU" sz="3600" dirty="0" err="1"/>
              <a:t>бізнес-процесів</a:t>
            </a:r>
            <a:r>
              <a:rPr lang="ru-RU" sz="3600" dirty="0"/>
              <a:t> в </a:t>
            </a:r>
            <a:r>
              <a:rPr lang="ru-RU" sz="3600" dirty="0" err="1"/>
              <a:t>компанії</a:t>
            </a:r>
            <a:r>
              <a:rPr lang="ru-RU" sz="3600" dirty="0"/>
              <a:t>, </a:t>
            </a:r>
            <a:r>
              <a:rPr lang="ru-RU" sz="3600" dirty="0" smtClean="0"/>
              <a:t>Лист </a:t>
            </a:r>
            <a:r>
              <a:rPr lang="ru-RU" sz="3600" dirty="0"/>
              <a:t>повинен бути </a:t>
            </a:r>
            <a:r>
              <a:rPr lang="ru-RU" sz="3600" dirty="0" err="1"/>
              <a:t>адресований</a:t>
            </a:r>
            <a:r>
              <a:rPr lang="ru-RU" sz="3600" dirty="0"/>
              <a:t> </a:t>
            </a:r>
            <a:r>
              <a:rPr lang="ru-RU" sz="3600" dirty="0" err="1"/>
              <a:t>конкретній</a:t>
            </a:r>
            <a:r>
              <a:rPr lang="ru-RU" sz="3600" dirty="0"/>
              <a:t> </a:t>
            </a:r>
            <a:r>
              <a:rPr lang="ru-RU" sz="3600" dirty="0" err="1"/>
              <a:t>особі</a:t>
            </a:r>
            <a:r>
              <a:rPr lang="ru-RU" sz="3600" dirty="0"/>
              <a:t> і </a:t>
            </a:r>
            <a:r>
              <a:rPr lang="ru-RU" sz="3600" dirty="0" err="1"/>
              <a:t>супроводжуватись</a:t>
            </a:r>
            <a:r>
              <a:rPr lang="ru-RU" sz="3600" dirty="0"/>
              <a:t> </a:t>
            </a:r>
            <a:r>
              <a:rPr lang="ru-RU" sz="3600" dirty="0" smtClean="0"/>
              <a:t>резюме;</a:t>
            </a:r>
          </a:p>
          <a:p>
            <a:r>
              <a:rPr lang="ru-RU" sz="3600" dirty="0" smtClean="0"/>
              <a:t> </a:t>
            </a:r>
            <a:r>
              <a:rPr lang="ru-RU" sz="3600" dirty="0" err="1"/>
              <a:t>Залучення</a:t>
            </a:r>
            <a:r>
              <a:rPr lang="ru-RU" sz="3600" dirty="0"/>
              <a:t> </a:t>
            </a:r>
            <a:r>
              <a:rPr lang="ru-RU" sz="3600" dirty="0" err="1"/>
              <a:t>спеціалістів</a:t>
            </a:r>
            <a:r>
              <a:rPr lang="ru-RU" sz="3600" dirty="0"/>
              <a:t> для </a:t>
            </a:r>
            <a:r>
              <a:rPr lang="ru-RU" sz="3600" dirty="0" err="1"/>
              <a:t>їх</a:t>
            </a:r>
            <a:r>
              <a:rPr lang="ru-RU" sz="3600" dirty="0"/>
              <a:t> «</a:t>
            </a:r>
            <a:r>
              <a:rPr lang="ru-RU" sz="3600" dirty="0" err="1"/>
              <a:t>викриття</a:t>
            </a:r>
            <a:r>
              <a:rPr lang="ru-RU" sz="3600" dirty="0"/>
              <a:t>». </a:t>
            </a:r>
            <a:r>
              <a:rPr lang="ru-RU" sz="3600" dirty="0" smtClean="0"/>
              <a:t>«</a:t>
            </a:r>
            <a:r>
              <a:rPr lang="ru-RU" sz="3600" dirty="0" err="1"/>
              <a:t>Особистий</a:t>
            </a:r>
            <a:r>
              <a:rPr lang="ru-RU" sz="3600" dirty="0"/>
              <a:t> консультант по </a:t>
            </a:r>
            <a:r>
              <a:rPr lang="ru-RU" sz="3600" dirty="0" err="1"/>
              <a:t>кар’єрі</a:t>
            </a:r>
            <a:r>
              <a:rPr lang="ru-RU" sz="3600" dirty="0"/>
              <a:t>», «</a:t>
            </a:r>
            <a:r>
              <a:rPr lang="ru-RU" sz="3600" dirty="0" err="1"/>
              <a:t>Коучинг</a:t>
            </a:r>
            <a:r>
              <a:rPr lang="ru-RU" sz="3600" dirty="0"/>
              <a:t> у </a:t>
            </a:r>
            <a:r>
              <a:rPr lang="ru-RU" sz="3600" dirty="0" err="1"/>
              <a:t>професійній</a:t>
            </a:r>
            <a:r>
              <a:rPr lang="ru-RU" sz="3600" dirty="0"/>
              <a:t> </a:t>
            </a:r>
            <a:r>
              <a:rPr lang="ru-RU" sz="3600" dirty="0" err="1"/>
              <a:t>реалізації</a:t>
            </a:r>
            <a:r>
              <a:rPr lang="ru-RU" sz="3600" dirty="0"/>
              <a:t>», </a:t>
            </a:r>
            <a:r>
              <a:rPr lang="ru-RU" sz="3600" dirty="0" err="1"/>
              <a:t>або</a:t>
            </a:r>
            <a:r>
              <a:rPr lang="ru-RU" sz="3600" dirty="0"/>
              <a:t> «</a:t>
            </a:r>
            <a:r>
              <a:rPr lang="ru-RU" sz="3600" dirty="0" err="1"/>
              <a:t>Персональний</a:t>
            </a:r>
            <a:r>
              <a:rPr lang="ru-RU" sz="3600" dirty="0"/>
              <a:t> </a:t>
            </a:r>
            <a:r>
              <a:rPr lang="ru-RU" sz="3600" dirty="0" err="1"/>
              <a:t>пошук</a:t>
            </a:r>
            <a:r>
              <a:rPr lang="ru-RU" sz="3600" dirty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76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Стратегія</a:t>
            </a:r>
            <a:r>
              <a:rPr lang="ru-RU" b="1" dirty="0"/>
              <a:t> «ПОШУК НА ПОВЕРХНІ»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/>
              <a:t>стратегії</a:t>
            </a:r>
            <a:r>
              <a:rPr lang="ru-RU" dirty="0"/>
              <a:t> «</a:t>
            </a:r>
            <a:r>
              <a:rPr lang="ru-RU" dirty="0" err="1"/>
              <a:t>Пошук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» повинна </a:t>
            </a:r>
            <a:r>
              <a:rPr lang="ru-RU" dirty="0" err="1"/>
              <a:t>супроводжуватись</a:t>
            </a:r>
            <a:r>
              <a:rPr lang="ru-RU" dirty="0"/>
              <a:t> </a:t>
            </a:r>
            <a:r>
              <a:rPr lang="ru-RU" dirty="0" err="1"/>
              <a:t>активними</a:t>
            </a:r>
            <a:r>
              <a:rPr lang="ru-RU" dirty="0"/>
              <a:t> заходами з боку </a:t>
            </a:r>
            <a:r>
              <a:rPr lang="ru-RU" dirty="0" err="1"/>
              <a:t>пошукача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працевлаштування</a:t>
            </a:r>
            <a:r>
              <a:rPr lang="ru-RU" dirty="0"/>
              <a:t> як </a:t>
            </a:r>
            <a:r>
              <a:rPr lang="ru-RU" dirty="0" err="1"/>
              <a:t>власними</a:t>
            </a:r>
            <a:r>
              <a:rPr lang="ru-RU" dirty="0"/>
              <a:t> силами, так і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шляхом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493" y="38642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594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Психологічні стратегії пошуку роботи </vt:lpstr>
      <vt:lpstr>Стратегія пошуку роботи розглядається як:</vt:lpstr>
      <vt:lpstr>Фактори, що стимулюють до пошуку роботи:</vt:lpstr>
      <vt:lpstr>Означення</vt:lpstr>
      <vt:lpstr>Стратегія «ПРОМІЖНА СХОДИНКА»</vt:lpstr>
      <vt:lpstr>Організувати процес пошуку роботи згідно стратегії «Проміжна сходинка» можна  наступними способами:</vt:lpstr>
      <vt:lpstr>Стратегія «ПОШУК ПРИХОВАНОГО»</vt:lpstr>
      <vt:lpstr>Необхідні дії для пошуку «прихованих» вакансій</vt:lpstr>
      <vt:lpstr>Стратегія «ПОШУК НА ПОВЕРХНІ»</vt:lpstr>
      <vt:lpstr>Заходи пошукача роботи в рамках стратегії «Пошук на поверхні»</vt:lpstr>
      <vt:lpstr>Стратегія «ЖИТЕЛІ МЕРЕЖІ»</vt:lpstr>
      <vt:lpstr>Стратегія «Жителі мережі» передбачає реалізацію комплексу заходів:</vt:lpstr>
      <vt:lpstr>Висновки: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Психологічні стратегії пошуку роботи</dc:title>
  <dc:creator>acer</dc:creator>
  <cp:lastModifiedBy>Ольга</cp:lastModifiedBy>
  <cp:revision>15</cp:revision>
  <dcterms:created xsi:type="dcterms:W3CDTF">2018-11-13T19:27:02Z</dcterms:created>
  <dcterms:modified xsi:type="dcterms:W3CDTF">2020-01-11T12:57:31Z</dcterms:modified>
</cp:coreProperties>
</file>