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5" r:id="rId2"/>
    <p:sldId id="277" r:id="rId3"/>
    <p:sldId id="276" r:id="rId4"/>
    <p:sldId id="278" r:id="rId5"/>
    <p:sldId id="280" r:id="rId6"/>
    <p:sldId id="284" r:id="rId7"/>
    <p:sldId id="285" r:id="rId8"/>
    <p:sldId id="292" r:id="rId9"/>
    <p:sldId id="287" r:id="rId10"/>
    <p:sldId id="290" r:id="rId11"/>
    <p:sldId id="289" r:id="rId12"/>
    <p:sldId id="291" r:id="rId13"/>
    <p:sldId id="28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3" autoAdjust="0"/>
    <p:restoredTop sz="94590" autoAdjust="0"/>
  </p:normalViewPr>
  <p:slideViewPr>
    <p:cSldViewPr>
      <p:cViewPr varScale="1">
        <p:scale>
          <a:sx n="70" d="100"/>
          <a:sy n="70" d="100"/>
        </p:scale>
        <p:origin x="-136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63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91A5DED0-90F1-4D17-804F-6956429E9FDC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1A5DED0-90F1-4D17-804F-6956429E9FDC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5DED0-90F1-4D17-804F-6956429E9FDC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6E0C-50F0-4A96-8EA9-B581798A8D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1A5DED0-90F1-4D17-804F-6956429E9FDC}" type="datetimeFigureOut">
              <a:rPr lang="ru-RU" smtClean="0"/>
              <a:pPr/>
              <a:t>15.12.2022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B726E0C-50F0-4A96-8EA9-B581798A8D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368152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uk-UA" sz="3100" b="1" dirty="0" smtClean="0"/>
              <a:t>Проблема свідомості та її філософський смисл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Лекція 3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7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435280" cy="50405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План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1. Проблема визначення свідомості.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1.1 Ідеалізм.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1.2 Дуалізм.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1.3 Матеріалізм.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Генеза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свідомості.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3. Характеристика свідомості.</a:t>
            </a:r>
          </a:p>
          <a:p>
            <a:pPr marL="0" indent="0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4. Структура свідомості.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71758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uk-UA" dirty="0" smtClean="0"/>
              <a:t>Передумови виникнення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91264" cy="52565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2000" i="1" u="sng" dirty="0" smtClean="0"/>
              <a:t>Біологічні:</a:t>
            </a:r>
            <a:endParaRPr lang="ru-RU" sz="2000" dirty="0" smtClean="0"/>
          </a:p>
          <a:p>
            <a:pPr lvl="0"/>
            <a:r>
              <a:rPr lang="uk-UA" sz="2000" dirty="0" smtClean="0"/>
              <a:t>розвинена нервова система;</a:t>
            </a:r>
            <a:endParaRPr lang="ru-RU" sz="2000" dirty="0" smtClean="0"/>
          </a:p>
          <a:p>
            <a:pPr lvl="0"/>
            <a:r>
              <a:rPr lang="uk-UA" sz="2000" dirty="0" smtClean="0"/>
              <a:t>особлива будова тіла (прямоходіння, руки та ін.);</a:t>
            </a:r>
            <a:endParaRPr lang="ru-RU" sz="2000" dirty="0" smtClean="0"/>
          </a:p>
          <a:p>
            <a:pPr lvl="0"/>
            <a:r>
              <a:rPr lang="uk-UA" sz="2000" dirty="0" smtClean="0"/>
              <a:t>розвинена система органів чуття;</a:t>
            </a:r>
            <a:endParaRPr lang="ru-RU" sz="2000" dirty="0" smtClean="0"/>
          </a:p>
          <a:p>
            <a:pPr lvl="0"/>
            <a:r>
              <a:rPr lang="uk-UA" sz="2000" dirty="0" smtClean="0"/>
              <a:t>особливий устрій голосового апарату; </a:t>
            </a:r>
            <a:endParaRPr lang="ru-RU" sz="2000" dirty="0" smtClean="0"/>
          </a:p>
          <a:p>
            <a:pPr lvl="0"/>
            <a:r>
              <a:rPr lang="uk-UA" sz="2000" dirty="0" smtClean="0"/>
              <a:t>стадна поведінка;</a:t>
            </a:r>
            <a:endParaRPr lang="ru-RU" sz="2000" dirty="0" smtClean="0"/>
          </a:p>
          <a:p>
            <a:pPr lvl="0"/>
            <a:r>
              <a:rPr lang="uk-UA" sz="2000" dirty="0" smtClean="0"/>
              <a:t>відносно тривалий період дитинства; </a:t>
            </a:r>
            <a:endParaRPr lang="ru-RU" sz="2000" dirty="0" smtClean="0"/>
          </a:p>
          <a:p>
            <a:pPr lvl="0"/>
            <a:r>
              <a:rPr lang="uk-UA" sz="2000" dirty="0" smtClean="0"/>
              <a:t>недостатність біологічних механізмів виживання людини</a:t>
            </a:r>
            <a:endParaRPr lang="ru-RU" sz="2000" dirty="0" smtClean="0"/>
          </a:p>
          <a:p>
            <a:pPr marL="0" indent="0" algn="ctr">
              <a:buNone/>
            </a:pPr>
            <a:r>
              <a:rPr lang="uk-UA" sz="2000" i="1" u="sng" dirty="0" smtClean="0"/>
              <a:t>Соціальні: </a:t>
            </a:r>
            <a:endParaRPr lang="ru-RU" sz="2000" dirty="0" smtClean="0"/>
          </a:p>
          <a:p>
            <a:pPr lvl="0"/>
            <a:r>
              <a:rPr lang="uk-UA" sz="2000" dirty="0" smtClean="0"/>
              <a:t>соціальність людини;</a:t>
            </a:r>
            <a:endParaRPr lang="ru-RU" sz="2000" dirty="0" smtClean="0"/>
          </a:p>
          <a:p>
            <a:pPr lvl="0"/>
            <a:r>
              <a:rPr lang="uk-UA" sz="2000" dirty="0" smtClean="0"/>
              <a:t>праця за допомогою спеціальних знарядь;</a:t>
            </a:r>
            <a:endParaRPr lang="ru-RU" sz="2000" dirty="0" smtClean="0"/>
          </a:p>
          <a:p>
            <a:pPr lvl="0"/>
            <a:r>
              <a:rPr lang="uk-UA" sz="2000" dirty="0" smtClean="0"/>
              <a:t>спілкування;</a:t>
            </a:r>
            <a:endParaRPr lang="ru-RU" sz="2000" dirty="0" smtClean="0"/>
          </a:p>
          <a:p>
            <a:r>
              <a:rPr lang="uk-UA" sz="2000" dirty="0" smtClean="0"/>
              <a:t>історичний досвід та культура</a:t>
            </a:r>
          </a:p>
        </p:txBody>
      </p:sp>
    </p:spTree>
    <p:extLst>
      <p:ext uri="{BB962C8B-B14F-4D97-AF65-F5344CB8AC3E}">
        <p14:creationId xmlns:p14="http://schemas.microsoft.com/office/powerpoint/2010/main" val="130081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uk-UA" dirty="0"/>
              <a:t>Х</a:t>
            </a:r>
            <a:r>
              <a:rPr lang="uk-UA" dirty="0" smtClean="0"/>
              <a:t>арактеристика свідомості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91264" cy="5256584"/>
          </a:xfrm>
        </p:spPr>
        <p:txBody>
          <a:bodyPr>
            <a:no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Функція головного мозку;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Зв'язок між явищами свідомості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(образами, думками, ідеями)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і мозковим процесом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зв'язок між інформацією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її носієм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Формується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у процесі діяльності;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ає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суспільно-історичний характер;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еребуває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у взаємозв’язку з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мовою (гіпотеза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Сепира-Уорфа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6294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uk-UA" dirty="0" smtClean="0"/>
              <a:t>Структурні складові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91264" cy="5256584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Пізнавальна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когнітивна): </a:t>
            </a:r>
          </a:p>
          <a:p>
            <a:pPr lvl="0"/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очуттєво-сенситивний рівень;</a:t>
            </a:r>
          </a:p>
          <a:p>
            <a:pPr lvl="0"/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бстрактно-уявний рівень;</a:t>
            </a:r>
          </a:p>
          <a:p>
            <a:pPr lvl="0"/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нтуїтивний рівень.</a:t>
            </a:r>
            <a:endParaRPr lang="uk-UA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buNone/>
            </a:pP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Емоційно-чуттєва: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800" dirty="0" err="1">
                <a:latin typeface="Times New Roman" pitchFamily="18" charset="0"/>
                <a:cs typeface="Times New Roman" pitchFamily="18" charset="0"/>
              </a:rPr>
              <a:t>Інстинктивно-аффектні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 стани (передчуття, ведіння, невиразні переживання, галюцинації та ін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.);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Емоції (страх, гнів, радість та ін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.).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Ціннісно-мотиваційна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Вищі 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мотиви та духовні ідеали 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особистості; </a:t>
            </a:r>
          </a:p>
          <a:p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Здібності 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до їх творчого формування (фантазія, уява, інтуїція</a:t>
            </a:r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0" algn="ctr">
              <a:buNone/>
            </a:pPr>
            <a:r>
              <a:rPr lang="uk-UA" sz="1800" b="1" u="sng" dirty="0" smtClean="0">
                <a:latin typeface="Times New Roman" pitchFamily="18" charset="0"/>
                <a:cs typeface="Times New Roman" pitchFamily="18" charset="0"/>
              </a:rPr>
              <a:t>Самосвідомість:</a:t>
            </a:r>
          </a:p>
          <a:p>
            <a:pPr algn="just"/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Самопочуття;</a:t>
            </a:r>
          </a:p>
          <a:p>
            <a:pPr algn="just"/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Соціальна ідентифікація;</a:t>
            </a:r>
          </a:p>
          <a:p>
            <a:pPr algn="just"/>
            <a:r>
              <a:rPr lang="uk-UA" sz="1800" dirty="0" smtClean="0">
                <a:latin typeface="Times New Roman" pitchFamily="18" charset="0"/>
                <a:cs typeface="Times New Roman" pitchFamily="18" charset="0"/>
              </a:rPr>
              <a:t>Свідомість «Я»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0708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6600" dirty="0" smtClean="0"/>
              <a:t>Дякую за увагу!</a:t>
            </a:r>
            <a:endParaRPr lang="ru-RU" sz="6600" dirty="0"/>
          </a:p>
        </p:txBody>
      </p:sp>
    </p:spTree>
    <p:extLst>
      <p:ext uri="{BB962C8B-B14F-4D97-AF65-F5344CB8AC3E}">
        <p14:creationId xmlns:p14="http://schemas.microsoft.com/office/powerpoint/2010/main" val="2614461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ru-RU" b="1" dirty="0" smtClean="0"/>
              <a:t> </a:t>
            </a:r>
            <a:r>
              <a:rPr lang="ru-RU" b="1" dirty="0" err="1" smtClean="0"/>
              <a:t>Свідомість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термін походить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від латинського «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conscientia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», що означає обізнаність, розуміння, згоду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сукупність всіх станів внутрішнього світу і усвідомлених і неусвідомлених, тобто як синонім терміну «психіка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»;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«приватна даність», тобто те, що належить виключно окремій людині з чим вона не може безпосередньо поділитися з іншою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людиною;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специфічний прояв духовної життєдіяльності людини, пов’язаної з пізнанням, робить відомим (свідомим), знаним зміст реальності, що набуває предметно-мовної форми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знання;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лючові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відмінності у розумінні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пов’язані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 різними інтерпретаціями взаємозв’язку свідомості і буття, свідомості і тіла (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mind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body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problem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), свідомості і мови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5093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uk-UA" dirty="0"/>
              <a:t>Ідеалізм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серед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сучасних прибічників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лауреат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Нобелевської премії з фізіології і медицини </a:t>
            </a:r>
            <a:r>
              <a:rPr lang="uk-UA" sz="2400" i="1" dirty="0" err="1">
                <a:latin typeface="Times New Roman" pitchFamily="18" charset="0"/>
                <a:cs typeface="Times New Roman" pitchFamily="18" charset="0"/>
              </a:rPr>
              <a:t>Дж.К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400" i="1" dirty="0" err="1" smtClean="0">
                <a:latin typeface="Times New Roman" pitchFamily="18" charset="0"/>
                <a:cs typeface="Times New Roman" pitchFamily="18" charset="0"/>
              </a:rPr>
              <a:t>Екклз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 професор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Оксфордського університету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Р. </a:t>
            </a:r>
            <a:r>
              <a:rPr lang="uk-UA" sz="2400" i="1" dirty="0" err="1" smtClean="0">
                <a:latin typeface="Times New Roman" pitchFamily="18" charset="0"/>
                <a:cs typeface="Times New Roman" pitchFamily="18" charset="0"/>
              </a:rPr>
              <a:t>Суінберн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визнають досягнення сучасної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науки;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заперечують, що матеріальна діяльність мозку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пов’язана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із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свідомістю;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відмовляються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вважати цей зв’язок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причинно-наслідковим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визнають, що мозок породжує свідомість і що свідомість похідна від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мозку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3195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 fontScale="90000"/>
          </a:bodyPr>
          <a:lstStyle/>
          <a:p>
            <a:pPr algn="ctr"/>
            <a:r>
              <a:rPr lang="uk-UA" dirty="0" smtClean="0"/>
              <a:t>Дуалізм/оказіоналізм: Р. Декарт, А. </a:t>
            </a:r>
            <a:r>
              <a:rPr lang="uk-UA" dirty="0" err="1" smtClean="0"/>
              <a:t>Гейлінкс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91264" cy="52565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між духовною та матеріальною субстанцією немає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зв’язку;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Бог синхронізує перехід зовнішніх подразників у відчуття і навпаки акту волі в тілесні рухи;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одразники та акти волі – приводи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occasiones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) процесів свідомості;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Бог – справжня їх причина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400" i="1" dirty="0" err="1">
                <a:latin typeface="Times New Roman" pitchFamily="18" charset="0"/>
                <a:cs typeface="Times New Roman" pitchFamily="18" charset="0"/>
              </a:rPr>
              <a:t>Патнем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критикує цей підхід, вживаючи метафору «привиду у машині».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uk-UA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878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uk-UA" dirty="0" err="1" smtClean="0"/>
              <a:t>Фізікалізм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заперечує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існування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свідомості;</a:t>
            </a:r>
          </a:p>
          <a:p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насправді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існують лише фізіологічні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процеси;</a:t>
            </a:r>
          </a:p>
          <a:p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поняття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«свідомість» – лише спосіб їх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опису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ерміни «душа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», «дух», «ідеальне», «трансцендентальне» та ін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ненаукові;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приклад –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теорія тотожності» Якоба </a:t>
            </a:r>
            <a:r>
              <a:rPr lang="uk-UA" i="1" dirty="0" err="1">
                <a:latin typeface="Times New Roman" pitchFamily="18" charset="0"/>
                <a:cs typeface="Times New Roman" pitchFamily="18" charset="0"/>
              </a:rPr>
              <a:t>Молешота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відповідно до якої ментальні стани людини тотожні фізичним станам її нервової системи</a:t>
            </a:r>
          </a:p>
          <a:p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9750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uk-UA" i="1" dirty="0" smtClean="0"/>
              <a:t>«Важка проблема </a:t>
            </a:r>
            <a:r>
              <a:rPr lang="uk-UA" i="1" dirty="0"/>
              <a:t>свідомості»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91264" cy="52565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uk-UA" sz="2400" dirty="0" smtClean="0"/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знання фізіологічних корелятів для всіх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психічних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процесів</a:t>
            </a:r>
          </a:p>
          <a:p>
            <a:pPr marL="0" indent="0" algn="just">
              <a:buNone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е тотожне досвіду суб’єктивного переживання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мислення; </a:t>
            </a:r>
          </a:p>
          <a:p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ормула «Як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?»;</a:t>
            </a:r>
          </a:p>
          <a:p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Ф. Джексон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показує це за допомогою </a:t>
            </a:r>
            <a:r>
              <a:rPr lang="uk-UA" sz="2400" i="1" dirty="0" err="1">
                <a:latin typeface="Times New Roman" pitchFamily="18" charset="0"/>
                <a:cs typeface="Times New Roman" pitchFamily="18" charset="0"/>
              </a:rPr>
              <a:t>мисленневого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 експерименту «Кімната Мері»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(«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What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Mary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didn’t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know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» (1986).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3928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uk-UA" dirty="0" smtClean="0"/>
              <a:t>Функціоналізм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91264" cy="525658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uk-UA" sz="2400" dirty="0" smtClean="0"/>
          </a:p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свідомість -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це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функція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нервової системи, яка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може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бути реалізована за допомогою різних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засобів;</a:t>
            </a:r>
          </a:p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свідомість у  всій багатоманітності своїх проявів може бути реалізована на різних субстратах, чи то мозок чи мікросхеми у комп’ютері.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приклади – теорія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Д. </a:t>
            </a:r>
            <a:r>
              <a:rPr lang="uk-UA" sz="2400" i="1" dirty="0" err="1" smtClean="0">
                <a:latin typeface="Times New Roman" pitchFamily="18" charset="0"/>
                <a:cs typeface="Times New Roman" pitchFamily="18" charset="0"/>
              </a:rPr>
              <a:t>Денета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«функціоналізм машинного стану», «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психофункціоналізм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», «аналітичний функціоналізм»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2400" dirty="0" smtClean="0"/>
          </a:p>
          <a:p>
            <a:pPr marL="0" indent="0">
              <a:buNone/>
            </a:pP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031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uk-UA" dirty="0" smtClean="0"/>
              <a:t>Діалектико-матеріалістична концепція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91264" cy="5256584"/>
          </a:xfrm>
        </p:spPr>
        <p:txBody>
          <a:bodyPr>
            <a:noAutofit/>
          </a:bodyPr>
          <a:lstStyle/>
          <a:p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свідомість – вища психічна форма відображення дійсності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Ознаки свідомості: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ідеальність – тобто існування в загальних образах, що реалізуються у процесі суспільної діяльності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індивіда.</a:t>
            </a:r>
          </a:p>
          <a:p>
            <a:pPr marL="0" lvl="0" indent="0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Ідеальне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відкривається у процесі залучення людини до колективного розуму людства. Відносно до окремої людини ідеальне виступає як частина об’єктивної реальності.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формується у процесі діяльності;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має суспільно-історичний характер;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перебуває у взаємозв’язку з буттям людини.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uk-UA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2400" dirty="0" smtClean="0"/>
          </a:p>
          <a:p>
            <a:pPr marL="0" indent="0">
              <a:buNone/>
            </a:pP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874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uk-UA" dirty="0" err="1" smtClean="0"/>
              <a:t>Генеза</a:t>
            </a:r>
            <a:r>
              <a:rPr lang="uk-UA" dirty="0" smtClean="0"/>
              <a:t> свідомості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291264" cy="5256584"/>
          </a:xfrm>
        </p:spPr>
        <p:txBody>
          <a:bodyPr>
            <a:noAutofit/>
          </a:bodyPr>
          <a:lstStyle/>
          <a:p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Відображення як здатність матеріальних явищ/предметів відтворювати у своїх властивостях особливості інших явищ;</a:t>
            </a:r>
          </a:p>
          <a:p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Інформаційне відображення пов’язане з використанням результатів зовнішніх впливів;</a:t>
            </a:r>
          </a:p>
          <a:p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Подразливість – здатність живого організму до специфічних реакцій у відповідь на певні зовнішні подразники (світло, зміна температури);</a:t>
            </a:r>
          </a:p>
          <a:p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Чутливість – здатність тварин відображати властивості речей у вигляді відчуттів;</a:t>
            </a:r>
          </a:p>
          <a:p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Сприйняття – здатність тварин комплексно відображати наявну ситуацію;</a:t>
            </a:r>
          </a:p>
          <a:p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Свідомість людини як вища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форма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відображення дійсності</a:t>
            </a:r>
          </a:p>
          <a:p>
            <a:endParaRPr lang="uk-UA" sz="2400" dirty="0" smtClean="0"/>
          </a:p>
          <a:p>
            <a:pPr marL="0" indent="0">
              <a:buNone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6294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1249</TotalTime>
  <Words>740</Words>
  <Application>Microsoft Office PowerPoint</Application>
  <PresentationFormat>Экран (4:3)</PresentationFormat>
  <Paragraphs>105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Начальная</vt:lpstr>
      <vt:lpstr> Проблема свідомості та її філософський смисл Лекція 3 </vt:lpstr>
      <vt:lpstr> Свідомість</vt:lpstr>
      <vt:lpstr>Ідеалізм</vt:lpstr>
      <vt:lpstr>Дуалізм/оказіоналізм: Р. Декарт, А. Гейлінкс</vt:lpstr>
      <vt:lpstr>Фізікалізм</vt:lpstr>
      <vt:lpstr>«Важка проблема свідомості»</vt:lpstr>
      <vt:lpstr>Функціоналізм</vt:lpstr>
      <vt:lpstr>Діалектико-матеріалістична концепція </vt:lpstr>
      <vt:lpstr>Генеза свідомості</vt:lpstr>
      <vt:lpstr>Передумови виникнення </vt:lpstr>
      <vt:lpstr>Характеристика свідомості </vt:lpstr>
      <vt:lpstr>Структурні складові </vt:lpstr>
      <vt:lpstr>Дякую за увагу!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Соціально-управлінські технології запобігання та протидії корупції</dc:title>
  <dc:creator>userznu</dc:creator>
  <cp:lastModifiedBy>Admin</cp:lastModifiedBy>
  <cp:revision>128</cp:revision>
  <dcterms:created xsi:type="dcterms:W3CDTF">2017-10-25T11:02:45Z</dcterms:created>
  <dcterms:modified xsi:type="dcterms:W3CDTF">2022-12-15T13:48:07Z</dcterms:modified>
</cp:coreProperties>
</file>