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8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0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76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0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1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1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9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1791B-5A0C-4115-AF6F-AA91D45D2887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AB7D5-DB1A-49E4-A228-44CA15576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9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6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МЕТОДИ </a:t>
            </a:r>
            <a:r>
              <a:rPr lang="uk-UA" b="1" dirty="0"/>
              <a:t>СПАЛЮВАННЯ </a:t>
            </a:r>
            <a:r>
              <a:rPr lang="uk-UA" b="1" dirty="0" smtClean="0"/>
              <a:t>ПАЛИВА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303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3287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ГОРІННЯ ТВЕРДОГО ПАЛИВА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2936"/>
            <a:ext cx="10515600" cy="3742441"/>
          </a:xfrm>
        </p:spPr>
        <p:txBody>
          <a:bodyPr>
            <a:normAutofit lnSpcReduction="10000"/>
          </a:bodyPr>
          <a:lstStyle/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відміну від горіння газу горіння вуглецю є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гетерогенним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процесом, оскільки тут горюче і </a:t>
            </a:r>
            <a:r>
              <a:rPr lang="uk-UA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окислювач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знаходяться в різних агрегатних станах.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 горіння твердого палива визначається горінням вуглецю, оскільки вуглець в твердому паливі знаходиться в значній кількості. Так антрацит має С</a:t>
            </a:r>
            <a:r>
              <a:rPr lang="uk-UA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=93-95%, а дрова 50-60% 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Вивченням процесу горіння вуглецю займалися ряд дослідників, які пропонували свої схеми горіння вуглецю. Так з'явилася редукційна теорія, первинна теорія, комплексна теорія.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сучасних уявленнях існують наступні схеми горіння вуглецю: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751" y="4660471"/>
            <a:ext cx="8295588" cy="219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62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830199"/>
              </p:ext>
            </p:extLst>
          </p:nvPr>
        </p:nvGraphicFramePr>
        <p:xfrm>
          <a:off x="3346516" y="314786"/>
          <a:ext cx="4819584" cy="509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3" imgW="9039225" imgH="5029200" progId="AutoCAD.Drawing.15">
                  <p:embed/>
                </p:oleObj>
              </mc:Choice>
              <mc:Fallback>
                <p:oleObj r:id="rId3" imgW="9039225" imgH="5029200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9345" r="32520" b="8760"/>
                      <a:stretch>
                        <a:fillRect/>
                      </a:stretch>
                    </p:blipFill>
                    <p:spPr bwMode="auto">
                      <a:xfrm>
                        <a:off x="3346516" y="314786"/>
                        <a:ext cx="4819584" cy="5096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25831" y="575766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1 - частка вуглецю; 2 - поверхня горіння; 3 - зона дифузії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окислювача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частки і відведення горючих газів.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11.1 - Схема гетерогенного горіння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90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809" y="392751"/>
            <a:ext cx="11246963" cy="4829698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Горіння здійснюється на поверхні 2. Швидкість горіння визначається з одного боку швидкістю </a:t>
            </a:r>
            <a:r>
              <a:rPr lang="uk-UA" dirty="0" err="1"/>
              <a:t>сумішеутворювання</a:t>
            </a:r>
            <a:r>
              <a:rPr lang="uk-UA" dirty="0"/>
              <a:t>, тобто тут швидкістю дифузії кисню повітря до частки, а з іншої - швидкістю хімічної реакції.</a:t>
            </a:r>
            <a:endParaRPr lang="ru-RU" dirty="0"/>
          </a:p>
          <a:p>
            <a:r>
              <a:rPr lang="uk-UA" dirty="0"/>
              <a:t>Залежно від того, що визначає швидкість горіння, розрізняють кінетичну і дифузійну область горіння. </a:t>
            </a:r>
            <a:endParaRPr lang="ru-RU" dirty="0"/>
          </a:p>
          <a:p>
            <a:r>
              <a:rPr lang="uk-UA" dirty="0"/>
              <a:t>Якщо швидкість горіння визначається швидкістю хімічної реакції, то область горіння називається </a:t>
            </a:r>
            <a:r>
              <a:rPr lang="uk-UA" b="1" dirty="0"/>
              <a:t>кінетичною</a:t>
            </a:r>
            <a:r>
              <a:rPr lang="uk-UA" dirty="0"/>
              <a:t>. В цьому випадку в зоні горіння знаходиться велика кількість </a:t>
            </a:r>
            <a:r>
              <a:rPr lang="uk-UA" dirty="0" err="1"/>
              <a:t>окислювача</a:t>
            </a:r>
            <a:r>
              <a:rPr lang="uk-UA" dirty="0"/>
              <a:t>, а швидкість горіння лімітується швидкістю хімічної реакції. Ця область горіння відповідає низьким температурам, менш 900-1100 </a:t>
            </a:r>
            <a:r>
              <a:rPr lang="uk-UA" baseline="30000" dirty="0" err="1"/>
              <a:t>о</a:t>
            </a:r>
            <a:r>
              <a:rPr lang="uk-UA" dirty="0" err="1"/>
              <a:t>С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Із збільшенням температури швидкість хімічної реакції збільшується, вжиток кисню збільшується настане такий момент, коли його не вистачатиме для здійснення хімічної реакції і вона цілком визначатиметься дифузією кисню в зону горіння. Ця область називається </a:t>
            </a:r>
            <a:r>
              <a:rPr lang="uk-UA" b="1" dirty="0"/>
              <a:t>дифузійною.</a:t>
            </a:r>
            <a:endParaRPr lang="ru-RU" dirty="0"/>
          </a:p>
          <a:p>
            <a:r>
              <a:rPr lang="uk-UA" dirty="0"/>
              <a:t>Області реагування при гетерогенному горінні показані на рисунку </a:t>
            </a:r>
            <a:r>
              <a:rPr lang="uk-UA" dirty="0" smtClean="0"/>
              <a:t>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3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510" y="529611"/>
            <a:ext cx="8251239" cy="409894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388123" y="5405975"/>
            <a:ext cx="76325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Області реагування при гетерогенному горінні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85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237" y="84523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Існує проміжна область горіння, в якій на швидкість горіння однаково впливають як швидкість дифузії, так і швидкість хімічної реакції.</a:t>
            </a:r>
            <a:endParaRPr lang="ru-RU" dirty="0"/>
          </a:p>
          <a:p>
            <a:r>
              <a:rPr lang="uk-UA" dirty="0"/>
              <a:t>При збільшенні швидкості перебігу газового потоку </a:t>
            </a:r>
            <a:r>
              <a:rPr lang="en-US" dirty="0"/>
              <a:t>W </a:t>
            </a:r>
            <a:r>
              <a:rPr lang="uk-UA" dirty="0"/>
              <a:t>і зменшенні діаметру паливних часток </a:t>
            </a:r>
            <a:r>
              <a:rPr lang="en-US" dirty="0"/>
              <a:t>d</a:t>
            </a:r>
            <a:r>
              <a:rPr lang="uk-UA" dirty="0"/>
              <a:t> швидкість дифузійного горіння збільшується.</a:t>
            </a:r>
            <a:endParaRPr lang="ru-RU" dirty="0"/>
          </a:p>
          <a:p>
            <a:r>
              <a:rPr lang="uk-UA" dirty="0"/>
              <a:t>Горіння реальної вуглецевої частки (коксу) має деякі особливості, які пов'язані з наявністю </a:t>
            </a:r>
            <a:r>
              <a:rPr lang="uk-UA" dirty="0" err="1"/>
              <a:t>тріщин</a:t>
            </a:r>
            <a:r>
              <a:rPr lang="uk-UA" dirty="0"/>
              <a:t> у вуглецевій частці. При надлишку кисню довкола частки (кінетична область горіння) кисень має можливість проникати в тріщини частки  і волати внутрішнє горіння вуглецю. При його недоліку (дифузійна область горіння) відбувається поверхневе горіння частки.</a:t>
            </a:r>
            <a:endParaRPr lang="ru-RU" dirty="0"/>
          </a:p>
          <a:p>
            <a:r>
              <a:rPr lang="uk-UA" dirty="0"/>
              <a:t>У реальних умовах вигорання частки відбувається нерівномірно по поверхні. Більше вигорання спостерігається з боку </a:t>
            </a:r>
            <a:r>
              <a:rPr lang="uk-UA" dirty="0" err="1"/>
              <a:t>набігаючого</a:t>
            </a:r>
            <a:r>
              <a:rPr lang="uk-UA" dirty="0"/>
              <a:t> потоку.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310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182390"/>
              </p:ext>
            </p:extLst>
          </p:nvPr>
        </p:nvGraphicFramePr>
        <p:xfrm>
          <a:off x="3836708" y="207389"/>
          <a:ext cx="4135475" cy="1763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r:id="rId3" imgW="9039225" imgH="5029200" progId="AutoCAD.Drawing.15">
                  <p:embed/>
                </p:oleObj>
              </mc:Choice>
              <mc:Fallback>
                <p:oleObj r:id="rId3" imgW="9039225" imgH="5029200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31009" r="9406"/>
                      <a:stretch>
                        <a:fillRect/>
                      </a:stretch>
                    </p:blipFill>
                    <p:spPr bwMode="auto">
                      <a:xfrm>
                        <a:off x="3836708" y="207389"/>
                        <a:ext cx="4135475" cy="17630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897929" y="2063455"/>
            <a:ext cx="91919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Особливості спалювання натурального твердого палива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6376" y="2733171"/>
            <a:ext cx="9629936" cy="397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84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14161"/>
            <a:ext cx="10515600" cy="2462802"/>
          </a:xfrm>
        </p:spPr>
        <p:txBody>
          <a:bodyPr/>
          <a:lstStyle/>
          <a:p>
            <a:r>
              <a:rPr lang="uk-UA" dirty="0"/>
              <a:t>На горіння вугільної частки великий вплив надає зола. Вона зменшує доступ кисню повітря до частки. Особливо це посилюється, коли зола знаходиться в розплавленому стані. Вона </a:t>
            </a:r>
            <a:r>
              <a:rPr lang="uk-UA" dirty="0" err="1"/>
              <a:t>відшлаковується</a:t>
            </a:r>
            <a:r>
              <a:rPr lang="uk-UA" dirty="0"/>
              <a:t>, покриває поверхню частки і та через відсутність кисню, потухає. Наявність золи значно ускладнює експлуатацію котла.</a:t>
            </a:r>
            <a:endParaRPr lang="ru-RU" dirty="0"/>
          </a:p>
          <a:p>
            <a:endParaRPr lang="en-US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357216"/>
              </p:ext>
            </p:extLst>
          </p:nvPr>
        </p:nvGraphicFramePr>
        <p:xfrm>
          <a:off x="1875934" y="188536"/>
          <a:ext cx="8047998" cy="2762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5835" t="30093" r="26881" b="31816"/>
                      <a:stretch>
                        <a:fillRect/>
                      </a:stretch>
                    </p:blipFill>
                    <p:spPr bwMode="auto">
                      <a:xfrm>
                        <a:off x="1875934" y="188536"/>
                        <a:ext cx="8047998" cy="2762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34196" y="3197199"/>
            <a:ext cx="6143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11.4 - Стадії вигорання частки твердого палива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9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518474"/>
            <a:ext cx="10822757" cy="5995448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/>
              <a:t>МЕТОДИ СПАЛЮВАННЯ ГАЗА</a:t>
            </a:r>
            <a:endParaRPr lang="ru-RU" dirty="0" smtClean="0"/>
          </a:p>
          <a:p>
            <a:endParaRPr lang="uk-UA" dirty="0" smtClean="0"/>
          </a:p>
          <a:p>
            <a:r>
              <a:rPr lang="uk-UA" dirty="0" smtClean="0"/>
              <a:t>Процес </a:t>
            </a:r>
            <a:r>
              <a:rPr lang="uk-UA" dirty="0"/>
              <a:t>спалювання газу складається з трьох послідовних стадій:</a:t>
            </a:r>
            <a:endParaRPr lang="ru-RU" dirty="0"/>
          </a:p>
          <a:p>
            <a:pPr lvl="0"/>
            <a:r>
              <a:rPr lang="uk-UA" dirty="0" err="1"/>
              <a:t>сумішеутворювання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підігрів суміші до температури займання;</a:t>
            </a:r>
            <a:endParaRPr lang="ru-RU" dirty="0"/>
          </a:p>
          <a:p>
            <a:pPr lvl="0"/>
            <a:r>
              <a:rPr lang="uk-UA" dirty="0"/>
              <a:t>хімічна стадія.</a:t>
            </a:r>
            <a:endParaRPr lang="ru-RU" dirty="0"/>
          </a:p>
          <a:p>
            <a:r>
              <a:rPr lang="uk-UA" dirty="0"/>
              <a:t>В результаті </a:t>
            </a:r>
            <a:r>
              <a:rPr lang="uk-UA" dirty="0" err="1"/>
              <a:t>сумішеутворювання</a:t>
            </a:r>
            <a:r>
              <a:rPr lang="uk-UA" dirty="0"/>
              <a:t> забезпечується контакт між пальним і </a:t>
            </a:r>
            <a:r>
              <a:rPr lang="uk-UA" dirty="0" err="1"/>
              <a:t>окислювачем</a:t>
            </a:r>
            <a:r>
              <a:rPr lang="uk-UA" dirty="0"/>
              <a:t>, і чим повніше забезпечується цей контакт, тим повніше здійснюється горіння.</a:t>
            </a:r>
            <a:endParaRPr lang="ru-RU" dirty="0"/>
          </a:p>
          <a:p>
            <a:r>
              <a:rPr lang="uk-UA" dirty="0"/>
              <a:t>Хімічна стадія характеризується горінням, тобто окисленням горючих компонентів киснем повітря. Залежно від того, де у просторі та часі здійснюється </a:t>
            </a:r>
            <a:r>
              <a:rPr lang="uk-UA" dirty="0" err="1"/>
              <a:t>сумішеутворювання</a:t>
            </a:r>
            <a:r>
              <a:rPr lang="uk-UA" dirty="0"/>
              <a:t>, розрізняють кінетичний і дифузійний принципи горіння.</a:t>
            </a:r>
            <a:endParaRPr lang="ru-RU" dirty="0"/>
          </a:p>
          <a:p>
            <a:r>
              <a:rPr lang="uk-UA" dirty="0"/>
              <a:t>Якщо </a:t>
            </a:r>
            <a:r>
              <a:rPr lang="uk-UA" dirty="0" err="1"/>
              <a:t>сумішеутворювання</a:t>
            </a:r>
            <a:r>
              <a:rPr lang="uk-UA" dirty="0"/>
              <a:t> здійснюється заздалегідь до виходу її в топкову камеру, то процес горіння </a:t>
            </a:r>
            <a:r>
              <a:rPr lang="uk-UA" b="1" dirty="0"/>
              <a:t>кінетичний</a:t>
            </a:r>
            <a:r>
              <a:rPr lang="uk-UA" dirty="0"/>
              <a:t>. Якщо процес </a:t>
            </a:r>
            <a:r>
              <a:rPr lang="uk-UA" dirty="0" err="1"/>
              <a:t>сумішеутворювання</a:t>
            </a:r>
            <a:r>
              <a:rPr lang="uk-UA" dirty="0"/>
              <a:t> здійснюється в зоні горіння топкової камери - </a:t>
            </a:r>
            <a:r>
              <a:rPr lang="uk-UA" b="1" dirty="0"/>
              <a:t>дифузійний.</a:t>
            </a:r>
            <a:endParaRPr lang="ru-RU" dirty="0"/>
          </a:p>
          <a:p>
            <a:r>
              <a:rPr lang="uk-UA" dirty="0"/>
              <a:t>Кінетичне горіння здійснюється з великою швидкістю. Полум'я нестійке, тому при такому методі спалювання газу необхідно передбачити заходи стабілізації полум'я. Швидкість горіння лімітується швидкістю хімічної реакції, оскільки в цьому випадку кисню буває в достатній кількості, необхідній для повного згорання газів суміші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488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9365"/>
            <a:ext cx="10515600" cy="5837598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При дифузійному спалюванні </a:t>
            </a:r>
            <a:r>
              <a:rPr lang="uk-UA" dirty="0" err="1"/>
              <a:t>сумішеутворювання</a:t>
            </a:r>
            <a:r>
              <a:rPr lang="uk-UA" dirty="0"/>
              <a:t> протікає одночасно з горінням і швидкість горіння визначається величиною подачі повітря в зону горіння. Одним з достоїнств дифузійного методу є можливість регулювання процесу горіння в широкому діапазоні, оскільки процес горіння визначається інтенсивністю </a:t>
            </a:r>
            <a:r>
              <a:rPr lang="uk-UA" dirty="0" err="1"/>
              <a:t>сумішеутворювання</a:t>
            </a:r>
            <a:r>
              <a:rPr lang="uk-UA" dirty="0"/>
              <a:t>, а </a:t>
            </a:r>
            <a:r>
              <a:rPr lang="uk-UA" dirty="0" err="1"/>
              <a:t>сумішеутворюванням</a:t>
            </a:r>
            <a:r>
              <a:rPr lang="uk-UA" dirty="0"/>
              <a:t> легко управляти шляхом зміни конструкції пальника, або ввівши в неї регулюючі елементи. Для підвищення інтенсивності процесу дифузійного горіння і отримання компактного полум'я необхідно максимально інтенсифікувати процес </a:t>
            </a:r>
            <a:r>
              <a:rPr lang="uk-UA" dirty="0" err="1"/>
              <a:t>сумішеутворювання</a:t>
            </a:r>
            <a:r>
              <a:rPr lang="uk-UA" dirty="0"/>
              <a:t>. Це досягається чисто механічними прийомами:</a:t>
            </a:r>
            <a:endParaRPr lang="ru-RU" dirty="0"/>
          </a:p>
          <a:p>
            <a:r>
              <a:rPr lang="uk-UA" dirty="0"/>
              <a:t> - дробленням потоків газу і повітря;</a:t>
            </a:r>
            <a:endParaRPr lang="ru-RU" dirty="0"/>
          </a:p>
          <a:p>
            <a:r>
              <a:rPr lang="uk-UA" dirty="0"/>
              <a:t> - напрямом струменів газу і повітря під різними кутами зустрічі;</a:t>
            </a:r>
            <a:endParaRPr lang="ru-RU" dirty="0"/>
          </a:p>
          <a:p>
            <a:r>
              <a:rPr lang="uk-UA" dirty="0"/>
              <a:t> - вживанням закручених потоків повітря </a:t>
            </a:r>
            <a:r>
              <a:rPr lang="uk-UA" dirty="0" err="1"/>
              <a:t>завихорювачами</a:t>
            </a:r>
            <a:r>
              <a:rPr lang="uk-UA" dirty="0"/>
              <a:t> лопаток і </a:t>
            </a:r>
            <a:r>
              <a:rPr lang="uk-UA" dirty="0" err="1"/>
              <a:t>безлопаткових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У топковій техніці знаходить вживання змішаний метод спалювання газу, коли в газовому пальнику відбувається змішення газу з частиною повітря, теоретично необхідного для спалювання газу, а останнє повітря подається в топку до кореню факела. В цьому випадку заздалегідь змішаний газ з повітрям згорає по кінетичному методу, а останній - по дифузійному. </a:t>
            </a:r>
            <a:endParaRPr lang="ru-RU" dirty="0"/>
          </a:p>
          <a:p>
            <a:r>
              <a:rPr lang="uk-UA" dirty="0"/>
              <a:t>Факельне горіння легко регулюється зміною кількості первинного повітря.</a:t>
            </a:r>
            <a:endParaRPr lang="ru-RU" dirty="0"/>
          </a:p>
          <a:p>
            <a:endParaRPr lang="en-US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522" y="6102514"/>
            <a:ext cx="5942178" cy="57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5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625065"/>
              </p:ext>
            </p:extLst>
          </p:nvPr>
        </p:nvGraphicFramePr>
        <p:xfrm>
          <a:off x="2686639" y="0"/>
          <a:ext cx="5872899" cy="557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9345" t="10260" r="32520" b="13921"/>
                      <a:stretch>
                        <a:fillRect/>
                      </a:stretch>
                    </p:blipFill>
                    <p:spPr bwMode="auto">
                      <a:xfrm>
                        <a:off x="2686639" y="0"/>
                        <a:ext cx="5872899" cy="5573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456020" y="6006387"/>
            <a:ext cx="4334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6.1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Методи спалювання газу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88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956" y="90179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Для змішення газу з повітрям пальник має пристрій змішувача. Якщо горіння здійснюється за кінетичним принципом, то змішувач є самостійним елементом, де готується однорідна газоповітряна суміш. Якщо згорання здійснюється за дифузійним типом, то змішувач створює необхідні умови для </a:t>
            </a:r>
            <a:r>
              <a:rPr lang="uk-UA" dirty="0" err="1"/>
              <a:t>сумішеутворювання</a:t>
            </a:r>
            <a:r>
              <a:rPr lang="uk-UA" dirty="0"/>
              <a:t> в зоні горіння.</a:t>
            </a:r>
            <a:endParaRPr lang="ru-RU" dirty="0"/>
          </a:p>
          <a:p>
            <a:r>
              <a:rPr lang="uk-UA" dirty="0"/>
              <a:t>Другий елемент пальника - її голівка. Вона забезпечує вихід газоповітряної суміші в топковий простір і служить для стабілізації фронту полум'я і запобігання його проскакуванню усередину пальники.</a:t>
            </a:r>
            <a:endParaRPr lang="ru-RU" dirty="0"/>
          </a:p>
          <a:p>
            <a:r>
              <a:rPr lang="uk-UA" dirty="0"/>
              <a:t>Третій елемент пальника - її вогнева частина, що є амбразурою або тунелем. Тут відбувається повне або часткове протікання реакцій горіння. Пальник може і не мати вогневого пристрою. В цьому випадку стійкість полум'я повністю забезпечується голівкою пальника.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17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532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6.1 </a:t>
            </a:r>
            <a:r>
              <a:rPr lang="uk-UA" dirty="0"/>
              <a:t>Класифікація </a:t>
            </a:r>
            <a:r>
              <a:rPr lang="uk-UA" dirty="0" smtClean="0"/>
              <a:t>пальників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63572"/>
            <a:ext cx="10822757" cy="609442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До цих пір ще не встановлена єдина класифікація пальників, оскільки ознак, по яких це можна зробити, безліч.</a:t>
            </a:r>
            <a:endParaRPr lang="ru-RU" dirty="0"/>
          </a:p>
          <a:p>
            <a:r>
              <a:rPr lang="uk-UA" dirty="0"/>
              <a:t>По методу спалювання газу пальники можна розділити на групи:</a:t>
            </a:r>
            <a:endParaRPr lang="ru-RU" dirty="0"/>
          </a:p>
          <a:p>
            <a:r>
              <a:rPr lang="uk-UA" dirty="0"/>
              <a:t> - пальники повного попереднього змішення газу з повітрям α</a:t>
            </a:r>
            <a:r>
              <a:rPr lang="ru-RU" dirty="0"/>
              <a:t>`=1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 - пальники попереднього змішення газу з частиною повітря α</a:t>
            </a:r>
            <a:r>
              <a:rPr lang="ru-RU" dirty="0"/>
              <a:t>`&lt;1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 - пальники з незавершеним повним попереднім змішенням газу з повітрям. В цьому випадку в пальник подається все повітря, необхідне для спалювання газу, але в межах пальника повітря не встигає перемішатися з газом і процес змішення продовжується у факелі α</a:t>
            </a:r>
            <a:r>
              <a:rPr lang="ru-RU" dirty="0"/>
              <a:t>`&gt;1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 - пальники без попереднього змішення газу з повітрям - дифузійні пальники α</a:t>
            </a:r>
            <a:r>
              <a:rPr lang="ru-RU" dirty="0"/>
              <a:t>`=0</a:t>
            </a:r>
            <a:r>
              <a:rPr lang="uk-UA" dirty="0"/>
              <a:t> .</a:t>
            </a:r>
            <a:endParaRPr lang="ru-RU" dirty="0"/>
          </a:p>
          <a:p>
            <a:r>
              <a:rPr lang="uk-UA" dirty="0"/>
              <a:t>За способом подачі повітря пальники підрозділяються на:</a:t>
            </a:r>
            <a:endParaRPr lang="ru-RU" dirty="0"/>
          </a:p>
          <a:p>
            <a:r>
              <a:rPr lang="uk-UA" dirty="0"/>
              <a:t> - ежекційні, в яких повітря засмоктується в пальник енергією газового </a:t>
            </a:r>
            <a:r>
              <a:rPr lang="uk-UA" dirty="0" smtClean="0"/>
              <a:t>струменя</a:t>
            </a:r>
            <a:endParaRPr lang="ru-RU" dirty="0"/>
          </a:p>
          <a:p>
            <a:r>
              <a:rPr lang="uk-UA" dirty="0"/>
              <a:t> - </a:t>
            </a:r>
            <a:r>
              <a:rPr lang="uk-UA" dirty="0" err="1"/>
              <a:t>бездуттьові</a:t>
            </a:r>
            <a:r>
              <a:rPr lang="uk-UA" dirty="0"/>
              <a:t>, в яких повітря поступає до пальника внаслідок розрядки в топці</a:t>
            </a:r>
            <a:r>
              <a:rPr lang="uk-UA" dirty="0" smtClean="0"/>
              <a:t>.</a:t>
            </a:r>
            <a:endParaRPr lang="en-US" dirty="0" smtClean="0"/>
          </a:p>
          <a:p>
            <a:r>
              <a:rPr lang="uk-UA" dirty="0"/>
              <a:t> -  дуттьові, з подачею повітря в топку за допомогою вентилятора</a:t>
            </a:r>
            <a:r>
              <a:rPr lang="uk-UA" dirty="0" smtClean="0"/>
              <a:t>.</a:t>
            </a:r>
          </a:p>
          <a:p>
            <a:r>
              <a:rPr lang="uk-UA" dirty="0"/>
              <a:t>По тиску газу пальники підрозділяються на:</a:t>
            </a:r>
            <a:endParaRPr lang="ru-RU" dirty="0"/>
          </a:p>
          <a:p>
            <a:r>
              <a:rPr lang="uk-UA" dirty="0"/>
              <a:t>1) пальники низького тиску: до 500</a:t>
            </a:r>
            <a:r>
              <a:rPr lang="ru-RU" dirty="0"/>
              <a:t> </a:t>
            </a:r>
            <a:r>
              <a:rPr lang="ru-RU" dirty="0" err="1"/>
              <a:t>мм.вод.ст</a:t>
            </a:r>
            <a:r>
              <a:rPr lang="ru-RU" dirty="0"/>
              <a:t>.</a:t>
            </a:r>
            <a:r>
              <a:rPr lang="uk-UA" dirty="0"/>
              <a:t>=</a:t>
            </a:r>
            <a:r>
              <a:rPr lang="ru-RU" dirty="0"/>
              <a:t>5000</a:t>
            </a:r>
            <a:r>
              <a:rPr lang="uk-UA" dirty="0"/>
              <a:t>Па</a:t>
            </a:r>
            <a:r>
              <a:rPr lang="ru-RU" dirty="0"/>
              <a:t>;</a:t>
            </a:r>
          </a:p>
          <a:p>
            <a:r>
              <a:rPr lang="uk-UA" dirty="0"/>
              <a:t>2) пальники середнього тиску: від </a:t>
            </a:r>
            <a:r>
              <a:rPr lang="ru-RU" dirty="0"/>
              <a:t>5</a:t>
            </a:r>
            <a:r>
              <a:rPr lang="uk-UA" dirty="0"/>
              <a:t>00</a:t>
            </a:r>
            <a:r>
              <a:rPr lang="ru-RU" dirty="0"/>
              <a:t> </a:t>
            </a:r>
            <a:r>
              <a:rPr lang="ru-RU" dirty="0" err="1"/>
              <a:t>мм.вод.ст</a:t>
            </a:r>
            <a:r>
              <a:rPr lang="ru-RU" dirty="0"/>
              <a:t>. до </a:t>
            </a:r>
            <a:r>
              <a:rPr lang="uk-UA" dirty="0"/>
              <a:t>3</a:t>
            </a:r>
            <a:r>
              <a:rPr lang="ru-RU" dirty="0"/>
              <a:t> </a:t>
            </a:r>
            <a:r>
              <a:rPr lang="ru-RU" dirty="0" err="1"/>
              <a:t>атм</a:t>
            </a:r>
            <a:r>
              <a:rPr lang="ru-RU" dirty="0"/>
              <a:t> (5000-0.3</a:t>
            </a:r>
            <a:r>
              <a:rPr lang="uk-UA" dirty="0"/>
              <a:t>Па</a:t>
            </a:r>
            <a:r>
              <a:rPr lang="ru-RU" dirty="0"/>
              <a:t>);</a:t>
            </a:r>
          </a:p>
          <a:p>
            <a:r>
              <a:rPr lang="uk-UA" dirty="0"/>
              <a:t>Пальники більш високого тиску не застосовуються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4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8882"/>
            <a:ext cx="10515600" cy="49271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СПАЛЮВАННЯ РІДКОГО ПАЛИВА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4144"/>
            <a:ext cx="10832184" cy="6103856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Рідким паливом в котельних агрегатах є мазут.</a:t>
            </a:r>
            <a:endParaRPr lang="ru-RU" dirty="0"/>
          </a:p>
          <a:p>
            <a:r>
              <a:rPr lang="uk-UA" dirty="0"/>
              <a:t>Процес спалювання складається з наступних етапів:</a:t>
            </a:r>
            <a:endParaRPr lang="ru-RU" dirty="0"/>
          </a:p>
          <a:p>
            <a:r>
              <a:rPr lang="uk-UA" dirty="0"/>
              <a:t> - розпил (або пульверизація);</a:t>
            </a:r>
            <a:endParaRPr lang="ru-RU" dirty="0"/>
          </a:p>
          <a:p>
            <a:r>
              <a:rPr lang="uk-UA" dirty="0"/>
              <a:t> - утворення горючої суміші з </a:t>
            </a:r>
            <a:r>
              <a:rPr lang="uk-UA" dirty="0" err="1"/>
              <a:t>окислювача</a:t>
            </a:r>
            <a:r>
              <a:rPr lang="uk-UA" dirty="0"/>
              <a:t> і продуктів випару і  розкладання вуглеводнів;</a:t>
            </a:r>
            <a:endParaRPr lang="ru-RU" dirty="0"/>
          </a:p>
          <a:p>
            <a:r>
              <a:rPr lang="uk-UA" dirty="0"/>
              <a:t> - займання горючої суміші;</a:t>
            </a:r>
            <a:endParaRPr lang="ru-RU" dirty="0"/>
          </a:p>
          <a:p>
            <a:r>
              <a:rPr lang="uk-UA" dirty="0"/>
              <a:t> - горіння горючої суміші.</a:t>
            </a:r>
            <a:endParaRPr lang="ru-RU" dirty="0"/>
          </a:p>
          <a:p>
            <a:r>
              <a:rPr lang="uk-UA" dirty="0"/>
              <a:t>Характерною особливістю горіння рідкого палива є те, що воно горить в парогазовій фазі, оскільки температура кипіння рідких палив набагато нижча за температуру їх займання. Інтенсивність випару залежить від поверхні випару і кількості підведеного тепла. Тепло утворюється при підпалі суміші і потім при горінні палива.</a:t>
            </a:r>
            <a:endParaRPr lang="ru-RU" dirty="0"/>
          </a:p>
          <a:p>
            <a:r>
              <a:rPr lang="uk-UA" dirty="0"/>
              <a:t>Для збільшення поверхонь випару палива здійснюється його розпилювання у форсунках. Збільшення поверхонь випару приводить до інтенсифікації випару вуглеводнів і до збільшення швидкості згорання палива. Розпилювання палива здійснюється з різною величиною капіж, тобто утворюється різний дисперсний склад, тобто є краплі крупних і дрібних розмірів. Дрібні краплі згорають швидше і теплота, що утворилася при цьому, передається крупним краплям, тим самим сприяючи їх випару і згоранню. Схема згорання окремої краплі в нерухомому середовищі представляється наступним рисунком (рис</a:t>
            </a:r>
            <a:r>
              <a:rPr lang="uk-UA" dirty="0" smtClean="0"/>
              <a:t>.).</a:t>
            </a: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57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878553"/>
              </p:ext>
            </p:extLst>
          </p:nvPr>
        </p:nvGraphicFramePr>
        <p:xfrm>
          <a:off x="2936449" y="-122549"/>
          <a:ext cx="4637988" cy="4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r:id="rId3" imgW="9039225" imgH="5029200" progId="AutoCAD.Drawing.15">
                  <p:embed/>
                </p:oleObj>
              </mc:Choice>
              <mc:Fallback>
                <p:oleObj r:id="rId3" imgW="9039225" imgH="5029200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8983" t="9106" r="28668" b="9061"/>
                      <a:stretch>
                        <a:fillRect/>
                      </a:stretch>
                    </p:blipFill>
                    <p:spPr bwMode="auto">
                      <a:xfrm>
                        <a:off x="2936449" y="-122549"/>
                        <a:ext cx="4637988" cy="4985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59497" y="5134782"/>
            <a:ext cx="81918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1 - рідина (рідка крапля); 2 - пари палива; 3 - зона горіння; 4 - область дифузії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окислювача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зону горіння і відведення продуктів згорання.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Схема згорання окремої краплі в нерухомому середовищі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09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0153" y="256783"/>
            <a:ext cx="108094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підігріванні краплі палива виділяються пари, які займають зону 2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рис.10.1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При займанні утворюється зона горіння 3 (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рис.),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яка представляє фронт полум'я краплі. До фронту горіння безперервно дифундує кисень через зону 4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рис.10.1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і відводяться продукти згорання.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Інтенсивність випару пального з поверхні краплі визначається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тепломасообміном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між зоною горіння і поверхнею краплі.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Згідно кінетиці горіння розкладання вуглеводнів відбувається з утворенням формальдегіду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НСОН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який згорає з утворюванням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водяної пари: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765" y="2628354"/>
            <a:ext cx="5942178" cy="2438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80767" y="3327018"/>
            <a:ext cx="106805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недоліку кисню згорання рідкого палива може відбуватися з утворенням сажі, яка не горить і викликає свічення факела, тобто факел стає жовтим. Тому для забезпечення кращого згорання палива повітря підводиться в корінь факела, аби інтенсифікувати реакцію горіння. Зона горіння у факелі встановлюється в тій області топкового простору, де швидкість поширення полум'я компенсується швидкістю руху мазутного струменя. Форма факела визначається типом форсунки, а його довжина - швидкістю виділення рідкого палива з форсунки.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126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1484</Words>
  <Application>Microsoft Office PowerPoint</Application>
  <PresentationFormat>Широкоэкранный</PresentationFormat>
  <Paragraphs>73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Microsoft Equation 3.0</vt:lpstr>
      <vt:lpstr>AutoCAD.Drawing.15</vt:lpstr>
      <vt:lpstr>Лекція 6</vt:lpstr>
      <vt:lpstr>Презентация PowerPoint</vt:lpstr>
      <vt:lpstr>Презентация PowerPoint</vt:lpstr>
      <vt:lpstr>Презентация PowerPoint</vt:lpstr>
      <vt:lpstr>Презентация PowerPoint</vt:lpstr>
      <vt:lpstr>6.1 Класифікація пальників</vt:lpstr>
      <vt:lpstr>СПАЛЮВАННЯ РІДКОГО ПАЛИВА</vt:lpstr>
      <vt:lpstr>Презентация PowerPoint</vt:lpstr>
      <vt:lpstr>Презентация PowerPoint</vt:lpstr>
      <vt:lpstr>ГОРІННЯ ТВЕРДОГО ПАЛИВА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6</dc:title>
  <dc:creator>nazarkirichenko08@gmail.com</dc:creator>
  <cp:lastModifiedBy>nazarkirichenko08@gmail.com</cp:lastModifiedBy>
  <cp:revision>4</cp:revision>
  <dcterms:created xsi:type="dcterms:W3CDTF">2022-10-19T09:56:37Z</dcterms:created>
  <dcterms:modified xsi:type="dcterms:W3CDTF">2022-10-19T10:30:06Z</dcterms:modified>
</cp:coreProperties>
</file>