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72" r:id="rId3"/>
    <p:sldId id="271" r:id="rId4"/>
    <p:sldId id="273" r:id="rId5"/>
    <p:sldId id="274" r:id="rId6"/>
    <p:sldId id="270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CBCB-C151-407B-BEE5-D5E8C2C4E680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7A38E-A829-462E-BF12-564C3310B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A38E-A829-462E-BF12-564C3310BA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6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7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4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6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2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2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1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8D1D-9C96-4C2E-A315-8A6FDA05E15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8B71-1AAF-491C-A5DE-9B8909E5A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5008417" y="331143"/>
            <a:ext cx="2019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Лекция №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56139" y="836614"/>
            <a:ext cx="2505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dirty="0">
                <a:solidFill>
                  <a:schemeClr val="accent1">
                    <a:lumMod val="50000"/>
                  </a:schemeClr>
                </a:solidFill>
              </a:rPr>
              <a:t>Кристаллография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56139" y="1342085"/>
            <a:ext cx="2529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История развития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809" y="1572917"/>
            <a:ext cx="3100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Лукреций Кар. </a:t>
            </a:r>
          </a:p>
          <a:p>
            <a:r>
              <a:rPr lang="ru-RU" dirty="0" smtClean="0"/>
              <a:t>Поэма «О природе вещей»:</a:t>
            </a:r>
          </a:p>
          <a:p>
            <a:r>
              <a:rPr lang="ru-RU" dirty="0" smtClean="0"/>
              <a:t>гипотеза </a:t>
            </a:r>
            <a:r>
              <a:rPr lang="ru-RU" dirty="0"/>
              <a:t>о том, что вещество </a:t>
            </a:r>
            <a:endParaRPr lang="ru-RU" dirty="0" smtClean="0"/>
          </a:p>
          <a:p>
            <a:r>
              <a:rPr lang="ru-RU" dirty="0" smtClean="0"/>
              <a:t>состоит </a:t>
            </a:r>
            <a:r>
              <a:rPr lang="ru-RU" dirty="0"/>
              <a:t>из атомов</a:t>
            </a:r>
          </a:p>
        </p:txBody>
      </p:sp>
      <p:pic>
        <p:nvPicPr>
          <p:cNvPr id="1030" name="Picture 6" descr="Картинки по запросу лукреция кар о природе вещ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3" y="2859806"/>
            <a:ext cx="3689312" cy="27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4664" y="1849915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Иоганн Кеплер</a:t>
            </a:r>
            <a:r>
              <a:rPr lang="ru-RU" dirty="0" smtClean="0"/>
              <a:t>. Трактат </a:t>
            </a:r>
          </a:p>
          <a:p>
            <a:r>
              <a:rPr lang="ru-RU" dirty="0" smtClean="0"/>
              <a:t>«О шестиугольных снежинках»</a:t>
            </a:r>
            <a:endParaRPr lang="ru-RU" dirty="0"/>
          </a:p>
        </p:txBody>
      </p:sp>
      <p:pic>
        <p:nvPicPr>
          <p:cNvPr id="1032" name="Picture 8" descr="Картинки по запросу Иоганн Кеплер. Трактат «О шестиугольных снежинках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37" y="2634745"/>
            <a:ext cx="2742681" cy="35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5195" y="1619083"/>
            <a:ext cx="407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Николай </a:t>
            </a:r>
            <a:r>
              <a:rPr lang="ru-RU" b="1" dirty="0" err="1" smtClean="0">
                <a:solidFill>
                  <a:schemeClr val="accent5"/>
                </a:solidFill>
              </a:rPr>
              <a:t>Стенон</a:t>
            </a:r>
            <a:r>
              <a:rPr lang="ru-RU" dirty="0" smtClean="0"/>
              <a:t>. 1669 г.</a:t>
            </a:r>
          </a:p>
          <a:p>
            <a:r>
              <a:rPr lang="ru-RU" dirty="0" smtClean="0"/>
              <a:t>Закон постоянства углов: углы </a:t>
            </a:r>
            <a:r>
              <a:rPr lang="ru-RU" dirty="0"/>
              <a:t>между соответствующими гранями кристаллов одинаковы для всех экземпляров одного </a:t>
            </a:r>
            <a:r>
              <a:rPr lang="ru-RU" dirty="0" smtClean="0"/>
              <a:t>минерала</a:t>
            </a:r>
            <a:r>
              <a:rPr lang="ru-RU" dirty="0"/>
              <a:t> при одинаковых условиях (температура и давление).</a:t>
            </a:r>
          </a:p>
        </p:txBody>
      </p:sp>
      <p:pic>
        <p:nvPicPr>
          <p:cNvPr id="1034" name="Picture 10" descr="Картинки по запросу Николай Стен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492" y="3650408"/>
            <a:ext cx="1913973" cy="25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история развития кристаллографии гаю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9" y="2160941"/>
            <a:ext cx="4474210" cy="27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2792" y="1417062"/>
            <a:ext cx="5706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Ж.Б. </a:t>
            </a:r>
            <a:r>
              <a:rPr lang="ru-RU" b="1" dirty="0" err="1" smtClean="0">
                <a:solidFill>
                  <a:schemeClr val="accent5"/>
                </a:solidFill>
              </a:rPr>
              <a:t>Ромэ</a:t>
            </a:r>
            <a:r>
              <a:rPr lang="ru-RU" b="1" dirty="0" smtClean="0">
                <a:solidFill>
                  <a:schemeClr val="accent5"/>
                </a:solidFill>
              </a:rPr>
              <a:t> де Лиль</a:t>
            </a:r>
            <a:r>
              <a:rPr lang="ru-RU" dirty="0" smtClean="0"/>
              <a:t>, 1783 г.</a:t>
            </a:r>
          </a:p>
          <a:p>
            <a:r>
              <a:rPr lang="ru-RU" dirty="0" smtClean="0"/>
              <a:t>Закон постоянства двугранных углов кристаллов:</a:t>
            </a:r>
          </a:p>
          <a:p>
            <a:r>
              <a:rPr lang="ru-RU" dirty="0" smtClean="0"/>
              <a:t>«Грани кристалла могут изменяться по своей форме </a:t>
            </a:r>
          </a:p>
          <a:p>
            <a:r>
              <a:rPr lang="ru-RU" dirty="0" smtClean="0"/>
              <a:t>и относительным размерам, но их взаимные наклоны </a:t>
            </a:r>
          </a:p>
          <a:p>
            <a:r>
              <a:rPr lang="ru-RU" dirty="0" smtClean="0"/>
              <a:t>постоянны и неизменны для каждого рода кристаллов»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3641" y="3099567"/>
            <a:ext cx="63124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Р.Ж. </a:t>
            </a:r>
            <a:r>
              <a:rPr lang="ru-RU" b="1" dirty="0" err="1" smtClean="0">
                <a:solidFill>
                  <a:schemeClr val="accent2"/>
                </a:solidFill>
              </a:rPr>
              <a:t>Гаюи</a:t>
            </a: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Закон рациональных отношений параметров кристаллов, </a:t>
            </a:r>
          </a:p>
          <a:p>
            <a:r>
              <a:rPr lang="ru-RU" dirty="0" err="1" smtClean="0"/>
              <a:t>параллелепипедальные</a:t>
            </a:r>
            <a:r>
              <a:rPr lang="ru-RU" dirty="0" smtClean="0"/>
              <a:t> «молекулы» (многогранники) как </a:t>
            </a:r>
          </a:p>
          <a:p>
            <a:r>
              <a:rPr lang="ru-RU" dirty="0" smtClean="0"/>
              <a:t>структурные единицы кристалла:</a:t>
            </a:r>
          </a:p>
          <a:p>
            <a:r>
              <a:rPr lang="ru-RU" dirty="0" smtClean="0"/>
              <a:t>«Строение </a:t>
            </a:r>
            <a:r>
              <a:rPr lang="ru-RU" dirty="0"/>
              <a:t>и форма кристалла зависят только от формы и </a:t>
            </a:r>
            <a:endParaRPr lang="ru-RU" dirty="0" smtClean="0"/>
          </a:p>
          <a:p>
            <a:r>
              <a:rPr lang="ru-RU" dirty="0" smtClean="0"/>
              <a:t>распределения </a:t>
            </a:r>
            <a:r>
              <a:rPr lang="ru-RU" dirty="0"/>
              <a:t>составляющих его </a:t>
            </a:r>
            <a:r>
              <a:rPr lang="ru-RU" dirty="0" smtClean="0"/>
              <a:t>частей» </a:t>
            </a:r>
          </a:p>
          <a:p>
            <a:r>
              <a:rPr lang="ru-RU" dirty="0" smtClean="0"/>
              <a:t>Предположение, что для </a:t>
            </a:r>
            <a:r>
              <a:rPr lang="ru-RU" dirty="0"/>
              <a:t>всех кристаллических веществ </a:t>
            </a:r>
            <a:endParaRPr lang="ru-RU" dirty="0" smtClean="0"/>
          </a:p>
          <a:p>
            <a:r>
              <a:rPr lang="ru-RU" dirty="0" smtClean="0"/>
              <a:t>существует лишь одна, первичная форма, </a:t>
            </a:r>
            <a:r>
              <a:rPr lang="ru-RU" dirty="0"/>
              <a:t>из </a:t>
            </a:r>
            <a:r>
              <a:rPr lang="ru-RU" dirty="0" smtClean="0"/>
              <a:t>которой уже </a:t>
            </a:r>
          </a:p>
          <a:p>
            <a:r>
              <a:rPr lang="ru-RU" dirty="0" smtClean="0"/>
              <a:t>могут </a:t>
            </a:r>
            <a:r>
              <a:rPr lang="ru-RU" dirty="0"/>
              <a:t>быть выведены все </a:t>
            </a:r>
            <a:r>
              <a:rPr lang="ru-RU" dirty="0" smtClean="0"/>
              <a:t>остальные</a:t>
            </a:r>
            <a:r>
              <a:rPr lang="ru-RU" dirty="0"/>
              <a:t>. Под первичной формой </a:t>
            </a:r>
            <a:endParaRPr lang="ru-RU" dirty="0" smtClean="0"/>
          </a:p>
          <a:p>
            <a:r>
              <a:rPr lang="ru-RU" dirty="0" smtClean="0"/>
              <a:t>понимается отличающаяся </a:t>
            </a:r>
            <a:r>
              <a:rPr lang="ru-RU" dirty="0"/>
              <a:t>постоянством </a:t>
            </a:r>
            <a:r>
              <a:rPr lang="ru-RU" dirty="0" smtClean="0"/>
              <a:t>форма</a:t>
            </a:r>
            <a:r>
              <a:rPr lang="ru-RU" dirty="0"/>
              <a:t> спайности, </a:t>
            </a:r>
            <a:endParaRPr lang="ru-RU" dirty="0" smtClean="0"/>
          </a:p>
          <a:p>
            <a:r>
              <a:rPr lang="ru-RU" dirty="0" smtClean="0"/>
              <a:t>получающаяся при </a:t>
            </a:r>
            <a:r>
              <a:rPr lang="ru-RU" dirty="0"/>
              <a:t>разрушении </a:t>
            </a:r>
            <a:r>
              <a:rPr lang="ru-RU" dirty="0" smtClean="0"/>
              <a:t>кристалла.</a:t>
            </a:r>
            <a:endParaRPr lang="ru-RU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96823" y="559887"/>
            <a:ext cx="449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Еще немножко истории развития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5/59/Fluorita_green.jpeg/220px-Fluorita_gree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5" y="1203918"/>
            <a:ext cx="2095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0820" y="1002535"/>
            <a:ext cx="8075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Спа́йность</a:t>
            </a:r>
            <a:r>
              <a:rPr lang="ru-RU" dirty="0" smtClean="0"/>
              <a:t> — механическое свойство кристаллических минералов, характеризующее их способность раскалываться по определённым кристаллографическим плоскостям с образованием по разломам гладких параллельных (совершенная спайность) или неправильных (несовершенная спайность) поверхностей.</a:t>
            </a:r>
          </a:p>
          <a:p>
            <a:r>
              <a:rPr lang="ru-RU" dirty="0" smtClean="0"/>
              <a:t>Совершенная спайность обусловлена ослаблением химических связей между кристаллическими плоскостями кристаллической решётки, поэтому она зависит только от внутренней структуры минерала и не зависит от формы кристалла.</a:t>
            </a:r>
          </a:p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56139" y="493785"/>
            <a:ext cx="2529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История развития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Картинки по запросу модель кальцита по гюйген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0" y="3732144"/>
            <a:ext cx="3303721" cy="19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7091" y="4241289"/>
            <a:ext cx="789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А. </a:t>
            </a:r>
            <a:r>
              <a:rPr lang="ru-RU" b="1" dirty="0" err="1" smtClean="0">
                <a:solidFill>
                  <a:srgbClr val="7030A0"/>
                </a:solidFill>
              </a:rPr>
              <a:t>Зибер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(1824 г.) предложил </a:t>
            </a:r>
            <a:r>
              <a:rPr lang="ru-RU" dirty="0"/>
              <a:t>составлять кристаллы из регулярно расположенных маленьких сфер, взаимодействующих подобно атомам. Плотная упаковка таких сфер соответствует минимуму потенциальной энергии их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5214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5378" y="1315969"/>
            <a:ext cx="329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Огюст </a:t>
            </a:r>
            <a:r>
              <a:rPr lang="ru-RU" b="1" dirty="0" err="1" smtClean="0">
                <a:solidFill>
                  <a:srgbClr val="7030A0"/>
                </a:solidFill>
              </a:rPr>
              <a:t>Браве</a:t>
            </a:r>
            <a:r>
              <a:rPr lang="ru-RU" dirty="0" smtClean="0"/>
              <a:t>. 1855 г.</a:t>
            </a:r>
          </a:p>
          <a:p>
            <a:r>
              <a:rPr lang="ru-RU" dirty="0" smtClean="0"/>
              <a:t>Вывод 14 типов пространственных решеток</a:t>
            </a:r>
            <a:endParaRPr lang="ru-RU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68004" y="317516"/>
            <a:ext cx="2529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История развития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5378" y="3281400"/>
            <a:ext cx="5049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Евграф Степанович </a:t>
            </a:r>
            <a:r>
              <a:rPr lang="ru-RU" b="1" dirty="0" smtClean="0">
                <a:solidFill>
                  <a:schemeClr val="accent2"/>
                </a:solidFill>
              </a:rPr>
              <a:t>Федоров</a:t>
            </a:r>
          </a:p>
          <a:p>
            <a:r>
              <a:rPr lang="ru-RU" b="1" dirty="0">
                <a:solidFill>
                  <a:schemeClr val="accent2"/>
                </a:solidFill>
              </a:rPr>
              <a:t>Артур </a:t>
            </a:r>
            <a:r>
              <a:rPr lang="ru-RU" b="1" dirty="0" smtClean="0">
                <a:solidFill>
                  <a:schemeClr val="accent2"/>
                </a:solidFill>
              </a:rPr>
              <a:t>Шенфлис</a:t>
            </a:r>
          </a:p>
          <a:p>
            <a:r>
              <a:rPr lang="ru-RU" dirty="0"/>
              <a:t>Вывод </a:t>
            </a:r>
            <a:r>
              <a:rPr lang="ru-RU" dirty="0" smtClean="0"/>
              <a:t>230 пространственных групп симметрии кристаллов</a:t>
            </a:r>
            <a:endParaRPr lang="ru-RU" dirty="0"/>
          </a:p>
        </p:txBody>
      </p:sp>
      <p:pic>
        <p:nvPicPr>
          <p:cNvPr id="4098" name="Picture 2" descr="Картинки по запросу 14 ячеек бра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6" y="1156262"/>
            <a:ext cx="5915072" cy="5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федоров и шенфл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995" y="4481729"/>
            <a:ext cx="1662618" cy="21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30" y="4481729"/>
            <a:ext cx="1588632" cy="20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Огюст Брав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014" y="77918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68004" y="317516"/>
            <a:ext cx="2529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История развития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012" y="1123720"/>
            <a:ext cx="3840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Макс </a:t>
            </a:r>
            <a:r>
              <a:rPr lang="ru-RU" b="1" dirty="0">
                <a:solidFill>
                  <a:schemeClr val="accent6"/>
                </a:solidFill>
              </a:rPr>
              <a:t>фон Лауэ</a:t>
            </a:r>
            <a:r>
              <a:rPr lang="ru-RU" dirty="0"/>
              <a:t>. </a:t>
            </a:r>
            <a:r>
              <a:rPr lang="ru-RU" dirty="0" smtClean="0"/>
              <a:t>1912 г.</a:t>
            </a:r>
          </a:p>
          <a:p>
            <a:r>
              <a:rPr lang="ru-RU" dirty="0" smtClean="0"/>
              <a:t>Открытие дифракции рентгеновских </a:t>
            </a:r>
          </a:p>
          <a:p>
            <a:r>
              <a:rPr lang="ru-RU" dirty="0" smtClean="0"/>
              <a:t>лучей на кристаллах.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5206" y="1123720"/>
            <a:ext cx="353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Уильям Генри Брэгг и </a:t>
            </a:r>
            <a:r>
              <a:rPr lang="ru-RU" b="1" dirty="0" smtClean="0">
                <a:solidFill>
                  <a:srgbClr val="FF0000"/>
                </a:solidFill>
              </a:rPr>
              <a:t>Уильям </a:t>
            </a:r>
            <a:r>
              <a:rPr lang="ru-RU" b="1" dirty="0">
                <a:solidFill>
                  <a:srgbClr val="FF0000"/>
                </a:solidFill>
              </a:rPr>
              <a:t>Лоренс Брэгг</a:t>
            </a:r>
            <a:r>
              <a:rPr lang="ru-RU" dirty="0"/>
              <a:t>. </a:t>
            </a:r>
            <a:r>
              <a:rPr lang="ru-RU" dirty="0" smtClean="0"/>
              <a:t>1913 г.</a:t>
            </a:r>
          </a:p>
          <a:p>
            <a:r>
              <a:rPr lang="ru-RU" dirty="0" smtClean="0"/>
              <a:t>Первыми расшифровали кристаллические структуры </a:t>
            </a:r>
            <a:r>
              <a:rPr lang="en-US" dirty="0" err="1" smtClean="0"/>
              <a:t>NaCl</a:t>
            </a:r>
            <a:r>
              <a:rPr lang="ru-RU" dirty="0" smtClean="0"/>
              <a:t>, алмаза, сфалерита </a:t>
            </a:r>
            <a:r>
              <a:rPr lang="en-US" dirty="0" err="1" smtClean="0"/>
              <a:t>ZnS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5122" name="Picture 2" descr="Картинки по запросу Макс фон Лауэ. 1912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2" y="2047050"/>
            <a:ext cx="1273996" cy="18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хема классического опыта Макса фон Лауэ. Рентгеновский луч проходил сквозь кристалл NaCl и падал на фотопластинку. Поскольку вследствие дифракции луч при этом отклонялся, были одновременно экспериментально доказаны как атомное строение кристалла, так и волновая природа излуч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81" y="2047050"/>
            <a:ext cx="193167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9" y="3904425"/>
            <a:ext cx="2802386" cy="26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Уильям Генри Брэгг  Уильям Лоренс Брэг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56" y="2601048"/>
            <a:ext cx="26765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oi de brag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51" y="4616067"/>
            <a:ext cx="4127975" cy="18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8069" y="3997535"/>
            <a:ext cx="24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Условия Вульфа-Брэгга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4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875746" y="724898"/>
            <a:ext cx="82432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Кристаллы обладают свойством трансляционной симметрии:</a:t>
            </a:r>
          </a:p>
          <a:p>
            <a:pPr eaLnBrk="1" hangingPunct="1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любое перемещение структуры на вектор</a:t>
            </a:r>
          </a:p>
          <a:p>
            <a:pPr eaLnBrk="1" hangingPunct="1"/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R 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ru-RU" b="1" dirty="0" err="1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ru-RU" altLang="ru-RU" b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оставляет эту структуру неизменной.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a, b, c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– основные векторы кристаллической решетки</a:t>
            </a:r>
          </a:p>
          <a:p>
            <a:pPr eaLnBrk="1" hangingPunct="1"/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m, n, p 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целые числа.</a:t>
            </a:r>
          </a:p>
        </p:txBody>
      </p:sp>
      <p:pic>
        <p:nvPicPr>
          <p:cNvPr id="3" name="Picture 10" descr="РисФт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0" y="3267999"/>
            <a:ext cx="25971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851691" y="3267999"/>
            <a:ext cx="6378562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Элементарная ячейка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решетки – многогранник, трансляциями которого может быть без пропусков и перекрытий заполнена вся бесконечная решетка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89463" y="211281"/>
            <a:ext cx="3557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Основы кристаллографии</a:t>
            </a:r>
            <a:endParaRPr lang="ru-RU" alt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2968" y="5072436"/>
            <a:ext cx="667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Элементарная ячейка обладает всеми элементами симметрии решетки, однако ее объем во многих случаях превышает минимально возможный.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70378" y="1679618"/>
            <a:ext cx="546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Совокупность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атомов одного элемента элементарной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ячейки – базис решетки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8" y="4002063"/>
            <a:ext cx="3705225" cy="1581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72" y="4440213"/>
            <a:ext cx="1123950" cy="704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349" y="3826449"/>
            <a:ext cx="3771900" cy="1800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421" y="5818453"/>
            <a:ext cx="28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Пространственная решетка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98843" y="5726108"/>
            <a:ext cx="2175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Базис, содержащий </a:t>
            </a:r>
          </a:p>
          <a:p>
            <a:r>
              <a:rPr lang="ru-RU" dirty="0" smtClean="0"/>
              <a:t>два различных иона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14190" y="5679942"/>
            <a:ext cx="285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Кристаллическая структура</a:t>
            </a: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82222" y="1627046"/>
            <a:ext cx="54659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С каждой точкой решетки мы связываем группу атомов–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базис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решетки, причем все группы идентичны по составу, расположению и ориентации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89463" y="211281"/>
            <a:ext cx="2109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Базис решетки</a:t>
            </a:r>
            <a:endParaRPr lang="ru-RU" alt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4955538" y="2566921"/>
            <a:ext cx="55780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Вершины параллелепипедов,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образующих элементарную ячейку - узлы </a:t>
            </a:r>
            <a:r>
              <a:rPr lang="ru-RU" alt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Браве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89463" y="211281"/>
            <a:ext cx="2097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Решетка </a:t>
            </a:r>
            <a:r>
              <a:rPr lang="ru-RU" altLang="ru-RU" u="sng" dirty="0" err="1" smtClean="0">
                <a:solidFill>
                  <a:schemeClr val="accent1">
                    <a:lumMod val="50000"/>
                  </a:schemeClr>
                </a:solidFill>
              </a:rPr>
              <a:t>Бравэ</a:t>
            </a:r>
            <a:endParaRPr lang="ru-RU" alt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00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2" y="2644003"/>
            <a:ext cx="4316231" cy="1980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8828" y="1079863"/>
            <a:ext cx="9772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 кристалле имеются атомы лишь одного типа, то они находятся в узлах решетки. Такая решетка называется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решеткой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Бравэ</a:t>
            </a:r>
            <a:r>
              <a:rPr lang="ru-RU" dirty="0"/>
              <a:t>. Если имеется несколько типов атомов, то каждому узлу соответствует группа из нескольких атомов. Они образуют базис решетки. В таком случае говорят 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решетке с базисом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816266" y="3647190"/>
            <a:ext cx="3963906" cy="2997450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81598" y="5061927"/>
            <a:ext cx="70629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Точки решетки </a:t>
            </a:r>
            <a:r>
              <a:rPr lang="ru-RU" alt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Бравэ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, лежащие ближе всего к данной точке, называются ее ближайшими соседями. </a:t>
            </a:r>
          </a:p>
          <a:p>
            <a:pPr eaLnBrk="1" hangingPunct="1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Координационное число – число ближайших соседей.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89463" y="211281"/>
            <a:ext cx="2930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Примитивная ячейка</a:t>
            </a:r>
            <a:endParaRPr lang="ru-RU" alt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15" y="553904"/>
            <a:ext cx="3357109" cy="293292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040868" y="983193"/>
            <a:ext cx="76286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Примитивная ячейка является частным случаем элементарной ячейки.</a:t>
            </a:r>
          </a:p>
          <a:p>
            <a:pPr eaLnBrk="1" hangingPunct="1"/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На примитивную ячейку приходится только одна точка кристаллической решетки.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0239" y="3037597"/>
            <a:ext cx="834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Число атомов в примитивной кристаллической ячейке равно числу атомов базиса.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290" y="3725320"/>
            <a:ext cx="6376200" cy="216532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2589" y="5962405"/>
            <a:ext cx="549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Разные способы выбора векторов примитивных трансляций и примитивных решеток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791676" y="3663175"/>
            <a:ext cx="5081996" cy="231698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96043" y="6039652"/>
            <a:ext cx="447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Разные способы выбора примитивной ячейки для двумерной решетки </a:t>
            </a:r>
            <a:r>
              <a:rPr lang="ru-RU" dirty="0" err="1" smtClean="0"/>
              <a:t>Бравэ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575803" y="2157"/>
            <a:ext cx="1795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Условная элементарная ячейка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8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526</Words>
  <Application>Microsoft Office PowerPoint</Application>
  <PresentationFormat>Произвольный</PresentationFormat>
  <Paragraphs>76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vint91@ukr.net</cp:lastModifiedBy>
  <cp:revision>67</cp:revision>
  <dcterms:created xsi:type="dcterms:W3CDTF">2017-09-14T13:30:33Z</dcterms:created>
  <dcterms:modified xsi:type="dcterms:W3CDTF">2019-10-18T11:20:27Z</dcterms:modified>
</cp:coreProperties>
</file>