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7" r:id="rId2"/>
    <p:sldId id="265" r:id="rId3"/>
    <p:sldId id="258" r:id="rId4"/>
    <p:sldId id="266" r:id="rId5"/>
    <p:sldId id="267" r:id="rId6"/>
    <p:sldId id="268" r:id="rId7"/>
    <p:sldId id="269" r:id="rId8"/>
    <p:sldId id="270" r:id="rId9"/>
    <p:sldId id="271"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378"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3086" y="-5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46F61C8-9269-485A-827E-5989E15A62CE}" type="datetimeFigureOut">
              <a:rPr lang="uk-UA" smtClean="0"/>
              <a:t>13.10.2023</a:t>
            </a:fld>
            <a:endParaRPr lang="uk-UA"/>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B90B7C-904A-4700-8F3A-5DC590F2BF13}" type="slidenum">
              <a:rPr lang="uk-UA" smtClean="0"/>
              <a:t>‹#›</a:t>
            </a:fld>
            <a:endParaRPr lang="uk-UA"/>
          </a:p>
        </p:txBody>
      </p:sp>
    </p:spTree>
    <p:extLst>
      <p:ext uri="{BB962C8B-B14F-4D97-AF65-F5344CB8AC3E}">
        <p14:creationId xmlns:p14="http://schemas.microsoft.com/office/powerpoint/2010/main" val="5270140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04C988-CCAC-4AFD-A307-C12F87B1144E}" type="datetimeFigureOut">
              <a:rPr lang="uk-UA" smtClean="0"/>
              <a:t>13.10.2023</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1E8E38-5CA3-44A1-9982-30355A8A8951}" type="slidenum">
              <a:rPr lang="uk-UA" smtClean="0"/>
              <a:t>‹#›</a:t>
            </a:fld>
            <a:endParaRPr lang="uk-UA"/>
          </a:p>
        </p:txBody>
      </p:sp>
    </p:spTree>
    <p:extLst>
      <p:ext uri="{BB962C8B-B14F-4D97-AF65-F5344CB8AC3E}">
        <p14:creationId xmlns:p14="http://schemas.microsoft.com/office/powerpoint/2010/main" val="1870114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15"/>
          <p:cNvGrpSpPr/>
          <p:nvPr/>
        </p:nvGrpSpPr>
        <p:grpSpPr>
          <a:xfrm>
            <a:off x="891820" y="985984"/>
            <a:ext cx="7382936" cy="5035304"/>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77B4544B-27A4-4ECA-9317-4F0471EA835B}" type="datetimeFigureOut">
              <a:rPr lang="uk-UA" smtClean="0"/>
              <a:t>13.10.2023</a:t>
            </a:fld>
            <a:endParaRPr lang="uk-UA"/>
          </a:p>
        </p:txBody>
      </p:sp>
      <p:sp>
        <p:nvSpPr>
          <p:cNvPr id="5" name="Footer Placeholder 4"/>
          <p:cNvSpPr>
            <a:spLocks noGrp="1"/>
          </p:cNvSpPr>
          <p:nvPr>
            <p:ph type="ftr" sz="quarter" idx="11"/>
          </p:nvPr>
        </p:nvSpPr>
        <p:spPr>
          <a:xfrm>
            <a:off x="1174044" y="5357592"/>
            <a:ext cx="5034845" cy="365125"/>
          </a:xfrm>
        </p:spPr>
        <p:txBody>
          <a:bodyPr/>
          <a:lstStyle/>
          <a:p>
            <a:endParaRPr lang="uk-UA"/>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059F80F8-74CD-4EF2-BE7D-9271C13874F2}"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7B4544B-27A4-4ECA-9317-4F0471EA835B}" type="datetimeFigureOut">
              <a:rPr lang="uk-UA" smtClean="0"/>
              <a:t>13.10.2023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59F80F8-74CD-4EF2-BE7D-9271C13874F2}"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7B4544B-27A4-4ECA-9317-4F0471EA835B}" type="datetimeFigureOut">
              <a:rPr lang="uk-UA" smtClean="0"/>
              <a:t>13.10.2023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59F80F8-74CD-4EF2-BE7D-9271C13874F2}"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7B4544B-27A4-4ECA-9317-4F0471EA835B}" type="datetimeFigureOut">
              <a:rPr lang="uk-UA" smtClean="0"/>
              <a:t>13.10.2023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59F80F8-74CD-4EF2-BE7D-9271C13874F2}"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7B4544B-27A4-4ECA-9317-4F0471EA835B}" type="datetimeFigureOut">
              <a:rPr lang="uk-UA" smtClean="0"/>
              <a:t>13.10.2023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59F80F8-74CD-4EF2-BE7D-9271C13874F2}"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77B4544B-27A4-4ECA-9317-4F0471EA835B}" type="datetimeFigureOut">
              <a:rPr lang="uk-UA" smtClean="0"/>
              <a:t>13.10.2023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59F80F8-74CD-4EF2-BE7D-9271C13874F2}" type="slidenum">
              <a:rPr lang="uk-UA" smtClean="0"/>
              <a:t>‹#›</a:t>
            </a:fld>
            <a:endParaRPr lang="uk-UA"/>
          </a:p>
        </p:txBody>
      </p:sp>
      <p:sp>
        <p:nvSpPr>
          <p:cNvPr id="9" name="Content Placeholder 8"/>
          <p:cNvSpPr>
            <a:spLocks noGrp="1"/>
          </p:cNvSpPr>
          <p:nvPr>
            <p:ph sz="quarter" idx="13"/>
          </p:nvPr>
        </p:nvSpPr>
        <p:spPr>
          <a:xfrm>
            <a:off x="1298448" y="2121407"/>
            <a:ext cx="3200400" cy="360273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77B4544B-27A4-4ECA-9317-4F0471EA835B}" type="datetimeFigureOut">
              <a:rPr lang="uk-UA" smtClean="0"/>
              <a:t>13.10.2023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059F80F8-74CD-4EF2-BE7D-9271C13874F2}" type="slidenum">
              <a:rPr lang="uk-UA" smtClean="0"/>
              <a:t>‹#›</a:t>
            </a:fld>
            <a:endParaRPr lang="uk-UA"/>
          </a:p>
        </p:txBody>
      </p:sp>
      <p:sp>
        <p:nvSpPr>
          <p:cNvPr id="11" name="Content Placeholder 10"/>
          <p:cNvSpPr>
            <a:spLocks noGrp="1"/>
          </p:cNvSpPr>
          <p:nvPr>
            <p:ph sz="quarter" idx="13"/>
          </p:nvPr>
        </p:nvSpPr>
        <p:spPr>
          <a:xfrm>
            <a:off x="1298448" y="2944368"/>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77B4544B-27A4-4ECA-9317-4F0471EA835B}" type="datetimeFigureOut">
              <a:rPr lang="uk-UA" smtClean="0"/>
              <a:t>13.10.2023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059F80F8-74CD-4EF2-BE7D-9271C13874F2}"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B4544B-27A4-4ECA-9317-4F0471EA835B}" type="datetimeFigureOut">
              <a:rPr lang="uk-UA" smtClean="0"/>
              <a:t>13.10.2023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059F80F8-74CD-4EF2-BE7D-9271C13874F2}"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ru-RU" smtClean="0"/>
              <a:t>Образец заголовка</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1698" y="5885672"/>
            <a:ext cx="1213821" cy="365125"/>
          </a:xfrm>
        </p:spPr>
        <p:txBody>
          <a:bodyPr/>
          <a:lstStyle/>
          <a:p>
            <a:fld id="{77B4544B-27A4-4ECA-9317-4F0471EA835B}" type="datetimeFigureOut">
              <a:rPr lang="uk-UA" smtClean="0"/>
              <a:t>13.10.2023</a:t>
            </a:fld>
            <a:endParaRPr lang="uk-UA"/>
          </a:p>
        </p:txBody>
      </p:sp>
      <p:sp>
        <p:nvSpPr>
          <p:cNvPr id="6" name="Footer Placeholder 5"/>
          <p:cNvSpPr>
            <a:spLocks noGrp="1"/>
          </p:cNvSpPr>
          <p:nvPr>
            <p:ph type="ftr" sz="quarter" idx="11"/>
          </p:nvPr>
        </p:nvSpPr>
        <p:spPr>
          <a:xfrm rot="-60000">
            <a:off x="914554" y="5829261"/>
            <a:ext cx="3522607" cy="365125"/>
          </a:xfrm>
        </p:spPr>
        <p:txBody>
          <a:bodyPr/>
          <a:lstStyle/>
          <a:p>
            <a:endParaRPr lang="uk-UA"/>
          </a:p>
        </p:txBody>
      </p:sp>
      <p:sp>
        <p:nvSpPr>
          <p:cNvPr id="7" name="Slide Number Placeholder 6"/>
          <p:cNvSpPr>
            <a:spLocks noGrp="1"/>
          </p:cNvSpPr>
          <p:nvPr>
            <p:ph type="sldNum" sz="quarter" idx="12"/>
          </p:nvPr>
        </p:nvSpPr>
        <p:spPr>
          <a:xfrm rot="60000">
            <a:off x="7557313" y="5896961"/>
            <a:ext cx="554023" cy="365125"/>
          </a:xfrm>
        </p:spPr>
        <p:txBody>
          <a:bodyPr/>
          <a:lstStyle/>
          <a:p>
            <a:fld id="{059F80F8-74CD-4EF2-BE7D-9271C13874F2}"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5936" y="5888737"/>
            <a:ext cx="1213821" cy="365125"/>
          </a:xfrm>
        </p:spPr>
        <p:txBody>
          <a:bodyPr/>
          <a:lstStyle/>
          <a:p>
            <a:fld id="{77B4544B-27A4-4ECA-9317-4F0471EA835B}" type="datetimeFigureOut">
              <a:rPr lang="uk-UA" smtClean="0"/>
              <a:t>13.10.2023</a:t>
            </a:fld>
            <a:endParaRPr lang="uk-UA"/>
          </a:p>
        </p:txBody>
      </p:sp>
      <p:sp>
        <p:nvSpPr>
          <p:cNvPr id="6" name="Footer Placeholder 5"/>
          <p:cNvSpPr>
            <a:spLocks noGrp="1"/>
          </p:cNvSpPr>
          <p:nvPr>
            <p:ph type="ftr" sz="quarter" idx="11"/>
          </p:nvPr>
        </p:nvSpPr>
        <p:spPr>
          <a:xfrm rot="-60000">
            <a:off x="914569" y="5831037"/>
            <a:ext cx="3319043" cy="365125"/>
          </a:xfrm>
        </p:spPr>
        <p:txBody>
          <a:bodyPr/>
          <a:lstStyle/>
          <a:p>
            <a:endParaRPr lang="uk-UA"/>
          </a:p>
        </p:txBody>
      </p:sp>
      <p:sp>
        <p:nvSpPr>
          <p:cNvPr id="7" name="Slide Number Placeholder 6"/>
          <p:cNvSpPr>
            <a:spLocks noGrp="1"/>
          </p:cNvSpPr>
          <p:nvPr>
            <p:ph type="sldNum" sz="quarter" idx="12"/>
          </p:nvPr>
        </p:nvSpPr>
        <p:spPr>
          <a:xfrm rot="60000">
            <a:off x="7562089" y="5900026"/>
            <a:ext cx="554023" cy="365125"/>
          </a:xfrm>
        </p:spPr>
        <p:txBody>
          <a:bodyPr/>
          <a:lstStyle/>
          <a:p>
            <a:fld id="{059F80F8-74CD-4EF2-BE7D-9271C13874F2}"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07504" y="213358"/>
            <a:ext cx="8856984" cy="6456002"/>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3" cstate="print"/>
          <a:srcRect/>
          <a:stretch>
            <a:fillRect/>
          </a:stretch>
        </p:blipFill>
        <p:spPr bwMode="auto">
          <a:xfrm rot="1435684">
            <a:off x="-29934" y="-70557"/>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3" cstate="print"/>
          <a:srcRect/>
          <a:stretch>
            <a:fillRect/>
          </a:stretch>
        </p:blipFill>
        <p:spPr bwMode="auto">
          <a:xfrm rot="4096196">
            <a:off x="8634446" y="-63706"/>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77B4544B-27A4-4ECA-9317-4F0471EA835B}" type="datetimeFigureOut">
              <a:rPr lang="uk-UA" smtClean="0"/>
              <a:t>13.10.2023</a:t>
            </a:fld>
            <a:endParaRPr lang="uk-UA"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uk-UA"/>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059F80F8-74CD-4EF2-BE7D-9271C13874F2}"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1772816"/>
            <a:ext cx="6965245" cy="2952328"/>
          </a:xfrm>
        </p:spPr>
        <p:txBody>
          <a:bodyPr>
            <a:noAutofit/>
          </a:bodyPr>
          <a:lstStyle/>
          <a:p>
            <a:r>
              <a:rPr lang="uk-UA" sz="5400" b="1" dirty="0">
                <a:solidFill>
                  <a:schemeClr val="accent2"/>
                </a:solidFill>
              </a:rPr>
              <a:t>Рекреаційні процеси на підприємстві</a:t>
            </a:r>
          </a:p>
        </p:txBody>
      </p:sp>
    </p:spTree>
    <p:extLst>
      <p:ext uri="{BB962C8B-B14F-4D97-AF65-F5344CB8AC3E}">
        <p14:creationId xmlns:p14="http://schemas.microsoft.com/office/powerpoint/2010/main" val="468673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424936" cy="6120680"/>
          </a:xfrm>
        </p:spPr>
        <p:txBody>
          <a:bodyPr>
            <a:normAutofit/>
          </a:bodyPr>
          <a:lstStyle/>
          <a:p>
            <a:pPr marL="0" indent="457200" algn="ctr">
              <a:spcBef>
                <a:spcPts val="0"/>
              </a:spcBef>
              <a:buNone/>
            </a:pPr>
            <a:r>
              <a:rPr lang="uk-UA" sz="2000" b="1" noProof="1" smtClean="0">
                <a:solidFill>
                  <a:schemeClr val="accent2"/>
                </a:solidFill>
              </a:rPr>
              <a:t>Поняття: рекреація, дозвілля, відпочинок</a:t>
            </a:r>
          </a:p>
          <a:p>
            <a:pPr marL="0" indent="457200" algn="just">
              <a:spcBef>
                <a:spcPts val="0"/>
              </a:spcBef>
              <a:buNone/>
            </a:pPr>
            <a:endParaRPr lang="uk-UA" sz="2000" noProof="1" smtClean="0"/>
          </a:p>
          <a:p>
            <a:pPr marL="0" indent="457200" algn="just">
              <a:spcBef>
                <a:spcPts val="0"/>
              </a:spcBef>
              <a:buNone/>
            </a:pPr>
            <a:r>
              <a:rPr lang="uk-UA" sz="2000" noProof="1" smtClean="0"/>
              <a:t>Вживаючи поняття “рекреація”, “дозвілля”, “відпочинок</a:t>
            </a:r>
            <a:r>
              <a:rPr lang="uk-UA" sz="2000" noProof="1" smtClean="0"/>
              <a:t>”, </a:t>
            </a:r>
            <a:r>
              <a:rPr lang="uk-UA" sz="2000" noProof="1" smtClean="0"/>
              <a:t>слід уточнитиф сферу </a:t>
            </a:r>
            <a:r>
              <a:rPr lang="uk-UA" sz="2000" noProof="1" smtClean="0"/>
              <a:t>і їх застосування і понятійні межі.</a:t>
            </a:r>
          </a:p>
          <a:p>
            <a:pPr marL="0" indent="457200" algn="just">
              <a:spcBef>
                <a:spcPts val="0"/>
              </a:spcBef>
              <a:buNone/>
            </a:pPr>
            <a:r>
              <a:rPr lang="uk-UA" sz="2000" noProof="1" smtClean="0"/>
              <a:t>Дозвілля безперечно ширше відпочинку, хоча часто </a:t>
            </a:r>
            <a:r>
              <a:rPr lang="uk-UA" sz="2000" noProof="1" smtClean="0"/>
              <a:t>обидва </a:t>
            </a:r>
            <a:r>
              <a:rPr lang="uk-UA" sz="2000" noProof="1" smtClean="0"/>
              <a:t>терміни зводяться </a:t>
            </a:r>
            <a:r>
              <a:rPr lang="uk-UA" sz="2000" noProof="1" smtClean="0"/>
              <a:t>нами один до одного залежно від того, </a:t>
            </a:r>
            <a:r>
              <a:rPr lang="uk-UA" sz="2000" noProof="1" smtClean="0"/>
              <a:t>який </a:t>
            </a:r>
            <a:r>
              <a:rPr lang="uk-UA" sz="2000" noProof="1" smtClean="0"/>
              <a:t>вид проведення часу конкретно </a:t>
            </a:r>
            <a:r>
              <a:rPr lang="uk-UA" sz="2000" noProof="1" smtClean="0"/>
              <a:t>розглядається.</a:t>
            </a:r>
          </a:p>
          <a:p>
            <a:pPr marL="0" indent="457200" algn="just">
              <a:spcBef>
                <a:spcPts val="0"/>
              </a:spcBef>
              <a:buNone/>
            </a:pPr>
            <a:r>
              <a:rPr lang="uk-UA" sz="2000" noProof="1" smtClean="0"/>
              <a:t>В поняття “рекреація” спеціалісти вкладають значення відновлення </a:t>
            </a:r>
            <a:r>
              <a:rPr lang="uk-UA" sz="2000" noProof="1" smtClean="0"/>
              <a:t>сил</a:t>
            </a:r>
            <a:r>
              <a:rPr lang="uk-UA" sz="2000" noProof="1" smtClean="0"/>
              <a:t>, зміни </a:t>
            </a:r>
            <a:r>
              <a:rPr lang="uk-UA" sz="2000" noProof="1" smtClean="0"/>
              <a:t>діяльності, здійснення процесу відпочинку.</a:t>
            </a:r>
          </a:p>
          <a:p>
            <a:pPr marL="0" indent="457200" algn="just">
              <a:spcBef>
                <a:spcPts val="0"/>
              </a:spcBef>
              <a:buNone/>
            </a:pPr>
            <a:r>
              <a:rPr lang="uk-UA" sz="2000" noProof="1" smtClean="0"/>
              <a:t>Важливою формою діяльності визнається трудова. </a:t>
            </a:r>
            <a:r>
              <a:rPr lang="uk-UA" sz="2000" noProof="1" smtClean="0"/>
              <a:t>Пріоритетний </a:t>
            </a:r>
            <a:r>
              <a:rPr lang="uk-UA" sz="2000" noProof="1" smtClean="0"/>
              <a:t>статус праця </a:t>
            </a:r>
            <a:r>
              <a:rPr lang="uk-UA" sz="2000" noProof="1" smtClean="0"/>
              <a:t>отримує завдяки своєму характеру. Будучи діяльною праця </a:t>
            </a:r>
            <a:r>
              <a:rPr lang="uk-UA" sz="2000" noProof="1" smtClean="0"/>
              <a:t>має </a:t>
            </a:r>
            <a:r>
              <a:rPr lang="uk-UA" sz="2000" noProof="1" smtClean="0"/>
              <a:t>властивість задовольняти </a:t>
            </a:r>
            <a:r>
              <a:rPr lang="uk-UA" sz="2000" noProof="1" smtClean="0"/>
              <a:t>своїми продуктивними або </a:t>
            </a:r>
            <a:r>
              <a:rPr lang="uk-UA" sz="2000" noProof="1" smtClean="0"/>
              <a:t>репродуктивними </a:t>
            </a:r>
            <a:r>
              <a:rPr lang="uk-UA" sz="2000" noProof="1" smtClean="0"/>
              <a:t>результатами різноманітні </a:t>
            </a:r>
            <a:r>
              <a:rPr lang="uk-UA" sz="2000" noProof="1" smtClean="0"/>
              <a:t>потреби </a:t>
            </a:r>
            <a:r>
              <a:rPr lang="uk-UA" sz="2000" noProof="1" smtClean="0"/>
              <a:t>людей</a:t>
            </a:r>
            <a:r>
              <a:rPr lang="uk-UA" sz="2000" noProof="1" smtClean="0"/>
              <a:t>.</a:t>
            </a:r>
          </a:p>
          <a:p>
            <a:pPr marL="0" indent="457200" algn="just">
              <a:spcBef>
                <a:spcPts val="0"/>
              </a:spcBef>
              <a:buNone/>
            </a:pPr>
            <a:r>
              <a:rPr lang="ru-RU" sz="2000" noProof="1"/>
              <a:t>Розуміння трудової діяльності як фундаментальної </a:t>
            </a:r>
            <a:r>
              <a:rPr lang="ru-RU" sz="2000" noProof="1"/>
              <a:t>засновано </a:t>
            </a:r>
            <a:r>
              <a:rPr lang="ru-RU" sz="2000" noProof="1" smtClean="0"/>
              <a:t>на традиційному </a:t>
            </a:r>
            <a:r>
              <a:rPr lang="ru-RU" sz="2000" noProof="1"/>
              <a:t>визнанні пріоритету її матеріальних результатів</a:t>
            </a:r>
            <a:r>
              <a:rPr lang="ru-RU" sz="2000" noProof="1"/>
              <a:t>. </a:t>
            </a:r>
            <a:r>
              <a:rPr lang="ru-RU" sz="2000" noProof="1" smtClean="0"/>
              <a:t>Тому при згадуванні </a:t>
            </a:r>
            <a:r>
              <a:rPr lang="ru-RU" sz="2000" noProof="1"/>
              <a:t>про матеріальні результати праці ми говоримо тільки </a:t>
            </a:r>
            <a:r>
              <a:rPr lang="ru-RU" sz="2000" noProof="1"/>
              <a:t>лише </a:t>
            </a:r>
            <a:r>
              <a:rPr lang="ru-RU" sz="2000" noProof="1" smtClean="0"/>
              <a:t>про продукт </a:t>
            </a:r>
            <a:r>
              <a:rPr lang="ru-RU" sz="2000" noProof="1"/>
              <a:t>праці.</a:t>
            </a:r>
            <a:endParaRPr lang="uk-UA" sz="2000" noProof="1"/>
          </a:p>
        </p:txBody>
      </p:sp>
    </p:spTree>
    <p:extLst>
      <p:ext uri="{BB962C8B-B14F-4D97-AF65-F5344CB8AC3E}">
        <p14:creationId xmlns:p14="http://schemas.microsoft.com/office/powerpoint/2010/main" val="580024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424936" cy="6192688"/>
          </a:xfrm>
        </p:spPr>
        <p:txBody>
          <a:bodyPr>
            <a:normAutofit/>
          </a:bodyPr>
          <a:lstStyle/>
          <a:p>
            <a:pPr marL="0" indent="457200" algn="ctr">
              <a:buNone/>
            </a:pPr>
            <a:r>
              <a:rPr lang="uk-UA" sz="2000" b="1" noProof="1" smtClean="0">
                <a:solidFill>
                  <a:schemeClr val="accent2"/>
                </a:solidFill>
              </a:rPr>
              <a:t>Соціальні і психологічні функції рекреації</a:t>
            </a:r>
          </a:p>
          <a:p>
            <a:pPr marL="0" indent="457200" algn="just">
              <a:buNone/>
            </a:pPr>
            <a:endParaRPr lang="uk-UA" sz="2000" noProof="1" smtClean="0"/>
          </a:p>
          <a:p>
            <a:pPr marL="0" indent="457200" algn="just">
              <a:buNone/>
            </a:pPr>
            <a:r>
              <a:rPr lang="uk-UA" sz="2000" noProof="1" smtClean="0"/>
              <a:t>Будь-яка активність живого організму </a:t>
            </a:r>
            <a:r>
              <a:rPr lang="uk-UA" sz="2000" noProof="1" smtClean="0"/>
              <a:t>представляє </a:t>
            </a:r>
            <a:r>
              <a:rPr lang="uk-UA" sz="2000" noProof="1" smtClean="0"/>
              <a:t>єдність двох </a:t>
            </a:r>
            <a:r>
              <a:rPr lang="uk-UA" sz="2000" noProof="1" smtClean="0"/>
              <a:t>одночасно протікаючих в цьому процесі перетворень </a:t>
            </a:r>
            <a:r>
              <a:rPr lang="uk-UA" sz="2000" noProof="1" smtClean="0"/>
              <a:t>енергії </a:t>
            </a:r>
            <a:r>
              <a:rPr lang="uk-UA" sz="2000" noProof="1" smtClean="0"/>
              <a:t>– енергозатрат і енергонакопичень</a:t>
            </a:r>
            <a:r>
              <a:rPr lang="uk-UA" sz="2000" noProof="1" smtClean="0"/>
              <a:t>. Вони складають єдине ціле, тільки тимчасове </a:t>
            </a:r>
            <a:r>
              <a:rPr lang="uk-UA" sz="2000" noProof="1" smtClean="0"/>
              <a:t>співвідношення </a:t>
            </a:r>
            <a:r>
              <a:rPr lang="uk-UA" sz="2000" noProof="1" smtClean="0"/>
              <a:t>і різна </a:t>
            </a:r>
            <a:r>
              <a:rPr lang="uk-UA" sz="2000" noProof="1" smtClean="0"/>
              <a:t>інтенсивність кожного з них на даний момент дозволяють </a:t>
            </a:r>
            <a:r>
              <a:rPr lang="uk-UA" sz="2000" noProof="1" smtClean="0"/>
              <a:t>умовно </a:t>
            </a:r>
            <a:r>
              <a:rPr lang="uk-UA" sz="2000" noProof="1" smtClean="0"/>
              <a:t>їх відокремити </a:t>
            </a:r>
            <a:r>
              <a:rPr lang="uk-UA" sz="2000" noProof="1" smtClean="0"/>
              <a:t>.</a:t>
            </a:r>
          </a:p>
          <a:p>
            <a:pPr marL="0" indent="457200" algn="just">
              <a:buNone/>
            </a:pPr>
            <a:r>
              <a:rPr lang="uk-UA" sz="2000" noProof="1" smtClean="0"/>
              <a:t>При такому “енергетичному” твердженні конкретні форми активності </a:t>
            </a:r>
            <a:r>
              <a:rPr lang="uk-UA" sz="2000" noProof="1" smtClean="0"/>
              <a:t>– </a:t>
            </a:r>
            <a:r>
              <a:rPr lang="uk-UA" sz="2000" noProof="1" smtClean="0"/>
              <a:t>від адаптивної </a:t>
            </a:r>
            <a:r>
              <a:rPr lang="uk-UA" sz="2000" noProof="1" smtClean="0"/>
              <a:t>поведінки до продуктивної діяльності – за своєю </a:t>
            </a:r>
            <a:r>
              <a:rPr lang="uk-UA" sz="2000" noProof="1" smtClean="0"/>
              <a:t>природою </a:t>
            </a:r>
            <a:r>
              <a:rPr lang="uk-UA" sz="2000" noProof="1" smtClean="0"/>
              <a:t>суть циклічно </a:t>
            </a:r>
            <a:r>
              <a:rPr lang="uk-UA" sz="2000" noProof="1" smtClean="0"/>
              <a:t>протікаючої енергії. Ця обставина доводить </a:t>
            </a:r>
            <a:r>
              <a:rPr lang="uk-UA" sz="2000" noProof="1" smtClean="0"/>
              <a:t>рівнозначність </a:t>
            </a:r>
            <a:r>
              <a:rPr lang="uk-UA" sz="2000" noProof="1" smtClean="0"/>
              <a:t>кожного виду </a:t>
            </a:r>
            <a:r>
              <a:rPr lang="uk-UA" sz="2000" noProof="1" smtClean="0"/>
              <a:t>діяльності.</a:t>
            </a:r>
          </a:p>
          <a:p>
            <a:pPr marL="0" indent="457200" algn="just">
              <a:buNone/>
            </a:pPr>
            <a:r>
              <a:rPr lang="uk-UA" sz="2000" noProof="1" smtClean="0"/>
              <a:t>В соціальному змісті праця є дещо більше, ніж просто </a:t>
            </a:r>
            <a:r>
              <a:rPr lang="uk-UA" sz="2000" noProof="1" smtClean="0"/>
              <a:t>енергозатрати</a:t>
            </a:r>
            <a:r>
              <a:rPr lang="uk-UA" sz="2000" noProof="1" smtClean="0"/>
              <a:t>, а відпочинок </a:t>
            </a:r>
            <a:r>
              <a:rPr lang="uk-UA" sz="2000" noProof="1" smtClean="0"/>
              <a:t>- ніж енергонакопичення. Праця і відпочинок мають </a:t>
            </a:r>
            <a:r>
              <a:rPr lang="uk-UA" sz="2000" noProof="1" smtClean="0"/>
              <a:t>одну </a:t>
            </a:r>
            <a:r>
              <a:rPr lang="uk-UA" sz="2000" noProof="1" smtClean="0"/>
              <a:t>безсумнівну різницю</a:t>
            </a:r>
            <a:r>
              <a:rPr lang="uk-UA" sz="2000" noProof="1" smtClean="0"/>
              <a:t>: протилежний напрям протікаючих процесів енергообліку. </a:t>
            </a:r>
            <a:r>
              <a:rPr lang="uk-UA" sz="2000" noProof="1" smtClean="0"/>
              <a:t>У </a:t>
            </a:r>
            <a:r>
              <a:rPr lang="uk-UA" sz="2000" noProof="1" smtClean="0"/>
              <a:t>всьому іншому </a:t>
            </a:r>
            <a:r>
              <a:rPr lang="uk-UA" sz="2000" noProof="1" smtClean="0"/>
              <a:t>природна суть трудової і рекреаційної діяльності </a:t>
            </a:r>
            <a:r>
              <a:rPr lang="uk-UA" sz="2000" noProof="1" smtClean="0"/>
              <a:t>збігається</a:t>
            </a:r>
            <a:r>
              <a:rPr lang="uk-UA" sz="2000" noProof="1" smtClean="0"/>
              <a:t>.</a:t>
            </a:r>
          </a:p>
          <a:p>
            <a:pPr marL="0" indent="457200" algn="just">
              <a:buNone/>
            </a:pPr>
            <a:r>
              <a:rPr lang="uk-UA" sz="2000" noProof="1"/>
              <a:t>Продуктивна і репродуктивна діяльність співіснують </a:t>
            </a:r>
            <a:r>
              <a:rPr lang="uk-UA" sz="2000" noProof="1"/>
              <a:t>і </a:t>
            </a:r>
            <a:r>
              <a:rPr lang="uk-UA" sz="2000" noProof="1" smtClean="0"/>
              <a:t>здійснюються одночасно </a:t>
            </a:r>
            <a:r>
              <a:rPr lang="uk-UA" sz="2000" noProof="1"/>
              <a:t>скоріш як дві тенденції, ніж як два </a:t>
            </a:r>
            <a:r>
              <a:rPr lang="uk-UA" sz="2000" noProof="1"/>
              <a:t>різних </a:t>
            </a:r>
            <a:r>
              <a:rPr lang="uk-UA" sz="2000" noProof="1" smtClean="0"/>
              <a:t>жорстких структурованих процеси</a:t>
            </a:r>
            <a:r>
              <a:rPr lang="uk-UA" sz="2000" noProof="1"/>
              <a:t>.</a:t>
            </a:r>
            <a:endParaRPr lang="uk-UA" sz="2000" noProof="1"/>
          </a:p>
        </p:txBody>
      </p:sp>
    </p:spTree>
    <p:extLst>
      <p:ext uri="{BB962C8B-B14F-4D97-AF65-F5344CB8AC3E}">
        <p14:creationId xmlns:p14="http://schemas.microsoft.com/office/powerpoint/2010/main" val="2366359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424936" cy="6192688"/>
          </a:xfrm>
        </p:spPr>
        <p:txBody>
          <a:bodyPr>
            <a:normAutofit lnSpcReduction="10000"/>
          </a:bodyPr>
          <a:lstStyle/>
          <a:p>
            <a:pPr marL="0" indent="457200" algn="just">
              <a:spcBef>
                <a:spcPts val="0"/>
              </a:spcBef>
              <a:buNone/>
            </a:pPr>
            <a:r>
              <a:rPr lang="uk-UA" sz="2000" noProof="1" smtClean="0"/>
              <a:t>Репродуктивна діяльність визначається переважно збалансованими </a:t>
            </a:r>
            <a:r>
              <a:rPr lang="uk-UA" sz="2000" noProof="1" smtClean="0"/>
              <a:t>процесами</a:t>
            </a:r>
            <a:r>
              <a:rPr lang="uk-UA" sz="2000" noProof="1" smtClean="0"/>
              <a:t>, а продуктивна </a:t>
            </a:r>
            <a:r>
              <a:rPr lang="uk-UA" sz="2000" noProof="1" smtClean="0"/>
              <a:t>– незбалансованими, тому праця може </a:t>
            </a:r>
            <a:r>
              <a:rPr lang="uk-UA" sz="2000" noProof="1" smtClean="0"/>
              <a:t>бути </a:t>
            </a:r>
            <a:r>
              <a:rPr lang="uk-UA" sz="2000" noProof="1" smtClean="0"/>
              <a:t>достатньо енергозберігаючою</a:t>
            </a:r>
            <a:r>
              <a:rPr lang="uk-UA" sz="2000" noProof="1" smtClean="0"/>
              <a:t>, а відпочинок – енергоємним, наприклад, </a:t>
            </a:r>
            <a:r>
              <a:rPr lang="uk-UA" sz="2000" noProof="1" smtClean="0"/>
              <a:t>праця </a:t>
            </a:r>
            <a:r>
              <a:rPr lang="uk-UA" sz="2000" noProof="1" smtClean="0"/>
              <a:t>нічного сторожа </a:t>
            </a:r>
            <a:r>
              <a:rPr lang="uk-UA" sz="2000" noProof="1" smtClean="0"/>
              <a:t>і гра в футбол.</a:t>
            </a:r>
          </a:p>
          <a:p>
            <a:pPr marL="0" indent="457200" algn="just">
              <a:spcBef>
                <a:spcPts val="0"/>
              </a:spcBef>
              <a:buNone/>
            </a:pPr>
            <a:r>
              <a:rPr lang="uk-UA" sz="2000" noProof="1" smtClean="0"/>
              <a:t>До рекреації належать такі явища, як сон, тимчасова пауза в розмові</a:t>
            </a:r>
            <a:r>
              <a:rPr lang="uk-UA" sz="2000" noProof="1" smtClean="0"/>
              <a:t>, </a:t>
            </a:r>
            <a:r>
              <a:rPr lang="uk-UA" sz="2000" noProof="1" smtClean="0"/>
              <a:t>зміна ритму </a:t>
            </a:r>
            <a:r>
              <a:rPr lang="uk-UA" sz="2000" noProof="1" smtClean="0"/>
              <a:t>кроків і навіть зміна осанки. Людина будує свою рекреаційну </a:t>
            </a:r>
            <a:r>
              <a:rPr lang="uk-UA" sz="2000" noProof="1" smtClean="0"/>
              <a:t>діяльність</a:t>
            </a:r>
            <a:r>
              <a:rPr lang="uk-UA" sz="2000" noProof="1" smtClean="0"/>
              <a:t>, свідомо </a:t>
            </a:r>
            <a:r>
              <a:rPr lang="uk-UA" sz="2000" noProof="1" smtClean="0"/>
              <a:t>чи несвідомо, підбираючи найбільш придатні її елементи</a:t>
            </a:r>
            <a:r>
              <a:rPr lang="uk-UA" sz="2000" noProof="1" smtClean="0"/>
              <a:t>. </a:t>
            </a:r>
            <a:r>
              <a:rPr lang="uk-UA" sz="2000" noProof="1" smtClean="0"/>
              <a:t>Енергоємні види </a:t>
            </a:r>
            <a:r>
              <a:rPr lang="uk-UA" sz="2000" noProof="1" smtClean="0"/>
              <a:t>рекреації, наприклад, спорт, служать цілям </a:t>
            </a:r>
            <a:r>
              <a:rPr lang="uk-UA" sz="2000" noProof="1" smtClean="0"/>
              <a:t>періодичного </a:t>
            </a:r>
            <a:r>
              <a:rPr lang="uk-UA" sz="2000" noProof="1" smtClean="0"/>
              <a:t>відновлення енергії</a:t>
            </a:r>
            <a:r>
              <a:rPr lang="uk-UA" sz="2000" noProof="1" smtClean="0"/>
              <a:t>, яка не може “зберігатися”, адже це безперервно </a:t>
            </a:r>
            <a:r>
              <a:rPr lang="uk-UA" sz="2000" noProof="1" smtClean="0"/>
              <a:t>штучний </a:t>
            </a:r>
            <a:r>
              <a:rPr lang="uk-UA" sz="2000" noProof="1" smtClean="0"/>
              <a:t>процес енергообміну</a:t>
            </a:r>
            <a:r>
              <a:rPr lang="uk-UA" sz="2000" noProof="1" smtClean="0"/>
              <a:t>.</a:t>
            </a:r>
          </a:p>
          <a:p>
            <a:pPr marL="0" indent="457200" algn="just">
              <a:spcBef>
                <a:spcPts val="0"/>
              </a:spcBef>
              <a:buNone/>
            </a:pPr>
            <a:r>
              <a:rPr lang="uk-UA" sz="2000" noProof="1" smtClean="0"/>
              <a:t>Друга функція рекреації – участь людини в </a:t>
            </a:r>
            <a:r>
              <a:rPr lang="uk-UA" sz="2000" noProof="1" smtClean="0"/>
              <a:t>процесі </a:t>
            </a:r>
            <a:r>
              <a:rPr lang="uk-UA" sz="2000" noProof="1" smtClean="0"/>
              <a:t>природного видового відбору</a:t>
            </a:r>
            <a:r>
              <a:rPr lang="uk-UA" sz="2000" noProof="1" smtClean="0"/>
              <a:t>. Задача на виживання завжди була однією з центральних. В </a:t>
            </a:r>
            <a:r>
              <a:rPr lang="uk-UA" sz="2000" noProof="1" smtClean="0"/>
              <a:t>ході </a:t>
            </a:r>
            <a:r>
              <a:rPr lang="uk-UA" sz="2000" noProof="1" smtClean="0"/>
              <a:t>свого історичного </a:t>
            </a:r>
            <a:r>
              <a:rPr lang="uk-UA" sz="2000" noProof="1" smtClean="0"/>
              <a:t>розвитку людина або видалила, або знизила вплив </a:t>
            </a:r>
            <a:r>
              <a:rPr lang="uk-UA" sz="2000" noProof="1" smtClean="0"/>
              <a:t>інших </a:t>
            </a:r>
            <a:r>
              <a:rPr lang="uk-UA" sz="2000" noProof="1" smtClean="0"/>
              <a:t>форм природного </a:t>
            </a:r>
            <a:r>
              <a:rPr lang="uk-UA" sz="2000" noProof="1" smtClean="0"/>
              <a:t>відбору. Сам відбір йде за сценарієм пристосованості </a:t>
            </a:r>
            <a:r>
              <a:rPr lang="uk-UA" sz="2000" noProof="1" smtClean="0"/>
              <a:t>і </a:t>
            </a:r>
            <a:r>
              <a:rPr lang="uk-UA" sz="2000" noProof="1" smtClean="0"/>
              <a:t>виживання людського </a:t>
            </a:r>
            <a:r>
              <a:rPr lang="uk-UA" sz="2000" noProof="1" smtClean="0"/>
              <a:t>виду в умовах, що змінюються. Для цього людина створює </a:t>
            </a:r>
            <a:r>
              <a:rPr lang="uk-UA" sz="2000" noProof="1" smtClean="0"/>
              <a:t>собі </a:t>
            </a:r>
            <a:r>
              <a:rPr lang="uk-UA" sz="2000" noProof="1" smtClean="0"/>
              <a:t>більш комфортні </a:t>
            </a:r>
            <a:r>
              <a:rPr lang="uk-UA" sz="2000" noProof="1" smtClean="0"/>
              <a:t>умови праці або насичену систему соціального </a:t>
            </a:r>
            <a:r>
              <a:rPr lang="uk-UA" sz="2000" noProof="1" smtClean="0"/>
              <a:t>захисту</a:t>
            </a:r>
            <a:r>
              <a:rPr lang="uk-UA" sz="2000" noProof="1" smtClean="0"/>
              <a:t>.</a:t>
            </a:r>
          </a:p>
          <a:p>
            <a:pPr marL="0" indent="457200" algn="just">
              <a:spcBef>
                <a:spcPts val="0"/>
              </a:spcBef>
              <a:buNone/>
            </a:pPr>
            <a:r>
              <a:rPr lang="uk-UA" sz="2000" noProof="1"/>
              <a:t>Важливу функцію виконує також ігровий початок рекреаційної </a:t>
            </a:r>
            <a:r>
              <a:rPr lang="uk-UA" sz="2000" noProof="1"/>
              <a:t>діяльності</a:t>
            </a:r>
            <a:r>
              <a:rPr lang="uk-UA" sz="2000" noProof="1" smtClean="0"/>
              <a:t>, що </a:t>
            </a:r>
            <a:r>
              <a:rPr lang="uk-UA" sz="2000" noProof="1"/>
              <a:t>базується на інформаційному пошуку, схильності до </a:t>
            </a:r>
            <a:r>
              <a:rPr lang="uk-UA" sz="2000" noProof="1"/>
              <a:t>навчання </a:t>
            </a:r>
            <a:r>
              <a:rPr lang="uk-UA" sz="2000" noProof="1" smtClean="0"/>
              <a:t>і моделювання. Ігровий </a:t>
            </a:r>
            <a:r>
              <a:rPr lang="uk-UA" sz="2000" noProof="1"/>
              <a:t>початок в рекреації було виділено в особливий предмет </a:t>
            </a:r>
            <a:r>
              <a:rPr lang="uk-UA" sz="2000" noProof="1"/>
              <a:t>вивчення </a:t>
            </a:r>
            <a:r>
              <a:rPr lang="uk-UA" sz="2000" noProof="1" smtClean="0"/>
              <a:t>на світанку </a:t>
            </a:r>
            <a:r>
              <a:rPr lang="uk-UA" sz="2000" noProof="1"/>
              <a:t>соціології дозвілля.</a:t>
            </a:r>
            <a:endParaRPr lang="uk-UA" sz="2000" noProof="1"/>
          </a:p>
        </p:txBody>
      </p:sp>
    </p:spTree>
    <p:extLst>
      <p:ext uri="{BB962C8B-B14F-4D97-AF65-F5344CB8AC3E}">
        <p14:creationId xmlns:p14="http://schemas.microsoft.com/office/powerpoint/2010/main" val="3692805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424936" cy="6192688"/>
          </a:xfrm>
        </p:spPr>
        <p:txBody>
          <a:bodyPr>
            <a:normAutofit lnSpcReduction="10000"/>
          </a:bodyPr>
          <a:lstStyle/>
          <a:p>
            <a:pPr marL="0" indent="457200" algn="just">
              <a:spcBef>
                <a:spcPts val="0"/>
              </a:spcBef>
              <a:buNone/>
            </a:pPr>
            <a:r>
              <a:rPr lang="uk-UA" sz="2000" noProof="1" smtClean="0"/>
              <a:t>Можна виділити ще одну функцію рекреації – її участь у соціалізації людини. Вона є базисною, бо соціальна рекреація охоплює всі сторони генезису соціалізації: діяльність, спілкування, самосвідомість. Зростання потреб людини веде до появи дедалі нових форм проведення часу, що відповідають змісту дозвільної діяльності. Рекреація розширює сферу спілкування через безпосередні, особисті контакти людей на відпочинку, чи опосередковано, коли суб’єкт рекреації включається в систему соціального обслуговування.</a:t>
            </a:r>
          </a:p>
          <a:p>
            <a:pPr marL="0" indent="457200" algn="just">
              <a:spcBef>
                <a:spcPts val="0"/>
              </a:spcBef>
              <a:buNone/>
            </a:pPr>
            <a:r>
              <a:rPr lang="uk-UA" sz="2000" noProof="1" smtClean="0"/>
              <a:t>Розвиваються навики спілкування, зростає число соціальних контактів і зв’язків.</a:t>
            </a:r>
          </a:p>
          <a:p>
            <a:pPr marL="0" indent="457200" algn="just">
              <a:spcBef>
                <a:spcPts val="0"/>
              </a:spcBef>
              <a:buNone/>
            </a:pPr>
            <a:r>
              <a:rPr lang="uk-UA" sz="2000" noProof="1" smtClean="0"/>
              <a:t>В існуючих методиках рекреаційної класифікації розрізняють щоденний, щотижневий і щорічний періоди відпочинку. Але рекреація має більш широку мету, просторово-часову своєрідність конкретних форм. В такій сфері не враховуються пенсіонери, молодь, хворі та інші соціальні групи населення. Тому більш своєрідною є така класифікація типів рекреаційної діяльності:</a:t>
            </a:r>
          </a:p>
          <a:p>
            <a:pPr marL="0" indent="457200" algn="just">
              <a:spcBef>
                <a:spcPts val="0"/>
              </a:spcBef>
              <a:buNone/>
            </a:pPr>
            <a:r>
              <a:rPr lang="uk-UA" sz="2000" noProof="1" smtClean="0"/>
              <a:t>• короткотривала (щоденна, щотижнева);</a:t>
            </a:r>
          </a:p>
          <a:p>
            <a:pPr marL="0" indent="457200" algn="just">
              <a:spcBef>
                <a:spcPts val="0"/>
              </a:spcBef>
              <a:buNone/>
            </a:pPr>
            <a:r>
              <a:rPr lang="uk-UA" sz="2000" noProof="1" smtClean="0"/>
              <a:t>• довготривала (щорічна);</a:t>
            </a:r>
          </a:p>
          <a:p>
            <a:pPr marL="0" indent="457200" algn="just">
              <a:spcBef>
                <a:spcPts val="0"/>
              </a:spcBef>
              <a:buNone/>
            </a:pPr>
            <a:r>
              <a:rPr lang="uk-UA" sz="2000" noProof="1" smtClean="0"/>
              <a:t>• епізодична (відгули, неоплачувані позачергові відпустки, від’їзди за сімейними обставинами).</a:t>
            </a:r>
            <a:endParaRPr lang="uk-UA" sz="2000" noProof="1"/>
          </a:p>
        </p:txBody>
      </p:sp>
    </p:spTree>
    <p:extLst>
      <p:ext uri="{BB962C8B-B14F-4D97-AF65-F5344CB8AC3E}">
        <p14:creationId xmlns:p14="http://schemas.microsoft.com/office/powerpoint/2010/main" val="36928053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424936" cy="6192688"/>
          </a:xfrm>
        </p:spPr>
        <p:txBody>
          <a:bodyPr>
            <a:noAutofit/>
          </a:bodyPr>
          <a:lstStyle/>
          <a:p>
            <a:pPr marL="0" indent="457200" algn="just">
              <a:spcBef>
                <a:spcPts val="0"/>
              </a:spcBef>
              <a:buNone/>
            </a:pPr>
            <a:r>
              <a:rPr lang="uk-UA" sz="2000" noProof="1" smtClean="0"/>
              <a:t>Як показують дослідження, мікропаузи складають до 15-20% робочого </a:t>
            </a:r>
            <a:r>
              <a:rPr lang="uk-UA" sz="2000" noProof="1" smtClean="0"/>
              <a:t>часу</a:t>
            </a:r>
            <a:r>
              <a:rPr lang="uk-UA" sz="2000" noProof="1" smtClean="0"/>
              <a:t>. Час </a:t>
            </a:r>
            <a:r>
              <a:rPr lang="uk-UA" sz="2000" noProof="1" smtClean="0"/>
              <a:t>відпочинку за рахунок мікропауз тим правильніший, чим вищий “</a:t>
            </a:r>
            <a:r>
              <a:rPr lang="uk-UA" sz="2000" noProof="1" smtClean="0"/>
              <a:t>авторитм</a:t>
            </a:r>
            <a:r>
              <a:rPr lang="uk-UA" sz="2000" noProof="1" smtClean="0"/>
              <a:t>” руху </a:t>
            </a:r>
            <a:r>
              <a:rPr lang="uk-UA" sz="2000" noProof="1" smtClean="0"/>
              <a:t>робітників, тобто більший їх досвід і кмітливість.</a:t>
            </a:r>
          </a:p>
          <a:p>
            <a:pPr marL="0" indent="457200" algn="just">
              <a:spcBef>
                <a:spcPts val="0"/>
              </a:spcBef>
              <a:buNone/>
            </a:pPr>
            <a:r>
              <a:rPr lang="uk-UA" sz="2000" noProof="1" smtClean="0"/>
              <a:t>При зниженні працездатності час мікропауз скорочується, а втома </a:t>
            </a:r>
            <a:r>
              <a:rPr lang="uk-UA" sz="2000" noProof="1" smtClean="0"/>
              <a:t>зростає</a:t>
            </a:r>
            <a:r>
              <a:rPr lang="uk-UA" sz="2000" noProof="1" smtClean="0"/>
              <a:t>. Виключення </a:t>
            </a:r>
            <a:r>
              <a:rPr lang="uk-UA" sz="2000" noProof="1" smtClean="0"/>
              <a:t>мікропауз і використання їх у якості уявного резерву </a:t>
            </a:r>
            <a:r>
              <a:rPr lang="uk-UA" sz="2000" noProof="1" smtClean="0"/>
              <a:t>для </a:t>
            </a:r>
            <a:r>
              <a:rPr lang="uk-UA" sz="2000" noProof="1" smtClean="0"/>
              <a:t>підвищення продуктивності </a:t>
            </a:r>
            <a:r>
              <a:rPr lang="uk-UA" sz="2000" noProof="1" smtClean="0"/>
              <a:t>праці не тільки не підвищують продуктивність, але і </a:t>
            </a:r>
            <a:r>
              <a:rPr lang="uk-UA" sz="2000" noProof="1" smtClean="0"/>
              <a:t>знижують </a:t>
            </a:r>
            <a:r>
              <a:rPr lang="uk-UA" sz="2000" noProof="1" smtClean="0"/>
              <a:t>її в </a:t>
            </a:r>
            <a:r>
              <a:rPr lang="uk-UA" sz="2000" noProof="1" smtClean="0"/>
              <a:t>2-2,5 раза. Протилежність категорій “праця” і “відпочинок” </a:t>
            </a:r>
            <a:r>
              <a:rPr lang="uk-UA" sz="2000" noProof="1" smtClean="0"/>
              <a:t>не </a:t>
            </a:r>
            <a:r>
              <a:rPr lang="uk-UA" sz="2000" noProof="1" smtClean="0"/>
              <a:t>допускає припинення </a:t>
            </a:r>
            <a:r>
              <a:rPr lang="uk-UA" sz="2000" noProof="1" smtClean="0"/>
              <a:t>значення одного поняття за рахунок іншого (хоча в </a:t>
            </a:r>
            <a:r>
              <a:rPr lang="uk-UA" sz="2000" noProof="1" smtClean="0"/>
              <a:t>науковій </a:t>
            </a:r>
            <a:r>
              <a:rPr lang="uk-UA" sz="2000" noProof="1" smtClean="0"/>
              <a:t>практиці подібна </a:t>
            </a:r>
            <a:r>
              <a:rPr lang="uk-UA" sz="2000" noProof="1" smtClean="0"/>
              <a:t>ситуація зовсім не </a:t>
            </a:r>
            <a:r>
              <a:rPr lang="uk-UA" sz="2000" noProof="1" smtClean="0"/>
              <a:t>рідкість</a:t>
            </a:r>
            <a:r>
              <a:rPr lang="uk-UA" sz="2000" noProof="1" smtClean="0"/>
              <a:t>).</a:t>
            </a:r>
          </a:p>
          <a:p>
            <a:pPr marL="0" indent="457200" algn="just">
              <a:spcBef>
                <a:spcPts val="0"/>
              </a:spcBef>
              <a:buNone/>
            </a:pPr>
            <a:endParaRPr lang="uk-UA" sz="2000" noProof="1" smtClean="0"/>
          </a:p>
          <a:p>
            <a:pPr marL="0" indent="457200" algn="ctr">
              <a:spcBef>
                <a:spcPts val="0"/>
              </a:spcBef>
              <a:buNone/>
            </a:pPr>
            <a:r>
              <a:rPr lang="uk-UA" sz="2000" b="1" noProof="1" smtClean="0">
                <a:solidFill>
                  <a:schemeClr val="accent2"/>
                </a:solidFill>
              </a:rPr>
              <a:t>Проблеми </a:t>
            </a:r>
            <a:r>
              <a:rPr lang="uk-UA" sz="2000" b="1" noProof="1" smtClean="0">
                <a:solidFill>
                  <a:schemeClr val="accent2"/>
                </a:solidFill>
              </a:rPr>
              <a:t>вільного </a:t>
            </a:r>
            <a:r>
              <a:rPr lang="uk-UA" sz="2000" b="1" noProof="1" smtClean="0">
                <a:solidFill>
                  <a:schemeClr val="accent2"/>
                </a:solidFill>
              </a:rPr>
              <a:t>часу</a:t>
            </a:r>
          </a:p>
          <a:p>
            <a:pPr marL="0" indent="457200" algn="just">
              <a:spcBef>
                <a:spcPts val="0"/>
              </a:spcBef>
              <a:buNone/>
            </a:pPr>
            <a:endParaRPr lang="uk-UA" sz="2000" noProof="1" smtClean="0"/>
          </a:p>
          <a:p>
            <a:pPr marL="0" indent="457200" algn="just">
              <a:spcBef>
                <a:spcPts val="0"/>
              </a:spcBef>
              <a:buNone/>
            </a:pPr>
            <a:r>
              <a:rPr lang="uk-UA" sz="2000" noProof="1" smtClean="0"/>
              <a:t>Як свідчать дані соціологічних досліджень, 60-80% вільного </a:t>
            </a:r>
            <a:r>
              <a:rPr lang="uk-UA" sz="2000" noProof="1" smtClean="0"/>
              <a:t>часу </a:t>
            </a:r>
            <a:r>
              <a:rPr lang="uk-UA" sz="2000" noProof="1" smtClean="0"/>
              <a:t>ми проводимо </a:t>
            </a:r>
            <a:r>
              <a:rPr lang="uk-UA" sz="2000" noProof="1" smtClean="0"/>
              <a:t>у власних квартирах разом із сім’єю.</a:t>
            </a:r>
          </a:p>
          <a:p>
            <a:pPr marL="0" indent="457200" algn="just">
              <a:spcBef>
                <a:spcPts val="0"/>
              </a:spcBef>
              <a:buNone/>
            </a:pPr>
            <a:r>
              <a:rPr lang="uk-UA" sz="2000" noProof="1" smtClean="0"/>
              <a:t>Наш позаробочий час, який дорівнює приблизно 75% тижневого </a:t>
            </a:r>
            <a:r>
              <a:rPr lang="uk-UA" sz="2000" noProof="1" smtClean="0"/>
              <a:t>часу</a:t>
            </a:r>
            <a:r>
              <a:rPr lang="uk-UA" sz="2000" noProof="1" smtClean="0"/>
              <a:t>, досить </a:t>
            </a:r>
            <a:r>
              <a:rPr lang="uk-UA" sz="2000" noProof="1" smtClean="0"/>
              <a:t>не однорідний за своїми структурними компонентами</a:t>
            </a:r>
            <a:r>
              <a:rPr lang="uk-UA" sz="2000" noProof="1" smtClean="0"/>
              <a:t>. </a:t>
            </a:r>
            <a:endParaRPr lang="uk-UA" sz="2000" noProof="1"/>
          </a:p>
        </p:txBody>
      </p:sp>
    </p:spTree>
    <p:extLst>
      <p:ext uri="{BB962C8B-B14F-4D97-AF65-F5344CB8AC3E}">
        <p14:creationId xmlns:p14="http://schemas.microsoft.com/office/powerpoint/2010/main" val="3692805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424936" cy="6192688"/>
          </a:xfrm>
        </p:spPr>
        <p:txBody>
          <a:bodyPr>
            <a:normAutofit/>
          </a:bodyPr>
          <a:lstStyle/>
          <a:p>
            <a:pPr marL="0" indent="457200" algn="just">
              <a:spcBef>
                <a:spcPts val="0"/>
              </a:spcBef>
              <a:buNone/>
            </a:pPr>
            <a:r>
              <a:rPr lang="uk-UA" sz="2000" noProof="1"/>
              <a:t>В загальному його обсязі значна частка належить сну, їжі, витратам часу на задоволення інших природних потреб, необхідних для підтримання нормальної життєдіяльності  людського </a:t>
            </a:r>
            <a:r>
              <a:rPr lang="uk-UA" sz="2000" noProof="1"/>
              <a:t>організму</a:t>
            </a:r>
            <a:r>
              <a:rPr lang="uk-UA" sz="2000" noProof="1" smtClean="0"/>
              <a:t>.</a:t>
            </a:r>
          </a:p>
          <a:p>
            <a:pPr marL="0" indent="457200" algn="just">
              <a:spcBef>
                <a:spcPts val="0"/>
              </a:spcBef>
              <a:buNone/>
            </a:pPr>
            <a:r>
              <a:rPr lang="uk-UA" sz="2000" dirty="0" smtClean="0"/>
              <a:t>Дозвілля </a:t>
            </a:r>
            <a:r>
              <a:rPr lang="uk-UA" sz="2000" dirty="0"/>
              <a:t>– це лише частина позаробочого часу, вивільнена </a:t>
            </a:r>
            <a:r>
              <a:rPr lang="uk-UA" sz="2000" dirty="0" smtClean="0"/>
              <a:t>від виконання </a:t>
            </a:r>
            <a:r>
              <a:rPr lang="uk-UA" sz="2000" dirty="0"/>
              <a:t>безпосередніх сімейних обов’язків, яка використовується нами </a:t>
            </a:r>
            <a:r>
              <a:rPr lang="uk-UA" sz="2000" dirty="0" smtClean="0"/>
              <a:t>на власний </a:t>
            </a:r>
            <a:r>
              <a:rPr lang="uk-UA" sz="2000" dirty="0"/>
              <a:t>розсуд: на відпочинок, розваги, освіту, заняття спортом тощо. Звичайно</a:t>
            </a:r>
            <a:r>
              <a:rPr lang="uk-UA" sz="2000" dirty="0" smtClean="0"/>
              <a:t>, обсяг </a:t>
            </a:r>
            <a:r>
              <a:rPr lang="uk-UA" sz="2000" dirty="0"/>
              <a:t>вільного часу у людей різного віку, різних професій, сімейного стану </a:t>
            </a:r>
            <a:r>
              <a:rPr lang="uk-UA" sz="2000" dirty="0" smtClean="0"/>
              <a:t>буває неоднаковий</a:t>
            </a:r>
            <a:r>
              <a:rPr lang="uk-UA" sz="2000" dirty="0"/>
              <a:t>. Та все ж стверджують соціологи, середня тривалість </a:t>
            </a:r>
            <a:r>
              <a:rPr lang="uk-UA" sz="2000" dirty="0" smtClean="0"/>
              <a:t>нашого дозвілля </a:t>
            </a:r>
            <a:r>
              <a:rPr lang="uk-UA" sz="2000" dirty="0"/>
              <a:t>у будні дні становить 3-4 год.: а саме, для селян будні – 2,4 і </a:t>
            </a:r>
            <a:r>
              <a:rPr lang="uk-UA" sz="2000" dirty="0" smtClean="0"/>
              <a:t>вихідні 6,3 </a:t>
            </a:r>
            <a:r>
              <a:rPr lang="uk-UA" sz="2000" dirty="0"/>
              <a:t>год. Структура нашого дозвілля досить різноманітна. Вчені налічують </a:t>
            </a:r>
            <a:r>
              <a:rPr lang="uk-UA" sz="2000" dirty="0" smtClean="0"/>
              <a:t>від півтораста </a:t>
            </a:r>
            <a:r>
              <a:rPr lang="uk-UA" sz="2000" dirty="0"/>
              <a:t>до п’ятисот занять та способів проведення вільного часу</a:t>
            </a:r>
            <a:r>
              <a:rPr lang="uk-UA" sz="2000" dirty="0" smtClean="0"/>
              <a:t>.</a:t>
            </a:r>
          </a:p>
          <a:p>
            <a:pPr marL="0" indent="457200" algn="just">
              <a:spcBef>
                <a:spcPts val="0"/>
              </a:spcBef>
              <a:buNone/>
            </a:pPr>
            <a:r>
              <a:rPr lang="uk-UA" sz="2000" dirty="0"/>
              <a:t>Структура дозвілля відображає заняття, пов’язані з творчістю особи</a:t>
            </a:r>
            <a:r>
              <a:rPr lang="uk-UA" sz="2000" dirty="0" smtClean="0"/>
              <a:t>, створення </a:t>
            </a:r>
            <a:r>
              <a:rPr lang="uk-UA" sz="2000" dirty="0"/>
              <a:t>духовних цінностей, виховання дітей, а також задоволення </a:t>
            </a:r>
            <a:r>
              <a:rPr lang="uk-UA" sz="2000" dirty="0" smtClean="0"/>
              <a:t>потреб фізичного </a:t>
            </a:r>
            <a:r>
              <a:rPr lang="uk-UA" sz="2000" dirty="0"/>
              <a:t>розвитку. Вільний час часто називають дозвіллям</a:t>
            </a:r>
            <a:r>
              <a:rPr lang="uk-UA" sz="2000" dirty="0" smtClean="0"/>
              <a:t>. Дозвілля </a:t>
            </a:r>
            <a:r>
              <a:rPr lang="uk-UA" sz="2000" dirty="0"/>
              <a:t>і </a:t>
            </a:r>
            <a:r>
              <a:rPr lang="uk-UA" sz="2000" dirty="0" smtClean="0"/>
              <a:t>вільний час </a:t>
            </a:r>
            <a:r>
              <a:rPr lang="uk-UA" sz="2000" dirty="0"/>
              <a:t>як сфери індивідуального буття співвідносяться як частина і ціле. </a:t>
            </a:r>
            <a:r>
              <a:rPr lang="uk-UA" sz="2000" dirty="0" smtClean="0"/>
              <a:t>Вільні години </a:t>
            </a:r>
            <a:r>
              <a:rPr lang="uk-UA" sz="2000" dirty="0"/>
              <a:t>можуть зробити життя людини змістовним, а саму її міцнішою, </a:t>
            </a:r>
            <a:r>
              <a:rPr lang="uk-UA" sz="2000" dirty="0" smtClean="0"/>
              <a:t>і морально</a:t>
            </a:r>
            <a:r>
              <a:rPr lang="uk-UA" sz="2000" dirty="0"/>
              <a:t>, і фізично, а можуть обернутися пустотою, моральними втратами.</a:t>
            </a:r>
          </a:p>
        </p:txBody>
      </p:sp>
    </p:spTree>
    <p:extLst>
      <p:ext uri="{BB962C8B-B14F-4D97-AF65-F5344CB8AC3E}">
        <p14:creationId xmlns:p14="http://schemas.microsoft.com/office/powerpoint/2010/main" val="36928053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424936" cy="6192688"/>
          </a:xfrm>
        </p:spPr>
        <p:txBody>
          <a:bodyPr>
            <a:normAutofit/>
          </a:bodyPr>
          <a:lstStyle/>
          <a:p>
            <a:pPr marL="0" indent="0" algn="just">
              <a:buNone/>
            </a:pPr>
            <a:r>
              <a:rPr lang="uk-UA" sz="2000" noProof="1" smtClean="0"/>
              <a:t>Заняття в години дозвілля – це насамперед самооцінка (з погляду свободи волевияву), діяльність, спрямована на реалізацію суттєвих творчих сил людини, як фізичних, так і духовних. Раціональне змістовне використання вільного часу – категорія моральна. Змалку формується почуття часу, і воно супроводжує людину протягом життя.</a:t>
            </a:r>
            <a:endParaRPr lang="uk-UA" sz="2000" noProof="1"/>
          </a:p>
        </p:txBody>
      </p:sp>
    </p:spTree>
    <p:extLst>
      <p:ext uri="{BB962C8B-B14F-4D97-AF65-F5344CB8AC3E}">
        <p14:creationId xmlns:p14="http://schemas.microsoft.com/office/powerpoint/2010/main" val="36928053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636912"/>
            <a:ext cx="6965245" cy="1202485"/>
          </a:xfrm>
        </p:spPr>
        <p:txBody>
          <a:bodyPr/>
          <a:lstStyle/>
          <a:p>
            <a:r>
              <a:rPr lang="uk-UA" b="1" dirty="0" smtClean="0">
                <a:solidFill>
                  <a:schemeClr val="accent2"/>
                </a:solidFill>
              </a:rPr>
              <a:t>Дякую за увагу !</a:t>
            </a:r>
            <a:endParaRPr lang="uk-UA" b="1" dirty="0">
              <a:solidFill>
                <a:schemeClr val="accent2"/>
              </a:solidFill>
            </a:endParaRPr>
          </a:p>
        </p:txBody>
      </p:sp>
    </p:spTree>
    <p:extLst>
      <p:ext uri="{BB962C8B-B14F-4D97-AF65-F5344CB8AC3E}">
        <p14:creationId xmlns:p14="http://schemas.microsoft.com/office/powerpoint/2010/main" val="38663407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Кнопк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Кнопка">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нопка">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44</TotalTime>
  <Words>1042</Words>
  <Application>Microsoft Office PowerPoint</Application>
  <PresentationFormat>Экран (4:3)</PresentationFormat>
  <Paragraphs>36</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Кнопка</vt:lpstr>
      <vt:lpstr>Рекреаційні процеси на підприємстві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Azso</dc:creator>
  <cp:lastModifiedBy>Azso</cp:lastModifiedBy>
  <cp:revision>13</cp:revision>
  <dcterms:created xsi:type="dcterms:W3CDTF">2023-10-13T08:27:30Z</dcterms:created>
  <dcterms:modified xsi:type="dcterms:W3CDTF">2023-10-13T09:11:56Z</dcterms:modified>
</cp:coreProperties>
</file>