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5.pn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tx2">
                <a:lumMod val="50000"/>
              </a:schemeClr>
            </a:gs>
            <a:gs pos="55000">
              <a:srgbClr val="0A719B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2" y="123091"/>
            <a:ext cx="8001000" cy="2971801"/>
          </a:xfrm>
        </p:spPr>
        <p:txBody>
          <a:bodyPr/>
          <a:lstStyle/>
          <a:p>
            <a:r>
              <a:rPr lang="ru-RU" dirty="0" err="1"/>
              <a:t>Фотовольтаїчні</a:t>
            </a:r>
            <a:r>
              <a:rPr lang="ru-RU" dirty="0"/>
              <a:t> </a:t>
            </a:r>
            <a:r>
              <a:rPr lang="ru-RU" dirty="0" err="1"/>
              <a:t>інформаційні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8341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12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579" y="1787842"/>
            <a:ext cx="5500562" cy="3067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760464" y="827722"/>
            <a:ext cx="48615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Важливим моментом роботи сонячних елементів являється їх температурний режим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При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нагріванні елементу на один градус більше за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25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він втрачає напругу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0,002 В,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0,4 %/градус. На рис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унку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приведено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мейство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крив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 ВАХ для температур 25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60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9283" y="1044533"/>
            <a:ext cx="577901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Сі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мейство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крив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 ВАХ для температур 25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60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329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61416" y="385816"/>
            <a:ext cx="9726168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ясну сонячну погоду  елементи нагріваються до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60-70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втрачаючи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0,07-0,09 В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кожний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 і є основною причиною зниження ККД сонячних елементів, що призводить до 	падіння напруги, що генерується елементом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звичайного сонячного елементу коливається у межах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10-16 %.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 означає, що елемент розміром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100×100 мм при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стандартних умовах може генерувати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1-1,6 Вт.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61416" y="2555641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Стандартними умовами для паспортизації елементів у всьому світі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признаются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наступні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	-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освітленість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1000 Вт/м</a:t>
            </a:r>
            <a:r>
              <a:rPr lang="ru-RU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	- температура 25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	- спектр АМ 1,5 (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сонячний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спектр на широт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45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Точка перетину кривої з віссю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напруг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називається напругою холостого ходу -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xx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точка перетину з віссю струмів – струм короткого замикання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кз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Максимальна потужність модуля визначається як найбільша потужність при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STC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Standart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Test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Conditions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endParaRPr lang="ru-RU" dirty="0"/>
          </a:p>
        </p:txBody>
      </p:sp>
      <p:pic>
        <p:nvPicPr>
          <p:cNvPr id="7170" name="Рисунок 13" descr="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823" y="2819527"/>
            <a:ext cx="4440238" cy="247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5620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24256" y="209518"/>
            <a:ext cx="102199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Напруга, яка відповідає максимальній потужності, називається робочою напругою -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, а відповідний струм – струмом максимальної потужності (робочим струмом -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).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Напруга холостого ходу модуля мало залежить від освітленості, в той час як струм короткого замикання, а відповідно і робочий струм, прямо пропорційні освітленості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4256" y="2368609"/>
            <a:ext cx="1021994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Спектральна чутливість сонячного елементу – це залежність струму короткого замикання від довжини хвилі оптичного випромінювання, що падає на поверхню, розраховуючи на одиницю потужності випромінювання.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	У стандартних умовах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вимірюються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стаціонарні значення спектральної чутливості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Автоматизоване вимірювання динаміки спектральної чутливості дозволяє спостерігати часові зміни струму короткого замикання, обумовлені процесами з різноманітними характерними часовими перерозподілами електронів та дірок у сонячному елементі.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925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3044" y="427396"/>
            <a:ext cx="8534400" cy="1507067"/>
          </a:xfrm>
        </p:spPr>
        <p:txBody>
          <a:bodyPr/>
          <a:lstStyle/>
          <a:p>
            <a:r>
              <a:rPr lang="uk-UA" dirty="0"/>
              <a:t>Конструкції і матеріали сонячних елементів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57784" y="2054275"/>
            <a:ext cx="79095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Технологія отримання дифузійних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переходів для сонячних елементів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7472" y="2926045"/>
            <a:ext cx="1100937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65" indent="44513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Одним з найбільш використовуваних методів вибіркового введення домішок в монокристал напівпровідника є дифузійний метод (або метод дифузії в твердій фазі), розроблений у 1956 році, який дозволяє досягати високої точності розподілу домішки.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5240" indent="44513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 дифузії полягає в тому, що домішка контактує з поверхнею монокристала напівпровідника. Потім монокристал розігрівається, унаслідок чого атоми домішки проникають всередину монокристала і заміщають атоми напівпровідника, "вибиті" зі своїх місць унаслідок теплової взаємодії.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513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вивченні процесу дифузії у виробництві напівпровідникових приладів і інтегральних мікросхем слід розрізняти методи дифузії: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7975" indent="44513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дифузія по вакансіях (дифузія заміщення);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0" indent="44513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дифузія впровадження (дифузія по міжвузлю).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5240" marR="109855" indent="44513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 дифузії домішки в напівпровідникових кристалах описується двома законами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Фіка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904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9392" y="1650251"/>
            <a:ext cx="6291072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напівпровідниковому виробництві зазвичай застосовують різні методи дифузії, проте всі вони можуть бути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розділені на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два класи.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першому випадку поверхнева концентрація атомів домішки зменшується в ході процесу дифузії (обмежене джерело), а в другому - поверх­нева концентрація залишається постійною протягом всього часу про­ведення операції (необмежене джерело). При цьому розв’язання другого закону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Фіка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будуть різними.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6327" y="1399031"/>
            <a:ext cx="4151665" cy="5347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614160" y="38158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Залежність коефіцієнта дифузії для домішок,  що </a:t>
            </a:r>
            <a:endParaRPr lang="uk-UA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дифун­дують по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вакансіях, від  температури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9401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6780" y="463972"/>
            <a:ext cx="8534400" cy="1507067"/>
          </a:xfrm>
        </p:spPr>
        <p:txBody>
          <a:bodyPr/>
          <a:lstStyle/>
          <a:p>
            <a:r>
              <a:rPr lang="uk-UA" dirty="0"/>
              <a:t>Виробництво  структур  на  основі аморфного кремнію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56780" y="2259921"/>
            <a:ext cx="1117396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Виробництво структур на основі монокристалічного кремнію, що задовольняють цим вимогам процес технологічно складний і дорогий. Тому увагу інженерів було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звернуто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такі матеріали, як сплави на основі аморфного кремнію, арсенід галію і полікристалічні напівпровідники.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ефективної роботи сонячних елементів необхідно дотримання ряду умов: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оптичний коефіцієнт поглинання (a) активного шару напівпровідника повинен бути достатньо великим, щоб забезпечити поглинання значної частини енергії сонячного світла в межах товщини шару;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генеруються при висвітленні електрони і дірки повинні ефективно збиратися на контактних електродах з обох сторін активного шару;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сонячний елемент повинен володіти значною висотою бар'єру в напівпровідниковому переході;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повний опір, включене послідовно з сонячним елементом (виключаючи опір навантаження), має бути малим для того, щоб зменшити втрати потужності (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джоулево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тепло) в процесі роботи;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структура тонкої плівки повинна бути однорідною по всій активної області сонячного елемента, щоб виключити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закорочування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вплив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шунтуючих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опорів на характеристики елемента.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290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1332" y="326812"/>
            <a:ext cx="8534400" cy="1507067"/>
          </a:xfrm>
        </p:spPr>
        <p:txBody>
          <a:bodyPr/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Аморфний кремній (а-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Н)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4484" y="2079671"/>
            <a:ext cx="10873804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Аморфний кремній (а-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Н) виступив в якості більш дешевої альтернативи монокристалічному. Перші сонячні елементи на його основі було створено в 1975 р. Оптичне поглинання аморфного кремнію в 20 разів вище, ніж кристалічного, тому для істотного поглинання видимого світла досить плівки аморфного кремнію товщиною 0,5-1,0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мкм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замість дорогих кремнієвих підкладок товщиною 300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мкм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. Крім того, завдяки існуючим технологіям отримання тонких плівок аморфного кремнію великої площі не потрібно операції різання, шліфування й полірування, необхідних для СЕ на основі монокристалічного кремнію. У порівнянні з кристалічними кремнієвими елементами вироби на основі аморфного кремнію виробляють при більш низьких температурах (300 ° С), тому можна використовувати дешеві скляні підкладки, що скорочує витрату кремнію в 20 разів.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2358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0248" y="756934"/>
            <a:ext cx="106039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Поки максимальний коефіцієнт корисної дії експериментальних елементів на основі а-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Н становить 12%, що трохи нижче, ніж для кристалічних кремнієвих (≈ 15%). Однак не виключено, що з розвитком технології ККД елементів на основі а-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Н досягне теоретичної стелі в 16%. Найбільш прості конструкції сонячних елементів з а-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Н були створені на основі структури метал-напівпровідник (діод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Шотткі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411" y="3014726"/>
            <a:ext cx="3918013" cy="3664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11667" y="2393942"/>
            <a:ext cx="47295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Конструкція фотоелементу с бар’єром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Шотткі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434584" y="2431605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Незважаючи на видиму простоту, їх реалізація досить проблематична - металевий електрод повинен бути прозорим і рівномірним по товщині, а їхні капітали на кордоні метал / а-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Н - стабільними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fcs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Найчастіше СЕ на основі а-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Н формують на стрічці з нержавіючої сталі або на скляних підкладках, покритих провідним шаром.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використанні скляних підкладок на них наносять прозору для світла провідну оксидну плівку з SnO2, In2O3 або SnO2 + In2O3 (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Indium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tin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oxide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ITO), що дозволяє висвітлювати елемент через скло.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Оскільки у нелегованого шару електронна провідність виражена слабо, бар'єр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Шотткі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створюється за рахунок осадження металевих плівок з високою роботою виходу (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Pt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Rh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Pd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яка зумовлює утворення області позитивного об'ємного заряду (збідненого шару) в а-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Н.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876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756" y="171364"/>
            <a:ext cx="8534400" cy="1507067"/>
          </a:xfrm>
        </p:spPr>
        <p:txBody>
          <a:bodyPr/>
          <a:lstStyle/>
          <a:p>
            <a:r>
              <a:rPr lang="uk-UA" dirty="0"/>
              <a:t>СЕ на основі аморфного кремнію з p-i-n-структурою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9224" y="1886540"/>
            <a:ext cx="84216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Більш високою ефективністю володіють СЕ на основі аморфного кремнію з p-i-n-структурою. У цьому "заслуга" широкої нелегованої i-області a-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H, що поглинає істотну частку світла. Але виникає проблема - дифузійна довжина дірок в a-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H дуже мала (~ 100 нм), тому в сонячних елементах на основі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aaSi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H носії заряду досягають електродів в основному тільки завдяки внутрішньому електричному полю, тобто за рахунок дрейфу носіїв заряду. У СЕ на основі кристалічних напівпровідників носії заряду, маючи велику дифузійну довжину (100 - 200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мкм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досягають електродів і під час відсутності електричного поля.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7217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2608" y="116622"/>
            <a:ext cx="99486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отримання ефективних СЕ на основі p-i-n-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Сруктура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аморфного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гідрогенізуючого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кремнію необхідно домогтися у всій i-області однорідного потужного внутрішнього електричного поля. Задача вирішується, якщо при виготовленні p-i-n-структури першим формувати p-шар (рис. 2.5). Для його створення необхідно невелика кількість бору (&lt;1018 см</a:t>
            </a:r>
            <a:r>
              <a:rPr lang="uk-UA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а значить, істотного забруднення нелегованого шару не відбувається. У той же час, якщо першим осаджувати n-шар, то наявність залишкового фосфору змінює властивості i-шару.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143" y="3872732"/>
            <a:ext cx="3656578" cy="2919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21208" y="317600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Сонячні елементи на основі аморфного кремнію </a:t>
            </a:r>
            <a:endParaRPr lang="uk-UA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скляній (а) та стальній (б) підкладках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895088" y="4455524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Дешевизна і простота виготовлення сонячних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батарей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аморфного кремнію зробили цей різновид СБ найбільш масовим і популярним на ринку. Однак є області, де основну роль відіграють інші фактори – високий коефіцієнт корисної дії, малі масо-габаритні параметри, стійкість до жорстких зовнішніх впливів і т. п.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4890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342" y="246928"/>
            <a:ext cx="8534400" cy="1507067"/>
          </a:xfrm>
        </p:spPr>
        <p:txBody>
          <a:bodyPr/>
          <a:lstStyle/>
          <a:p>
            <a:r>
              <a:rPr lang="uk-UA" dirty="0"/>
              <a:t>Фізичні основи вентильного фотоефекта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80820" y="1753995"/>
            <a:ext cx="111853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основі вентильного фотоефекту лежать два фундаментальних явища - внутрішній фотоефект і просторове розділення різнойменних нерівноважних носіїв заряду.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Внутрішній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фотоефект - це явище генерації нерівноважних носіїв заряду при опроміненні напівпровідника електромагнітним випромінюванням з енергією квантів, достатньою для такої генерації.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80820" y="3588708"/>
            <a:ext cx="102106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Іншими словами – повинно виконуватися порогова умова красної межі фотоефекту, тобто енергія кванта світла повинна бути більше деякої характеристичної енергії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ε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крас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3342" y="4315426"/>
            <a:ext cx="773630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hν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≥ </a:t>
            </a:r>
            <a:r>
              <a:rPr lang="uk-UA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ε</a:t>
            </a:r>
            <a:r>
              <a:rPr lang="uk-UA" sz="36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крас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endParaRPr lang="uk-UA" sz="3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h = 6,63·10</a:t>
            </a:r>
            <a:r>
              <a:rPr lang="uk-UA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–34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Дж·с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постійна Планка; </a:t>
            </a:r>
            <a:endParaRPr lang="uk-UA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ν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частота електромагнітного випромінювання.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9936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1604" y="198796"/>
            <a:ext cx="9621076" cy="1507067"/>
          </a:xfrm>
        </p:spPr>
        <p:txBody>
          <a:bodyPr>
            <a:normAutofit fontScale="90000"/>
          </a:bodyPr>
          <a:lstStyle/>
          <a:p>
            <a:r>
              <a:rPr lang="uk-UA" dirty="0"/>
              <a:t>Сонячні батареї на основі </a:t>
            </a:r>
            <a:r>
              <a:rPr lang="uk-UA" dirty="0" err="1"/>
              <a:t>гетероструктур</a:t>
            </a:r>
            <a:r>
              <a:rPr lang="uk-UA" dirty="0"/>
              <a:t> з напівпровідників А</a:t>
            </a:r>
            <a:r>
              <a:rPr lang="uk-UA" baseline="-25000" dirty="0"/>
              <a:t>III</a:t>
            </a:r>
            <a:r>
              <a:rPr lang="uk-UA" dirty="0"/>
              <a:t>В</a:t>
            </a:r>
            <a:r>
              <a:rPr lang="uk-UA" baseline="-25000" dirty="0"/>
              <a:t>V</a:t>
            </a:r>
            <a:r>
              <a:rPr lang="uk-UA" dirty="0"/>
              <a:t> </a:t>
            </a:r>
            <a:r>
              <a:rPr lang="uk-UA" dirty="0" smtClean="0"/>
              <a:t> </a:t>
            </a:r>
            <a:r>
              <a:rPr lang="uk-UA" dirty="0"/>
              <a:t>и А</a:t>
            </a:r>
            <a:r>
              <a:rPr lang="uk-UA" baseline="-25000" dirty="0"/>
              <a:t>II</a:t>
            </a:r>
            <a:r>
              <a:rPr lang="uk-UA" dirty="0"/>
              <a:t>В</a:t>
            </a:r>
            <a:r>
              <a:rPr lang="uk-UA" baseline="-25000" dirty="0"/>
              <a:t>VI</a:t>
            </a:r>
            <a:r>
              <a:rPr lang="uk-UA" dirty="0"/>
              <a:t> </a:t>
            </a:r>
            <a:endParaRPr lang="ru-RU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83" y="3285871"/>
            <a:ext cx="5937250" cy="329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69392" y="1705863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СБ виробляються на основі бінарних, трійних і більш важких напівпровідникових з’єднань, таких, як арсенід галію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GaAs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телурид кадмію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CdTe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диселенід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міді-індію CuInSe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др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6298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1355" y="218781"/>
            <a:ext cx="6355322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випадку власної фотопровідності ця енергія дорівнює ширині забороненої зони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ε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ε</a:t>
            </a:r>
            <a:r>
              <a:rPr lang="uk-UA" sz="40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крас</a:t>
            </a:r>
            <a: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uk-UA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ε</a:t>
            </a:r>
            <a:r>
              <a:rPr lang="uk-UA" sz="40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ru-RU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 у випадку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домішкової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енергії іонізації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домішкового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центра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ε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ε</a:t>
            </a:r>
            <a:r>
              <a:rPr lang="uk-UA" sz="40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крас</a:t>
            </a:r>
            <a: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uk-UA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ε</a:t>
            </a:r>
            <a:r>
              <a:rPr lang="uk-UA" sz="40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uk-UA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Максимальний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ККД сонячних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батарей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можливий тільки в разі «власної фотопровідності», тобто ситуації, коли при поглинанні кванта світла відбувається перехід електрона з валентної зони в зону провідності і з'являється пара нерівноважних носіїв заряду - електрон і дірка. Ці нерівноважні носії заряду просторово не розділені і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фотоЕРС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 виникає, поки електрон і дірка не ​​будуть рознесені в просторі. Цю функцію можуть виконувати контакти між напівпровідником і металом (контакт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Шотткі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або між напівпровідниками (p-n перехід,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гетероструктура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	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6677" y="3275046"/>
            <a:ext cx="5429866" cy="2597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534737" y="1919357"/>
            <a:ext cx="45318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Фотодіод (вентильний елемент с p-n-переходом) (а) і його ввімкнення у режимі сонячної батареї (б)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7069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26" y="473001"/>
            <a:ext cx="6419973" cy="3450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7991093"/>
              </p:ext>
            </p:extLst>
          </p:nvPr>
        </p:nvGraphicFramePr>
        <p:xfrm>
          <a:off x="2210637" y="4240904"/>
          <a:ext cx="1764534" cy="773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Уравнение" r:id="rId4" imgW="1002865" imgH="444307" progId="Equation.3">
                  <p:embed/>
                </p:oleObj>
              </mc:Choice>
              <mc:Fallback>
                <p:oleObj name="Уравнение" r:id="rId4" imgW="1002865" imgH="444307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0637" y="4240904"/>
                        <a:ext cx="1764534" cy="7737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22226" y="5286397"/>
            <a:ext cx="62579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 k = 1,380662·10</a:t>
            </a:r>
            <a:r>
              <a:rPr lang="uk-UA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–23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Дж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/К – постійна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Больцмана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 – абсолютна температура (К),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заряд електрона 1,6·10</a:t>
            </a:r>
            <a:r>
              <a:rPr lang="uk-UA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–19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780773" y="742883"/>
            <a:ext cx="374468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Таким чином, через перехід протікають наступні струми: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	– неосновних носіїв: –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	– основних носіїв: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	– фотострум: –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	Повний струм через p-n-перехід дорівнює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8882741" y="4801873"/>
            <a:ext cx="1758718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2541028"/>
              </p:ext>
            </p:extLst>
          </p:nvPr>
        </p:nvGraphicFramePr>
        <p:xfrm>
          <a:off x="8318200" y="3869721"/>
          <a:ext cx="2729418" cy="836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Уравнение" r:id="rId6" imgW="1612900" imgH="495300" progId="Equation.3">
                  <p:embed/>
                </p:oleObj>
              </mc:Choice>
              <mc:Fallback>
                <p:oleObj name="Уравнение" r:id="rId6" imgW="1612900" imgH="495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8200" y="3869721"/>
                        <a:ext cx="2729418" cy="8365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8229028" y="4832260"/>
            <a:ext cx="266983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Струм неосновних носіїв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3344572"/>
              </p:ext>
            </p:extLst>
          </p:nvPr>
        </p:nvGraphicFramePr>
        <p:xfrm>
          <a:off x="8408133" y="5466109"/>
          <a:ext cx="2715797" cy="934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Уравнение" r:id="rId8" imgW="1663700" imgH="571500" progId="Equation.3">
                  <p:embed/>
                </p:oleObj>
              </mc:Choice>
              <mc:Fallback>
                <p:oleObj name="Уравнение" r:id="rId8" imgW="1663700" imgH="5715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8133" y="5466109"/>
                        <a:ext cx="2715797" cy="9346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58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7988" y="527980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uk-UA" dirty="0"/>
              <a:t>Залежність </a:t>
            </a:r>
            <a:r>
              <a:rPr lang="uk-UA" dirty="0" err="1"/>
              <a:t>фотоерс</a:t>
            </a:r>
            <a:r>
              <a:rPr lang="uk-UA" dirty="0"/>
              <a:t> вентильного фотоелемента від зовнішнього навантаження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42544" y="2014850"/>
            <a:ext cx="1011936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роз’єднаному зовнішньому колі, тобто при R → ∞,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отримаємо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фотоерс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«холостого ходу»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416" y="2786996"/>
            <a:ext cx="2133600" cy="8763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61416" y="4150930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Якщо ж опір навантаження малий, тобто. R → 0, то струм короткого замикання буде дорівнювати фотоструму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кз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Зовнішній вигляд вольт-амперної характеристики ідеального вентильного фотоелементу приведений на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рисунку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0282" y="3438144"/>
            <a:ext cx="3467100" cy="3305175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131728" y="2827835"/>
            <a:ext cx="592700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Вольт-амперна характеристика кремнієвого фотоелементу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9728" y="6096988"/>
            <a:ext cx="76992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Точка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рисунку відповідає роботі з оптимальним зовнішнім навантаженням (з найбільшою потужністю фотоелектричного генератора).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6692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6824" y="372654"/>
            <a:ext cx="99456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збільшенні опору навантаження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фотоерс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збільшується, достигаючи у межі значення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φ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хх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 а фотострум зменшується. Потужність, яка віддається фотоелектричним генератором у зовнішнє коло, дорівнює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φ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При оптимальному виборі опору зовнішнього кола ця потужність буде максимальною.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 випливає з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рисунка максимальна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величина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фотоерс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не може перевищувати величину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φ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макс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≈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ε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/q. Фактично, в силу ряду причин максимальна величина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фотоерс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буде складати приблизно: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3697" y="2968924"/>
            <a:ext cx="571500" cy="77152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43128" y="382157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ВАХ пояснює еквівалентна схема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фотоелементу,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яка включає джерело струму 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2974" y="3410712"/>
            <a:ext cx="4249026" cy="333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187889" y="4295120"/>
            <a:ext cx="120257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=SqN</a:t>
            </a:r>
            <a:r>
              <a:rPr lang="ru-RU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Q,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088" y="4941451"/>
            <a:ext cx="77876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 S – площа фотоелемента, а коефіцієнт збирання Q – безрозмірний множник (&lt;1), що показує, яка доля усіх створених світом електронно-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дірочних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пар (SN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збирається p-n переходом. Паралельно джерелу струму увімкнений p-n перехід, струм через який дорівнює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[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uk-UA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</a:t>
            </a:r>
            <a:r>
              <a:rPr lang="uk-UA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uk-UA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kT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–1]. р-n-Перехід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шунтує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навантаження, і при збільшенні напруги струм через нього швидко збільшується.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7204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2336" y="950941"/>
            <a:ext cx="1135684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Рівняння ВАХ справедливо і при висвітленні фотоелемента світлом довільного спектрального складу, змінюється лише значення фотоструму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Максимальна потужність відбирається в тому випадку, коли фотоелемент знаходиться в режимі, зазначеному точкою а (рис. 1.4). Максимальна потужність, що знімається з 1 см</a:t>
            </a:r>
            <a:r>
              <a:rPr lang="uk-UA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дорівнює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P =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·U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x·I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кз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·U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хх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,,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	де x– коефіцієнт форми або коефіцієнт заповнення вольт-амперної характеристики,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кз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струм короткого замикання,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хх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напруга холостого хода.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	У фотоелементів з кремнію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шириною забороненої зони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ε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≈ 1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еВ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вона буде дорівнювати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φ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макс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≈ 600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мВ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фотоелементів з германію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φ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макс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≈ 400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мВ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фотоелементів з арсеніду галію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GaAs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φ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макс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≈ 1 В.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отримання великих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напруг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фотоелементи підключають послідовно один одному, для отримання великих струмів - паралельно, формуючи, таким чином, сонячну батарею.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379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8220" y="354244"/>
            <a:ext cx="8534400" cy="1507067"/>
          </a:xfrm>
        </p:spPr>
        <p:txBody>
          <a:bodyPr/>
          <a:lstStyle/>
          <a:p>
            <a:r>
              <a:rPr lang="uk-UA" smtClean="0"/>
              <a:t>Технічні характеристики  і параметри сонячних елементів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8220" y="2341525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Кремнієві сонячні елементи являються нелінійними пристроями  і їх поведінку неможливо описати звичайною формулою типу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закона Ома.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Замість неї для пояснення характеристик елементу можна користуватися сімейством простих для розуміння кривих – вольт-амперних характеристик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(ВАХ) </a:t>
            </a:r>
            <a:endParaRPr lang="ru-RU" dirty="0"/>
          </a:p>
        </p:txBody>
      </p:sp>
      <p:pic>
        <p:nvPicPr>
          <p:cNvPr id="4098" name="Рисунок 8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8506" y="2240845"/>
            <a:ext cx="4563494" cy="2555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8167537" y="1751768"/>
            <a:ext cx="3758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імейство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ВАХ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сонячного елементу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8600" y="4916147"/>
            <a:ext cx="1189939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Напруга холостого ходу, що генерується одним елементом, трохи змінюється при переході від одного елементу до іншого в одній партії і від однієї фірми виробника до іншої і становить близько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0,6 В.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Ця величина не залежить від розмірів елементу. Зі струмом же все навпаки. Він залежить від інтенсивності світла і розміру елементу, під яким розуміється  площа його поверхні.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Елемент розміром 100×100 мм у 100 разів краще за елемент розміром 10×10 мм і, відповідно, він при тій же освітленості дасть струм у 100 разів більший.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960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9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571" y="1330643"/>
            <a:ext cx="5902261" cy="3391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18616" y="5161895"/>
            <a:ext cx="6096000" cy="87357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1 - крива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потужності;</a:t>
            </a:r>
            <a:endParaRPr lang="ru-RU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крива струму.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29620" y="556985"/>
            <a:ext cx="45985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Залежність вихідної потужності від напруги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043928" y="1526198"/>
            <a:ext cx="4376928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Пікова потужність відповідає напрузі близько 0,47 В. Таким чином, щоб правильно оцінити якість сонячного елементу, а також заради порівняння елементів між собою в однакових умовах, необхідно навантажити його так, щоб вихідна напруга дорівнювала 0,47 В.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195295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569</TotalTime>
  <Words>1819</Words>
  <Application>Microsoft Office PowerPoint</Application>
  <PresentationFormat>Широкоэкранный</PresentationFormat>
  <Paragraphs>98</Paragraphs>
  <Slides>20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Century Gothic</vt:lpstr>
      <vt:lpstr>Times New Roman</vt:lpstr>
      <vt:lpstr>Wingdings 3</vt:lpstr>
      <vt:lpstr>Сектор</vt:lpstr>
      <vt:lpstr>Уравнение</vt:lpstr>
      <vt:lpstr>Фотовольтаїчні інформаційні системи </vt:lpstr>
      <vt:lpstr>Фізичні основи вентильного фотоефекта</vt:lpstr>
      <vt:lpstr>Презентация PowerPoint</vt:lpstr>
      <vt:lpstr>Презентация PowerPoint</vt:lpstr>
      <vt:lpstr>Залежність фотоерс вентильного фотоелемента від зовнішнього навантаження</vt:lpstr>
      <vt:lpstr>Презентация PowerPoint</vt:lpstr>
      <vt:lpstr>Презентация PowerPoint</vt:lpstr>
      <vt:lpstr>Технічні характеристики  і параметри сонячних елементів</vt:lpstr>
      <vt:lpstr>Презентация PowerPoint</vt:lpstr>
      <vt:lpstr>Презентация PowerPoint</vt:lpstr>
      <vt:lpstr>Презентация PowerPoint</vt:lpstr>
      <vt:lpstr>Презентация PowerPoint</vt:lpstr>
      <vt:lpstr>Конструкції і матеріали сонячних елементів</vt:lpstr>
      <vt:lpstr>Презентация PowerPoint</vt:lpstr>
      <vt:lpstr>Виробництво  структур  на  основі аморфного кремнію </vt:lpstr>
      <vt:lpstr>Аморфний кремній (а-Si: Н)</vt:lpstr>
      <vt:lpstr>Презентация PowerPoint</vt:lpstr>
      <vt:lpstr>СЕ на основі аморфного кремнію з p-i-n-структурою</vt:lpstr>
      <vt:lpstr>Презентация PowerPoint</vt:lpstr>
      <vt:lpstr>Сонячні батареї на основі гетероструктур з напівпровідників АIIIВV  и АIIВVI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Фотовольтаїчні інформаційні системи</dc:title>
  <dc:creator>Алина</dc:creator>
  <cp:lastModifiedBy>Алина</cp:lastModifiedBy>
  <cp:revision>12</cp:revision>
  <dcterms:created xsi:type="dcterms:W3CDTF">2022-10-06T13:46:46Z</dcterms:created>
  <dcterms:modified xsi:type="dcterms:W3CDTF">2022-10-09T16:10:36Z</dcterms:modified>
</cp:coreProperties>
</file>