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11/8/2023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інформаційно-аналітичної діяльності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Масюк Олег Петрович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388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3. Основні методи аналітики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Історичний метод (ретроспективний аналіз) </a:t>
            </a:r>
            <a:r>
              <a:rPr lang="uk-UA" b="1" i="1" dirty="0" smtClean="0"/>
              <a:t>-  </a:t>
            </a:r>
            <a:r>
              <a:rPr lang="uk-UA" i="1" dirty="0" smtClean="0"/>
              <a:t>передбачає розгляд об'єктивного процесу розвитку об'єкта, реальної його історії з усіма її поворотами, особливостями; це певний спосіб відтворення в мисленні історичного процесу в його хронологічній послідовності та конкретності.</a:t>
            </a:r>
          </a:p>
          <a:p>
            <a:pPr algn="just"/>
            <a:r>
              <a:rPr lang="uk-UA" i="1" dirty="0" smtClean="0"/>
              <a:t>Визначення причини помилок, негараздів та злочинів.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703" y="2618276"/>
            <a:ext cx="3082598" cy="2538610"/>
          </a:xfrm>
        </p:spPr>
      </p:pic>
    </p:spTree>
    <p:extLst>
      <p:ext uri="{BB962C8B-B14F-4D97-AF65-F5344CB8AC3E}">
        <p14:creationId xmlns:p14="http://schemas.microsoft.com/office/powerpoint/2010/main" val="344033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Варіанти методів аналітики: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10829591" cy="3638763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Аналіз, синтез, аналогія (відсотковий метод), узагальнення, порівняння;</a:t>
            </a:r>
          </a:p>
          <a:p>
            <a:r>
              <a:rPr lang="uk-UA" dirty="0" smtClean="0"/>
              <a:t> </a:t>
            </a:r>
            <a:r>
              <a:rPr lang="uk-UA" b="1" i="1" dirty="0" smtClean="0"/>
              <a:t>метод мережі </a:t>
            </a:r>
            <a:r>
              <a:rPr lang="uk-UA" b="1" i="1" dirty="0" err="1" smtClean="0"/>
              <a:t>зв'язків</a:t>
            </a:r>
            <a:r>
              <a:rPr lang="uk-UA" dirty="0" smtClean="0"/>
              <a:t> - </a:t>
            </a:r>
            <a:r>
              <a:rPr lang="uk-UA" i="1" dirty="0" smtClean="0"/>
              <a:t>метод для графічного зображення асоціацій між людьми й організаціями використовують такі аналітичні інструменти, як складання матриці асоціацій і схеми мережі </a:t>
            </a:r>
            <a:r>
              <a:rPr lang="uk-UA" i="1" dirty="0" err="1" smtClean="0"/>
              <a:t>зв'язків</a:t>
            </a:r>
            <a:r>
              <a:rPr lang="uk-UA" i="1" dirty="0" smtClean="0"/>
              <a:t>;</a:t>
            </a:r>
          </a:p>
          <a:p>
            <a:r>
              <a:rPr lang="uk-UA" b="1" i="1" dirty="0" smtClean="0"/>
              <a:t>Спостереження </a:t>
            </a:r>
            <a:r>
              <a:rPr lang="uk-UA" dirty="0" smtClean="0"/>
              <a:t>– </a:t>
            </a:r>
            <a:r>
              <a:rPr lang="uk-UA" i="1" dirty="0" smtClean="0"/>
              <a:t>це систематичне цілеспрямоване, спеціально організоване сприймання предметів і явищ об’єктивної дійсності, які виступають об´єктами дослідження.</a:t>
            </a:r>
          </a:p>
          <a:p>
            <a:r>
              <a:rPr lang="uk-UA" b="1" i="1" dirty="0" smtClean="0"/>
              <a:t>Метод виключень </a:t>
            </a:r>
            <a:r>
              <a:rPr lang="uk-UA" dirty="0" smtClean="0"/>
              <a:t>– ґрунтується на поступовому виключенні значної групи складових на підставі закону виключення третього, значення якого полягає в тому, що справа йде так, як описується у висловлюванні, або так, як говорить заперечення і третього не дано. </a:t>
            </a:r>
          </a:p>
          <a:p>
            <a:r>
              <a:rPr lang="uk-UA" b="1" i="1" dirty="0" smtClean="0"/>
              <a:t>Метод пошуку закономірності – </a:t>
            </a:r>
            <a:r>
              <a:rPr lang="uk-UA" dirty="0" smtClean="0"/>
              <a:t>є пошуком стійкої і невипадкової характеристики або </a:t>
            </a:r>
            <a:r>
              <a:rPr lang="uk-UA" dirty="0" err="1" smtClean="0"/>
              <a:t>зв’язків</a:t>
            </a:r>
            <a:r>
              <a:rPr lang="uk-UA" dirty="0" smtClean="0"/>
              <a:t> між явищами. </a:t>
            </a:r>
          </a:p>
          <a:p>
            <a:r>
              <a:rPr lang="uk-UA" b="1" i="1" dirty="0" smtClean="0"/>
              <a:t>Метод класифікацій </a:t>
            </a:r>
            <a:r>
              <a:rPr lang="uk-UA" dirty="0" smtClean="0"/>
              <a:t>– впорядкування об’єктів за істотними ознаками певних класів. </a:t>
            </a:r>
          </a:p>
          <a:p>
            <a:r>
              <a:rPr lang="uk-UA" b="1" i="1" dirty="0" smtClean="0"/>
              <a:t>Метод моделювання </a:t>
            </a:r>
            <a:r>
              <a:rPr lang="uk-UA" dirty="0" smtClean="0"/>
              <a:t>– один із найважливіших в аналітиці. Передбачає побудову моделі, яка відображає істотні сторони об’єкта, що аналізується, спрощує його і заміняє реальний об’єкт аналізу. </a:t>
            </a:r>
          </a:p>
          <a:p>
            <a:r>
              <a:rPr lang="uk-UA" b="1" i="1" dirty="0" smtClean="0"/>
              <a:t>Системний метод </a:t>
            </a:r>
            <a:r>
              <a:rPr lang="uk-UA" dirty="0" smtClean="0"/>
              <a:t>– приведення даних в деяку систему, що дозволяє їх пояснити з позицій системного підходу.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9462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 за вектором роботи з інформацією: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Метод екстраполяції </a:t>
            </a:r>
            <a:r>
              <a:rPr lang="uk-UA" b="1" i="1" dirty="0" smtClean="0"/>
              <a:t>– </a:t>
            </a:r>
            <a:r>
              <a:rPr lang="uk-UA" dirty="0" smtClean="0"/>
              <a:t>поширення висновків, отриманих зі спостереження за однією частиною явища на іншу його частину. 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Метод ідеалізації </a:t>
            </a:r>
            <a:r>
              <a:rPr lang="uk-UA" dirty="0" smtClean="0"/>
              <a:t>- уявна процедура, пов’язана з уявленням чого-небудь як ідеалу і подальшим порівнянням реального об’єкта з ідеальним. 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Метод емпатії </a:t>
            </a:r>
            <a:r>
              <a:rPr lang="uk-UA" dirty="0" smtClean="0"/>
              <a:t>– входження аналітика в образ аналізованого об’єкта, уявлення себе тим, хто вивчається, осмислення з його позицій дій, що ним здійснюються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541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006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uk-UA" i="1" dirty="0" smtClean="0"/>
              <a:t>Засади інформаційно-аналітичної діяльності. </a:t>
            </a:r>
            <a:endParaRPr lang="uk-UA" dirty="0" smtClean="0"/>
          </a:p>
          <a:p>
            <a:pPr>
              <a:buFont typeface="+mj-lt"/>
              <a:buAutoNum type="arabicPeriod"/>
            </a:pPr>
            <a:r>
              <a:rPr lang="uk-UA" i="1" dirty="0" smtClean="0"/>
              <a:t>Основні поняття інформаційно-аналітичної діяльності. </a:t>
            </a:r>
            <a:endParaRPr lang="uk-UA" dirty="0" smtClean="0"/>
          </a:p>
          <a:p>
            <a:pPr>
              <a:buFont typeface="+mj-lt"/>
              <a:buAutoNum type="arabicPeriod"/>
            </a:pPr>
            <a:r>
              <a:rPr lang="uk-UA" i="1" dirty="0" smtClean="0"/>
              <a:t>Методи аналітики в сучасному суспільстві. </a:t>
            </a:r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47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1. </a:t>
            </a:r>
            <a:r>
              <a:rPr lang="ru-RU" i="1" dirty="0" err="1" smtClean="0"/>
              <a:t>Інформаційно-аналітична</a:t>
            </a:r>
            <a:r>
              <a:rPr lang="ru-RU" i="1" dirty="0" smtClean="0"/>
              <a:t> робота: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b="1" i="1" dirty="0" smtClean="0"/>
              <a:t>Інформаційно-аналітична робота </a:t>
            </a:r>
            <a:r>
              <a:rPr lang="uk-UA" dirty="0" smtClean="0"/>
              <a:t>– </a:t>
            </a:r>
            <a:r>
              <a:rPr lang="uk-UA" i="1" dirty="0" smtClean="0"/>
              <a:t>це процес, в результаті якого первинна інформація (сирі факти) перетворюються у вторинну, нову, аналітичну інформацію, довершену продукцію, передбачену для передачі замовнику. 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0225" y="2970212"/>
            <a:ext cx="3810000" cy="2143125"/>
          </a:xfrm>
        </p:spPr>
      </p:pic>
    </p:spTree>
    <p:extLst>
      <p:ext uri="{BB962C8B-B14F-4D97-AF65-F5344CB8AC3E}">
        <p14:creationId xmlns:p14="http://schemas.microsoft.com/office/powerpoint/2010/main" val="263879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Основні</a:t>
            </a:r>
            <a:r>
              <a:rPr lang="ru-RU" i="1" dirty="0"/>
              <a:t> </a:t>
            </a:r>
            <a:r>
              <a:rPr lang="ru-RU" i="1" dirty="0" err="1"/>
              <a:t>принципи</a:t>
            </a:r>
            <a:r>
              <a:rPr lang="ru-RU" i="1" dirty="0"/>
              <a:t> </a:t>
            </a:r>
            <a:r>
              <a:rPr lang="ru-RU" b="0" dirty="0" err="1"/>
              <a:t>організації</a:t>
            </a:r>
            <a:r>
              <a:rPr lang="ru-RU" b="0" dirty="0"/>
              <a:t> </a:t>
            </a:r>
            <a:r>
              <a:rPr lang="ru-RU" b="0" dirty="0" err="1"/>
              <a:t>інформаційно-аналітичного</a:t>
            </a:r>
            <a:r>
              <a:rPr lang="ru-RU" b="0" dirty="0"/>
              <a:t> </a:t>
            </a:r>
            <a:r>
              <a:rPr lang="ru-RU" b="0" dirty="0" err="1" smtClean="0"/>
              <a:t>процесу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Достовірність</a:t>
            </a:r>
            <a:r>
              <a:rPr lang="ru-RU" b="1" i="1" dirty="0"/>
              <a:t> </a:t>
            </a:r>
            <a:r>
              <a:rPr lang="ru-RU" dirty="0" err="1"/>
              <a:t>повідомлення</a:t>
            </a:r>
            <a:r>
              <a:rPr lang="ru-RU" dirty="0"/>
              <a:t> є </a:t>
            </a:r>
            <a:r>
              <a:rPr lang="ru-RU" i="1" dirty="0" err="1"/>
              <a:t>ключовою</a:t>
            </a:r>
            <a:r>
              <a:rPr lang="ru-RU" i="1" dirty="0"/>
              <a:t> </a:t>
            </a:r>
            <a:r>
              <a:rPr lang="ru-RU" i="1" dirty="0" err="1"/>
              <a:t>ознакою</a:t>
            </a:r>
            <a:r>
              <a:rPr lang="ru-RU" i="1" dirty="0"/>
              <a:t> </a:t>
            </a:r>
            <a:r>
              <a:rPr lang="ru-RU" dirty="0"/>
              <a:t>при </a:t>
            </a:r>
            <a:r>
              <a:rPr lang="ru-RU" dirty="0" err="1"/>
              <a:t>оцінці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інформаційного</a:t>
            </a:r>
            <a:r>
              <a:rPr lang="ru-RU" dirty="0"/>
              <a:t> </a:t>
            </a:r>
            <a:r>
              <a:rPr lang="ru-RU" dirty="0" smtClean="0"/>
              <a:t>документа.</a:t>
            </a:r>
          </a:p>
          <a:p>
            <a:r>
              <a:rPr lang="ru-RU" i="1" dirty="0"/>
              <a:t>Другим </a:t>
            </a:r>
            <a:r>
              <a:rPr lang="ru-RU" i="1" dirty="0" err="1"/>
              <a:t>основним</a:t>
            </a:r>
            <a:r>
              <a:rPr lang="ru-RU" i="1" dirty="0"/>
              <a:t> </a:t>
            </a:r>
            <a:r>
              <a:rPr lang="ru-RU" dirty="0"/>
              <a:t>принципом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інформаційно-аналітичного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є </a:t>
            </a:r>
            <a:r>
              <a:rPr lang="ru-RU" b="1" i="1" dirty="0" err="1"/>
              <a:t>своєчасна</a:t>
            </a:r>
            <a:r>
              <a:rPr lang="ru-RU" b="1" i="1" dirty="0"/>
              <a:t> </a:t>
            </a:r>
            <a:r>
              <a:rPr lang="ru-RU" b="1" i="1" dirty="0" err="1"/>
              <a:t>підготовка</a:t>
            </a:r>
            <a:r>
              <a:rPr lang="ru-RU" b="1" i="1" dirty="0"/>
              <a:t> </a:t>
            </a:r>
            <a:r>
              <a:rPr lang="ru-RU" dirty="0" err="1"/>
              <a:t>документів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Третім</a:t>
            </a:r>
            <a:r>
              <a:rPr lang="ru-RU" i="1" dirty="0"/>
              <a:t> </a:t>
            </a:r>
            <a:r>
              <a:rPr lang="ru-RU" i="1" dirty="0" err="1"/>
              <a:t>основним</a:t>
            </a:r>
            <a:r>
              <a:rPr lang="ru-RU" i="1" dirty="0"/>
              <a:t> </a:t>
            </a:r>
            <a:r>
              <a:rPr lang="ru-RU" dirty="0"/>
              <a:t>принципом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інформаційно-аналітичного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є </a:t>
            </a:r>
            <a:r>
              <a:rPr lang="ru-RU" b="1" i="1" dirty="0" err="1"/>
              <a:t>ясність</a:t>
            </a:r>
            <a:r>
              <a:rPr lang="ru-RU" b="1" i="1" dirty="0"/>
              <a:t> </a:t>
            </a:r>
            <a:r>
              <a:rPr lang="ru-RU" i="1" dirty="0" err="1"/>
              <a:t>викладення</a:t>
            </a:r>
            <a:r>
              <a:rPr lang="ru-RU" i="1" dirty="0"/>
              <a:t> </a:t>
            </a:r>
            <a:r>
              <a:rPr lang="ru-RU" i="1" dirty="0" err="1"/>
              <a:t>матеріалу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85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Правило п'яти сторінок: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796272" cy="36387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i="1" dirty="0" smtClean="0"/>
              <a:t>«</a:t>
            </a:r>
            <a:r>
              <a:rPr lang="uk-UA" b="1" i="1" dirty="0" smtClean="0"/>
              <a:t>Правило п’яти сторінок»</a:t>
            </a:r>
            <a:r>
              <a:rPr lang="uk-UA" i="1" dirty="0" smtClean="0"/>
              <a:t> -  це правило, </a:t>
            </a:r>
            <a:r>
              <a:rPr lang="uk-UA" dirty="0" smtClean="0"/>
              <a:t>за яким при поданні аналітичних висновків на вищий рівень управлінської ієрархії будь-якої організації об’єм аналітичної довідки повинен складати не більше п’яти сторінок, що приблизно відповідає 16 кілобайтам тексту.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861" y="2222500"/>
            <a:ext cx="2872728" cy="3638550"/>
          </a:xfrm>
        </p:spPr>
      </p:pic>
    </p:spTree>
    <p:extLst>
      <p:ext uri="{BB962C8B-B14F-4D97-AF65-F5344CB8AC3E}">
        <p14:creationId xmlns:p14="http://schemas.microsoft.com/office/powerpoint/2010/main" val="377540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Об’єктами </a:t>
            </a:r>
            <a:r>
              <a:rPr lang="uk-UA" dirty="0" smtClean="0"/>
              <a:t>інформаційно-аналітичної діяльності є: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b="1" i="1" dirty="0" smtClean="0">
                <a:solidFill>
                  <a:srgbClr val="FF0000"/>
                </a:solidFill>
              </a:rPr>
              <a:t>інформаційно-аналітичні продукти;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i="1" dirty="0" smtClean="0"/>
              <a:t>- </a:t>
            </a:r>
            <a:r>
              <a:rPr lang="uk-UA" b="1" i="1" dirty="0" smtClean="0">
                <a:solidFill>
                  <a:srgbClr val="FF0000"/>
                </a:solidFill>
              </a:rPr>
              <a:t>бази даних; 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/>
              <a:t>- </a:t>
            </a:r>
            <a:r>
              <a:rPr lang="uk-UA" b="1" i="1" dirty="0" smtClean="0">
                <a:solidFill>
                  <a:srgbClr val="FF0000"/>
                </a:solidFill>
              </a:rPr>
              <a:t>апаратні засоби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(комп’ютери, комплектування, блоки безперебійного живлення, офісне устаткування, мережеве устаткування, засоби комунікацій, периферійна техніка, матеріали);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- </a:t>
            </a:r>
            <a:r>
              <a:rPr lang="uk-UA" b="1" i="1" dirty="0" smtClean="0">
                <a:solidFill>
                  <a:srgbClr val="FF0000"/>
                </a:solidFill>
              </a:rPr>
              <a:t>програмні засоби </a:t>
            </a:r>
            <a:r>
              <a:rPr lang="uk-UA" i="1" dirty="0" smtClean="0"/>
              <a:t>(</a:t>
            </a:r>
            <a:r>
              <a:rPr lang="uk-UA" dirty="0" smtClean="0"/>
              <a:t>системне програмне забезпечення, мережеве </a:t>
            </a:r>
            <a:r>
              <a:rPr lang="uk-UA" dirty="0"/>
              <a:t>програмне забезпечення</a:t>
            </a:r>
            <a:r>
              <a:rPr lang="uk-UA" dirty="0" smtClean="0"/>
              <a:t>, компресійні програми, антивірусні програми, інтерактивна графіка, електронні таблиці, засоби проектування); </a:t>
            </a:r>
          </a:p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- </a:t>
            </a:r>
            <a:r>
              <a:rPr lang="uk-UA" b="1" i="1" dirty="0" smtClean="0">
                <a:solidFill>
                  <a:srgbClr val="FF0000"/>
                </a:solidFill>
              </a:rPr>
              <a:t>інформаційні послуги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(консалтингові, навчальні, впроваджувальні, супроводжувальні, ремонтні, посередницькі, торговельні, рекламні, інтерактивні, телекомунікаційні).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94928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1288" y="611945"/>
            <a:ext cx="10571998" cy="970450"/>
          </a:xfrm>
        </p:spPr>
        <p:txBody>
          <a:bodyPr/>
          <a:lstStyle/>
          <a:p>
            <a:r>
              <a:rPr lang="uk-UA" i="1" dirty="0" smtClean="0"/>
              <a:t>Суб’єктами </a:t>
            </a:r>
            <a:r>
              <a:rPr lang="uk-UA" b="0" dirty="0" smtClean="0"/>
              <a:t>інформаційно-аналітичної діяльності є: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- </a:t>
            </a:r>
            <a:r>
              <a:rPr lang="uk-UA" i="1" dirty="0" smtClean="0"/>
              <a:t>особистість; </a:t>
            </a:r>
            <a:endParaRPr lang="uk-UA" dirty="0" smtClean="0"/>
          </a:p>
          <a:p>
            <a:r>
              <a:rPr lang="uk-UA" i="1" dirty="0" smtClean="0"/>
              <a:t>- держава; </a:t>
            </a:r>
            <a:endParaRPr lang="uk-UA" dirty="0" smtClean="0"/>
          </a:p>
          <a:p>
            <a:r>
              <a:rPr lang="uk-UA" dirty="0" smtClean="0"/>
              <a:t>- </a:t>
            </a:r>
            <a:r>
              <a:rPr lang="uk-UA" i="1" dirty="0" smtClean="0"/>
              <a:t>виробники первинної інформації </a:t>
            </a:r>
            <a:r>
              <a:rPr lang="uk-UA" dirty="0" smtClean="0"/>
              <a:t>(книжок, газет, журналів, повнотекстових баз даних, відеотек і </a:t>
            </a:r>
            <a:r>
              <a:rPr lang="uk-UA" dirty="0" err="1" smtClean="0"/>
              <a:t>фонотек</a:t>
            </a:r>
            <a:r>
              <a:rPr lang="uk-UA" dirty="0" smtClean="0"/>
              <a:t>); </a:t>
            </a:r>
          </a:p>
          <a:p>
            <a:r>
              <a:rPr lang="uk-UA" dirty="0" smtClean="0"/>
              <a:t>- </a:t>
            </a:r>
            <a:r>
              <a:rPr lang="uk-UA" i="1" dirty="0" smtClean="0"/>
              <a:t>виробники вторинної інформації </a:t>
            </a:r>
            <a:r>
              <a:rPr lang="uk-UA" dirty="0" smtClean="0"/>
              <a:t>(покажчиків літератури, бібліографічних довідників, збірників, реферативних журналів, індексних і бібліографічних баз даних); </a:t>
            </a:r>
          </a:p>
          <a:p>
            <a:r>
              <a:rPr lang="uk-UA" i="1" dirty="0" smtClean="0"/>
              <a:t>- компанії та підприємства оптової і роздрібної торгівлі інформаційними продуктами та послугами</a:t>
            </a:r>
            <a:r>
              <a:rPr lang="uk-UA" dirty="0" smtClean="0"/>
              <a:t>, серед них різноманітні служби пошуку інформації, бібліотеки, інформаційні центри, інститути; </a:t>
            </a:r>
          </a:p>
          <a:p>
            <a:r>
              <a:rPr lang="uk-UA" i="1" dirty="0" smtClean="0"/>
              <a:t>- виробники (постачальники</a:t>
            </a:r>
            <a:r>
              <a:rPr lang="uk-UA" dirty="0" smtClean="0"/>
              <a:t>) технічних засобів обробки інформації; </a:t>
            </a:r>
          </a:p>
          <a:p>
            <a:r>
              <a:rPr lang="uk-UA" i="1" dirty="0" smtClean="0"/>
              <a:t>- виробники (постачальники</a:t>
            </a:r>
            <a:r>
              <a:rPr lang="uk-UA" dirty="0" smtClean="0"/>
              <a:t>) програмних засобів обробки інформації; </a:t>
            </a:r>
          </a:p>
          <a:p>
            <a:r>
              <a:rPr lang="uk-UA" i="1" dirty="0" smtClean="0"/>
              <a:t>- інформаційні посередники </a:t>
            </a:r>
            <a:r>
              <a:rPr lang="uk-UA" dirty="0" smtClean="0"/>
              <a:t>(брокерські фірми); </a:t>
            </a:r>
          </a:p>
          <a:p>
            <a:r>
              <a:rPr lang="uk-UA" dirty="0" smtClean="0"/>
              <a:t>- </a:t>
            </a:r>
            <a:r>
              <a:rPr lang="uk-UA" i="1" dirty="0" err="1" smtClean="0"/>
              <a:t>Internet</a:t>
            </a:r>
            <a:r>
              <a:rPr lang="uk-UA" i="1" dirty="0" smtClean="0"/>
              <a:t>-провайдери</a:t>
            </a:r>
            <a:r>
              <a:rPr lang="uk-UA" dirty="0" smtClean="0"/>
              <a:t>; </a:t>
            </a:r>
          </a:p>
          <a:p>
            <a:r>
              <a:rPr lang="uk-UA" i="1" dirty="0" smtClean="0"/>
              <a:t>- виробники (розробники) технологій обробки інформації, засобів комунікацій </a:t>
            </a:r>
            <a:r>
              <a:rPr lang="uk-UA" dirty="0" smtClean="0"/>
              <a:t>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7182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Основі поняття інформаційно-аналітичної 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інформація</a:t>
            </a:r>
            <a:r>
              <a:rPr lang="uk-UA" b="1" i="1" dirty="0" smtClean="0"/>
              <a:t> </a:t>
            </a:r>
            <a:r>
              <a:rPr lang="uk-UA" dirty="0" smtClean="0"/>
              <a:t>— </a:t>
            </a:r>
            <a:r>
              <a:rPr lang="uk-UA" i="1" dirty="0" smtClean="0"/>
              <a:t>це нові знання, які отримує споживач (суб'єкт) у результаті сприйняття і переробки певних відомостей.</a:t>
            </a:r>
            <a:endParaRPr lang="uk-UA" b="1" i="1" dirty="0" smtClean="0"/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Інформаційний продукт (продукція</a:t>
            </a:r>
            <a:r>
              <a:rPr lang="uk-UA" i="1" dirty="0" smtClean="0"/>
              <a:t>) </a:t>
            </a:r>
            <a:r>
              <a:rPr lang="uk-UA" dirty="0" smtClean="0"/>
              <a:t>- створена виробником сукупність документованої інформації, відомостей, даних і знань, яка призначена для забезпечення інформаційних потреб користувача. 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Інформаційні ресурси </a:t>
            </a:r>
            <a:r>
              <a:rPr lang="uk-UA" dirty="0" smtClean="0"/>
              <a:t>— це весь обсяг знань, відчужених від їх творців, зафіксованих на матеріальних носіях і призначених для суспільного використання. 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Інформаційна послуга </a:t>
            </a:r>
            <a:r>
              <a:rPr lang="uk-UA" dirty="0" smtClean="0"/>
              <a:t>— це отримання і надання в розпорядження користувача інформаційних продуктів. </a:t>
            </a:r>
          </a:p>
          <a:p>
            <a:pPr algn="just"/>
            <a:r>
              <a:rPr lang="uk-UA" b="1" i="1" dirty="0" smtClean="0">
                <a:solidFill>
                  <a:srgbClr val="FF0000"/>
                </a:solidFill>
              </a:rPr>
              <a:t>Ринок інформаційних послуг </a:t>
            </a:r>
            <a:r>
              <a:rPr lang="uk-UA" dirty="0" smtClean="0"/>
              <a:t>— сукупність економічних, правових і організаційних відносин по продажу і купівлі інформаційних продуктів та послуг (</a:t>
            </a:r>
            <a:r>
              <a:rPr lang="uk-UA" i="1" dirty="0" smtClean="0"/>
              <a:t>ІПП)</a:t>
            </a:r>
            <a:r>
              <a:rPr lang="uk-UA" dirty="0" smtClean="0"/>
              <a:t>, які складаються між їхніми постачальниками і споживачами.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5260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Інформаційна безпека: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uk-UA" b="1" i="1" dirty="0" smtClean="0"/>
              <a:t>Інформаційна безпека </a:t>
            </a:r>
            <a:r>
              <a:rPr lang="uk-UA" dirty="0" smtClean="0"/>
              <a:t>— складова національної безпеки, процес управління загрозами та небезпеками державними і недержавними інституціями, окремими громадянами, за якого забезпечується інформаційний суверенітет України.</a:t>
            </a:r>
          </a:p>
          <a:p>
            <a:pPr algn="just"/>
            <a:r>
              <a:rPr lang="uk-UA" dirty="0" smtClean="0"/>
              <a:t>Безпека пристрою та безпека людини.</a:t>
            </a:r>
            <a:endParaRPr lang="uk-UA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325" y="2997500"/>
            <a:ext cx="3800518" cy="2118197"/>
          </a:xfrm>
        </p:spPr>
      </p:pic>
    </p:spTree>
    <p:extLst>
      <p:ext uri="{BB962C8B-B14F-4D97-AF65-F5344CB8AC3E}">
        <p14:creationId xmlns:p14="http://schemas.microsoft.com/office/powerpoint/2010/main" val="3785371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60</TotalTime>
  <Words>819</Words>
  <Application>Microsoft Office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Цитаты</vt:lpstr>
      <vt:lpstr>Основи інформаційно-аналітичної діяльності</vt:lpstr>
      <vt:lpstr>План лекції:</vt:lpstr>
      <vt:lpstr>1. Інформаційно-аналітична робота:</vt:lpstr>
      <vt:lpstr>Основні принципи організації інформаційно-аналітичного процесу:</vt:lpstr>
      <vt:lpstr>Правило п'яти сторінок:</vt:lpstr>
      <vt:lpstr>Об’єктами інформаційно-аналітичної діяльності є: </vt:lpstr>
      <vt:lpstr>Суб’єктами інформаційно-аналітичної діяльності є:</vt:lpstr>
      <vt:lpstr>2. Основі поняття інформаційно-аналітичної діяльності</vt:lpstr>
      <vt:lpstr>Інформаційна безпека:</vt:lpstr>
      <vt:lpstr>3. Основні методи аналітики</vt:lpstr>
      <vt:lpstr>Варіанти методів аналітики:</vt:lpstr>
      <vt:lpstr>Класифікація за вектором роботи з інформацією: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інформаційно-аналітичної діяльності</dc:title>
  <dc:creator>Учетная запись Майкрософт</dc:creator>
  <cp:lastModifiedBy>Учетная запись Майкрософт</cp:lastModifiedBy>
  <cp:revision>6</cp:revision>
  <dcterms:created xsi:type="dcterms:W3CDTF">2023-11-08T08:49:24Z</dcterms:created>
  <dcterms:modified xsi:type="dcterms:W3CDTF">2023-11-08T09:50:06Z</dcterms:modified>
</cp:coreProperties>
</file>