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53" r:id="rId3"/>
    <p:sldId id="352" r:id="rId4"/>
    <p:sldId id="330" r:id="rId5"/>
    <p:sldId id="351" r:id="rId6"/>
    <p:sldId id="306" r:id="rId7"/>
    <p:sldId id="321" r:id="rId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24" autoAdjust="0"/>
  </p:normalViewPr>
  <p:slideViewPr>
    <p:cSldViewPr>
      <p:cViewPr varScale="1">
        <p:scale>
          <a:sx n="78" d="100"/>
          <a:sy n="78" d="100"/>
        </p:scale>
        <p:origin x="1589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12.02.2024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delinquenc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ictionary.cambridge.org/dictionary/english/deviance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mazon.com/s/ref=dp_byline_sr_book_1?ie=UTF8&amp;field-author=Donald+J.+Shoemaker&amp;text=Donald+J.+Shoemaker&amp;sort=relevancerank&amp;search-alias=books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девіантної та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делінквентної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поведінки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Вступ до курсу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кандидатом соціологічних наук,  доцентом кафедри соціології ЗНУ, членом Соціологічної асоціації України</a:t>
            </a:r>
          </a:p>
          <a:p>
            <a:pPr eaLnBrk="1" hangingPunct="1">
              <a:lnSpc>
                <a:spcPct val="150000"/>
              </a:lnSpc>
            </a:pP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1D481-C532-89D7-0B17-E5D489A92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1578" y="3063649"/>
            <a:ext cx="9423358" cy="2301976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  <a:hlinkClick r:id="rId3"/>
              </a:rPr>
              <a:t>https://dictionary.cambridge.org/dictionary/english/delinquency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Делінквентність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(</a:t>
            </a: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Delinquency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) 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– поведінка (особливо молодих людей), яка є протиправною, або неприйнятною для більшості людей</a:t>
            </a: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(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відповідно до кодексу  Чикаго 1899 року щодо правопорушень неповнолітніх</a:t>
            </a: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)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;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– дії, які є нелегальними або неприйнятними;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C7958E-12C4-C754-EC00-C7C7850C0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234660"/>
            <a:ext cx="1463167" cy="57155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2076514" y="655222"/>
            <a:ext cx="9423358" cy="2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  <a:hlinkClick r:id="rId5"/>
              </a:rPr>
              <a:t>https://dictionary.cambridge.org/dictionary/english/deviance</a:t>
            </a: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George" panose="02000500000000000000" pitchFamily="50" charset="0"/>
                <a:cs typeface="Times New Roman" pitchFamily="18" charset="0"/>
              </a:rPr>
              <a:t>Девіантність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(</a:t>
            </a: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Deviance, Deviancy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) 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–</a:t>
            </a: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поведінка або дії які визначаються як незвичні, або можуть вважатися неприйнятними;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FE0719-4CAD-BC0A-A0B6-FFD5284CD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85" y="3140125"/>
            <a:ext cx="1463167" cy="5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214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ABE2F-08DC-E888-8099-207BA884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AC056FF3-8461-20CA-CC05-8E80B6870A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1252951"/>
            <a:ext cx="14832577" cy="1048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EC580-9348-5DEB-D3D2-1881AA14A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8673638" cy="1565936"/>
          </a:xfrm>
        </p:spPr>
        <p:txBody>
          <a:bodyPr rtlCol="0">
            <a:noAutofit/>
          </a:bodyPr>
          <a:lstStyle/>
          <a:p>
            <a:pPr algn="l"/>
            <a:r>
              <a:rPr lang="en-US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David M. Downes, Paul Elliott Rock 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Understanding Deviance: A Guide to the Sociology of Crime and Rule-breaking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Oxford University Press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70D2EE-2B0E-0A78-F399-73FDA627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993" y="475532"/>
            <a:ext cx="1922286" cy="2714074"/>
          </a:xfrm>
          <a:prstGeom prst="rect">
            <a:avLst/>
          </a:prstGeom>
        </p:spPr>
      </p:pic>
      <p:pic>
        <p:nvPicPr>
          <p:cNvPr id="5" name="Picture 2" descr="Theories of Delinquency: An Examination of Explanations of Delinquent Behavior">
            <a:extLst>
              <a:ext uri="{FF2B5EF4-FFF2-40B4-BE49-F238E27FC236}">
                <a16:creationId xmlns:a16="http://schemas.microsoft.com/office/drawing/2014/main" id="{F25C14EA-730C-F1DE-DC45-927ABBBD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993" y="3429000"/>
            <a:ext cx="1811325" cy="271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EE42631-CF33-4EDB-67DB-1F8CEEBFE29B}"/>
              </a:ext>
            </a:extLst>
          </p:cNvPr>
          <p:cNvSpPr txBox="1">
            <a:spLocks/>
          </p:cNvSpPr>
          <p:nvPr/>
        </p:nvSpPr>
        <p:spPr bwMode="auto">
          <a:xfrm>
            <a:off x="1166778" y="3487284"/>
            <a:ext cx="8673638" cy="156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Donald J. Shoemaker</a:t>
            </a: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 Theories of Delinquency: An Examination of Explanations of Delinquent Behavior 7th Edition, Oxford University Press, 2018</a:t>
            </a:r>
          </a:p>
          <a:p>
            <a:pPr algn="l"/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2190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408" y="332656"/>
            <a:ext cx="10128448" cy="1125484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br>
              <a:rPr lang="en-GB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Девіантна поведінка: проблема визначення та ідентифікації</a:t>
            </a:r>
            <a:b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055440" y="1268760"/>
            <a:ext cx="94330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Неоднозначність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– ключовий аспект порушення соціальних правил. Люди не знають, або вагаються чи є певний епізод справді девіантним і їхнє рішення залежить 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 контексту, біографії та мети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396101DD-390D-B456-20CD-6BA398551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5085184"/>
            <a:ext cx="94330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Поведінка може спровокувати дискомфорт у свідків, але не настільки прозору реакцію, щоб люди без вагань визначили її як неправильну, гріховну та шкідливу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chool boy grabs girls arm">
            <a:extLst>
              <a:ext uri="{FF2B5EF4-FFF2-40B4-BE49-F238E27FC236}">
                <a16:creationId xmlns:a16="http://schemas.microsoft.com/office/drawing/2014/main" id="{F0A43E2C-7705-E095-6526-FCA2F655A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29" y="2580756"/>
            <a:ext cx="3737941" cy="248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xual harrassment in the workplace">
            <a:extLst>
              <a:ext uri="{FF2B5EF4-FFF2-40B4-BE49-F238E27FC236}">
                <a16:creationId xmlns:a16="http://schemas.microsoft.com/office/drawing/2014/main" id="{DF3857F3-9B9C-B303-F5F8-D31E6D854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49" y="2480469"/>
            <a:ext cx="3905166" cy="260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322B8-BB72-1413-F0E2-BA5071F4A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03E33-39FA-A4A0-BC61-239A7851F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408" y="332656"/>
            <a:ext cx="10128448" cy="1125484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br>
              <a:rPr lang="en-GB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Девіантна поведінка: проблема визначення та ідентифікації</a:t>
            </a:r>
            <a:b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Прямоугольник 2">
            <a:extLst>
              <a:ext uri="{FF2B5EF4-FFF2-40B4-BE49-F238E27FC236}">
                <a16:creationId xmlns:a16="http://schemas.microsoft.com/office/drawing/2014/main" id="{E4535888-CFBD-E53E-285A-22677F221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1268760"/>
            <a:ext cx="9433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Небажання ідентифікувати діяльність як девіантну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доки не будуть вичерпані альтернативні пояснення.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1DE87138-E793-068F-1AC6-F401A9A56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5085184"/>
            <a:ext cx="94330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Наприклад: в дослідженні дружини воліли пояснювати погану поведінку своїх чоловіків втомою або напругою. Спочатку було небажання прийняти діагноз психічного захворювання.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Sherri Cavan 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Liquor license</a:t>
            </a:r>
            <a:r>
              <a:rPr lang="uk-UA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San Francisco State University, 1966</a:t>
            </a:r>
            <a:r>
              <a:rPr lang="uk-UA" sz="24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Boyfriend shouting at girlfriend">
            <a:extLst>
              <a:ext uri="{FF2B5EF4-FFF2-40B4-BE49-F238E27FC236}">
                <a16:creationId xmlns:a16="http://schemas.microsoft.com/office/drawing/2014/main" id="{301D3C82-DDA7-24F1-DAAA-361FFBE2E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256208"/>
            <a:ext cx="4012704" cy="267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ther disciplining toddler">
            <a:extLst>
              <a:ext uri="{FF2B5EF4-FFF2-40B4-BE49-F238E27FC236}">
                <a16:creationId xmlns:a16="http://schemas.microsoft.com/office/drawing/2014/main" id="{FA910006-BDFF-A558-788A-316333F74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2248371"/>
            <a:ext cx="4012704" cy="26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В Україні почали частіше штрафувати пішоходів - AMPERCAR.com">
            <a:extLst>
              <a:ext uri="{FF2B5EF4-FFF2-40B4-BE49-F238E27FC236}">
                <a16:creationId xmlns:a16="http://schemas.microsoft.com/office/drawing/2014/main" id="{A8693A46-D57D-A78E-5EE2-013A315FF5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3374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3032" y="-5234509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Тренуємось визначати аргументацію суспільних настроїв у ідентифікації </a:t>
            </a:r>
            <a:r>
              <a:rPr lang="uk-UA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делінквентної</a:t>
            </a: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поведінки</a:t>
            </a: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2054" name="Picture 6" descr="Dedicated to software development">
            <a:extLst>
              <a:ext uri="{FF2B5EF4-FFF2-40B4-BE49-F238E27FC236}">
                <a16:creationId xmlns:a16="http://schemas.microsoft.com/office/drawing/2014/main" id="{F951FB91-B1E5-2AB9-8BE5-5B09A446E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9" y="4437112"/>
            <a:ext cx="2775808" cy="185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030ADA7-39AA-410E-C971-CDFC9EDAFE98}"/>
              </a:ext>
            </a:extLst>
          </p:cNvPr>
          <p:cNvSpPr txBox="1">
            <a:spLocks/>
          </p:cNvSpPr>
          <p:nvPr/>
        </p:nvSpPr>
        <p:spPr>
          <a:xfrm>
            <a:off x="3736353" y="4613847"/>
            <a:ext cx="2232248" cy="658641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Використання неліцензійного (піратського) програмного забезпечення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75C6CCD-7F0C-5107-7E18-1E25532B22E5}"/>
              </a:ext>
            </a:extLst>
          </p:cNvPr>
          <p:cNvSpPr txBox="1">
            <a:spLocks/>
          </p:cNvSpPr>
          <p:nvPr/>
        </p:nvSpPr>
        <p:spPr>
          <a:xfrm>
            <a:off x="3960745" y="2244153"/>
            <a:ext cx="1944216" cy="179302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Порушення правил дорожнього руху 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056" name="Picture 8" descr="Teacher shouting at nerd student for mathmatics">
            <a:extLst>
              <a:ext uri="{FF2B5EF4-FFF2-40B4-BE49-F238E27FC236}">
                <a16:creationId xmlns:a16="http://schemas.microsoft.com/office/drawing/2014/main" id="{8178587C-73ED-5AD2-AC9C-2C1ECC4C5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057841"/>
            <a:ext cx="2664296" cy="177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CC4B2EE-C768-F13E-2D6F-A06DA74E8C67}"/>
              </a:ext>
            </a:extLst>
          </p:cNvPr>
          <p:cNvSpPr txBox="1">
            <a:spLocks/>
          </p:cNvSpPr>
          <p:nvPr/>
        </p:nvSpPr>
        <p:spPr>
          <a:xfrm>
            <a:off x="9001305" y="2058795"/>
            <a:ext cx="1944216" cy="179302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Психоемоційне насилля в школі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058" name="Picture 10" descr="Breaking the rules">
            <a:extLst>
              <a:ext uri="{FF2B5EF4-FFF2-40B4-BE49-F238E27FC236}">
                <a16:creationId xmlns:a16="http://schemas.microsoft.com/office/drawing/2014/main" id="{3FD38ED4-41D7-7F89-FC26-B14EB3B5E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75" y="4437113"/>
            <a:ext cx="2664229" cy="177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2A39957-D9F9-6064-6575-80DAE0C2319B}"/>
              </a:ext>
            </a:extLst>
          </p:cNvPr>
          <p:cNvSpPr txBox="1">
            <a:spLocks/>
          </p:cNvSpPr>
          <p:nvPr/>
        </p:nvSpPr>
        <p:spPr>
          <a:xfrm>
            <a:off x="8882693" y="4421108"/>
            <a:ext cx="1944216" cy="179302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Проникнення на заборонену територію (приватну власність)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4" name="Рисунок 13" descr="Зображення, що містить просто неба, одежа, взуття, особа&#10;&#10;Автоматично згенерований опис">
            <a:extLst>
              <a:ext uri="{FF2B5EF4-FFF2-40B4-BE49-F238E27FC236}">
                <a16:creationId xmlns:a16="http://schemas.microsoft.com/office/drawing/2014/main" id="{86EF81EE-1325-C72B-F081-3DD3934AA5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88" y="1950496"/>
            <a:ext cx="3020706" cy="17008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341</Words>
  <Application>Microsoft Office PowerPoint</Application>
  <PresentationFormat>Широкий екран</PresentationFormat>
  <Paragraphs>23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George</vt:lpstr>
      <vt:lpstr>Times New Roman</vt:lpstr>
      <vt:lpstr>Тема Office</vt:lpstr>
      <vt:lpstr>Соціологія девіантної та делінквентної поведінки  Вступ до курсу</vt:lpstr>
      <vt:lpstr>https://dictionary.cambridge.org/dictionary/english/delinquency Делінквентність (Delinquency)  – поведінка (особливо молодих людей), яка є протиправною, або неприйнятною для більшості людей (відповідно до кодексу  Чикаго 1899 року щодо правопорушень неповнолітніх); – дії, які є нелегальними або неприйнятними;</vt:lpstr>
      <vt:lpstr>David M. Downes, Paul Elliott Rock  Understanding Deviance: A Guide to the Sociology of Crime and Rule-breaking Oxford University Press </vt:lpstr>
      <vt:lpstr> Девіантна поведінка: проблема визначення та ідентифікації </vt:lpstr>
      <vt:lpstr> Девіантна поведінка: проблема визначення та ідентифікації </vt:lpstr>
      <vt:lpstr>Тренуємось визначати аргументацію суспільних настроїв у ідентифікації делінквентної поведінки</vt:lpstr>
      <vt:lpstr>ДЯКУЮ ЗА УВАГУ! 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Mariia Kulyk</cp:lastModifiedBy>
  <cp:revision>320</cp:revision>
  <dcterms:created xsi:type="dcterms:W3CDTF">2014-05-17T18:57:21Z</dcterms:created>
  <dcterms:modified xsi:type="dcterms:W3CDTF">2024-02-12T15:29:49Z</dcterms:modified>
</cp:coreProperties>
</file>