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69" r:id="rId4"/>
    <p:sldId id="268" r:id="rId5"/>
    <p:sldId id="267" r:id="rId6"/>
    <p:sldId id="270" r:id="rId7"/>
    <p:sldId id="258" r:id="rId8"/>
    <p:sldId id="271" r:id="rId9"/>
    <p:sldId id="272" r:id="rId10"/>
    <p:sldId id="259" r:id="rId11"/>
    <p:sldId id="260" r:id="rId12"/>
    <p:sldId id="261" r:id="rId13"/>
    <p:sldId id="273" r:id="rId14"/>
    <p:sldId id="262" r:id="rId15"/>
    <p:sldId id="275" r:id="rId16"/>
    <p:sldId id="276" r:id="rId17"/>
    <p:sldId id="278" r:id="rId18"/>
    <p:sldId id="274" r:id="rId19"/>
    <p:sldId id="263" r:id="rId20"/>
    <p:sldId id="264" r:id="rId21"/>
    <p:sldId id="277" r:id="rId22"/>
    <p:sldId id="265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" y="-4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665FD-AEC6-4465-AD60-6E3FC4C3816B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4D93EA4F-4DAB-472E-9A63-84A88D9F021F}">
      <dgm:prSet/>
      <dgm:spPr/>
      <dgm:t>
        <a:bodyPr/>
        <a:lstStyle/>
        <a:p>
          <a:pPr rtl="0"/>
          <a:r>
            <a:rPr lang="ru-RU" dirty="0" err="1" smtClean="0">
              <a:solidFill>
                <a:srgbClr val="FF0000"/>
              </a:solidFill>
            </a:rPr>
            <a:t>видає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err="1" smtClean="0">
              <a:solidFill>
                <a:srgbClr val="FF0000"/>
              </a:solidFill>
            </a:rPr>
            <a:t>укази</a:t>
          </a:r>
          <a:r>
            <a:rPr lang="ru-RU" dirty="0" smtClean="0">
              <a:solidFill>
                <a:srgbClr val="FF0000"/>
              </a:solidFill>
            </a:rPr>
            <a:t> й </a:t>
          </a:r>
          <a:r>
            <a:rPr lang="ru-RU" dirty="0" err="1" smtClean="0">
              <a:solidFill>
                <a:srgbClr val="FF0000"/>
              </a:solidFill>
            </a:rPr>
            <a:t>розпорядження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smtClean="0"/>
            <a:t>з </a:t>
          </a:r>
          <a:r>
            <a:rPr lang="ru-RU" dirty="0" err="1" smtClean="0"/>
            <a:t>питань</a:t>
          </a:r>
          <a:r>
            <a:rPr lang="ru-RU" dirty="0" smtClean="0"/>
            <a:t> </a:t>
          </a:r>
          <a:r>
            <a:rPr lang="ru-RU" dirty="0" err="1" smtClean="0"/>
            <a:t>економічної</a:t>
          </a:r>
          <a:r>
            <a:rPr lang="ru-RU" dirty="0" smtClean="0"/>
            <a:t> </a:t>
          </a:r>
          <a:r>
            <a:rPr lang="ru-RU" dirty="0" err="1" smtClean="0"/>
            <a:t>реформи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не </a:t>
          </a:r>
          <a:r>
            <a:rPr lang="ru-RU" dirty="0" err="1" smtClean="0"/>
            <a:t>врегульовані</a:t>
          </a:r>
          <a:r>
            <a:rPr lang="ru-RU" dirty="0" smtClean="0"/>
            <a:t> </a:t>
          </a:r>
          <a:r>
            <a:rPr lang="ru-RU" dirty="0" err="1" smtClean="0"/>
            <a:t>чинним</a:t>
          </a:r>
          <a:r>
            <a:rPr lang="ru-RU" dirty="0" smtClean="0"/>
            <a:t> </a:t>
          </a:r>
          <a:r>
            <a:rPr lang="ru-RU" dirty="0" err="1" smtClean="0"/>
            <a:t>законодавством</a:t>
          </a:r>
          <a:r>
            <a:rPr lang="ru-RU" dirty="0" smtClean="0"/>
            <a:t> (вони є </a:t>
          </a:r>
          <a:r>
            <a:rPr lang="ru-RU" dirty="0" err="1" smtClean="0"/>
            <a:t>обов'язковими</a:t>
          </a:r>
          <a:r>
            <a:rPr lang="ru-RU" dirty="0" smtClean="0"/>
            <a:t> для </a:t>
          </a:r>
          <a:r>
            <a:rPr lang="ru-RU" dirty="0" err="1" smtClean="0"/>
            <a:t>виконання</a:t>
          </a:r>
          <a:r>
            <a:rPr lang="ru-RU" dirty="0" smtClean="0"/>
            <a:t> на </a:t>
          </a:r>
          <a:r>
            <a:rPr lang="ru-RU" dirty="0" err="1" smtClean="0"/>
            <a:t>всій</a:t>
          </a:r>
          <a:r>
            <a:rPr lang="ru-RU" dirty="0" smtClean="0"/>
            <a:t> </a:t>
          </a:r>
          <a:r>
            <a:rPr lang="ru-RU" dirty="0" err="1" smtClean="0"/>
            <a:t>території</a:t>
          </a:r>
          <a:r>
            <a:rPr lang="ru-RU" dirty="0" smtClean="0"/>
            <a:t> </a:t>
          </a:r>
          <a:r>
            <a:rPr lang="ru-RU" dirty="0" err="1" smtClean="0"/>
            <a:t>України</a:t>
          </a:r>
          <a:r>
            <a:rPr lang="ru-RU" dirty="0" smtClean="0"/>
            <a:t> і </a:t>
          </a:r>
          <a:r>
            <a:rPr lang="ru-RU" dirty="0" err="1" smtClean="0"/>
            <a:t>діють</a:t>
          </a:r>
          <a:r>
            <a:rPr lang="ru-RU" dirty="0" smtClean="0"/>
            <a:t> до </a:t>
          </a:r>
          <a:r>
            <a:rPr lang="ru-RU" dirty="0" err="1" smtClean="0"/>
            <a:t>ухвали</a:t>
          </a:r>
          <a:r>
            <a:rPr lang="ru-RU" dirty="0" smtClean="0"/>
            <a:t> </a:t>
          </a:r>
          <a:r>
            <a:rPr lang="ru-RU" dirty="0" err="1" smtClean="0"/>
            <a:t>відповідних</a:t>
          </a:r>
          <a:r>
            <a:rPr lang="ru-RU" dirty="0" smtClean="0"/>
            <a:t> </a:t>
          </a:r>
          <a:r>
            <a:rPr lang="ru-RU" dirty="0" err="1" smtClean="0"/>
            <a:t>законів</a:t>
          </a:r>
          <a:r>
            <a:rPr lang="ru-RU" dirty="0" smtClean="0"/>
            <a:t>)</a:t>
          </a:r>
          <a:endParaRPr lang="ru-RU" dirty="0"/>
        </a:p>
      </dgm:t>
    </dgm:pt>
    <dgm:pt modelId="{53DD3009-D4C0-4AC2-88A3-CEF6B3613F1C}" type="parTrans" cxnId="{4B707897-E328-46BC-B807-E37E5BBE16F8}">
      <dgm:prSet/>
      <dgm:spPr/>
      <dgm:t>
        <a:bodyPr/>
        <a:lstStyle/>
        <a:p>
          <a:endParaRPr lang="ru-RU"/>
        </a:p>
      </dgm:t>
    </dgm:pt>
    <dgm:pt modelId="{12EC344C-FB12-4036-8C5A-F15DE2F89053}" type="sibTrans" cxnId="{4B707897-E328-46BC-B807-E37E5BBE16F8}">
      <dgm:prSet/>
      <dgm:spPr/>
      <dgm:t>
        <a:bodyPr/>
        <a:lstStyle/>
        <a:p>
          <a:endParaRPr lang="ru-RU"/>
        </a:p>
      </dgm:t>
    </dgm:pt>
    <dgm:pt modelId="{654F0439-31CA-4AB3-9176-A85D145A6889}">
      <dgm:prSet/>
      <dgm:spPr/>
      <dgm:t>
        <a:bodyPr/>
        <a:lstStyle/>
        <a:p>
          <a:pPr rtl="0"/>
          <a:r>
            <a:rPr lang="ru-RU" dirty="0" err="1" smtClean="0">
              <a:solidFill>
                <a:srgbClr val="FF0000"/>
              </a:solidFill>
            </a:rPr>
            <a:t>затверджує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err="1" smtClean="0">
              <a:solidFill>
                <a:srgbClr val="FF0000"/>
              </a:solidFill>
            </a:rPr>
            <a:t>закони</a:t>
          </a:r>
          <a:r>
            <a:rPr lang="ru-RU" dirty="0" smtClean="0"/>
            <a:t>, </a:t>
          </a:r>
          <a:r>
            <a:rPr lang="ru-RU" dirty="0" err="1" smtClean="0"/>
            <a:t>ухвалені</a:t>
          </a:r>
          <a:r>
            <a:rPr lang="ru-RU" dirty="0" smtClean="0"/>
            <a:t> Верховною Радою, та </a:t>
          </a:r>
          <a:r>
            <a:rPr lang="ru-RU" dirty="0" err="1" smtClean="0"/>
            <a:t>оприлюднює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; </a:t>
          </a:r>
          <a:r>
            <a:rPr lang="ru-RU" dirty="0" err="1" smtClean="0">
              <a:solidFill>
                <a:srgbClr val="FF0000"/>
              </a:solidFill>
            </a:rPr>
            <a:t>використовує</a:t>
          </a:r>
          <a:r>
            <a:rPr lang="ru-RU" dirty="0" smtClean="0">
              <a:solidFill>
                <a:srgbClr val="FF0000"/>
              </a:solidFill>
            </a:rPr>
            <a:t> право вето </a:t>
          </a:r>
          <a:r>
            <a:rPr lang="ru-RU" dirty="0" err="1" smtClean="0"/>
            <a:t>щодо</a:t>
          </a:r>
          <a:r>
            <a:rPr lang="ru-RU" dirty="0" smtClean="0"/>
            <a:t> </a:t>
          </a:r>
          <a:r>
            <a:rPr lang="ru-RU" dirty="0" err="1" smtClean="0"/>
            <a:t>законів</a:t>
          </a:r>
          <a:r>
            <a:rPr lang="ru-RU" dirty="0" smtClean="0"/>
            <a:t>, </a:t>
          </a:r>
          <a:r>
            <a:rPr lang="ru-RU" dirty="0" err="1" smtClean="0"/>
            <a:t>ухвалених</a:t>
          </a:r>
          <a:r>
            <a:rPr lang="ru-RU" dirty="0" smtClean="0"/>
            <a:t> Верховною Радою, і </a:t>
          </a:r>
          <a:r>
            <a:rPr lang="ru-RU" dirty="0" err="1" smtClean="0"/>
            <a:t>повертає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парламенту </a:t>
          </a:r>
          <a:r>
            <a:rPr lang="ru-RU" dirty="0" err="1" smtClean="0"/>
            <a:t>зі</a:t>
          </a:r>
          <a:r>
            <a:rPr lang="ru-RU" dirty="0" smtClean="0"/>
            <a:t> </a:t>
          </a:r>
          <a:r>
            <a:rPr lang="ru-RU" dirty="0" err="1" smtClean="0"/>
            <a:t>своїми</a:t>
          </a:r>
          <a:r>
            <a:rPr lang="ru-RU" dirty="0" smtClean="0"/>
            <a:t> </a:t>
          </a:r>
          <a:r>
            <a:rPr lang="ru-RU" dirty="0" err="1" smtClean="0"/>
            <a:t>пропозиціями</a:t>
          </a:r>
          <a:r>
            <a:rPr lang="ru-RU" dirty="0" smtClean="0"/>
            <a:t>.</a:t>
          </a:r>
          <a:endParaRPr lang="ru-RU" dirty="0"/>
        </a:p>
      </dgm:t>
    </dgm:pt>
    <dgm:pt modelId="{6FE9D3B5-70AD-4BDF-89C8-266E2516AF73}" type="parTrans" cxnId="{6476565C-64C0-4F37-84B6-6292F092056F}">
      <dgm:prSet/>
      <dgm:spPr/>
      <dgm:t>
        <a:bodyPr/>
        <a:lstStyle/>
        <a:p>
          <a:endParaRPr lang="ru-RU"/>
        </a:p>
      </dgm:t>
    </dgm:pt>
    <dgm:pt modelId="{8091BF8C-0A9D-46FF-82A9-FA64CCEF2B8D}" type="sibTrans" cxnId="{6476565C-64C0-4F37-84B6-6292F092056F}">
      <dgm:prSet/>
      <dgm:spPr/>
      <dgm:t>
        <a:bodyPr/>
        <a:lstStyle/>
        <a:p>
          <a:endParaRPr lang="ru-RU"/>
        </a:p>
      </dgm:t>
    </dgm:pt>
    <dgm:pt modelId="{3D518BA0-73FA-4BE8-8C89-80352EA733FB}" type="pres">
      <dgm:prSet presAssocID="{BFC665FD-AEC6-4465-AD60-6E3FC4C3816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FD6947C-1072-4C26-8B42-BC95E072C174}" type="pres">
      <dgm:prSet presAssocID="{4D93EA4F-4DAB-472E-9A63-84A88D9F021F}" presName="circle1" presStyleLbl="node1" presStyleIdx="0" presStyleCnt="2"/>
      <dgm:spPr/>
    </dgm:pt>
    <dgm:pt modelId="{6FF41E24-B7BD-42D2-B2B8-6E0DC63829F0}" type="pres">
      <dgm:prSet presAssocID="{4D93EA4F-4DAB-472E-9A63-84A88D9F021F}" presName="space" presStyleCnt="0"/>
      <dgm:spPr/>
    </dgm:pt>
    <dgm:pt modelId="{B7B379F2-8B90-4CAC-8A2C-B65FFFFEC1EC}" type="pres">
      <dgm:prSet presAssocID="{4D93EA4F-4DAB-472E-9A63-84A88D9F021F}" presName="rect1" presStyleLbl="alignAcc1" presStyleIdx="0" presStyleCnt="2"/>
      <dgm:spPr/>
    </dgm:pt>
    <dgm:pt modelId="{5119C67B-3E25-4151-9CD6-B05C2578B9C6}" type="pres">
      <dgm:prSet presAssocID="{654F0439-31CA-4AB3-9176-A85D145A6889}" presName="vertSpace2" presStyleLbl="node1" presStyleIdx="0" presStyleCnt="2"/>
      <dgm:spPr/>
    </dgm:pt>
    <dgm:pt modelId="{68DF1B21-31C0-4E5F-A0CD-36EDF4261C29}" type="pres">
      <dgm:prSet presAssocID="{654F0439-31CA-4AB3-9176-A85D145A6889}" presName="circle2" presStyleLbl="node1" presStyleIdx="1" presStyleCnt="2"/>
      <dgm:spPr/>
    </dgm:pt>
    <dgm:pt modelId="{E8A896C1-AD2A-4A96-8614-C6E8083561A8}" type="pres">
      <dgm:prSet presAssocID="{654F0439-31CA-4AB3-9176-A85D145A6889}" presName="rect2" presStyleLbl="alignAcc1" presStyleIdx="1" presStyleCnt="2"/>
      <dgm:spPr/>
    </dgm:pt>
    <dgm:pt modelId="{534E1A02-6869-4979-A1A8-66EDBFAC4EEC}" type="pres">
      <dgm:prSet presAssocID="{4D93EA4F-4DAB-472E-9A63-84A88D9F021F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7747541-7943-4A99-8D63-4734D1E48D3E}" type="pres">
      <dgm:prSet presAssocID="{654F0439-31CA-4AB3-9176-A85D145A688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476565C-64C0-4F37-84B6-6292F092056F}" srcId="{BFC665FD-AEC6-4465-AD60-6E3FC4C3816B}" destId="{654F0439-31CA-4AB3-9176-A85D145A6889}" srcOrd="1" destOrd="0" parTransId="{6FE9D3B5-70AD-4BDF-89C8-266E2516AF73}" sibTransId="{8091BF8C-0A9D-46FF-82A9-FA64CCEF2B8D}"/>
    <dgm:cxn modelId="{9153B603-F827-4D14-9D0C-C92D55F34E36}" type="presOf" srcId="{654F0439-31CA-4AB3-9176-A85D145A6889}" destId="{E8A896C1-AD2A-4A96-8614-C6E8083561A8}" srcOrd="0" destOrd="0" presId="urn:microsoft.com/office/officeart/2005/8/layout/target3"/>
    <dgm:cxn modelId="{DADD6B58-67DB-4337-96D5-F9BDD02E8A03}" type="presOf" srcId="{654F0439-31CA-4AB3-9176-A85D145A6889}" destId="{77747541-7943-4A99-8D63-4734D1E48D3E}" srcOrd="1" destOrd="0" presId="urn:microsoft.com/office/officeart/2005/8/layout/target3"/>
    <dgm:cxn modelId="{0A18272F-C343-4C68-821B-34CACED27867}" type="presOf" srcId="{BFC665FD-AEC6-4465-AD60-6E3FC4C3816B}" destId="{3D518BA0-73FA-4BE8-8C89-80352EA733FB}" srcOrd="0" destOrd="0" presId="urn:microsoft.com/office/officeart/2005/8/layout/target3"/>
    <dgm:cxn modelId="{80C3FC30-E2A8-4815-82D7-35D72A72518E}" type="presOf" srcId="{4D93EA4F-4DAB-472E-9A63-84A88D9F021F}" destId="{B7B379F2-8B90-4CAC-8A2C-B65FFFFEC1EC}" srcOrd="0" destOrd="0" presId="urn:microsoft.com/office/officeart/2005/8/layout/target3"/>
    <dgm:cxn modelId="{4B707897-E328-46BC-B807-E37E5BBE16F8}" srcId="{BFC665FD-AEC6-4465-AD60-6E3FC4C3816B}" destId="{4D93EA4F-4DAB-472E-9A63-84A88D9F021F}" srcOrd="0" destOrd="0" parTransId="{53DD3009-D4C0-4AC2-88A3-CEF6B3613F1C}" sibTransId="{12EC344C-FB12-4036-8C5A-F15DE2F89053}"/>
    <dgm:cxn modelId="{ABB6F43B-4BBE-4CB5-82F0-BC4BDEB13901}" type="presOf" srcId="{4D93EA4F-4DAB-472E-9A63-84A88D9F021F}" destId="{534E1A02-6869-4979-A1A8-66EDBFAC4EEC}" srcOrd="1" destOrd="0" presId="urn:microsoft.com/office/officeart/2005/8/layout/target3"/>
    <dgm:cxn modelId="{17B679BA-739F-46FC-A38F-ECA50DBE9366}" type="presParOf" srcId="{3D518BA0-73FA-4BE8-8C89-80352EA733FB}" destId="{3FD6947C-1072-4C26-8B42-BC95E072C174}" srcOrd="0" destOrd="0" presId="urn:microsoft.com/office/officeart/2005/8/layout/target3"/>
    <dgm:cxn modelId="{4C7AA463-F17A-41B0-BDF0-FB6F18198751}" type="presParOf" srcId="{3D518BA0-73FA-4BE8-8C89-80352EA733FB}" destId="{6FF41E24-B7BD-42D2-B2B8-6E0DC63829F0}" srcOrd="1" destOrd="0" presId="urn:microsoft.com/office/officeart/2005/8/layout/target3"/>
    <dgm:cxn modelId="{58026F90-0090-4435-99E9-3A13133E50DE}" type="presParOf" srcId="{3D518BA0-73FA-4BE8-8C89-80352EA733FB}" destId="{B7B379F2-8B90-4CAC-8A2C-B65FFFFEC1EC}" srcOrd="2" destOrd="0" presId="urn:microsoft.com/office/officeart/2005/8/layout/target3"/>
    <dgm:cxn modelId="{91750FF9-0E17-422D-BF89-D7FD2714B51A}" type="presParOf" srcId="{3D518BA0-73FA-4BE8-8C89-80352EA733FB}" destId="{5119C67B-3E25-4151-9CD6-B05C2578B9C6}" srcOrd="3" destOrd="0" presId="urn:microsoft.com/office/officeart/2005/8/layout/target3"/>
    <dgm:cxn modelId="{ECECC29D-2036-48BB-B1E5-FA5910FE75A0}" type="presParOf" srcId="{3D518BA0-73FA-4BE8-8C89-80352EA733FB}" destId="{68DF1B21-31C0-4E5F-A0CD-36EDF4261C29}" srcOrd="4" destOrd="0" presId="urn:microsoft.com/office/officeart/2005/8/layout/target3"/>
    <dgm:cxn modelId="{DA2408CB-3580-49CA-B4AE-F34741AA8A05}" type="presParOf" srcId="{3D518BA0-73FA-4BE8-8C89-80352EA733FB}" destId="{E8A896C1-AD2A-4A96-8614-C6E8083561A8}" srcOrd="5" destOrd="0" presId="urn:microsoft.com/office/officeart/2005/8/layout/target3"/>
    <dgm:cxn modelId="{764514FE-B5F4-49CC-91E8-24B32AF19CCA}" type="presParOf" srcId="{3D518BA0-73FA-4BE8-8C89-80352EA733FB}" destId="{534E1A02-6869-4979-A1A8-66EDBFAC4EEC}" srcOrd="6" destOrd="0" presId="urn:microsoft.com/office/officeart/2005/8/layout/target3"/>
    <dgm:cxn modelId="{FA722599-5D40-448F-882E-733BD54CC82B}" type="presParOf" srcId="{3D518BA0-73FA-4BE8-8C89-80352EA733FB}" destId="{77747541-7943-4A99-8D63-4734D1E48D3E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6947C-1072-4C26-8B42-BC95E072C174}">
      <dsp:nvSpPr>
        <dsp:cNvPr id="0" name=""/>
        <dsp:cNvSpPr/>
      </dsp:nvSpPr>
      <dsp:spPr>
        <a:xfrm>
          <a:off x="0" y="0"/>
          <a:ext cx="4495800" cy="44958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379F2-8B90-4CAC-8A2C-B65FFFFEC1EC}">
      <dsp:nvSpPr>
        <dsp:cNvPr id="0" name=""/>
        <dsp:cNvSpPr/>
      </dsp:nvSpPr>
      <dsp:spPr>
        <a:xfrm>
          <a:off x="2247900" y="0"/>
          <a:ext cx="5905500" cy="449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solidFill>
                <a:srgbClr val="FF0000"/>
              </a:solidFill>
            </a:rPr>
            <a:t>видає</a:t>
          </a:r>
          <a:r>
            <a:rPr lang="ru-RU" sz="2300" kern="1200" dirty="0" smtClean="0">
              <a:solidFill>
                <a:srgbClr val="FF0000"/>
              </a:solidFill>
            </a:rPr>
            <a:t> </a:t>
          </a:r>
          <a:r>
            <a:rPr lang="ru-RU" sz="2300" kern="1200" dirty="0" err="1" smtClean="0">
              <a:solidFill>
                <a:srgbClr val="FF0000"/>
              </a:solidFill>
            </a:rPr>
            <a:t>укази</a:t>
          </a:r>
          <a:r>
            <a:rPr lang="ru-RU" sz="2300" kern="1200" dirty="0" smtClean="0">
              <a:solidFill>
                <a:srgbClr val="FF0000"/>
              </a:solidFill>
            </a:rPr>
            <a:t> й </a:t>
          </a:r>
          <a:r>
            <a:rPr lang="ru-RU" sz="2300" kern="1200" dirty="0" err="1" smtClean="0">
              <a:solidFill>
                <a:srgbClr val="FF0000"/>
              </a:solidFill>
            </a:rPr>
            <a:t>розпорядження</a:t>
          </a:r>
          <a:r>
            <a:rPr lang="ru-RU" sz="2300" kern="1200" dirty="0" smtClean="0">
              <a:solidFill>
                <a:srgbClr val="FF0000"/>
              </a:solidFill>
            </a:rPr>
            <a:t> </a:t>
          </a:r>
          <a:r>
            <a:rPr lang="ru-RU" sz="2300" kern="1200" dirty="0" smtClean="0"/>
            <a:t>з </a:t>
          </a:r>
          <a:r>
            <a:rPr lang="ru-RU" sz="2300" kern="1200" dirty="0" err="1" smtClean="0"/>
            <a:t>питань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економічної</a:t>
          </a:r>
          <a:r>
            <a:rPr lang="ru-RU" sz="2300" kern="1200" dirty="0" smtClean="0"/>
            <a:t> </a:t>
          </a:r>
          <a:r>
            <a:rPr lang="ru-RU" sz="2300" kern="1200" dirty="0" err="1" smtClean="0"/>
            <a:t>реформи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які</a:t>
          </a:r>
          <a:r>
            <a:rPr lang="ru-RU" sz="2300" kern="1200" dirty="0" smtClean="0"/>
            <a:t> не </a:t>
          </a:r>
          <a:r>
            <a:rPr lang="ru-RU" sz="2300" kern="1200" dirty="0" err="1" smtClean="0"/>
            <a:t>врегульовані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чинним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законодавством</a:t>
          </a:r>
          <a:r>
            <a:rPr lang="ru-RU" sz="2300" kern="1200" dirty="0" smtClean="0"/>
            <a:t> (вони є </a:t>
          </a:r>
          <a:r>
            <a:rPr lang="ru-RU" sz="2300" kern="1200" dirty="0" err="1" smtClean="0"/>
            <a:t>обов'язковими</a:t>
          </a:r>
          <a:r>
            <a:rPr lang="ru-RU" sz="2300" kern="1200" dirty="0" smtClean="0"/>
            <a:t> для </a:t>
          </a:r>
          <a:r>
            <a:rPr lang="ru-RU" sz="2300" kern="1200" dirty="0" err="1" smtClean="0"/>
            <a:t>виконання</a:t>
          </a:r>
          <a:r>
            <a:rPr lang="ru-RU" sz="2300" kern="1200" dirty="0" smtClean="0"/>
            <a:t> на </a:t>
          </a:r>
          <a:r>
            <a:rPr lang="ru-RU" sz="2300" kern="1200" dirty="0" err="1" smtClean="0"/>
            <a:t>всій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території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України</a:t>
          </a:r>
          <a:r>
            <a:rPr lang="ru-RU" sz="2300" kern="1200" dirty="0" smtClean="0"/>
            <a:t> і </a:t>
          </a:r>
          <a:r>
            <a:rPr lang="ru-RU" sz="2300" kern="1200" dirty="0" err="1" smtClean="0"/>
            <a:t>діють</a:t>
          </a:r>
          <a:r>
            <a:rPr lang="ru-RU" sz="2300" kern="1200" dirty="0" smtClean="0"/>
            <a:t> до </a:t>
          </a:r>
          <a:r>
            <a:rPr lang="ru-RU" sz="2300" kern="1200" dirty="0" err="1" smtClean="0"/>
            <a:t>ухвали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відповідних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законів</a:t>
          </a:r>
          <a:r>
            <a:rPr lang="ru-RU" sz="2300" kern="1200" dirty="0" smtClean="0"/>
            <a:t>)</a:t>
          </a:r>
          <a:endParaRPr lang="ru-RU" sz="2300" kern="1200" dirty="0"/>
        </a:p>
      </dsp:txBody>
      <dsp:txXfrm>
        <a:off x="2247900" y="0"/>
        <a:ext cx="5905500" cy="2135505"/>
      </dsp:txXfrm>
    </dsp:sp>
    <dsp:sp modelId="{68DF1B21-31C0-4E5F-A0CD-36EDF4261C29}">
      <dsp:nvSpPr>
        <dsp:cNvPr id="0" name=""/>
        <dsp:cNvSpPr/>
      </dsp:nvSpPr>
      <dsp:spPr>
        <a:xfrm>
          <a:off x="1180147" y="2135505"/>
          <a:ext cx="2135505" cy="213550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896C1-AD2A-4A96-8614-C6E8083561A8}">
      <dsp:nvSpPr>
        <dsp:cNvPr id="0" name=""/>
        <dsp:cNvSpPr/>
      </dsp:nvSpPr>
      <dsp:spPr>
        <a:xfrm>
          <a:off x="2247900" y="2135505"/>
          <a:ext cx="5905500" cy="2135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solidFill>
                <a:srgbClr val="FF0000"/>
              </a:solidFill>
            </a:rPr>
            <a:t>затверджує</a:t>
          </a:r>
          <a:r>
            <a:rPr lang="ru-RU" sz="2300" kern="1200" dirty="0" smtClean="0">
              <a:solidFill>
                <a:srgbClr val="FF0000"/>
              </a:solidFill>
            </a:rPr>
            <a:t> </a:t>
          </a:r>
          <a:r>
            <a:rPr lang="ru-RU" sz="2300" kern="1200" dirty="0" err="1" smtClean="0">
              <a:solidFill>
                <a:srgbClr val="FF0000"/>
              </a:solidFill>
            </a:rPr>
            <a:t>закони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ухвалені</a:t>
          </a:r>
          <a:r>
            <a:rPr lang="ru-RU" sz="2300" kern="1200" dirty="0" smtClean="0"/>
            <a:t> Верховною Радою, та </a:t>
          </a:r>
          <a:r>
            <a:rPr lang="ru-RU" sz="2300" kern="1200" dirty="0" err="1" smtClean="0"/>
            <a:t>оприлюднює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їх</a:t>
          </a:r>
          <a:r>
            <a:rPr lang="ru-RU" sz="2300" kern="1200" dirty="0" smtClean="0"/>
            <a:t>; </a:t>
          </a:r>
          <a:r>
            <a:rPr lang="ru-RU" sz="2300" kern="1200" dirty="0" err="1" smtClean="0">
              <a:solidFill>
                <a:srgbClr val="FF0000"/>
              </a:solidFill>
            </a:rPr>
            <a:t>використовує</a:t>
          </a:r>
          <a:r>
            <a:rPr lang="ru-RU" sz="2300" kern="1200" dirty="0" smtClean="0">
              <a:solidFill>
                <a:srgbClr val="FF0000"/>
              </a:solidFill>
            </a:rPr>
            <a:t> право вето </a:t>
          </a:r>
          <a:r>
            <a:rPr lang="ru-RU" sz="2300" kern="1200" dirty="0" err="1" smtClean="0"/>
            <a:t>щодо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законів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ухвалених</a:t>
          </a:r>
          <a:r>
            <a:rPr lang="ru-RU" sz="2300" kern="1200" dirty="0" smtClean="0"/>
            <a:t> Верховною Радою, і </a:t>
          </a:r>
          <a:r>
            <a:rPr lang="ru-RU" sz="2300" kern="1200" dirty="0" err="1" smtClean="0"/>
            <a:t>повертає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їх</a:t>
          </a:r>
          <a:r>
            <a:rPr lang="ru-RU" sz="2300" kern="1200" dirty="0" smtClean="0"/>
            <a:t> парламенту </a:t>
          </a:r>
          <a:r>
            <a:rPr lang="ru-RU" sz="2300" kern="1200" dirty="0" err="1" smtClean="0"/>
            <a:t>зі</a:t>
          </a:r>
          <a:r>
            <a:rPr lang="ru-RU" sz="2300" kern="1200" dirty="0" smtClean="0"/>
            <a:t> </a:t>
          </a:r>
          <a:r>
            <a:rPr lang="ru-RU" sz="2300" kern="1200" dirty="0" err="1" smtClean="0"/>
            <a:t>своїми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пропозиціями</a:t>
          </a:r>
          <a:r>
            <a:rPr lang="ru-RU" sz="2300" kern="1200" dirty="0" smtClean="0"/>
            <a:t>.</a:t>
          </a:r>
          <a:endParaRPr lang="ru-RU" sz="2300" kern="1200" dirty="0"/>
        </a:p>
      </dsp:txBody>
      <dsp:txXfrm>
        <a:off x="2247900" y="2135505"/>
        <a:ext cx="5905500" cy="2135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Інституційне забезпечення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Державного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економыки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87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2. 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і тактики </a:t>
            </a:r>
            <a:r>
              <a:rPr lang="ru-RU" dirty="0" err="1"/>
              <a:t>соціально-економічної</a:t>
            </a:r>
            <a:r>
              <a:rPr lang="ru-RU" dirty="0"/>
              <a:t> </a:t>
            </a:r>
            <a:r>
              <a:rPr lang="ru-RU" dirty="0" err="1" smtClean="0"/>
              <a:t>політики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/>
              <a:t>засади </a:t>
            </a:r>
            <a:r>
              <a:rPr lang="ru-RU" dirty="0" err="1"/>
              <a:t>внутрішньої</a:t>
            </a:r>
            <a:r>
              <a:rPr lang="ru-RU" dirty="0"/>
              <a:t> і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здійснює</a:t>
            </a:r>
            <a:r>
              <a:rPr lang="ru-RU" dirty="0"/>
              <a:t>    </a:t>
            </a:r>
            <a:r>
              <a:rPr lang="ru-RU" dirty="0" err="1"/>
              <a:t>бюджетну</a:t>
            </a:r>
            <a:r>
              <a:rPr lang="ru-RU" dirty="0"/>
              <a:t>    </a:t>
            </a:r>
            <a:r>
              <a:rPr lang="ru-RU" dirty="0" err="1" smtClean="0"/>
              <a:t>політику</a:t>
            </a:r>
            <a:r>
              <a:rPr lang="ru-RU" dirty="0"/>
              <a:t>   </a:t>
            </a:r>
            <a:endParaRPr lang="ru-RU" dirty="0" smtClean="0"/>
          </a:p>
          <a:p>
            <a:r>
              <a:rPr lang="ru-RU" dirty="0" err="1" smtClean="0"/>
              <a:t>затверджує</a:t>
            </a:r>
            <a:r>
              <a:rPr lang="ru-RU" dirty="0"/>
              <a:t>    </a:t>
            </a:r>
            <a:r>
              <a:rPr lang="ru-RU" dirty="0" err="1"/>
              <a:t>загальнодержавні</a:t>
            </a:r>
            <a:r>
              <a:rPr lang="ru-RU" dirty="0"/>
              <a:t>    </a:t>
            </a:r>
            <a:r>
              <a:rPr lang="ru-RU" dirty="0" err="1"/>
              <a:t>програми</a:t>
            </a:r>
            <a:r>
              <a:rPr lang="ru-RU" dirty="0"/>
              <a:t> </a:t>
            </a:r>
            <a:r>
              <a:rPr lang="ru-RU" dirty="0" err="1"/>
              <a:t>економічного</a:t>
            </a:r>
            <a:r>
              <a:rPr lang="ru-RU" dirty="0"/>
              <a:t>,    </a:t>
            </a:r>
            <a:r>
              <a:rPr lang="ru-RU" dirty="0" err="1" smtClean="0"/>
              <a:t>науково-технічного</a:t>
            </a:r>
            <a:r>
              <a:rPr lang="ru-RU" dirty="0"/>
              <a:t>,    </a:t>
            </a:r>
            <a:r>
              <a:rPr lang="ru-RU" dirty="0" err="1"/>
              <a:t>соціального</a:t>
            </a:r>
            <a:r>
              <a:rPr lang="ru-RU" dirty="0"/>
              <a:t>,    </a:t>
            </a:r>
            <a:r>
              <a:rPr lang="ru-RU" dirty="0" err="1"/>
              <a:t>національно</a:t>
            </a:r>
            <a:r>
              <a:rPr lang="ru-RU" dirty="0"/>
              <a:t>-культурного 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 smtClean="0"/>
              <a:t>довкілля</a:t>
            </a:r>
            <a:endParaRPr lang="ru-RU" dirty="0" smtClean="0"/>
          </a:p>
          <a:p>
            <a:r>
              <a:rPr lang="ru-RU" dirty="0" err="1" smtClean="0"/>
              <a:t>розглядає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схвалення</a:t>
            </a:r>
            <a:r>
              <a:rPr lang="ru-RU" dirty="0"/>
              <a:t> 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 smtClean="0"/>
              <a:t>Міністрів</a:t>
            </a:r>
            <a:endParaRPr lang="ru-RU" dirty="0" smtClean="0"/>
          </a:p>
          <a:p>
            <a:r>
              <a:rPr lang="ru-RU" dirty="0" err="1" smtClean="0"/>
              <a:t>затверджує</a:t>
            </a:r>
            <a:r>
              <a:rPr lang="ru-RU" dirty="0" smtClean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надання</a:t>
            </a:r>
            <a:r>
              <a:rPr lang="ru-RU" dirty="0"/>
              <a:t> </a:t>
            </a:r>
            <a:r>
              <a:rPr lang="ru-RU" dirty="0" err="1"/>
              <a:t>Україною</a:t>
            </a:r>
            <a:r>
              <a:rPr lang="ru-RU" dirty="0"/>
              <a:t> </a:t>
            </a:r>
            <a:r>
              <a:rPr lang="ru-RU" dirty="0" err="1"/>
              <a:t>позик</a:t>
            </a:r>
            <a:r>
              <a:rPr lang="ru-RU" dirty="0"/>
              <a:t> і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іноземним</a:t>
            </a:r>
            <a:r>
              <a:rPr lang="ru-RU" dirty="0"/>
              <a:t> державам та </a:t>
            </a:r>
            <a:r>
              <a:rPr lang="ru-RU" dirty="0" err="1"/>
              <a:t>міжнародним</a:t>
            </a:r>
            <a:r>
              <a:rPr lang="ru-RU" dirty="0"/>
              <a:t> </a:t>
            </a:r>
            <a:r>
              <a:rPr lang="ru-RU" dirty="0" err="1"/>
              <a:t>організаціям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про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держав, </a:t>
            </a:r>
            <a:r>
              <a:rPr lang="ru-RU" dirty="0" err="1"/>
              <a:t>банків</a:t>
            </a:r>
            <a:r>
              <a:rPr lang="ru-RU" dirty="0"/>
              <a:t> і </a:t>
            </a:r>
            <a:r>
              <a:rPr lang="ru-RU" dirty="0" err="1"/>
              <a:t>міжнародних</a:t>
            </a:r>
            <a:r>
              <a:rPr lang="ru-RU" dirty="0"/>
              <a:t>   </a:t>
            </a:r>
            <a:r>
              <a:rPr lang="ru-RU" dirty="0" err="1"/>
              <a:t>фінансових</a:t>
            </a:r>
            <a:r>
              <a:rPr lang="ru-RU" dirty="0"/>
              <a:t>   </a:t>
            </a:r>
            <a:r>
              <a:rPr lang="ru-RU" dirty="0" err="1"/>
              <a:t>організацій</a:t>
            </a:r>
            <a:r>
              <a:rPr lang="ru-RU" dirty="0"/>
              <a:t>  </a:t>
            </a:r>
            <a:r>
              <a:rPr lang="ru-RU" dirty="0" err="1"/>
              <a:t>позик</a:t>
            </a:r>
            <a:r>
              <a:rPr lang="ru-RU" dirty="0"/>
              <a:t>,   не   </a:t>
            </a:r>
            <a:r>
              <a:rPr lang="ru-RU" dirty="0" err="1"/>
              <a:t>передбачених</a:t>
            </a:r>
            <a:r>
              <a:rPr lang="ru-RU" dirty="0"/>
              <a:t>   </a:t>
            </a:r>
            <a:r>
              <a:rPr lang="ru-RU" dirty="0" err="1"/>
              <a:t>Державним</a:t>
            </a:r>
            <a:r>
              <a:rPr lang="ru-RU" dirty="0"/>
              <a:t> </a:t>
            </a:r>
            <a:r>
              <a:rPr lang="ru-RU" dirty="0" smtClean="0"/>
              <a:t>бюджетом</a:t>
            </a:r>
          </a:p>
          <a:p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/>
              <a:t>контроль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використанням</a:t>
            </a:r>
            <a:endParaRPr lang="ru-RU" dirty="0" smtClean="0"/>
          </a:p>
          <a:p>
            <a:r>
              <a:rPr lang="ru-RU" dirty="0" err="1" smtClean="0"/>
              <a:t>затверджує</a:t>
            </a:r>
            <a:r>
              <a:rPr lang="ru-RU" dirty="0" smtClean="0"/>
              <a:t>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 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приватизації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631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Кадрова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/>
              <a:t>згоду</a:t>
            </a:r>
            <a:r>
              <a:rPr lang="ru-RU" dirty="0"/>
              <a:t> на </a:t>
            </a:r>
            <a:r>
              <a:rPr lang="ru-RU" dirty="0" err="1"/>
              <a:t>призначенняПрезидентом</a:t>
            </a:r>
            <a:r>
              <a:rPr lang="ru-RU" dirty="0"/>
              <a:t>   </a:t>
            </a:r>
            <a:r>
              <a:rPr lang="ru-RU" dirty="0" err="1" smtClean="0"/>
              <a:t>Прем'єр-міністра</a:t>
            </a:r>
            <a:endParaRPr lang="ru-RU" dirty="0" smtClean="0"/>
          </a:p>
          <a:p>
            <a:r>
              <a:rPr lang="ru-RU" dirty="0" err="1" smtClean="0"/>
              <a:t>розглядає</a:t>
            </a:r>
            <a:r>
              <a:rPr lang="ru-RU" dirty="0"/>
              <a:t>   за   </a:t>
            </a:r>
            <a:r>
              <a:rPr lang="ru-RU" dirty="0" err="1"/>
              <a:t>необхідності</a:t>
            </a:r>
            <a:r>
              <a:rPr lang="ru-RU" dirty="0"/>
              <a:t>   </a:t>
            </a:r>
            <a:r>
              <a:rPr lang="ru-RU" dirty="0" err="1"/>
              <a:t>питання</a:t>
            </a:r>
            <a:r>
              <a:rPr lang="ru-RU" dirty="0"/>
              <a:t>   про </a:t>
            </a:r>
            <a:r>
              <a:rPr lang="ru-RU" dirty="0" err="1"/>
              <a:t>відповідальність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та </a:t>
            </a:r>
            <a:r>
              <a:rPr lang="ru-RU" dirty="0" err="1"/>
              <a:t>недовіру</a:t>
            </a:r>
            <a:r>
              <a:rPr lang="ru-RU" dirty="0"/>
              <a:t> </a:t>
            </a:r>
            <a:r>
              <a:rPr lang="ru-RU" dirty="0" smtClean="0"/>
              <a:t>уряду</a:t>
            </a:r>
          </a:p>
          <a:p>
            <a:r>
              <a:rPr lang="ru-RU" dirty="0" smtClean="0"/>
              <a:t> </a:t>
            </a:r>
            <a:r>
              <a:rPr lang="ru-RU" dirty="0" err="1"/>
              <a:t>призначає</a:t>
            </a:r>
            <a:r>
              <a:rPr lang="ru-RU" dirty="0"/>
              <a:t> на посаду та </a:t>
            </a:r>
            <a:r>
              <a:rPr lang="ru-RU" dirty="0" err="1"/>
              <a:t>звільняє</a:t>
            </a:r>
            <a:r>
              <a:rPr lang="ru-RU" dirty="0"/>
              <a:t> з посади Голову </a:t>
            </a:r>
            <a:r>
              <a:rPr lang="ru-RU" dirty="0" err="1"/>
              <a:t>Національного</a:t>
            </a:r>
            <a:r>
              <a:rPr lang="ru-RU" dirty="0"/>
              <a:t> банку (за </a:t>
            </a:r>
            <a:r>
              <a:rPr lang="ru-RU" dirty="0" err="1"/>
              <a:t>поданням</a:t>
            </a:r>
            <a:r>
              <a:rPr lang="ru-RU" dirty="0"/>
              <a:t> Президента), </a:t>
            </a:r>
            <a:r>
              <a:rPr lang="ru-RU" dirty="0" err="1"/>
              <a:t>призначає</a:t>
            </a:r>
            <a:r>
              <a:rPr lang="ru-RU" dirty="0"/>
              <a:t> та </a:t>
            </a:r>
            <a:r>
              <a:rPr lang="ru-RU" dirty="0" err="1"/>
              <a:t>звільняє</a:t>
            </a:r>
            <a:r>
              <a:rPr lang="ru-RU" dirty="0"/>
              <a:t> половину складу Ради </a:t>
            </a:r>
            <a:r>
              <a:rPr lang="ru-RU" dirty="0" smtClean="0"/>
              <a:t>НБУ</a:t>
            </a:r>
          </a:p>
          <a:p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/>
              <a:t>згоду</a:t>
            </a:r>
            <a:r>
              <a:rPr lang="ru-RU" dirty="0"/>
              <a:t> на </a:t>
            </a:r>
            <a:r>
              <a:rPr lang="ru-RU" dirty="0" err="1"/>
              <a:t>призначення</a:t>
            </a:r>
            <a:r>
              <a:rPr lang="ru-RU" dirty="0"/>
              <a:t> та </a:t>
            </a:r>
            <a:r>
              <a:rPr lang="ru-RU" dirty="0" err="1"/>
              <a:t>звільнення</a:t>
            </a:r>
            <a:r>
              <a:rPr lang="ru-RU" dirty="0"/>
              <a:t> з посад Президентом </a:t>
            </a:r>
            <a:r>
              <a:rPr lang="ru-RU" dirty="0" err="1"/>
              <a:t>голів</a:t>
            </a:r>
            <a:r>
              <a:rPr lang="ru-RU" dirty="0"/>
              <a:t> Антимонопольного </a:t>
            </a:r>
            <a:r>
              <a:rPr lang="ru-RU" dirty="0" err="1"/>
              <a:t>комітету</a:t>
            </a:r>
            <a:r>
              <a:rPr lang="ru-RU" dirty="0"/>
              <a:t> і Фонду державного майна, </a:t>
            </a:r>
            <a:r>
              <a:rPr lang="ru-RU" dirty="0" err="1"/>
              <a:t>призначення</a:t>
            </a:r>
            <a:r>
              <a:rPr lang="ru-RU" dirty="0"/>
              <a:t> та </a:t>
            </a:r>
            <a:r>
              <a:rPr lang="ru-RU" dirty="0" err="1"/>
              <a:t>звільнення</a:t>
            </a:r>
            <a:r>
              <a:rPr lang="ru-RU" dirty="0"/>
              <a:t> з посад </a:t>
            </a:r>
            <a:r>
              <a:rPr lang="ru-RU" dirty="0" err="1"/>
              <a:t>Голови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 </a:t>
            </a:r>
            <a:r>
              <a:rPr lang="ru-RU" dirty="0" err="1"/>
              <a:t>Рахункової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57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Законопро</a:t>
            </a:r>
            <a:r>
              <a:rPr lang="uk-UA" dirty="0"/>
              <a:t>є</a:t>
            </a:r>
            <a:r>
              <a:rPr lang="ru-RU" dirty="0" err="1" smtClean="0"/>
              <a:t>ктна</a:t>
            </a:r>
            <a:r>
              <a:rPr lang="ru-RU" dirty="0"/>
              <a:t>   </a:t>
            </a:r>
            <a:r>
              <a:rPr lang="ru-RU" dirty="0" smtClean="0"/>
              <a:t>робота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    </a:t>
            </a:r>
            <a:r>
              <a:rPr lang="ru-RU" dirty="0" err="1">
                <a:solidFill>
                  <a:srgbClr val="FF0000"/>
                </a:solidFill>
              </a:rPr>
              <a:t>парламентські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комітети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Верховною </a:t>
            </a:r>
            <a:r>
              <a:rPr lang="ru-RU" dirty="0"/>
              <a:t>Радою </a:t>
            </a:r>
            <a:r>
              <a:rPr lang="ru-RU" dirty="0" err="1"/>
              <a:t>утворено</a:t>
            </a:r>
            <a:r>
              <a:rPr lang="ru-RU" dirty="0"/>
              <a:t> </a:t>
            </a:r>
            <a:r>
              <a:rPr lang="ru-RU" dirty="0" smtClean="0"/>
              <a:t>23 </a:t>
            </a:r>
            <a:r>
              <a:rPr lang="ru-RU" dirty="0" err="1"/>
              <a:t>комітети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з </a:t>
            </a:r>
            <a:r>
              <a:rPr lang="ru-RU" dirty="0" err="1"/>
              <a:t>питань</a:t>
            </a:r>
            <a:r>
              <a:rPr lang="ru-RU" dirty="0"/>
              <a:t>: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народним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, </a:t>
            </a:r>
            <a:r>
              <a:rPr lang="ru-RU" dirty="0" err="1"/>
              <a:t>власності</a:t>
            </a:r>
            <a:r>
              <a:rPr lang="ru-RU" dirty="0"/>
              <a:t> та </a:t>
            </a:r>
            <a:r>
              <a:rPr lang="ru-RU" dirty="0" err="1"/>
              <a:t>інвестицій</a:t>
            </a:r>
            <a:r>
              <a:rPr lang="ru-RU" dirty="0"/>
              <a:t>; бюджету; </a:t>
            </a:r>
            <a:r>
              <a:rPr lang="ru-RU" dirty="0" err="1"/>
              <a:t>фінансів</a:t>
            </a:r>
            <a:r>
              <a:rPr lang="ru-RU" dirty="0"/>
              <a:t> і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та </a:t>
            </a:r>
            <a:r>
              <a:rPr lang="ru-RU" dirty="0" err="1"/>
              <a:t>праці</a:t>
            </a:r>
            <a:r>
              <a:rPr lang="ru-RU" dirty="0"/>
              <a:t>; державного </a:t>
            </a:r>
            <a:r>
              <a:rPr lang="ru-RU" dirty="0" err="1"/>
              <a:t>будівництва</a:t>
            </a:r>
            <a:r>
              <a:rPr lang="ru-RU" dirty="0"/>
              <a:t>,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 й </a:t>
            </a:r>
            <a:r>
              <a:rPr lang="ru-RU" dirty="0" err="1"/>
              <a:t>діяльності</a:t>
            </a:r>
            <a:r>
              <a:rPr lang="ru-RU" dirty="0"/>
              <a:t> рад та </a:t>
            </a:r>
            <a:r>
              <a:rPr lang="ru-RU" dirty="0" err="1"/>
              <a:t>ін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52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Парламентський</a:t>
            </a:r>
            <a:r>
              <a:rPr lang="ru-RU" dirty="0"/>
              <a:t>   контроль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/>
              <a:t>Рахункова</a:t>
            </a:r>
            <a:r>
              <a:rPr lang="ru-RU" dirty="0"/>
              <a:t> палата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здійснює</a:t>
            </a:r>
            <a:r>
              <a:rPr lang="ru-RU" dirty="0"/>
              <a:t> контроль за </a:t>
            </a:r>
            <a:r>
              <a:rPr lang="ru-RU" dirty="0" err="1"/>
              <a:t>використанням</a:t>
            </a:r>
            <a:r>
              <a:rPr lang="ru-RU" dirty="0"/>
              <a:t> Державного бюджету. </a:t>
            </a:r>
            <a:r>
              <a:rPr lang="ru-RU" dirty="0" err="1"/>
              <a:t>Уповноважений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 з прав </a:t>
            </a:r>
            <a:r>
              <a:rPr lang="ru-RU" dirty="0" err="1"/>
              <a:t>людини</a:t>
            </a:r>
            <a:r>
              <a:rPr lang="ru-RU" dirty="0"/>
              <a:t>, за </a:t>
            </a:r>
            <a:r>
              <a:rPr lang="ru-RU" dirty="0" err="1"/>
              <a:t>додержанням</a:t>
            </a:r>
            <a:r>
              <a:rPr lang="ru-RU" dirty="0"/>
              <a:t> </a:t>
            </a:r>
            <a:r>
              <a:rPr lang="ru-RU" dirty="0" err="1"/>
              <a:t>конституційних</a:t>
            </a:r>
            <a:r>
              <a:rPr lang="ru-RU" dirty="0"/>
              <a:t> прав і свобод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громадянина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030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Кабінет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відповідальний</a:t>
            </a:r>
            <a:r>
              <a:rPr lang="ru-RU" dirty="0"/>
              <a:t> перед Президентом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підконтрольний</a:t>
            </a:r>
            <a:r>
              <a:rPr lang="ru-RU" dirty="0"/>
              <a:t> і </a:t>
            </a:r>
            <a:r>
              <a:rPr lang="ru-RU" dirty="0" err="1"/>
              <a:t>підзвітний</a:t>
            </a:r>
            <a:r>
              <a:rPr lang="ru-RU" dirty="0"/>
              <a:t> </a:t>
            </a:r>
            <a:r>
              <a:rPr lang="ru-RU" dirty="0" err="1"/>
              <a:t>Верховній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керується</a:t>
            </a:r>
            <a:r>
              <a:rPr lang="ru-RU" dirty="0"/>
              <a:t> </a:t>
            </a:r>
            <a:r>
              <a:rPr lang="ru-RU" dirty="0" err="1"/>
              <a:t>Конституцією</a:t>
            </a:r>
            <a:r>
              <a:rPr lang="ru-RU" dirty="0"/>
              <a:t> і законами </a:t>
            </a:r>
            <a:r>
              <a:rPr lang="ru-RU" dirty="0" err="1"/>
              <a:t>України</a:t>
            </a:r>
            <a:r>
              <a:rPr lang="ru-RU" dirty="0"/>
              <a:t>, актами Президента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r>
              <a:rPr lang="ru-RU" dirty="0" err="1" smtClean="0"/>
              <a:t>Кабінет</a:t>
            </a:r>
            <a:r>
              <a:rPr lang="ru-RU" dirty="0" smtClean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відносинах</a:t>
            </a:r>
            <a:r>
              <a:rPr lang="ru-RU" dirty="0"/>
              <a:t> з </a:t>
            </a:r>
            <a:r>
              <a:rPr lang="ru-RU" dirty="0" err="1"/>
              <a:t>очолюваною</a:t>
            </a:r>
            <a:r>
              <a:rPr lang="ru-RU" dirty="0"/>
              <a:t> ним системою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спрямовує</a:t>
            </a:r>
            <a:r>
              <a:rPr lang="ru-RU" dirty="0"/>
              <a:t> і </a:t>
            </a:r>
            <a:r>
              <a:rPr lang="ru-RU" dirty="0" err="1"/>
              <a:t>координує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міністерств</a:t>
            </a:r>
            <a:r>
              <a:rPr lang="ru-RU" dirty="0"/>
              <a:t>,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комітетів</a:t>
            </a:r>
            <a:r>
              <a:rPr lang="ru-RU" dirty="0"/>
              <a:t>, </a:t>
            </a:r>
            <a:r>
              <a:rPr lang="ru-RU" dirty="0" err="1"/>
              <a:t>місцевих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підвідомчими</a:t>
            </a:r>
            <a:r>
              <a:rPr lang="ru-RU" dirty="0"/>
              <a:t> уряду і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підпорядковані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22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Конституцією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(ст.116) </a:t>
            </a:r>
            <a:r>
              <a:rPr lang="ru-RU" dirty="0" err="1"/>
              <a:t>Кабінет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суверенітет</a:t>
            </a:r>
            <a:r>
              <a:rPr lang="ru-RU" dirty="0"/>
              <a:t> і </a:t>
            </a:r>
            <a:r>
              <a:rPr lang="ru-RU" dirty="0" err="1"/>
              <a:t>економічну</a:t>
            </a:r>
            <a:r>
              <a:rPr lang="ru-RU" dirty="0"/>
              <a:t> </a:t>
            </a:r>
            <a:r>
              <a:rPr lang="ru-RU" dirty="0" err="1"/>
              <a:t>самостійність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і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і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актів</a:t>
            </a:r>
            <a:r>
              <a:rPr lang="ru-RU" dirty="0"/>
              <a:t> Президента </a:t>
            </a:r>
            <a:r>
              <a:rPr lang="ru-RU" dirty="0" err="1"/>
              <a:t>України</a:t>
            </a:r>
            <a:r>
              <a:rPr lang="ru-RU" dirty="0"/>
              <a:t>; </a:t>
            </a:r>
            <a:r>
              <a:rPr lang="ru-RU" dirty="0" err="1"/>
              <a:t>вживає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прав і свобод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громадянина</a:t>
            </a:r>
            <a:r>
              <a:rPr lang="ru-RU" dirty="0"/>
              <a:t>;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, </a:t>
            </a:r>
            <a:r>
              <a:rPr lang="ru-RU" dirty="0" err="1"/>
              <a:t>цінової</a:t>
            </a:r>
            <a:r>
              <a:rPr lang="ru-RU" dirty="0"/>
              <a:t>, </a:t>
            </a:r>
            <a:r>
              <a:rPr lang="ru-RU" dirty="0" err="1"/>
              <a:t>інвестиційної</a:t>
            </a:r>
            <a:r>
              <a:rPr lang="ru-RU" dirty="0"/>
              <a:t> та </a:t>
            </a:r>
            <a:r>
              <a:rPr lang="ru-RU" dirty="0" err="1"/>
              <a:t>податкової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; </a:t>
            </a:r>
            <a:r>
              <a:rPr lang="ru-RU" dirty="0" err="1"/>
              <a:t>політики</a:t>
            </a:r>
            <a:r>
              <a:rPr lang="ru-RU" dirty="0"/>
              <a:t> у сферах </a:t>
            </a:r>
            <a:r>
              <a:rPr lang="ru-RU" dirty="0" err="1"/>
              <a:t>праці</a:t>
            </a:r>
            <a:r>
              <a:rPr lang="ru-RU" dirty="0"/>
              <a:t> й </a:t>
            </a:r>
            <a:r>
              <a:rPr lang="ru-RU" dirty="0" err="1"/>
              <a:t>зайнятості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, </a:t>
            </a:r>
            <a:r>
              <a:rPr lang="ru-RU" dirty="0" err="1"/>
              <a:t>освіти</a:t>
            </a:r>
            <a:r>
              <a:rPr lang="ru-RU" dirty="0"/>
              <a:t>, науки і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і </a:t>
            </a:r>
            <a:r>
              <a:rPr lang="ru-RU" dirty="0" err="1"/>
              <a:t>природокористування</a:t>
            </a:r>
            <a:r>
              <a:rPr lang="ru-RU" dirty="0"/>
              <a:t>; </a:t>
            </a:r>
            <a:r>
              <a:rPr lang="ru-RU" dirty="0" err="1"/>
              <a:t>розробляє</a:t>
            </a:r>
            <a:r>
              <a:rPr lang="ru-RU" dirty="0"/>
              <a:t> і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загальнодержавні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, </a:t>
            </a:r>
            <a:r>
              <a:rPr lang="ru-RU" dirty="0" err="1"/>
              <a:t>науково-технічного</a:t>
            </a:r>
            <a:r>
              <a:rPr lang="ru-RU" dirty="0"/>
              <a:t>, </a:t>
            </a:r>
            <a:r>
              <a:rPr lang="ru-RU" dirty="0" err="1"/>
              <a:t>соціального</a:t>
            </a:r>
            <a:r>
              <a:rPr lang="ru-RU" dirty="0"/>
              <a:t> і культурного </a:t>
            </a:r>
            <a:r>
              <a:rPr lang="ru-RU" dirty="0" err="1"/>
              <a:t>розвитку</a:t>
            </a:r>
            <a:r>
              <a:rPr lang="ru-RU" dirty="0"/>
              <a:t>;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форм </a:t>
            </a:r>
            <a:r>
              <a:rPr lang="ru-RU" dirty="0" err="1"/>
              <a:t>власності</a:t>
            </a:r>
            <a:r>
              <a:rPr lang="ru-RU" dirty="0"/>
              <a:t>;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об'єктами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; </a:t>
            </a:r>
            <a:r>
              <a:rPr lang="ru-RU" dirty="0" err="1"/>
              <a:t>розробляє</a:t>
            </a:r>
            <a:r>
              <a:rPr lang="ru-RU" dirty="0"/>
              <a:t> проект закону про </a:t>
            </a:r>
            <a:r>
              <a:rPr lang="ru-RU" dirty="0" err="1"/>
              <a:t>Державний</a:t>
            </a:r>
            <a:r>
              <a:rPr lang="ru-RU" dirty="0"/>
              <a:t> бюджет </a:t>
            </a:r>
            <a:r>
              <a:rPr lang="ru-RU" dirty="0" err="1"/>
              <a:t>України</a:t>
            </a:r>
            <a:r>
              <a:rPr lang="ru-RU" dirty="0"/>
              <a:t> і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затвердженого</a:t>
            </a:r>
            <a:r>
              <a:rPr lang="ru-RU" dirty="0"/>
              <a:t> Верховною Радою </a:t>
            </a:r>
            <a:r>
              <a:rPr lang="ru-RU" dirty="0" err="1"/>
              <a:t>України</a:t>
            </a:r>
            <a:r>
              <a:rPr lang="ru-RU" dirty="0"/>
              <a:t> Державного бюджету, </a:t>
            </a:r>
            <a:r>
              <a:rPr lang="ru-RU" dirty="0" err="1"/>
              <a:t>подає</a:t>
            </a:r>
            <a:r>
              <a:rPr lang="ru-RU" dirty="0"/>
              <a:t> ВР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звіт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; </a:t>
            </a:r>
            <a:r>
              <a:rPr lang="ru-RU" dirty="0" err="1"/>
              <a:t>здійснює</a:t>
            </a:r>
            <a:r>
              <a:rPr lang="ru-RU" dirty="0"/>
              <a:t> 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обороноздатності</a:t>
            </a:r>
            <a:r>
              <a:rPr lang="ru-RU" dirty="0"/>
              <a:t> і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громадського</a:t>
            </a:r>
            <a:r>
              <a:rPr lang="ru-RU" dirty="0"/>
              <a:t> порядку,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злочинністю</a:t>
            </a:r>
            <a:r>
              <a:rPr lang="ru-RU" dirty="0"/>
              <a:t>; </a:t>
            </a:r>
            <a:r>
              <a:rPr lang="ru-RU" dirty="0" err="1"/>
              <a:t>організовує</a:t>
            </a:r>
            <a:r>
              <a:rPr lang="ru-RU" dirty="0"/>
              <a:t> і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зовнішньоекономічної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митної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; </a:t>
            </a:r>
            <a:r>
              <a:rPr lang="ru-RU" dirty="0" err="1"/>
              <a:t>спрямовує</a:t>
            </a:r>
            <a:r>
              <a:rPr lang="ru-RU" dirty="0"/>
              <a:t> і </a:t>
            </a:r>
            <a:r>
              <a:rPr lang="ru-RU" dirty="0" err="1"/>
              <a:t>координує</a:t>
            </a:r>
            <a:r>
              <a:rPr lang="ru-RU" dirty="0"/>
              <a:t> роботу </a:t>
            </a:r>
            <a:r>
              <a:rPr lang="ru-RU" dirty="0" err="1"/>
              <a:t>міністерств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41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правові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акти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постанови й </a:t>
            </a:r>
            <a:r>
              <a:rPr lang="ru-RU" dirty="0" err="1"/>
              <a:t>розпорядження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обов'язкові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постанов</a:t>
            </a:r>
            <a:r>
              <a:rPr lang="ru-RU" dirty="0"/>
              <a:t> уряду </a:t>
            </a:r>
            <a:r>
              <a:rPr lang="ru-RU" dirty="0" err="1"/>
              <a:t>видаються</a:t>
            </a:r>
            <a:r>
              <a:rPr lang="ru-RU" dirty="0"/>
              <a:t> </a:t>
            </a:r>
            <a:r>
              <a:rPr lang="ru-RU" dirty="0" err="1"/>
              <a:t>акти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розпоряджень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акти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індивідуальний</a:t>
            </a:r>
            <a:r>
              <a:rPr lang="ru-RU" dirty="0"/>
              <a:t> характер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внутрішньоорганізаційної</a:t>
            </a:r>
            <a:r>
              <a:rPr lang="ru-RU" dirty="0"/>
              <a:t> та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поточної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уряду. </a:t>
            </a:r>
            <a:endParaRPr lang="ru-RU" dirty="0" smtClean="0"/>
          </a:p>
          <a:p>
            <a:r>
              <a:rPr lang="ru-RU" dirty="0" err="1" smtClean="0"/>
              <a:t>Кабінет</a:t>
            </a:r>
            <a:r>
              <a:rPr lang="ru-RU" dirty="0" smtClean="0"/>
              <a:t> </a:t>
            </a:r>
            <a:r>
              <a:rPr lang="ru-RU" dirty="0" err="1"/>
              <a:t>Міністрів</a:t>
            </a:r>
            <a:r>
              <a:rPr lang="ru-RU" dirty="0"/>
              <a:t> 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скасовувати</a:t>
            </a:r>
            <a:r>
              <a:rPr lang="ru-RU" dirty="0"/>
              <a:t> </a:t>
            </a:r>
            <a:r>
              <a:rPr lang="ru-RU" dirty="0" err="1"/>
              <a:t>акти</a:t>
            </a:r>
            <a:r>
              <a:rPr lang="ru-RU" dirty="0"/>
              <a:t> </a:t>
            </a:r>
            <a:r>
              <a:rPr lang="ru-RU" dirty="0" err="1"/>
              <a:t>міністерств</a:t>
            </a:r>
            <a:r>
              <a:rPr lang="ru-RU" dirty="0"/>
              <a:t>,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комітетів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центральних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676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creenshot ллллллллллллл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56084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7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Прем'єр-міністр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вносить </a:t>
            </a:r>
            <a:r>
              <a:rPr lang="ru-RU" dirty="0" err="1"/>
              <a:t>Президентові</a:t>
            </a:r>
            <a:r>
              <a:rPr lang="ru-RU" dirty="0"/>
              <a:t> </a:t>
            </a:r>
            <a:r>
              <a:rPr lang="ru-RU" dirty="0" err="1"/>
              <a:t>подання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, </a:t>
            </a:r>
            <a:r>
              <a:rPr lang="ru-RU" dirty="0" err="1"/>
              <a:t>реорганізації</a:t>
            </a:r>
            <a:r>
              <a:rPr lang="ru-RU" dirty="0"/>
              <a:t> та </a:t>
            </a:r>
            <a:r>
              <a:rPr lang="ru-RU" dirty="0" err="1"/>
              <a:t>ліквідації</a:t>
            </a:r>
            <a:r>
              <a:rPr lang="ru-RU" dirty="0"/>
              <a:t> </a:t>
            </a:r>
            <a:r>
              <a:rPr lang="ru-RU" dirty="0" err="1"/>
              <a:t>центральних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призначення</a:t>
            </a:r>
            <a:r>
              <a:rPr lang="ru-RU" dirty="0"/>
              <a:t> на посаду та </a:t>
            </a:r>
            <a:r>
              <a:rPr lang="ru-RU" dirty="0" err="1"/>
              <a:t>звільнення</a:t>
            </a:r>
            <a:r>
              <a:rPr lang="ru-RU" dirty="0"/>
              <a:t> з посад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, </a:t>
            </a:r>
            <a:r>
              <a:rPr lang="ru-RU" dirty="0" err="1"/>
              <a:t>накладає</a:t>
            </a:r>
            <a:r>
              <a:rPr lang="ru-RU" dirty="0"/>
              <a:t> на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 та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заступників</a:t>
            </a:r>
            <a:r>
              <a:rPr lang="ru-RU" dirty="0"/>
              <a:t> </a:t>
            </a:r>
            <a:r>
              <a:rPr lang="ru-RU" dirty="0" err="1"/>
              <a:t>дисциплінарні</a:t>
            </a:r>
            <a:r>
              <a:rPr lang="ru-RU" dirty="0"/>
              <a:t> </a:t>
            </a:r>
            <a:r>
              <a:rPr lang="ru-RU" dirty="0" err="1" smtClean="0"/>
              <a:t>стягнення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308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/>
              <a:t>Основними</a:t>
            </a:r>
            <a:r>
              <a:rPr lang="ru-RU" sz="3100" dirty="0"/>
              <a:t> </a:t>
            </a:r>
            <a:r>
              <a:rPr lang="ru-RU" sz="3100" dirty="0" err="1"/>
              <a:t>функціями</a:t>
            </a:r>
            <a:r>
              <a:rPr lang="ru-RU" sz="3100" dirty="0"/>
              <a:t> </a:t>
            </a:r>
            <a:r>
              <a:rPr lang="ru-RU" sz="3100" dirty="0" err="1"/>
              <a:t>міністерств</a:t>
            </a:r>
            <a:r>
              <a:rPr lang="ru-RU" sz="3100" dirty="0"/>
              <a:t> та </a:t>
            </a:r>
            <a:r>
              <a:rPr lang="ru-RU" sz="3100" dirty="0" err="1"/>
              <a:t>інших</a:t>
            </a:r>
            <a:r>
              <a:rPr lang="ru-RU" sz="3100" dirty="0"/>
              <a:t> </a:t>
            </a:r>
            <a:r>
              <a:rPr lang="ru-RU" sz="3100" dirty="0" err="1"/>
              <a:t>органів</a:t>
            </a:r>
            <a:r>
              <a:rPr lang="ru-RU" sz="3100" dirty="0"/>
              <a:t> </a:t>
            </a:r>
            <a:r>
              <a:rPr lang="ru-RU" sz="3100" dirty="0" err="1"/>
              <a:t>державної</a:t>
            </a:r>
            <a:r>
              <a:rPr lang="ru-RU" sz="3100" dirty="0"/>
              <a:t> </a:t>
            </a:r>
            <a:r>
              <a:rPr lang="ru-RU" sz="3100" dirty="0" err="1"/>
              <a:t>виконавчої</a:t>
            </a:r>
            <a:r>
              <a:rPr lang="ru-RU" sz="3100" dirty="0"/>
              <a:t> </a:t>
            </a:r>
            <a:r>
              <a:rPr lang="ru-RU" sz="3100" dirty="0" err="1"/>
              <a:t>влади</a:t>
            </a:r>
            <a:r>
              <a:rPr lang="ru-RU" sz="3100" dirty="0"/>
              <a:t> в </a:t>
            </a:r>
            <a:r>
              <a:rPr lang="ru-RU" sz="3100" dirty="0" err="1"/>
              <a:t>Україні</a:t>
            </a:r>
            <a:r>
              <a:rPr lang="ru-RU" sz="3100" dirty="0"/>
              <a:t> є: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участь </a:t>
            </a:r>
            <a:r>
              <a:rPr lang="ru-RU" dirty="0"/>
              <a:t>у </a:t>
            </a:r>
            <a:r>
              <a:rPr lang="ru-RU" dirty="0" err="1"/>
              <a:t>формуванні</a:t>
            </a:r>
            <a:r>
              <a:rPr lang="ru-RU" dirty="0"/>
              <a:t> та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як у </a:t>
            </a:r>
            <a:r>
              <a:rPr lang="ru-RU" dirty="0" err="1"/>
              <a:t>цілому</a:t>
            </a:r>
            <a:r>
              <a:rPr lang="ru-RU" dirty="0"/>
              <a:t>, так і за </a:t>
            </a:r>
            <a:r>
              <a:rPr lang="ru-RU" dirty="0" err="1"/>
              <a:t>відповідними</a:t>
            </a:r>
            <a:r>
              <a:rPr lang="ru-RU" dirty="0"/>
              <a:t> </a:t>
            </a:r>
            <a:r>
              <a:rPr lang="ru-RU" dirty="0" err="1"/>
              <a:t>напрямами</a:t>
            </a:r>
            <a:r>
              <a:rPr lang="ru-RU" dirty="0"/>
              <a:t>;</a:t>
            </a:r>
          </a:p>
          <a:p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у </a:t>
            </a:r>
            <a:r>
              <a:rPr lang="ru-RU" dirty="0" err="1"/>
              <a:t>виробничій</a:t>
            </a:r>
            <a:r>
              <a:rPr lang="ru-RU" dirty="0"/>
              <a:t>, </a:t>
            </a:r>
            <a:r>
              <a:rPr lang="ru-RU" dirty="0" err="1"/>
              <a:t>науково-технічній</a:t>
            </a:r>
            <a:r>
              <a:rPr lang="ru-RU" dirty="0"/>
              <a:t>, </a:t>
            </a:r>
            <a:r>
              <a:rPr lang="ru-RU" dirty="0" err="1"/>
              <a:t>мінерально-сировинній</a:t>
            </a:r>
            <a:r>
              <a:rPr lang="ru-RU" dirty="0"/>
              <a:t>,     </a:t>
            </a:r>
            <a:r>
              <a:rPr lang="ru-RU" dirty="0" err="1"/>
              <a:t>паливно-енергетичній</a:t>
            </a:r>
            <a:r>
              <a:rPr lang="ru-RU" dirty="0"/>
              <a:t>,     </a:t>
            </a:r>
            <a:r>
              <a:rPr lang="ru-RU" dirty="0" err="1"/>
              <a:t>трудовій</a:t>
            </a:r>
            <a:r>
              <a:rPr lang="ru-RU" dirty="0"/>
              <a:t>,     </a:t>
            </a:r>
            <a:r>
              <a:rPr lang="ru-RU" dirty="0" err="1"/>
              <a:t>демографічній</a:t>
            </a:r>
            <a:r>
              <a:rPr lang="ru-RU" dirty="0"/>
              <a:t>, </a:t>
            </a:r>
            <a:r>
              <a:rPr lang="ru-RU" dirty="0" err="1"/>
              <a:t>соціальній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сферах;</a:t>
            </a:r>
          </a:p>
          <a:p>
            <a:r>
              <a:rPr lang="ru-RU" dirty="0"/>
              <a:t>участь у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Державного бюджету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Державної</a:t>
            </a:r>
            <a:r>
              <a:rPr lang="ru-RU" dirty="0"/>
              <a:t> 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й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і поставок </a:t>
            </a:r>
            <a:r>
              <a:rPr lang="ru-RU" dirty="0" err="1"/>
              <a:t>продукції</a:t>
            </a:r>
            <a:r>
              <a:rPr lang="ru-RU" dirty="0"/>
              <a:t> для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потреб;</a:t>
            </a:r>
          </a:p>
          <a:p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перспективних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, </a:t>
            </a:r>
            <a:r>
              <a:rPr lang="ru-RU" dirty="0" err="1"/>
              <a:t>опрацювання</a:t>
            </a:r>
            <a:r>
              <a:rPr lang="ru-RU" dirty="0"/>
              <a:t>  комплексу  </a:t>
            </a:r>
            <a:r>
              <a:rPr lang="ru-RU" dirty="0" err="1"/>
              <a:t>заходів</a:t>
            </a:r>
            <a:r>
              <a:rPr lang="ru-RU" dirty="0"/>
              <a:t>,   </a:t>
            </a:r>
            <a:r>
              <a:rPr lang="ru-RU" dirty="0" err="1"/>
              <a:t>спрямованих</a:t>
            </a:r>
            <a:r>
              <a:rPr lang="ru-RU" dirty="0"/>
              <a:t>  на  </a:t>
            </a:r>
            <a:r>
              <a:rPr lang="ru-RU" dirty="0" err="1"/>
              <a:t>здійснення</a:t>
            </a:r>
            <a:r>
              <a:rPr lang="ru-RU" dirty="0"/>
              <a:t>   </a:t>
            </a:r>
            <a:r>
              <a:rPr lang="ru-RU" dirty="0" err="1"/>
              <a:t>економічної</a:t>
            </a:r>
            <a:r>
              <a:rPr lang="ru-RU" dirty="0"/>
              <a:t> </a:t>
            </a:r>
            <a:r>
              <a:rPr lang="ru-RU" dirty="0" err="1"/>
              <a:t>реформи</a:t>
            </a:r>
            <a:r>
              <a:rPr lang="ru-RU" dirty="0"/>
              <a:t>;</a:t>
            </a:r>
          </a:p>
          <a:p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про </a:t>
            </a:r>
            <a:r>
              <a:rPr lang="ru-RU" dirty="0" err="1"/>
              <a:t>зміну</a:t>
            </a:r>
            <a:r>
              <a:rPr lang="ru-RU" dirty="0"/>
              <a:t> умов </a:t>
            </a:r>
            <a:r>
              <a:rPr lang="ru-RU" dirty="0" err="1"/>
              <a:t>оподаткування</a:t>
            </a:r>
            <a:r>
              <a:rPr lang="ru-RU" dirty="0"/>
              <a:t>,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пільгових</a:t>
            </a:r>
            <a:r>
              <a:rPr lang="ru-RU" dirty="0"/>
              <a:t> </a:t>
            </a:r>
            <a:r>
              <a:rPr lang="ru-RU" dirty="0" err="1"/>
              <a:t>кредитів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приватизації</a:t>
            </a:r>
            <a:r>
              <a:rPr lang="ru-RU" dirty="0"/>
              <a:t>, </a:t>
            </a:r>
            <a:r>
              <a:rPr lang="ru-RU" dirty="0" err="1"/>
              <a:t>демонополізації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 про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структурної</a:t>
            </a:r>
            <a:r>
              <a:rPr lang="ru-RU" dirty="0"/>
              <a:t> </a:t>
            </a:r>
            <a:r>
              <a:rPr lang="ru-RU" dirty="0" err="1"/>
              <a:t>перебудови</a:t>
            </a:r>
            <a:r>
              <a:rPr lang="ru-RU" dirty="0"/>
              <a:t>,   </a:t>
            </a:r>
            <a:r>
              <a:rPr lang="ru-RU" dirty="0" err="1"/>
              <a:t>забезпечення</a:t>
            </a:r>
            <a:r>
              <a:rPr lang="ru-RU" dirty="0"/>
              <a:t>  </a:t>
            </a:r>
            <a:r>
              <a:rPr lang="ru-RU" dirty="0" err="1"/>
              <a:t>збалансованості</a:t>
            </a:r>
            <a:r>
              <a:rPr lang="ru-RU" dirty="0"/>
              <a:t>,   </a:t>
            </a:r>
            <a:r>
              <a:rPr lang="ru-RU" dirty="0" err="1"/>
              <a:t>соціального</a:t>
            </a:r>
            <a:r>
              <a:rPr lang="ru-RU" dirty="0"/>
              <a:t>  </a:t>
            </a:r>
            <a:r>
              <a:rPr lang="ru-RU" dirty="0" err="1"/>
              <a:t>захисту</a:t>
            </a:r>
            <a:r>
              <a:rPr lang="ru-RU" dirty="0"/>
              <a:t>  </a:t>
            </a:r>
            <a:r>
              <a:rPr lang="ru-RU" dirty="0" err="1"/>
              <a:t>населення</a:t>
            </a:r>
            <a:r>
              <a:rPr lang="ru-RU" dirty="0"/>
              <a:t>, 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;</a:t>
            </a:r>
          </a:p>
          <a:p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інвестиційної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;</a:t>
            </a:r>
          </a:p>
          <a:p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фінансово-економічних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нормативів</a:t>
            </a:r>
            <a:r>
              <a:rPr lang="ru-RU" dirty="0"/>
              <a:t> і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 </a:t>
            </a:r>
            <a:r>
              <a:rPr lang="ru-RU" dirty="0" err="1"/>
              <a:t>впровадження</a:t>
            </a:r>
            <a:r>
              <a:rPr lang="ru-RU" dirty="0"/>
              <a:t>,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err="1"/>
              <a:t>галузевих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;</a:t>
            </a:r>
          </a:p>
          <a:p>
            <a:r>
              <a:rPr lang="ru-RU" dirty="0" err="1"/>
              <a:t>ужиття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зовнішньоекономічної</a:t>
            </a:r>
            <a:r>
              <a:rPr lang="ru-RU" dirty="0"/>
              <a:t> 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вітчизняних</a:t>
            </a:r>
            <a:r>
              <a:rPr lang="ru-RU" dirty="0"/>
              <a:t> </a:t>
            </a:r>
            <a:r>
              <a:rPr lang="ru-RU" dirty="0" err="1"/>
              <a:t>товаровиробників</a:t>
            </a:r>
            <a:r>
              <a:rPr lang="ru-RU" dirty="0"/>
              <a:t> на </a:t>
            </a:r>
            <a:r>
              <a:rPr lang="ru-RU" dirty="0" err="1"/>
              <a:t>зовнішньому</a:t>
            </a:r>
            <a:r>
              <a:rPr lang="ru-RU" dirty="0"/>
              <a:t> ринку та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ринку;</a:t>
            </a:r>
          </a:p>
          <a:p>
            <a:r>
              <a:rPr lang="ru-RU" dirty="0" err="1"/>
              <a:t>видача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дозволів</a:t>
            </a:r>
            <a:r>
              <a:rPr lang="ru-RU" dirty="0"/>
              <a:t> (</a:t>
            </a:r>
            <a:r>
              <a:rPr lang="ru-RU" dirty="0" err="1"/>
              <a:t>ліцензій</a:t>
            </a:r>
            <a:r>
              <a:rPr lang="ru-RU" dirty="0"/>
              <a:t>) на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 </a:t>
            </a:r>
            <a:r>
              <a:rPr lang="ru-RU" dirty="0" err="1"/>
              <a:t>підприємницької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ru-RU" dirty="0"/>
              <a:t>участь  у  </a:t>
            </a:r>
            <a:r>
              <a:rPr lang="ru-RU" dirty="0" err="1"/>
              <a:t>підготовці</a:t>
            </a:r>
            <a:r>
              <a:rPr lang="ru-RU" dirty="0"/>
              <a:t>  </a:t>
            </a:r>
            <a:r>
              <a:rPr lang="ru-RU" dirty="0" err="1"/>
              <a:t>міжнародних</a:t>
            </a:r>
            <a:r>
              <a:rPr lang="ru-RU" dirty="0"/>
              <a:t>  </a:t>
            </a:r>
            <a:r>
              <a:rPr lang="ru-RU" dirty="0" err="1"/>
              <a:t>договорів</a:t>
            </a:r>
            <a:r>
              <a:rPr lang="ru-RU" dirty="0"/>
              <a:t>  </a:t>
            </a:r>
            <a:r>
              <a:rPr lang="ru-RU" dirty="0" err="1"/>
              <a:t>України</a:t>
            </a:r>
            <a:r>
              <a:rPr lang="ru-RU" dirty="0"/>
              <a:t>,  </a:t>
            </a:r>
            <a:r>
              <a:rPr lang="ru-RU" dirty="0" err="1"/>
              <a:t>укладання</a:t>
            </a:r>
            <a:r>
              <a:rPr lang="ru-RU" dirty="0"/>
              <a:t> 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міжвідомчого</a:t>
            </a:r>
            <a:r>
              <a:rPr lang="ru-RU" dirty="0"/>
              <a:t> характеру;</a:t>
            </a:r>
          </a:p>
          <a:p>
            <a:r>
              <a:rPr lang="ru-RU" dirty="0" err="1"/>
              <a:t>здійснення</a:t>
            </a:r>
            <a:r>
              <a:rPr lang="ru-RU" dirty="0"/>
              <a:t> в межах </a:t>
            </a:r>
            <a:r>
              <a:rPr lang="ru-RU" dirty="0" err="1"/>
              <a:t>повноважень</a:t>
            </a:r>
            <a:r>
              <a:rPr lang="ru-RU" dirty="0"/>
              <a:t>, </a:t>
            </a:r>
            <a:r>
              <a:rPr lang="ru-RU" dirty="0" err="1"/>
              <a:t>визначених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, </a:t>
            </a:r>
            <a:r>
              <a:rPr lang="ru-RU" dirty="0" err="1"/>
              <a:t>функцій</a:t>
            </a:r>
            <a:r>
              <a:rPr lang="ru-RU" dirty="0"/>
              <a:t> 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майном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належать до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;</a:t>
            </a:r>
          </a:p>
          <a:p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макроекономічних</a:t>
            </a:r>
            <a:r>
              <a:rPr lang="ru-RU" dirty="0"/>
              <a:t> та </a:t>
            </a:r>
            <a:r>
              <a:rPr lang="ru-RU" dirty="0" err="1"/>
              <a:t>міжгалузевих</a:t>
            </a:r>
            <a:r>
              <a:rPr lang="ru-RU" dirty="0"/>
              <a:t> </a:t>
            </a:r>
            <a:r>
              <a:rPr lang="ru-RU" dirty="0" err="1"/>
              <a:t>балансів</a:t>
            </a:r>
            <a:r>
              <a:rPr lang="ru-RU" dirty="0"/>
              <a:t> і т. д.</a:t>
            </a:r>
          </a:p>
          <a:p>
            <a:r>
              <a:rPr lang="ru-RU" dirty="0" err="1"/>
              <a:t>Центральні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з метою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 </a:t>
            </a:r>
            <a:r>
              <a:rPr lang="ru-RU" dirty="0" err="1"/>
              <a:t>соціально-економічної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01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Президент </a:t>
            </a:r>
            <a:r>
              <a:rPr lang="ru-RU" dirty="0" err="1"/>
              <a:t>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формує</a:t>
            </a:r>
            <a:r>
              <a:rPr lang="ru-RU" dirty="0" smtClean="0"/>
              <a:t> </a:t>
            </a:r>
            <a:r>
              <a:rPr lang="ru-RU" dirty="0" err="1"/>
              <a:t>стратегію</a:t>
            </a:r>
            <a:r>
              <a:rPr lang="ru-RU" dirty="0"/>
              <a:t> </a:t>
            </a:r>
            <a:r>
              <a:rPr lang="ru-RU" dirty="0" err="1"/>
              <a:t>соціально-економічного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яку </a:t>
            </a:r>
            <a:r>
              <a:rPr lang="ru-RU" dirty="0" err="1"/>
              <a:t>висвітлює</a:t>
            </a:r>
            <a:r>
              <a:rPr lang="ru-RU" dirty="0"/>
              <a:t> у </a:t>
            </a:r>
            <a:r>
              <a:rPr lang="ru-RU" dirty="0" err="1"/>
              <a:t>посланнях</a:t>
            </a:r>
            <a:r>
              <a:rPr lang="ru-RU" dirty="0"/>
              <a:t> до народу та </a:t>
            </a:r>
            <a:r>
              <a:rPr lang="ru-RU" dirty="0" err="1"/>
              <a:t>щорічних</a:t>
            </a:r>
            <a:r>
              <a:rPr lang="ru-RU" dirty="0"/>
              <a:t> і </a:t>
            </a:r>
            <a:r>
              <a:rPr lang="ru-RU" dirty="0" err="1"/>
              <a:t>позачергових</a:t>
            </a:r>
            <a:r>
              <a:rPr lang="ru-RU" dirty="0"/>
              <a:t> </a:t>
            </a:r>
            <a:r>
              <a:rPr lang="ru-RU" dirty="0" err="1" smtClean="0"/>
              <a:t>посланнях</a:t>
            </a:r>
            <a:r>
              <a:rPr lang="ru-RU" dirty="0"/>
              <a:t> </a:t>
            </a:r>
            <a:r>
              <a:rPr lang="ru-RU" dirty="0" smtClean="0"/>
              <a:t>Президента </a:t>
            </a:r>
            <a:r>
              <a:rPr lang="ru-RU" dirty="0"/>
              <a:t>до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 smtClean="0"/>
              <a:t>України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930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Виконавча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/>
              <a:t>в областях і районах,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Києві</a:t>
            </a:r>
            <a:r>
              <a:rPr lang="ru-RU" dirty="0"/>
              <a:t> і </a:t>
            </a:r>
            <a:r>
              <a:rPr lang="ru-RU" dirty="0" err="1"/>
              <a:t>Севастополі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статті</a:t>
            </a:r>
            <a:r>
              <a:rPr lang="ru-RU" dirty="0"/>
              <a:t> 118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адміністрації</a:t>
            </a:r>
            <a:r>
              <a:rPr lang="ru-RU" dirty="0"/>
              <a:t>. Мережа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територіальним</a:t>
            </a:r>
            <a:r>
              <a:rPr lang="ru-RU" dirty="0"/>
              <a:t>  </a:t>
            </a:r>
            <a:r>
              <a:rPr lang="ru-RU" dirty="0" err="1"/>
              <a:t>устроєм</a:t>
            </a:r>
            <a:r>
              <a:rPr lang="ru-RU" dirty="0"/>
              <a:t>  </a:t>
            </a:r>
            <a:r>
              <a:rPr lang="ru-RU" dirty="0" err="1"/>
              <a:t>країни</a:t>
            </a:r>
            <a:r>
              <a:rPr lang="ru-RU" dirty="0"/>
              <a:t>,   </a:t>
            </a:r>
            <a:r>
              <a:rPr lang="ru-RU" dirty="0" err="1"/>
              <a:t>згідно</a:t>
            </a:r>
            <a:r>
              <a:rPr lang="ru-RU" dirty="0"/>
              <a:t>  з  </a:t>
            </a:r>
            <a:r>
              <a:rPr lang="ru-RU" dirty="0" err="1"/>
              <a:t>яким</a:t>
            </a:r>
            <a:r>
              <a:rPr lang="ru-RU" dirty="0"/>
              <a:t>   система  </a:t>
            </a:r>
            <a:r>
              <a:rPr lang="ru-RU" dirty="0" err="1"/>
              <a:t>адміністративно-територіального</a:t>
            </a:r>
            <a:r>
              <a:rPr lang="ru-RU" dirty="0"/>
              <a:t> устрою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, областей (24), </a:t>
            </a:r>
            <a:r>
              <a:rPr lang="ru-RU" dirty="0" err="1" smtClean="0"/>
              <a:t>районів</a:t>
            </a:r>
            <a:r>
              <a:rPr lang="ru-RU" dirty="0" smtClean="0"/>
              <a:t>, </a:t>
            </a:r>
            <a:r>
              <a:rPr lang="ru-RU" dirty="0" err="1"/>
              <a:t>міст</a:t>
            </a:r>
            <a:r>
              <a:rPr lang="ru-RU" dirty="0"/>
              <a:t>, </a:t>
            </a:r>
            <a:r>
              <a:rPr lang="ru-RU" dirty="0" err="1"/>
              <a:t>районів</a:t>
            </a:r>
            <a:r>
              <a:rPr lang="ru-RU" dirty="0"/>
              <a:t> у </a:t>
            </a:r>
            <a:r>
              <a:rPr lang="ru-RU" dirty="0" err="1"/>
              <a:t>містах</a:t>
            </a:r>
            <a:r>
              <a:rPr lang="ru-RU" dirty="0"/>
              <a:t>, селищ і </a:t>
            </a:r>
            <a:r>
              <a:rPr lang="ru-RU" dirty="0" err="1"/>
              <a:t>сіл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206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Правовою основою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адміністрацій</a:t>
            </a:r>
            <a:r>
              <a:rPr lang="ru-RU" dirty="0"/>
              <a:t> є Закон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адміністрації</a:t>
            </a:r>
            <a:r>
              <a:rPr lang="ru-RU" dirty="0"/>
              <a:t>». Закон </a:t>
            </a:r>
            <a:r>
              <a:rPr lang="ru-RU" dirty="0" err="1"/>
              <a:t>визначає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адміністрації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та </a:t>
            </a:r>
            <a:r>
              <a:rPr lang="ru-RU" dirty="0" err="1"/>
              <a:t>делеговані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виконавчі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рад (</a:t>
            </a:r>
            <a:r>
              <a:rPr lang="ru-RU" dirty="0" err="1"/>
              <a:t>обласних</a:t>
            </a:r>
            <a:r>
              <a:rPr lang="ru-RU" dirty="0"/>
              <a:t> і </a:t>
            </a:r>
            <a:r>
              <a:rPr lang="ru-RU" dirty="0" err="1"/>
              <a:t>районних</a:t>
            </a:r>
            <a:r>
              <a:rPr lang="ru-RU" dirty="0"/>
              <a:t>) через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відділи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.</a:t>
            </a:r>
          </a:p>
          <a:p>
            <a:r>
              <a:rPr lang="ru-RU" dirty="0"/>
              <a:t>До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адміністрацій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та </a:t>
            </a:r>
            <a:r>
              <a:rPr lang="ru-RU" dirty="0" err="1"/>
              <a:t>соціально-економічного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 належать: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прогнозів</a:t>
            </a:r>
            <a:r>
              <a:rPr lang="ru-RU" dirty="0"/>
              <a:t> і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соціально-економічного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; </a:t>
            </a:r>
            <a:r>
              <a:rPr lang="ru-RU" dirty="0" err="1"/>
              <a:t>бюджетна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комунальної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; </a:t>
            </a:r>
            <a:r>
              <a:rPr lang="ru-RU" dirty="0" err="1"/>
              <a:t>упорядкування</a:t>
            </a:r>
            <a:r>
              <a:rPr lang="ru-RU" dirty="0"/>
              <a:t> та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малого та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;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та </a:t>
            </a:r>
            <a:r>
              <a:rPr lang="ru-RU" dirty="0" err="1"/>
              <a:t>розв'язання</a:t>
            </a:r>
            <a:r>
              <a:rPr lang="ru-RU" dirty="0"/>
              <a:t> проблем </a:t>
            </a:r>
            <a:r>
              <a:rPr lang="ru-RU" dirty="0" err="1"/>
              <a:t>зайнятості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і т. д</a:t>
            </a:r>
          </a:p>
        </p:txBody>
      </p:sp>
    </p:spTree>
    <p:extLst>
      <p:ext uri="{BB962C8B-B14F-4D97-AF65-F5344CB8AC3E}">
        <p14:creationId xmlns:p14="http://schemas.microsoft.com/office/powerpoint/2010/main" val="370499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err="1"/>
              <a:t>Судова</a:t>
            </a:r>
            <a:r>
              <a:rPr lang="ru-RU" sz="4000" dirty="0"/>
              <a:t> </a:t>
            </a:r>
            <a:r>
              <a:rPr lang="ru-RU" sz="4000" dirty="0" err="1"/>
              <a:t>влада</a:t>
            </a:r>
            <a:r>
              <a:rPr lang="ru-RU" sz="4000" dirty="0"/>
              <a:t> </a:t>
            </a:r>
            <a:r>
              <a:rPr lang="ru-RU" sz="4000" dirty="0" err="1"/>
              <a:t>України</a:t>
            </a:r>
            <a:r>
              <a:rPr lang="ru-RU" sz="4000" dirty="0"/>
              <a:t> (прокуратура, </a:t>
            </a:r>
            <a:r>
              <a:rPr lang="ru-RU" sz="4000" dirty="0" err="1"/>
              <a:t>правосуддя</a:t>
            </a:r>
            <a:r>
              <a:rPr lang="ru-RU" sz="4000" dirty="0"/>
              <a:t>, </a:t>
            </a:r>
            <a:r>
              <a:rPr lang="ru-RU" sz="4000" dirty="0" err="1"/>
              <a:t>конституційний</a:t>
            </a:r>
            <a:r>
              <a:rPr lang="ru-RU" sz="4000" dirty="0"/>
              <a:t> суд)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Правосуддя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судами. </a:t>
            </a:r>
            <a:r>
              <a:rPr lang="ru-RU" dirty="0" err="1"/>
              <a:t>Судочинство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Конституційним</a:t>
            </a:r>
            <a:r>
              <a:rPr lang="ru-RU" dirty="0"/>
              <a:t> Судом </a:t>
            </a:r>
            <a:r>
              <a:rPr lang="ru-RU" dirty="0" err="1"/>
              <a:t>України</a:t>
            </a:r>
            <a:r>
              <a:rPr lang="ru-RU" dirty="0"/>
              <a:t> та судами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юрисдикції</a:t>
            </a:r>
            <a:r>
              <a:rPr lang="ru-RU" dirty="0"/>
              <a:t>. Система </a:t>
            </a:r>
            <a:r>
              <a:rPr lang="ru-RU" dirty="0" err="1"/>
              <a:t>судів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юрисдикції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будується</a:t>
            </a:r>
            <a:r>
              <a:rPr lang="ru-RU" dirty="0"/>
              <a:t> за принципами </a:t>
            </a:r>
            <a:r>
              <a:rPr lang="ru-RU" dirty="0" err="1"/>
              <a:t>територіальності</a:t>
            </a:r>
            <a:r>
              <a:rPr lang="ru-RU" dirty="0"/>
              <a:t> і </a:t>
            </a:r>
            <a:r>
              <a:rPr lang="ru-RU" dirty="0" err="1"/>
              <a:t>спеціалізації</a:t>
            </a:r>
            <a:r>
              <a:rPr lang="ru-RU" dirty="0"/>
              <a:t>. </a:t>
            </a:r>
            <a:r>
              <a:rPr lang="ru-RU" dirty="0" err="1"/>
              <a:t>Найвищим</a:t>
            </a:r>
            <a:r>
              <a:rPr lang="ru-RU" dirty="0"/>
              <a:t> </a:t>
            </a:r>
            <a:r>
              <a:rPr lang="ru-RU" dirty="0" err="1"/>
              <a:t>судовим</a:t>
            </a:r>
            <a:r>
              <a:rPr lang="ru-RU" dirty="0"/>
              <a:t> органом у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судів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юрисдикції</a:t>
            </a:r>
            <a:r>
              <a:rPr lang="ru-RU" dirty="0"/>
              <a:t> є </a:t>
            </a:r>
            <a:r>
              <a:rPr lang="ru-RU" dirty="0" err="1"/>
              <a:t>Верховний</a:t>
            </a:r>
            <a:r>
              <a:rPr lang="ru-RU" dirty="0"/>
              <a:t> Суд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Вищими</a:t>
            </a:r>
            <a:r>
              <a:rPr lang="ru-RU" dirty="0"/>
              <a:t> </a:t>
            </a:r>
            <a:r>
              <a:rPr lang="ru-RU" dirty="0" err="1"/>
              <a:t>судовими</a:t>
            </a:r>
            <a:r>
              <a:rPr lang="ru-RU" dirty="0"/>
              <a:t> органами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судів</a:t>
            </a:r>
            <a:r>
              <a:rPr lang="ru-RU" dirty="0"/>
              <a:t> є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вищі</a:t>
            </a:r>
            <a:r>
              <a:rPr lang="ru-RU" dirty="0"/>
              <a:t> суди. </a:t>
            </a:r>
            <a:r>
              <a:rPr lang="ru-RU" dirty="0" err="1"/>
              <a:t>Відповідно</a:t>
            </a:r>
            <a:r>
              <a:rPr lang="ru-RU" dirty="0"/>
              <a:t> до закону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апеляційні</a:t>
            </a:r>
            <a:r>
              <a:rPr lang="ru-RU" dirty="0"/>
              <a:t> та </a:t>
            </a:r>
            <a:r>
              <a:rPr lang="ru-RU" dirty="0" err="1"/>
              <a:t>місцеві</a:t>
            </a:r>
            <a:r>
              <a:rPr lang="ru-RU" dirty="0"/>
              <a:t> суди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05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Конституційний</a:t>
            </a:r>
            <a:r>
              <a:rPr lang="ru-RU" dirty="0"/>
              <a:t> Суд </a:t>
            </a:r>
            <a:r>
              <a:rPr lang="ru-RU" dirty="0" err="1"/>
              <a:t>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є </a:t>
            </a:r>
            <a:r>
              <a:rPr lang="ru-RU" dirty="0" err="1"/>
              <a:t>єдиним</a:t>
            </a:r>
            <a:r>
              <a:rPr lang="ru-RU" dirty="0"/>
              <a:t> органом </a:t>
            </a:r>
            <a:r>
              <a:rPr lang="ru-RU" dirty="0" err="1"/>
              <a:t>конституційної</a:t>
            </a:r>
            <a:r>
              <a:rPr lang="ru-RU" dirty="0"/>
              <a:t> </a:t>
            </a:r>
            <a:r>
              <a:rPr lang="ru-RU" dirty="0" err="1"/>
              <a:t>юрисдикції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вирішує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і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офіційне</a:t>
            </a:r>
            <a:r>
              <a:rPr lang="ru-RU" dirty="0"/>
              <a:t> </a:t>
            </a:r>
            <a:r>
              <a:rPr lang="ru-RU" dirty="0" err="1"/>
              <a:t>тлумачення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вісімнадцяти</a:t>
            </a:r>
            <a:r>
              <a:rPr lang="ru-RU" dirty="0"/>
              <a:t> </a:t>
            </a:r>
            <a:r>
              <a:rPr lang="ru-RU" dirty="0" err="1"/>
              <a:t>суддів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Суду </a:t>
            </a:r>
            <a:r>
              <a:rPr lang="ru-RU" dirty="0" err="1"/>
              <a:t>України</a:t>
            </a:r>
            <a:r>
              <a:rPr lang="ru-RU" dirty="0"/>
              <a:t>. Президент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Верховна</a:t>
            </a:r>
            <a:r>
              <a:rPr lang="ru-RU" dirty="0"/>
              <a:t> Рада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з'їзд</a:t>
            </a:r>
            <a:r>
              <a:rPr lang="ru-RU" dirty="0"/>
              <a:t> </a:t>
            </a:r>
            <a:r>
              <a:rPr lang="ru-RU" dirty="0" err="1"/>
              <a:t>суддів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призначають</a:t>
            </a:r>
            <a:r>
              <a:rPr lang="ru-RU" dirty="0"/>
              <a:t> по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суддів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Суду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Суддя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Суду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призначається</a:t>
            </a:r>
            <a:r>
              <a:rPr lang="ru-RU" dirty="0"/>
              <a:t> на </a:t>
            </a:r>
            <a:r>
              <a:rPr lang="ru-RU" dirty="0" err="1"/>
              <a:t>дев'ять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без права бути </a:t>
            </a:r>
            <a:r>
              <a:rPr lang="ru-RU" dirty="0" err="1"/>
              <a:t>призначеним</a:t>
            </a:r>
            <a:r>
              <a:rPr lang="ru-RU" dirty="0"/>
              <a:t> на </a:t>
            </a:r>
            <a:r>
              <a:rPr lang="ru-RU" dirty="0" err="1"/>
              <a:t>повторний</a:t>
            </a:r>
            <a:r>
              <a:rPr lang="ru-RU" dirty="0"/>
              <a:t> строк.</a:t>
            </a:r>
          </a:p>
          <a:p>
            <a:r>
              <a:rPr lang="ru-RU" dirty="0"/>
              <a:t>До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Суду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: а)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про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актів</a:t>
            </a:r>
            <a:r>
              <a:rPr lang="ru-RU" dirty="0"/>
              <a:t> Президента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розглядаються</a:t>
            </a:r>
            <a:r>
              <a:rPr lang="ru-RU" dirty="0"/>
              <a:t> за </a:t>
            </a:r>
            <a:r>
              <a:rPr lang="ru-RU" dirty="0" err="1"/>
              <a:t>зверненнями</a:t>
            </a:r>
            <a:r>
              <a:rPr lang="ru-RU" dirty="0"/>
              <a:t> Президента </a:t>
            </a:r>
            <a:r>
              <a:rPr lang="ru-RU" dirty="0" err="1"/>
              <a:t>України</a:t>
            </a:r>
            <a:r>
              <a:rPr lang="ru-RU" dirty="0"/>
              <a:t>, не </a:t>
            </a:r>
            <a:r>
              <a:rPr lang="ru-RU" dirty="0" err="1"/>
              <a:t>менш</a:t>
            </a:r>
            <a:r>
              <a:rPr lang="ru-RU" dirty="0"/>
              <a:t> як сорока </a:t>
            </a:r>
            <a:r>
              <a:rPr lang="ru-RU" dirty="0" err="1"/>
              <a:t>п'яти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дерпутатів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Верховного Суду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Уповноваженого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 з прав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; б) </a:t>
            </a:r>
            <a:r>
              <a:rPr lang="ru-RU" dirty="0" err="1"/>
              <a:t>офіційне</a:t>
            </a:r>
            <a:r>
              <a:rPr lang="ru-RU" dirty="0"/>
              <a:t> </a:t>
            </a:r>
            <a:r>
              <a:rPr lang="ru-RU" dirty="0" err="1"/>
              <a:t>тлумачення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Конституційний</a:t>
            </a:r>
            <a:r>
              <a:rPr lang="ru-RU" dirty="0"/>
              <a:t> Суд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ухвалює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обов'язковими</a:t>
            </a:r>
            <a:r>
              <a:rPr lang="ru-RU" dirty="0"/>
              <a:t> до </a:t>
            </a:r>
            <a:r>
              <a:rPr lang="ru-RU" dirty="0" err="1"/>
              <a:t>виконання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остаточними</a:t>
            </a:r>
            <a:r>
              <a:rPr lang="ru-RU" dirty="0"/>
              <a:t> і не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оскаржені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16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creenshot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96944" cy="605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31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правове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0487004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60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кадрова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право</a:t>
            </a:r>
            <a:r>
              <a:rPr lang="ru-RU" dirty="0"/>
              <a:t>: </a:t>
            </a:r>
            <a:r>
              <a:rPr lang="ru-RU" dirty="0" err="1"/>
              <a:t>призначати</a:t>
            </a:r>
            <a:r>
              <a:rPr lang="ru-RU" dirty="0"/>
              <a:t> за </a:t>
            </a:r>
            <a:r>
              <a:rPr lang="ru-RU" dirty="0" err="1"/>
              <a:t>згодою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Прем'єр-міністра</a:t>
            </a:r>
            <a:r>
              <a:rPr lang="ru-RU" dirty="0"/>
              <a:t>, </a:t>
            </a:r>
            <a:r>
              <a:rPr lang="ru-RU" dirty="0" err="1"/>
              <a:t>припиняти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та 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відставку</a:t>
            </a:r>
            <a:r>
              <a:rPr lang="ru-RU" dirty="0"/>
              <a:t>; </a:t>
            </a:r>
            <a:r>
              <a:rPr lang="ru-RU" dirty="0" err="1"/>
              <a:t>призначати</a:t>
            </a:r>
            <a:r>
              <a:rPr lang="ru-RU" dirty="0"/>
              <a:t> за </a:t>
            </a:r>
            <a:r>
              <a:rPr lang="ru-RU" dirty="0" err="1"/>
              <a:t>поданням</a:t>
            </a:r>
            <a:r>
              <a:rPr lang="ru-RU" dirty="0"/>
              <a:t> </a:t>
            </a:r>
            <a:r>
              <a:rPr lang="ru-RU" dirty="0" err="1"/>
              <a:t>Прем'єр-міністра</a:t>
            </a:r>
            <a:r>
              <a:rPr lang="ru-RU" dirty="0"/>
              <a:t> 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, </a:t>
            </a:r>
            <a:r>
              <a:rPr lang="ru-RU" dirty="0" err="1"/>
              <a:t>керівників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центральних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 </a:t>
            </a:r>
            <a:r>
              <a:rPr lang="ru-RU" dirty="0" err="1"/>
              <a:t>влади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голів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адміністрацій</a:t>
            </a:r>
            <a:r>
              <a:rPr lang="ru-RU" dirty="0"/>
              <a:t> та </a:t>
            </a:r>
            <a:r>
              <a:rPr lang="ru-RU" dirty="0" err="1"/>
              <a:t>припиняти</a:t>
            </a:r>
            <a:r>
              <a:rPr lang="ru-RU" dirty="0"/>
              <a:t>   </a:t>
            </a:r>
            <a:r>
              <a:rPr lang="ru-RU" dirty="0" err="1"/>
              <a:t>їхні</a:t>
            </a:r>
            <a:r>
              <a:rPr lang="ru-RU" dirty="0"/>
              <a:t> </a:t>
            </a:r>
            <a:r>
              <a:rPr lang="ru-RU" dirty="0" err="1"/>
              <a:t>повноваження</a:t>
            </a:r>
            <a:r>
              <a:rPr lang="ru-RU" dirty="0"/>
              <a:t>;   </a:t>
            </a:r>
            <a:r>
              <a:rPr lang="ru-RU" dirty="0" err="1"/>
              <a:t>призначати</a:t>
            </a:r>
            <a:r>
              <a:rPr lang="ru-RU" dirty="0"/>
              <a:t>   половину   складу   Ради   </a:t>
            </a:r>
            <a:r>
              <a:rPr lang="ru-RU" dirty="0" err="1"/>
              <a:t>Національного</a:t>
            </a:r>
            <a:r>
              <a:rPr lang="ru-RU" dirty="0"/>
              <a:t>   банку;</a:t>
            </a:r>
            <a:br>
              <a:rPr lang="ru-RU" dirty="0"/>
            </a:br>
            <a:r>
              <a:rPr lang="ru-RU" dirty="0" err="1"/>
              <a:t>призначати</a:t>
            </a:r>
            <a:r>
              <a:rPr lang="ru-RU" dirty="0"/>
              <a:t> на посади та </a:t>
            </a:r>
            <a:r>
              <a:rPr lang="ru-RU" dirty="0" err="1"/>
              <a:t>звільняти</a:t>
            </a:r>
            <a:r>
              <a:rPr lang="ru-RU" dirty="0"/>
              <a:t> з посад за </a:t>
            </a:r>
            <a:r>
              <a:rPr lang="ru-RU" dirty="0" err="1"/>
              <a:t>згодою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голів</a:t>
            </a:r>
            <a:r>
              <a:rPr lang="ru-RU" dirty="0"/>
              <a:t> Антимонопольного </a:t>
            </a:r>
            <a:r>
              <a:rPr lang="ru-RU" dirty="0" err="1"/>
              <a:t>комітету</a:t>
            </a:r>
            <a:r>
              <a:rPr lang="ru-RU" dirty="0"/>
              <a:t>, Фонду державного майна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 </a:t>
            </a:r>
            <a:r>
              <a:rPr lang="ru-RU" dirty="0" err="1"/>
              <a:t>органів</a:t>
            </a:r>
            <a:r>
              <a:rPr lang="ru-RU" dirty="0"/>
              <a:t>. </a:t>
            </a:r>
            <a:r>
              <a:rPr lang="ru-RU" dirty="0" err="1"/>
              <a:t>Важливість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Президента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 кадри є </a:t>
            </a:r>
            <a:r>
              <a:rPr lang="ru-RU" dirty="0" err="1"/>
              <a:t>носіями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інтелекту</a:t>
            </a:r>
            <a:r>
              <a:rPr lang="ru-RU" dirty="0"/>
              <a:t>, </a:t>
            </a:r>
            <a:r>
              <a:rPr lang="ru-RU" dirty="0" err="1"/>
              <a:t>досвіду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визначальною</a:t>
            </a:r>
            <a:r>
              <a:rPr lang="ru-RU" dirty="0"/>
              <a:t> 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81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організаційна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/>
              <a:t>координацію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 smtClean="0"/>
              <a:t>органів</a:t>
            </a:r>
            <a:endParaRPr lang="ru-RU" dirty="0" smtClean="0"/>
          </a:p>
          <a:p>
            <a:r>
              <a:rPr lang="ru-RU" dirty="0" err="1" smtClean="0"/>
              <a:t>утворює</a:t>
            </a:r>
            <a:r>
              <a:rPr lang="ru-RU" dirty="0"/>
              <a:t>, </a:t>
            </a:r>
            <a:r>
              <a:rPr lang="ru-RU" dirty="0" err="1"/>
              <a:t>реорганізовує</a:t>
            </a:r>
            <a:r>
              <a:rPr lang="ru-RU" dirty="0"/>
              <a:t> та </a:t>
            </a:r>
            <a:r>
              <a:rPr lang="ru-RU" dirty="0" err="1"/>
              <a:t>ліквідує</a:t>
            </a:r>
            <a:r>
              <a:rPr lang="ru-RU" dirty="0"/>
              <a:t> за </a:t>
            </a:r>
            <a:r>
              <a:rPr lang="ru-RU" dirty="0" err="1"/>
              <a:t>поданням</a:t>
            </a:r>
            <a:r>
              <a:rPr lang="ru-RU" dirty="0"/>
              <a:t> </a:t>
            </a:r>
            <a:r>
              <a:rPr lang="ru-RU" dirty="0" err="1"/>
              <a:t>Прем'єр-міністра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центральні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 smtClean="0"/>
              <a:t>влади</a:t>
            </a:r>
            <a:endParaRPr lang="ru-RU" dirty="0" smtClean="0"/>
          </a:p>
          <a:p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консультативні</a:t>
            </a:r>
            <a:r>
              <a:rPr lang="ru-RU" dirty="0"/>
              <a:t>, </a:t>
            </a:r>
            <a:r>
              <a:rPr lang="ru-RU" dirty="0" err="1"/>
              <a:t>дорадчі</a:t>
            </a:r>
            <a:r>
              <a:rPr lang="ru-RU" dirty="0"/>
              <a:t> й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допоміжні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та </a:t>
            </a:r>
            <a:r>
              <a:rPr lang="ru-RU" dirty="0" err="1"/>
              <a:t>служби</a:t>
            </a:r>
            <a:r>
              <a:rPr lang="ru-RU" dirty="0"/>
              <a:t> (</a:t>
            </a:r>
            <a:r>
              <a:rPr lang="ru-RU" dirty="0" err="1"/>
              <a:t>адміністрацію</a:t>
            </a:r>
            <a:r>
              <a:rPr lang="ru-RU" dirty="0"/>
              <a:t>) в межах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бюджетом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утримання</a:t>
            </a:r>
            <a:endParaRPr lang="ru-RU" dirty="0" smtClean="0"/>
          </a:p>
          <a:p>
            <a:r>
              <a:rPr lang="ru-RU" dirty="0" err="1" smtClean="0"/>
              <a:t>припиняє</a:t>
            </a:r>
            <a:r>
              <a:rPr lang="ru-RU" dirty="0" smtClean="0"/>
              <a:t> </a:t>
            </a:r>
            <a:r>
              <a:rPr lang="ru-RU" dirty="0" err="1"/>
              <a:t>повноваження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тридцяти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вона не </a:t>
            </a:r>
            <a:r>
              <a:rPr lang="ru-RU" dirty="0" err="1"/>
              <a:t>розпочала</a:t>
            </a:r>
            <a:r>
              <a:rPr lang="ru-RU" dirty="0"/>
              <a:t> </a:t>
            </a:r>
            <a:r>
              <a:rPr lang="ru-RU" dirty="0" err="1"/>
              <a:t>пленарних</a:t>
            </a:r>
            <a:r>
              <a:rPr lang="ru-RU" dirty="0"/>
              <a:t> </a:t>
            </a:r>
            <a:r>
              <a:rPr lang="ru-RU" dirty="0" err="1"/>
              <a:t>засідань</a:t>
            </a:r>
            <a:r>
              <a:rPr lang="ru-RU" dirty="0"/>
              <a:t> </a:t>
            </a:r>
            <a:r>
              <a:rPr lang="ru-RU" dirty="0" err="1"/>
              <a:t>чергової</a:t>
            </a:r>
            <a:r>
              <a:rPr lang="ru-RU" dirty="0"/>
              <a:t> </a:t>
            </a:r>
            <a:r>
              <a:rPr lang="ru-RU" dirty="0" err="1"/>
              <a:t>сесії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13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Верховна рада 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User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13690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6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Правове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 smtClean="0"/>
              <a:t>відносин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1. </a:t>
            </a:r>
            <a:r>
              <a:rPr lang="ru-RU" dirty="0" err="1" smtClean="0"/>
              <a:t>Виключно</a:t>
            </a:r>
            <a:r>
              <a:rPr lang="ru-RU" dirty="0" smtClean="0"/>
              <a:t> </a:t>
            </a:r>
            <a:r>
              <a:rPr lang="ru-RU" dirty="0"/>
              <a:t>законами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: права і </a:t>
            </a:r>
            <a:r>
              <a:rPr lang="ru-RU" dirty="0" err="1"/>
              <a:t>свободи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громадянина</a:t>
            </a:r>
            <a:r>
              <a:rPr lang="ru-RU" dirty="0"/>
              <a:t>, </a:t>
            </a:r>
            <a:r>
              <a:rPr lang="ru-RU" dirty="0" err="1"/>
              <a:t>гарантії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прав і свобод,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обов'язки</a:t>
            </a:r>
            <a:r>
              <a:rPr lang="ru-RU" dirty="0"/>
              <a:t> </a:t>
            </a:r>
            <a:r>
              <a:rPr lang="ru-RU" dirty="0" err="1"/>
              <a:t>громадянина</a:t>
            </a:r>
            <a:r>
              <a:rPr lang="ru-RU" dirty="0"/>
              <a:t>; </a:t>
            </a:r>
            <a:r>
              <a:rPr lang="ru-RU" dirty="0" err="1"/>
              <a:t>громадянство</a:t>
            </a:r>
            <a:r>
              <a:rPr lang="ru-RU" dirty="0"/>
              <a:t>, </a:t>
            </a:r>
            <a:r>
              <a:rPr lang="ru-RU" dirty="0" err="1"/>
              <a:t>правосуб'єктність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статус </a:t>
            </a:r>
            <a:r>
              <a:rPr lang="ru-RU" dirty="0" err="1"/>
              <a:t>іноземців</a:t>
            </a:r>
            <a:r>
              <a:rPr lang="ru-RU" dirty="0"/>
              <a:t> та </a:t>
            </a:r>
            <a:r>
              <a:rPr lang="ru-RU" dirty="0" err="1"/>
              <a:t>осіб</a:t>
            </a:r>
            <a:r>
              <a:rPr lang="ru-RU" dirty="0"/>
              <a:t> без </a:t>
            </a:r>
            <a:r>
              <a:rPr lang="ru-RU" dirty="0" err="1"/>
              <a:t>громадянства</a:t>
            </a:r>
            <a:r>
              <a:rPr lang="ru-RU" dirty="0"/>
              <a:t>; права </a:t>
            </a:r>
            <a:r>
              <a:rPr lang="ru-RU" dirty="0" err="1"/>
              <a:t>корінних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і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меншин</a:t>
            </a:r>
            <a:r>
              <a:rPr lang="ru-RU" dirty="0"/>
              <a:t>; порядок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; засади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виключної</a:t>
            </a:r>
            <a:r>
              <a:rPr lang="ru-RU" dirty="0"/>
              <a:t> (</a:t>
            </a:r>
            <a:r>
              <a:rPr lang="ru-RU" dirty="0" err="1"/>
              <a:t>морської</a:t>
            </a:r>
            <a:r>
              <a:rPr lang="ru-RU" dirty="0"/>
              <a:t>)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, континентального шельфу,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космічного</a:t>
            </a:r>
            <a:r>
              <a:rPr lang="ru-RU" dirty="0"/>
              <a:t> простору,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енергосистем</a:t>
            </a:r>
            <a:r>
              <a:rPr lang="ru-RU" dirty="0"/>
              <a:t>, транспорту і </a:t>
            </a:r>
            <a:r>
              <a:rPr lang="ru-RU" dirty="0" err="1"/>
              <a:t>зв'язку</a:t>
            </a:r>
            <a:r>
              <a:rPr lang="ru-RU" dirty="0"/>
              <a:t>;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 і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пенсійного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, засади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і </a:t>
            </a:r>
            <a:r>
              <a:rPr lang="ru-RU" dirty="0" err="1"/>
              <a:t>зайнятості</a:t>
            </a:r>
            <a:r>
              <a:rPr lang="ru-RU" dirty="0"/>
              <a:t>, </a:t>
            </a:r>
            <a:r>
              <a:rPr lang="ru-RU" dirty="0" err="1"/>
              <a:t>шлюбу</a:t>
            </a:r>
            <a:r>
              <a:rPr lang="ru-RU" dirty="0"/>
              <a:t>,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дитинства</a:t>
            </a:r>
            <a:r>
              <a:rPr lang="ru-RU" dirty="0"/>
              <a:t>, материнства, </a:t>
            </a:r>
            <a:r>
              <a:rPr lang="ru-RU" dirty="0" err="1"/>
              <a:t>батьківства</a:t>
            </a:r>
            <a:r>
              <a:rPr lang="ru-RU" dirty="0"/>
              <a:t>, </a:t>
            </a:r>
            <a:r>
              <a:rPr lang="ru-RU" dirty="0" err="1"/>
              <a:t>виховання</a:t>
            </a:r>
            <a:r>
              <a:rPr lang="ru-RU" dirty="0"/>
              <a:t>,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культури</a:t>
            </a:r>
            <a:r>
              <a:rPr lang="ru-RU" dirty="0"/>
              <a:t> і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/>
              <a:t>безпека</a:t>
            </a:r>
            <a:r>
              <a:rPr lang="ru-RU" dirty="0"/>
              <a:t>; </a:t>
            </a:r>
            <a:r>
              <a:rPr lang="ru-RU" dirty="0" err="1"/>
              <a:t>правовий</a:t>
            </a:r>
            <a:r>
              <a:rPr lang="ru-RU" dirty="0"/>
              <a:t> режим </a:t>
            </a:r>
            <a:r>
              <a:rPr lang="ru-RU" dirty="0" err="1"/>
              <a:t>власності</a:t>
            </a:r>
            <a:r>
              <a:rPr lang="ru-RU" dirty="0"/>
              <a:t>; </a:t>
            </a:r>
            <a:r>
              <a:rPr lang="ru-RU" dirty="0" err="1"/>
              <a:t>правові</a:t>
            </a:r>
            <a:r>
              <a:rPr lang="ru-RU" dirty="0"/>
              <a:t> засади і </a:t>
            </a:r>
            <a:r>
              <a:rPr lang="ru-RU" dirty="0" err="1"/>
              <a:t>гарантії</a:t>
            </a:r>
            <a:r>
              <a:rPr lang="ru-RU" dirty="0"/>
              <a:t> </a:t>
            </a:r>
            <a:r>
              <a:rPr lang="ru-RU" dirty="0" err="1"/>
              <a:t>підприємництва</a:t>
            </a:r>
            <a:r>
              <a:rPr lang="ru-RU" dirty="0"/>
              <a:t>, правила </a:t>
            </a:r>
            <a:r>
              <a:rPr lang="ru-RU" dirty="0" err="1"/>
              <a:t>конкуренції</a:t>
            </a:r>
            <a:r>
              <a:rPr lang="ru-RU" dirty="0"/>
              <a:t> та </a:t>
            </a:r>
            <a:r>
              <a:rPr lang="ru-RU" dirty="0" err="1"/>
              <a:t>норми</a:t>
            </a:r>
            <a:r>
              <a:rPr lang="ru-RU" dirty="0"/>
              <a:t> антимонопольного </a:t>
            </a:r>
            <a:r>
              <a:rPr lang="ru-RU" dirty="0" err="1"/>
              <a:t>регулювання</a:t>
            </a:r>
            <a:r>
              <a:rPr lang="ru-RU" dirty="0"/>
              <a:t>; засади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зовнішньоекономічної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митної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; засади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демографічних</a:t>
            </a:r>
            <a:r>
              <a:rPr lang="ru-RU" dirty="0"/>
              <a:t> та </a:t>
            </a:r>
            <a:r>
              <a:rPr lang="ru-RU" dirty="0" err="1"/>
              <a:t>міграційних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; засади </a:t>
            </a:r>
            <a:r>
              <a:rPr lang="ru-RU" dirty="0" err="1"/>
              <a:t>утворення</a:t>
            </a:r>
            <a:r>
              <a:rPr lang="ru-RU" dirty="0"/>
              <a:t> і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партій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об'єднань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; </a:t>
            </a:r>
            <a:r>
              <a:rPr lang="ru-RU" dirty="0" err="1"/>
              <a:t>організація</a:t>
            </a:r>
            <a:r>
              <a:rPr lang="ru-RU" dirty="0"/>
              <a:t> і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,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статистики та </a:t>
            </a:r>
            <a:r>
              <a:rPr lang="ru-RU" dirty="0" err="1"/>
              <a:t>інформатики</a:t>
            </a:r>
            <a:r>
              <a:rPr lang="ru-RU" dirty="0"/>
              <a:t>; </a:t>
            </a:r>
            <a:r>
              <a:rPr lang="ru-RU" dirty="0" err="1"/>
              <a:t>територіальний</a:t>
            </a:r>
            <a:r>
              <a:rPr lang="ru-RU" dirty="0"/>
              <a:t> </a:t>
            </a:r>
            <a:r>
              <a:rPr lang="ru-RU" dirty="0" err="1"/>
              <a:t>устрій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 </a:t>
            </a:r>
            <a:r>
              <a:rPr lang="ru-RU" dirty="0" err="1"/>
              <a:t>судоустрій</a:t>
            </a:r>
            <a:r>
              <a:rPr lang="ru-RU" dirty="0"/>
              <a:t>, </a:t>
            </a:r>
            <a:r>
              <a:rPr lang="ru-RU" dirty="0" err="1"/>
              <a:t>судочинство</a:t>
            </a:r>
            <a:r>
              <a:rPr lang="ru-RU" dirty="0"/>
              <a:t>, статус </a:t>
            </a:r>
            <a:r>
              <a:rPr lang="ru-RU" dirty="0" err="1"/>
              <a:t>суддів</a:t>
            </a:r>
            <a:r>
              <a:rPr lang="ru-RU" dirty="0"/>
              <a:t>, засади </a:t>
            </a:r>
            <a:r>
              <a:rPr lang="ru-RU" dirty="0" err="1"/>
              <a:t>судової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; </a:t>
            </a:r>
            <a:r>
              <a:rPr lang="ru-RU" dirty="0" err="1"/>
              <a:t>організація</a:t>
            </a:r>
            <a:r>
              <a:rPr lang="ru-RU" dirty="0"/>
              <a:t> і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прокуратури</a:t>
            </a:r>
            <a:r>
              <a:rPr lang="ru-RU" dirty="0"/>
              <a:t>,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дізнання</a:t>
            </a:r>
            <a:r>
              <a:rPr lang="ru-RU" dirty="0"/>
              <a:t> і </a:t>
            </a:r>
            <a:r>
              <a:rPr lang="ru-RU" dirty="0" err="1"/>
              <a:t>слідства</a:t>
            </a:r>
            <a:r>
              <a:rPr lang="ru-RU" dirty="0"/>
              <a:t>, </a:t>
            </a:r>
            <a:r>
              <a:rPr lang="ru-RU" dirty="0" err="1"/>
              <a:t>нотаріату</a:t>
            </a:r>
            <a:r>
              <a:rPr lang="ru-RU" dirty="0"/>
              <a:t>, </a:t>
            </a:r>
            <a:r>
              <a:rPr lang="ru-RU" dirty="0" err="1"/>
              <a:t>органів</a:t>
            </a:r>
            <a:r>
              <a:rPr lang="ru-RU" dirty="0"/>
              <a:t> і </a:t>
            </a:r>
            <a:r>
              <a:rPr lang="ru-RU" dirty="0" err="1"/>
              <a:t>установ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покарань</a:t>
            </a:r>
            <a:r>
              <a:rPr lang="ru-RU" dirty="0"/>
              <a:t>;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адвокатури</a:t>
            </a:r>
            <a:r>
              <a:rPr lang="ru-RU" dirty="0"/>
              <a:t>; засади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; статус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спеціальний</a:t>
            </a:r>
            <a:r>
              <a:rPr lang="ru-RU" dirty="0"/>
              <a:t> статус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;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Збройних</a:t>
            </a:r>
            <a:r>
              <a:rPr lang="ru-RU" dirty="0"/>
              <a:t> Сил </a:t>
            </a:r>
            <a:r>
              <a:rPr lang="ru-RU" dirty="0" err="1"/>
              <a:t>України</a:t>
            </a:r>
            <a:r>
              <a:rPr lang="ru-RU" dirty="0"/>
              <a:t> і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порядку; </a:t>
            </a:r>
            <a:r>
              <a:rPr lang="ru-RU" dirty="0" err="1"/>
              <a:t>правовий</a:t>
            </a:r>
            <a:r>
              <a:rPr lang="ru-RU" dirty="0"/>
              <a:t> режим державного кордону; </a:t>
            </a:r>
            <a:r>
              <a:rPr lang="ru-RU" dirty="0" err="1"/>
              <a:t>правовий</a:t>
            </a:r>
            <a:r>
              <a:rPr lang="ru-RU" dirty="0"/>
              <a:t> режим </a:t>
            </a:r>
            <a:r>
              <a:rPr lang="ru-RU" dirty="0" err="1"/>
              <a:t>воєнного</a:t>
            </a:r>
            <a:r>
              <a:rPr lang="ru-RU" dirty="0"/>
              <a:t> і </a:t>
            </a:r>
            <a:r>
              <a:rPr lang="ru-RU" dirty="0" err="1"/>
              <a:t>надзвичайного</a:t>
            </a:r>
            <a:r>
              <a:rPr lang="ru-RU" dirty="0"/>
              <a:t> стану, зон </a:t>
            </a:r>
            <a:r>
              <a:rPr lang="ru-RU" dirty="0" err="1"/>
              <a:t>надзвичайної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; </a:t>
            </a:r>
            <a:r>
              <a:rPr lang="ru-RU" dirty="0" err="1"/>
              <a:t>організація</a:t>
            </a:r>
            <a:r>
              <a:rPr lang="ru-RU" dirty="0"/>
              <a:t> і порядок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виборів</a:t>
            </a:r>
            <a:r>
              <a:rPr lang="ru-RU" dirty="0"/>
              <a:t> і </a:t>
            </a:r>
            <a:r>
              <a:rPr lang="ru-RU" dirty="0" err="1"/>
              <a:t>референдумів</a:t>
            </a:r>
            <a:r>
              <a:rPr lang="ru-RU" dirty="0"/>
              <a:t>; </a:t>
            </a:r>
            <a:r>
              <a:rPr lang="ru-RU" dirty="0" err="1"/>
              <a:t>організація</a:t>
            </a:r>
            <a:r>
              <a:rPr lang="ru-RU" dirty="0"/>
              <a:t> і порядок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r>
              <a:rPr lang="ru-RU" dirty="0"/>
              <a:t>, статус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депутатів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/>
              <a:t>засади </a:t>
            </a:r>
            <a:r>
              <a:rPr lang="ru-RU" dirty="0" err="1"/>
              <a:t>цивільно-правової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; </a:t>
            </a:r>
            <a:r>
              <a:rPr lang="ru-RU" dirty="0" err="1"/>
              <a:t>діяння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злочинами</a:t>
            </a:r>
            <a:r>
              <a:rPr lang="ru-RU" dirty="0"/>
              <a:t> </a:t>
            </a:r>
            <a:r>
              <a:rPr lang="ru-RU" dirty="0" err="1"/>
              <a:t>адміністративними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дисциплінарними</a:t>
            </a:r>
            <a:r>
              <a:rPr lang="ru-RU" dirty="0"/>
              <a:t> </a:t>
            </a:r>
            <a:r>
              <a:rPr lang="ru-RU" dirty="0" err="1"/>
              <a:t>правопорушеннями</a:t>
            </a:r>
            <a:r>
              <a:rPr lang="ru-RU" dirty="0"/>
              <a:t>, та </a:t>
            </a:r>
            <a:r>
              <a:rPr lang="ru-RU" dirty="0" err="1"/>
              <a:t>відповідальність</a:t>
            </a:r>
            <a:r>
              <a:rPr lang="ru-RU" dirty="0"/>
              <a:t> за них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07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Виключно</a:t>
            </a:r>
            <a:r>
              <a:rPr lang="ru-RU" dirty="0"/>
              <a:t> законами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/>
              <a:t>бюджет </a:t>
            </a:r>
            <a:r>
              <a:rPr lang="ru-RU" dirty="0" err="1"/>
              <a:t>України</a:t>
            </a:r>
            <a:r>
              <a:rPr lang="ru-RU" dirty="0"/>
              <a:t> і </a:t>
            </a:r>
            <a:r>
              <a:rPr lang="ru-RU" dirty="0" err="1"/>
              <a:t>бюджетна</a:t>
            </a:r>
            <a:r>
              <a:rPr lang="ru-RU" dirty="0"/>
              <a:t> система </a:t>
            </a:r>
            <a:r>
              <a:rPr lang="ru-RU" dirty="0" err="1"/>
              <a:t>України</a:t>
            </a:r>
            <a:r>
              <a:rPr lang="ru-RU" dirty="0"/>
              <a:t>: система </a:t>
            </a:r>
            <a:r>
              <a:rPr lang="ru-RU" dirty="0" err="1"/>
              <a:t>оподаткування</a:t>
            </a:r>
            <a:r>
              <a:rPr lang="ru-RU" dirty="0"/>
              <a:t>, </a:t>
            </a:r>
            <a:r>
              <a:rPr lang="ru-RU" dirty="0" err="1"/>
              <a:t>податки</a:t>
            </a:r>
            <a:r>
              <a:rPr lang="ru-RU" dirty="0"/>
              <a:t> і </a:t>
            </a:r>
            <a:r>
              <a:rPr lang="ru-RU" dirty="0" err="1"/>
              <a:t>збори</a:t>
            </a:r>
            <a:r>
              <a:rPr lang="ru-RU" dirty="0"/>
              <a:t>; засади </a:t>
            </a:r>
            <a:r>
              <a:rPr lang="ru-RU" dirty="0" err="1"/>
              <a:t>створення</a:t>
            </a:r>
            <a:r>
              <a:rPr lang="ru-RU" dirty="0"/>
              <a:t> і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грошового, кредитного та </a:t>
            </a:r>
            <a:r>
              <a:rPr lang="ru-RU" dirty="0" err="1"/>
              <a:t>інвестиційного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, статус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статус </a:t>
            </a:r>
            <a:r>
              <a:rPr lang="ru-RU" dirty="0" err="1"/>
              <a:t>іноземних</a:t>
            </a:r>
            <a:r>
              <a:rPr lang="ru-RU" dirty="0"/>
              <a:t> валют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 порядок </a:t>
            </a:r>
            <a:r>
              <a:rPr lang="ru-RU" dirty="0" err="1"/>
              <a:t>утворення</a:t>
            </a:r>
            <a:r>
              <a:rPr lang="ru-RU" dirty="0"/>
              <a:t> і </a:t>
            </a:r>
            <a:r>
              <a:rPr lang="ru-RU" dirty="0" err="1"/>
              <a:t>погашення</a:t>
            </a:r>
            <a:r>
              <a:rPr lang="ru-RU" dirty="0"/>
              <a:t> державного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боргу; порядок </a:t>
            </a:r>
            <a:r>
              <a:rPr lang="ru-RU" dirty="0" err="1"/>
              <a:t>випуску</a:t>
            </a:r>
            <a:r>
              <a:rPr lang="ru-RU" dirty="0"/>
              <a:t> та </a:t>
            </a:r>
            <a:r>
              <a:rPr lang="ru-RU" dirty="0" err="1"/>
              <a:t>обігу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і </a:t>
            </a:r>
            <a:r>
              <a:rPr lang="ru-RU" dirty="0" err="1"/>
              <a:t>типи</a:t>
            </a:r>
            <a:r>
              <a:rPr lang="ru-RU" dirty="0"/>
              <a:t>; порядок </a:t>
            </a:r>
            <a:r>
              <a:rPr lang="ru-RU" dirty="0" err="1"/>
              <a:t>направлення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Збройних</a:t>
            </a:r>
            <a:r>
              <a:rPr lang="ru-RU" dirty="0"/>
              <a:t> Сил </a:t>
            </a:r>
            <a:r>
              <a:rPr lang="ru-RU" dirty="0" err="1"/>
              <a:t>України</a:t>
            </a:r>
            <a:r>
              <a:rPr lang="ru-RU" dirty="0"/>
              <a:t> до </a:t>
            </a:r>
            <a:r>
              <a:rPr lang="ru-RU" dirty="0" err="1"/>
              <a:t>інших</a:t>
            </a:r>
            <a:r>
              <a:rPr lang="ru-RU" dirty="0"/>
              <a:t> держав; порядок допуску та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збройних</a:t>
            </a:r>
            <a:r>
              <a:rPr lang="ru-RU" dirty="0"/>
              <a:t> сил </a:t>
            </a:r>
            <a:r>
              <a:rPr lang="ru-RU" dirty="0" err="1"/>
              <a:t>інших</a:t>
            </a:r>
            <a:r>
              <a:rPr lang="ru-RU" dirty="0"/>
              <a:t> держав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 </a:t>
            </a:r>
            <a:r>
              <a:rPr lang="ru-RU" dirty="0" err="1"/>
              <a:t>одиниці</a:t>
            </a:r>
            <a:r>
              <a:rPr lang="ru-RU" dirty="0"/>
              <a:t> ваги, </a:t>
            </a:r>
            <a:r>
              <a:rPr lang="ru-RU" dirty="0" err="1"/>
              <a:t>міри</a:t>
            </a:r>
            <a:r>
              <a:rPr lang="ru-RU" dirty="0"/>
              <a:t> і часу; порядок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; порядок </a:t>
            </a:r>
            <a:r>
              <a:rPr lang="ru-RU" dirty="0" err="1"/>
              <a:t>використання</a:t>
            </a:r>
            <a:r>
              <a:rPr lang="ru-RU" dirty="0"/>
              <a:t> і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; </a:t>
            </a:r>
            <a:r>
              <a:rPr lang="ru-RU" dirty="0" err="1"/>
              <a:t>державні</a:t>
            </a:r>
            <a:r>
              <a:rPr lang="ru-RU" dirty="0"/>
              <a:t> нагороди;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звання</a:t>
            </a:r>
            <a:r>
              <a:rPr lang="ru-RU" dirty="0"/>
              <a:t>, </a:t>
            </a:r>
            <a:r>
              <a:rPr lang="ru-RU" dirty="0" err="1"/>
              <a:t>дипломатичні</a:t>
            </a:r>
            <a:r>
              <a:rPr lang="ru-RU" dirty="0"/>
              <a:t> ранги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звання</a:t>
            </a:r>
            <a:r>
              <a:rPr lang="ru-RU" dirty="0"/>
              <a:t>; </a:t>
            </a:r>
            <a:r>
              <a:rPr lang="ru-RU" dirty="0" err="1"/>
              <a:t>державні</a:t>
            </a:r>
            <a:r>
              <a:rPr lang="ru-RU" dirty="0"/>
              <a:t> свята; порядок </a:t>
            </a:r>
            <a:r>
              <a:rPr lang="ru-RU" dirty="0" err="1"/>
              <a:t>утворення</a:t>
            </a:r>
            <a:r>
              <a:rPr lang="ru-RU" dirty="0"/>
              <a:t> і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зон,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міграційний</a:t>
            </a:r>
            <a:r>
              <a:rPr lang="ru-RU" dirty="0"/>
              <a:t> режим, </a:t>
            </a:r>
            <a:r>
              <a:rPr lang="ru-RU" dirty="0" err="1"/>
              <a:t>відмінний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. Законом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оголошується</a:t>
            </a:r>
            <a:r>
              <a:rPr lang="ru-RU" dirty="0"/>
              <a:t> </a:t>
            </a:r>
            <a:r>
              <a:rPr lang="ru-RU" dirty="0" err="1"/>
              <a:t>амністія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617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</TotalTime>
  <Words>1345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Обычная</vt:lpstr>
      <vt:lpstr>Інституційне забезпечення</vt:lpstr>
      <vt:lpstr>Президент України</vt:lpstr>
      <vt:lpstr>Презентация PowerPoint</vt:lpstr>
      <vt:lpstr>правове регулювання економічних відносин</vt:lpstr>
      <vt:lpstr>кадрова політика</vt:lpstr>
      <vt:lpstr>організаційна функція</vt:lpstr>
      <vt:lpstr>Верховна рада України</vt:lpstr>
      <vt:lpstr>Правове регулювання економічних відносин</vt:lpstr>
      <vt:lpstr>Виключно законами України встановлюються</vt:lpstr>
      <vt:lpstr>2. Формування стратегії і тактики соціально-економічної політики</vt:lpstr>
      <vt:lpstr>Кадрова політика</vt:lpstr>
      <vt:lpstr>Законопроєктна   робота</vt:lpstr>
      <vt:lpstr>Парламентський   контроль</vt:lpstr>
      <vt:lpstr>Кабінет Міністрів України</vt:lpstr>
      <vt:lpstr>Згідно з Конституцією України (ст.116) Кабінет Міністрів</vt:lpstr>
      <vt:lpstr>форма реалізації компетенції</vt:lpstr>
      <vt:lpstr>Презентация PowerPoint</vt:lpstr>
      <vt:lpstr>Прем'єр-міністр</vt:lpstr>
      <vt:lpstr>Основними функціями міністерств та інших органів державної виконавчої влади в Україні є: </vt:lpstr>
      <vt:lpstr>Виконавча влада в областях і районах, містах Києві і Севастополі</vt:lpstr>
      <vt:lpstr>МДА</vt:lpstr>
      <vt:lpstr>Судова влада України (прокуратура, правосуддя, конституційний суд) </vt:lpstr>
      <vt:lpstr>Конституційний Суд України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Інституційне забезпечення</dc:title>
  <dc:creator>User</dc:creator>
  <cp:lastModifiedBy>User</cp:lastModifiedBy>
  <cp:revision>4</cp:revision>
  <dcterms:created xsi:type="dcterms:W3CDTF">2023-09-19T04:50:07Z</dcterms:created>
  <dcterms:modified xsi:type="dcterms:W3CDTF">2023-09-19T05:33:20Z</dcterms:modified>
</cp:coreProperties>
</file>