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87" d="100"/>
          <a:sy n="87" d="100"/>
        </p:scale>
        <p:origin x="38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err="1"/>
              <a:t>Стратегічне</a:t>
            </a:r>
            <a:r>
              <a:rPr lang="ru-RU" b="1" dirty="0"/>
              <a:t> </a:t>
            </a:r>
            <a:r>
              <a:rPr lang="ru-RU" b="1" dirty="0" err="1"/>
              <a:t>планування</a:t>
            </a:r>
            <a:r>
              <a:rPr lang="ru-RU" b="1" dirty="0"/>
              <a:t> 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Северина Світлана Володимирівна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2810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</a:t>
            </a:r>
            <a:r>
              <a:rPr lang="ru-RU" b="1" dirty="0" err="1"/>
              <a:t>сновн</a:t>
            </a:r>
            <a:r>
              <a:rPr lang="uk-UA" b="1" dirty="0"/>
              <a:t>і</a:t>
            </a:r>
            <a:r>
              <a:rPr lang="ru-RU" b="1" dirty="0"/>
              <a:t> принцип</a:t>
            </a:r>
            <a:r>
              <a:rPr lang="uk-UA" b="1" dirty="0"/>
              <a:t>и стратегічного планування.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93432" y="2221543"/>
            <a:ext cx="11570677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• </a:t>
            </a:r>
            <a:r>
              <a:rPr lang="ru-RU" dirty="0" err="1"/>
              <a:t>цілевстановлення</a:t>
            </a:r>
            <a:r>
              <a:rPr lang="ru-RU" dirty="0"/>
              <a:t> та </a:t>
            </a:r>
            <a:r>
              <a:rPr lang="ru-RU" dirty="0" err="1" smtClean="0"/>
              <a:t>цілереалізація</a:t>
            </a:r>
            <a:r>
              <a:rPr lang="ru-RU" dirty="0" smtClean="0"/>
              <a:t>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• </a:t>
            </a:r>
            <a:r>
              <a:rPr lang="ru-RU" dirty="0" err="1"/>
              <a:t>багатоваріантність</a:t>
            </a:r>
            <a:r>
              <a:rPr lang="ru-RU" dirty="0"/>
              <a:t>, </a:t>
            </a:r>
            <a:r>
              <a:rPr lang="ru-RU" dirty="0" err="1"/>
              <a:t>альтернативність</a:t>
            </a:r>
            <a:r>
              <a:rPr lang="ru-RU" dirty="0"/>
              <a:t> та </a:t>
            </a:r>
            <a:r>
              <a:rPr lang="ru-RU" dirty="0" err="1" smtClean="0"/>
              <a:t>селективність</a:t>
            </a:r>
            <a:r>
              <a:rPr lang="ru-RU" dirty="0" smtClean="0"/>
              <a:t>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• </a:t>
            </a:r>
            <a:r>
              <a:rPr lang="ru-RU" dirty="0" err="1"/>
              <a:t>глобальність</a:t>
            </a:r>
            <a:r>
              <a:rPr lang="ru-RU" dirty="0"/>
              <a:t>, </a:t>
            </a:r>
            <a:r>
              <a:rPr lang="ru-RU" dirty="0" err="1"/>
              <a:t>системність</a:t>
            </a:r>
            <a:r>
              <a:rPr lang="ru-RU" dirty="0"/>
              <a:t>, </a:t>
            </a:r>
            <a:r>
              <a:rPr lang="ru-RU" dirty="0" err="1"/>
              <a:t>комплексність</a:t>
            </a:r>
            <a:r>
              <a:rPr lang="ru-RU" dirty="0"/>
              <a:t> та </a:t>
            </a:r>
            <a:r>
              <a:rPr lang="ru-RU" dirty="0" err="1" smtClean="0"/>
              <a:t>збалансованість</a:t>
            </a:r>
            <a:r>
              <a:rPr lang="ru-RU" dirty="0" smtClean="0"/>
              <a:t>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• </a:t>
            </a:r>
            <a:r>
              <a:rPr lang="ru-RU" dirty="0" err="1"/>
              <a:t>спадковість</a:t>
            </a:r>
            <a:r>
              <a:rPr lang="ru-RU" dirty="0"/>
              <a:t> і </a:t>
            </a:r>
            <a:r>
              <a:rPr lang="ru-RU" dirty="0" err="1" smtClean="0"/>
              <a:t>послідовність</a:t>
            </a:r>
            <a:r>
              <a:rPr lang="ru-RU" dirty="0" smtClean="0"/>
              <a:t>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• </a:t>
            </a:r>
            <a:r>
              <a:rPr lang="ru-RU" dirty="0" err="1" smtClean="0"/>
              <a:t>безперервність</a:t>
            </a:r>
            <a:r>
              <a:rPr lang="ru-RU" dirty="0" smtClean="0"/>
              <a:t>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• </a:t>
            </a:r>
            <a:r>
              <a:rPr lang="ru-RU" dirty="0" err="1"/>
              <a:t>наукова</a:t>
            </a:r>
            <a:r>
              <a:rPr lang="ru-RU" dirty="0"/>
              <a:t> та методична </a:t>
            </a:r>
            <a:r>
              <a:rPr lang="ru-RU" dirty="0" err="1" smtClean="0"/>
              <a:t>обгрунтованість</a:t>
            </a:r>
            <a:r>
              <a:rPr lang="ru-RU" dirty="0" smtClean="0"/>
              <a:t>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• </a:t>
            </a:r>
            <a:r>
              <a:rPr lang="ru-RU" dirty="0" err="1"/>
              <a:t>реалістичність</a:t>
            </a:r>
            <a:r>
              <a:rPr lang="ru-RU" dirty="0"/>
              <a:t>, </a:t>
            </a:r>
            <a:r>
              <a:rPr lang="ru-RU" dirty="0" err="1"/>
              <a:t>досяжність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враховують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,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розробляються</a:t>
            </a:r>
            <a:r>
              <a:rPr lang="ru-RU" dirty="0"/>
              <a:t> </a:t>
            </a:r>
            <a:r>
              <a:rPr lang="ru-RU" dirty="0" err="1"/>
              <a:t>стратегічні</a:t>
            </a:r>
            <a:r>
              <a:rPr lang="ru-RU" dirty="0"/>
              <a:t> </a:t>
            </a:r>
            <a:r>
              <a:rPr lang="ru-RU" dirty="0" err="1"/>
              <a:t>плани</a:t>
            </a:r>
            <a:r>
              <a:rPr lang="ru-RU" dirty="0"/>
              <a:t>, та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• </a:t>
            </a:r>
            <a:r>
              <a:rPr lang="ru-RU" dirty="0" err="1"/>
              <a:t>гнучкість</a:t>
            </a:r>
            <a:r>
              <a:rPr lang="ru-RU" dirty="0"/>
              <a:t>, </a:t>
            </a:r>
            <a:r>
              <a:rPr lang="ru-RU" dirty="0" err="1"/>
              <a:t>динамічність</a:t>
            </a:r>
            <a:r>
              <a:rPr lang="ru-RU" dirty="0"/>
              <a:t>, </a:t>
            </a:r>
            <a:r>
              <a:rPr lang="ru-RU" dirty="0" err="1"/>
              <a:t>реакція</a:t>
            </a:r>
            <a:r>
              <a:rPr lang="ru-RU" dirty="0"/>
              <a:t> на </a:t>
            </a:r>
            <a:r>
              <a:rPr lang="ru-RU" dirty="0" err="1" smtClean="0"/>
              <a:t>ситуацію</a:t>
            </a:r>
            <a:r>
              <a:rPr lang="ru-RU" dirty="0" smtClean="0"/>
              <a:t>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• </a:t>
            </a:r>
            <a:r>
              <a:rPr lang="ru-RU" dirty="0" err="1"/>
              <a:t>ефективність</a:t>
            </a:r>
            <a:r>
              <a:rPr lang="ru-RU" dirty="0"/>
              <a:t> і </a:t>
            </a:r>
            <a:r>
              <a:rPr lang="ru-RU" dirty="0" err="1"/>
              <a:t>соціальна</a:t>
            </a:r>
            <a:r>
              <a:rPr lang="ru-RU" dirty="0"/>
              <a:t> </a:t>
            </a:r>
            <a:r>
              <a:rPr lang="ru-RU" dirty="0" err="1" smtClean="0"/>
              <a:t>орієнтованість</a:t>
            </a:r>
            <a:r>
              <a:rPr lang="ru-RU" dirty="0" smtClean="0"/>
              <a:t>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• </a:t>
            </a:r>
            <a:r>
              <a:rPr lang="ru-RU" dirty="0" err="1"/>
              <a:t>кількісна</a:t>
            </a:r>
            <a:r>
              <a:rPr lang="ru-RU" dirty="0"/>
              <a:t> та </a:t>
            </a:r>
            <a:r>
              <a:rPr lang="ru-RU" dirty="0" err="1"/>
              <a:t>якісна</a:t>
            </a:r>
            <a:r>
              <a:rPr lang="ru-RU" dirty="0"/>
              <a:t> </a:t>
            </a:r>
            <a:r>
              <a:rPr lang="ru-RU" dirty="0" err="1" smtClean="0"/>
              <a:t>визначеність</a:t>
            </a:r>
            <a:r>
              <a:rPr lang="ru-RU" dirty="0" smtClean="0"/>
              <a:t>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• </a:t>
            </a:r>
            <a:r>
              <a:rPr lang="ru-RU" dirty="0" err="1"/>
              <a:t>довгостроковість</a:t>
            </a:r>
            <a:r>
              <a:rPr lang="ru-RU" dirty="0"/>
              <a:t> </a:t>
            </a:r>
            <a:r>
              <a:rPr lang="ru-RU" dirty="0" err="1" smtClean="0"/>
              <a:t>заходів</a:t>
            </a:r>
            <a:r>
              <a:rPr lang="uk-UA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153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Основні стадії процесу розробки стратегії</a:t>
            </a:r>
            <a:r>
              <a:rPr lang="uk-UA" dirty="0" smtClean="0"/>
              <a:t>: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47346" y="2108639"/>
            <a:ext cx="8396654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- визначення місії;</a:t>
            </a:r>
            <a:endParaRPr lang="en-US" dirty="0"/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- формування цілей;</a:t>
            </a:r>
            <a:endParaRPr lang="en-US" dirty="0"/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- оцінка умов і факторів зовнішнього середовища;</a:t>
            </a:r>
            <a:endParaRPr lang="en-US" dirty="0"/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- внутрішньо-організаційний аналіз;</a:t>
            </a:r>
            <a:endParaRPr lang="en-US" dirty="0"/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- розробка альтернативних стратегій;</a:t>
            </a:r>
            <a:endParaRPr lang="en-US" dirty="0"/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- вибір стратегії;</a:t>
            </a:r>
            <a:endParaRPr lang="en-US" dirty="0"/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- реалізація стратегії;</a:t>
            </a:r>
            <a:endParaRPr lang="en-US" dirty="0"/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- контроль.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839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План: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0321" y="2716320"/>
            <a:ext cx="8616462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1. </a:t>
            </a:r>
            <a:r>
              <a:rPr lang="ru-RU" dirty="0" err="1"/>
              <a:t>Стратегічне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uk-UA" dirty="0"/>
              <a:t>,  його сутність та складові стратегічного плану.</a:t>
            </a:r>
            <a:endParaRPr lang="en-US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2. В</a:t>
            </a:r>
            <a:r>
              <a:rPr lang="ru-RU" dirty="0" err="1"/>
              <a:t>ідмінності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довгостроковим</a:t>
            </a:r>
            <a:r>
              <a:rPr lang="ru-RU" dirty="0"/>
              <a:t> і </a:t>
            </a:r>
            <a:r>
              <a:rPr lang="ru-RU" dirty="0" err="1"/>
              <a:t>стратегічним</a:t>
            </a:r>
            <a:r>
              <a:rPr lang="ru-RU" dirty="0"/>
              <a:t> </a:t>
            </a:r>
            <a:r>
              <a:rPr lang="ru-RU" dirty="0" err="1"/>
              <a:t>плануванням</a:t>
            </a:r>
            <a:r>
              <a:rPr lang="uk-UA" dirty="0"/>
              <a:t>.</a:t>
            </a:r>
            <a:endParaRPr lang="en-US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3. Етапи та підходи до стратегічного планування.</a:t>
            </a:r>
            <a:endParaRPr lang="en-US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4. О</a:t>
            </a:r>
            <a:r>
              <a:rPr lang="ru-RU" dirty="0" err="1"/>
              <a:t>сновн</a:t>
            </a:r>
            <a:r>
              <a:rPr lang="uk-UA" dirty="0"/>
              <a:t>і</a:t>
            </a:r>
            <a:r>
              <a:rPr lang="ru-RU" dirty="0"/>
              <a:t> принцип</a:t>
            </a:r>
            <a:r>
              <a:rPr lang="uk-UA" dirty="0"/>
              <a:t>и стратегічного планування.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5. </a:t>
            </a:r>
            <a:r>
              <a:rPr lang="uk-UA" dirty="0"/>
              <a:t>Етапи розробки глобальних стратегій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571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31985" y="1991389"/>
            <a:ext cx="95924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С</a:t>
            </a:r>
            <a:r>
              <a:rPr lang="ru-RU" b="1" dirty="0" err="1"/>
              <a:t>тратегія</a:t>
            </a:r>
            <a:r>
              <a:rPr lang="ru-RU" b="1" dirty="0"/>
              <a:t> </a:t>
            </a:r>
            <a:r>
              <a:rPr lang="ru-RU" dirty="0"/>
              <a:t>– модель </a:t>
            </a:r>
            <a:r>
              <a:rPr lang="ru-RU" dirty="0" err="1"/>
              <a:t>поведінки</a:t>
            </a:r>
            <a:r>
              <a:rPr lang="ru-RU" dirty="0"/>
              <a:t>, </a:t>
            </a:r>
            <a:r>
              <a:rPr lang="ru-RU" dirty="0" err="1"/>
              <a:t>спрямованої</a:t>
            </a:r>
            <a:r>
              <a:rPr lang="ru-RU" dirty="0"/>
              <a:t> на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поставлених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, </a:t>
            </a:r>
            <a:r>
              <a:rPr lang="ru-RU" dirty="0" err="1"/>
              <a:t>набір</a:t>
            </a:r>
            <a:r>
              <a:rPr lang="ru-RU" dirty="0"/>
              <a:t> правил для </a:t>
            </a:r>
            <a:r>
              <a:rPr lang="ru-RU" dirty="0" err="1"/>
              <a:t>пошуку</a:t>
            </a:r>
            <a:r>
              <a:rPr lang="ru-RU" dirty="0"/>
              <a:t> і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/>
          </a:p>
          <a:p>
            <a:r>
              <a:rPr lang="uk-UA" b="1" dirty="0"/>
              <a:t>Стратегічний план </a:t>
            </a:r>
            <a:r>
              <a:rPr lang="uk-UA" dirty="0"/>
              <a:t>– план реалізації стратегії як певної моделі поведінки фірми, яка має забезпечити їй конкурентні переваги. </a:t>
            </a:r>
            <a:r>
              <a:rPr lang="ru-RU" dirty="0" err="1"/>
              <a:t>Цінність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вона </a:t>
            </a:r>
            <a:r>
              <a:rPr lang="ru-RU" dirty="0" err="1"/>
              <a:t>являє</a:t>
            </a:r>
            <a:r>
              <a:rPr lang="ru-RU" dirty="0"/>
              <a:t> собою модель </a:t>
            </a:r>
            <a:r>
              <a:rPr lang="ru-RU" dirty="0" err="1"/>
              <a:t>поведінки</a:t>
            </a:r>
            <a:r>
              <a:rPr lang="ru-RU" dirty="0"/>
              <a:t>, </a:t>
            </a:r>
            <a:r>
              <a:rPr lang="ru-RU" dirty="0" err="1"/>
              <a:t>набір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 і правил, </a:t>
            </a:r>
            <a:r>
              <a:rPr lang="ru-RU" dirty="0" err="1"/>
              <a:t>дотримуючись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підприємство</a:t>
            </a:r>
            <a:r>
              <a:rPr lang="ru-RU" dirty="0"/>
              <a:t> </a:t>
            </a:r>
            <a:r>
              <a:rPr lang="ru-RU" dirty="0" err="1"/>
              <a:t>здатне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конкурентні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та </a:t>
            </a:r>
            <a:r>
              <a:rPr lang="ru-RU" dirty="0" err="1"/>
              <a:t>виживання</a:t>
            </a:r>
            <a:r>
              <a:rPr lang="ru-RU" dirty="0"/>
              <a:t> на ринку. </a:t>
            </a:r>
            <a:endParaRPr lang="ru-RU" dirty="0" smtClean="0"/>
          </a:p>
          <a:p>
            <a:endParaRPr lang="ru-RU" dirty="0"/>
          </a:p>
          <a:p>
            <a:r>
              <a:rPr lang="ru-RU" b="1" dirty="0"/>
              <a:t>Мета </a:t>
            </a:r>
            <a:r>
              <a:rPr lang="ru-RU" b="1" dirty="0" err="1"/>
              <a:t>стратегічного</a:t>
            </a:r>
            <a:r>
              <a:rPr lang="ru-RU" b="1" dirty="0"/>
              <a:t> </a:t>
            </a:r>
            <a:r>
              <a:rPr lang="ru-RU" b="1" dirty="0" err="1"/>
              <a:t>планування</a:t>
            </a:r>
            <a:r>
              <a:rPr lang="ru-RU" b="1" dirty="0"/>
              <a:t> </a:t>
            </a:r>
            <a:r>
              <a:rPr lang="ru-RU" i="1" dirty="0"/>
              <a:t>–</a:t>
            </a:r>
            <a:r>
              <a:rPr lang="ru-RU" dirty="0"/>
              <a:t> </a:t>
            </a:r>
            <a:r>
              <a:rPr lang="ru-RU" dirty="0" err="1"/>
              <a:t>встановити</a:t>
            </a:r>
            <a:r>
              <a:rPr lang="ru-RU" dirty="0"/>
              <a:t> </a:t>
            </a:r>
            <a:r>
              <a:rPr lang="ru-RU" dirty="0" err="1"/>
              <a:t>певний</a:t>
            </a:r>
            <a:r>
              <a:rPr lang="ru-RU" dirty="0"/>
              <a:t> порядок </a:t>
            </a:r>
            <a:r>
              <a:rPr lang="ru-RU" dirty="0" err="1"/>
              <a:t>дій</a:t>
            </a:r>
            <a:r>
              <a:rPr lang="ru-RU" dirty="0"/>
              <a:t> для </a:t>
            </a:r>
            <a:r>
              <a:rPr lang="ru-RU" dirty="0" err="1"/>
              <a:t>підготовки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конкурентоспроможного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529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Складові стратегічного </a:t>
            </a:r>
            <a:r>
              <a:rPr lang="uk-UA" b="1" dirty="0" smtClean="0"/>
              <a:t>плану передбачають наявність декількох зрізів: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94026" y="2035261"/>
            <a:ext cx="12063046" cy="18059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400" dirty="0"/>
              <a:t>- </a:t>
            </a:r>
            <a:r>
              <a:rPr lang="ru-RU" sz="1400" dirty="0"/>
              <a:t>"</a:t>
            </a:r>
            <a:r>
              <a:rPr lang="ru-RU" sz="1400" dirty="0" err="1"/>
              <a:t>часовий</a:t>
            </a:r>
            <a:r>
              <a:rPr lang="ru-RU" sz="1400" dirty="0"/>
              <a:t>", </a:t>
            </a:r>
            <a:r>
              <a:rPr lang="ru-RU" sz="1400" dirty="0" err="1"/>
              <a:t>який</a:t>
            </a:r>
            <a:r>
              <a:rPr lang="ru-RU" sz="1400" dirty="0"/>
              <a:t> </a:t>
            </a:r>
            <a:r>
              <a:rPr lang="ru-RU" sz="1400" dirty="0" err="1"/>
              <a:t>передбачає</a:t>
            </a:r>
            <a:r>
              <a:rPr lang="ru-RU" sz="1400" dirty="0"/>
              <a:t> </a:t>
            </a:r>
            <a:r>
              <a:rPr lang="ru-RU" sz="1400" dirty="0" err="1"/>
              <a:t>існування</a:t>
            </a:r>
            <a:r>
              <a:rPr lang="ru-RU" sz="1400" dirty="0"/>
              <a:t> </a:t>
            </a:r>
            <a:r>
              <a:rPr lang="ru-RU" sz="1400" dirty="0" err="1"/>
              <a:t>довгострокових</a:t>
            </a:r>
            <a:r>
              <a:rPr lang="ru-RU" sz="1400" dirty="0"/>
              <a:t> </a:t>
            </a:r>
            <a:r>
              <a:rPr lang="ru-RU" sz="1400" dirty="0" err="1"/>
              <a:t>планів</a:t>
            </a:r>
            <a:r>
              <a:rPr lang="ru-RU" sz="1400" dirty="0"/>
              <a:t>, </a:t>
            </a:r>
            <a:r>
              <a:rPr lang="ru-RU" sz="1400" dirty="0" err="1"/>
              <a:t>проектів</a:t>
            </a:r>
            <a:r>
              <a:rPr lang="ru-RU" sz="1400" dirty="0"/>
              <a:t> і </a:t>
            </a:r>
            <a:r>
              <a:rPr lang="ru-RU" sz="1400" dirty="0" err="1"/>
              <a:t>програм</a:t>
            </a:r>
            <a:r>
              <a:rPr lang="ru-RU" sz="1400" dirty="0"/>
              <a:t>;</a:t>
            </a:r>
            <a:endParaRPr lang="en-US" sz="1400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400" dirty="0"/>
              <a:t>- </a:t>
            </a:r>
            <a:r>
              <a:rPr lang="ru-RU" sz="1400" dirty="0"/>
              <a:t>"</a:t>
            </a:r>
            <a:r>
              <a:rPr lang="ru-RU" sz="1400" dirty="0" err="1"/>
              <a:t>функціональний</a:t>
            </a:r>
            <a:r>
              <a:rPr lang="ru-RU" sz="1400" dirty="0"/>
              <a:t>", </a:t>
            </a:r>
            <a:r>
              <a:rPr lang="ru-RU" sz="1400" dirty="0" err="1"/>
              <a:t>який</a:t>
            </a:r>
            <a:r>
              <a:rPr lang="ru-RU" sz="1400" dirty="0"/>
              <a:t> </a:t>
            </a:r>
            <a:r>
              <a:rPr lang="ru-RU" sz="1400" dirty="0" err="1"/>
              <a:t>визначає</a:t>
            </a:r>
            <a:r>
              <a:rPr lang="ru-RU" sz="1400" dirty="0"/>
              <a:t> напрямки та </a:t>
            </a:r>
            <a:r>
              <a:rPr lang="ru-RU" sz="1400" dirty="0" err="1"/>
              <a:t>темпи</a:t>
            </a:r>
            <a:r>
              <a:rPr lang="ru-RU" sz="1400" dirty="0"/>
              <a:t> </a:t>
            </a:r>
            <a:r>
              <a:rPr lang="ru-RU" sz="1400" dirty="0" err="1"/>
              <a:t>розвитку</a:t>
            </a:r>
            <a:r>
              <a:rPr lang="ru-RU" sz="1400" dirty="0"/>
              <a:t> </a:t>
            </a:r>
            <a:r>
              <a:rPr lang="ru-RU" sz="1400" dirty="0" err="1"/>
              <a:t>окремих</a:t>
            </a:r>
            <a:r>
              <a:rPr lang="ru-RU" sz="1400" dirty="0"/>
              <a:t> </a:t>
            </a:r>
            <a:r>
              <a:rPr lang="ru-RU" sz="1400" dirty="0" err="1"/>
              <a:t>функціональних</a:t>
            </a:r>
            <a:r>
              <a:rPr lang="ru-RU" sz="1400" dirty="0"/>
              <a:t> </a:t>
            </a:r>
            <a:r>
              <a:rPr lang="ru-RU" sz="1400" dirty="0" err="1"/>
              <a:t>підсистем</a:t>
            </a:r>
            <a:r>
              <a:rPr lang="ru-RU" sz="1400" dirty="0"/>
              <a:t> </a:t>
            </a:r>
            <a:r>
              <a:rPr lang="ru-RU" sz="1400" dirty="0" err="1"/>
              <a:t>підприємства</a:t>
            </a:r>
            <a:r>
              <a:rPr lang="ru-RU" sz="1400" dirty="0"/>
              <a:t> (маркетинг, </a:t>
            </a:r>
            <a:r>
              <a:rPr lang="ru-RU" sz="1400" dirty="0" err="1"/>
              <a:t>виробництво</a:t>
            </a:r>
            <a:r>
              <a:rPr lang="ru-RU" sz="1400" dirty="0"/>
              <a:t> </a:t>
            </a:r>
            <a:r>
              <a:rPr lang="ru-RU" sz="1400" dirty="0" err="1"/>
              <a:t>тощо</a:t>
            </a:r>
            <a:r>
              <a:rPr lang="ru-RU" sz="1400" dirty="0"/>
              <a:t>);</a:t>
            </a:r>
            <a:endParaRPr lang="en-US" sz="1400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400" dirty="0"/>
              <a:t>-</a:t>
            </a:r>
            <a:r>
              <a:rPr lang="ru-RU" sz="1400" dirty="0"/>
              <a:t> "</a:t>
            </a:r>
            <a:r>
              <a:rPr lang="ru-RU" sz="1400" dirty="0" err="1"/>
              <a:t>ресурсний</a:t>
            </a:r>
            <a:r>
              <a:rPr lang="ru-RU" sz="1400" dirty="0"/>
              <a:t>", </a:t>
            </a:r>
            <a:r>
              <a:rPr lang="ru-RU" sz="1400" dirty="0" err="1"/>
              <a:t>який</a:t>
            </a:r>
            <a:r>
              <a:rPr lang="ru-RU" sz="1400" dirty="0"/>
              <a:t> </a:t>
            </a:r>
            <a:r>
              <a:rPr lang="ru-RU" sz="1400" dirty="0" err="1"/>
              <a:t>визначає</a:t>
            </a:r>
            <a:r>
              <a:rPr lang="ru-RU" sz="1400" dirty="0"/>
              <a:t> потреби та </a:t>
            </a:r>
            <a:r>
              <a:rPr lang="ru-RU" sz="1400" dirty="0" err="1"/>
              <a:t>можливості</a:t>
            </a:r>
            <a:r>
              <a:rPr lang="ru-RU" sz="1400" dirty="0"/>
              <a:t> </a:t>
            </a:r>
            <a:r>
              <a:rPr lang="ru-RU" sz="1400" dirty="0" err="1"/>
              <a:t>забезпечення</a:t>
            </a:r>
            <a:r>
              <a:rPr lang="ru-RU" sz="1400" dirty="0"/>
              <a:t> </a:t>
            </a:r>
            <a:r>
              <a:rPr lang="ru-RU" sz="1400" dirty="0" err="1"/>
              <a:t>окремими</a:t>
            </a:r>
            <a:r>
              <a:rPr lang="ru-RU" sz="1400" dirty="0"/>
              <a:t> видами </a:t>
            </a:r>
            <a:r>
              <a:rPr lang="ru-RU" sz="1400" dirty="0" err="1"/>
              <a:t>ресу</a:t>
            </a:r>
            <a:r>
              <a:rPr lang="uk-UA" sz="1400" dirty="0"/>
              <a:t>-</a:t>
            </a:r>
            <a:r>
              <a:rPr lang="ru-RU" sz="1400" dirty="0" err="1"/>
              <a:t>рсів</a:t>
            </a:r>
            <a:r>
              <a:rPr lang="ru-RU" sz="1400" dirty="0"/>
              <a:t> </a:t>
            </a:r>
            <a:r>
              <a:rPr lang="ru-RU" sz="1400" dirty="0" err="1"/>
              <a:t>певних</a:t>
            </a:r>
            <a:r>
              <a:rPr lang="ru-RU" sz="1400" dirty="0"/>
              <a:t> </a:t>
            </a:r>
            <a:r>
              <a:rPr lang="ru-RU" sz="1400" dirty="0" err="1"/>
              <a:t>виконавців</a:t>
            </a:r>
            <a:r>
              <a:rPr lang="ru-RU" sz="1400" dirty="0"/>
              <a:t> для </a:t>
            </a:r>
            <a:r>
              <a:rPr lang="ru-RU" sz="1400" dirty="0" err="1"/>
              <a:t>реалізації</a:t>
            </a:r>
            <a:r>
              <a:rPr lang="ru-RU" sz="1400" dirty="0"/>
              <a:t> </a:t>
            </a:r>
            <a:r>
              <a:rPr lang="ru-RU" sz="1400" dirty="0" err="1"/>
              <a:t>стратегічних</a:t>
            </a:r>
            <a:r>
              <a:rPr lang="ru-RU" sz="1400" dirty="0"/>
              <a:t> </a:t>
            </a:r>
            <a:r>
              <a:rPr lang="ru-RU" sz="1400" dirty="0" err="1"/>
              <a:t>дій</a:t>
            </a:r>
            <a:r>
              <a:rPr lang="ru-RU" sz="1400" dirty="0"/>
              <a:t>;</a:t>
            </a:r>
            <a:endParaRPr lang="en-US" sz="1400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400" dirty="0"/>
              <a:t>- </a:t>
            </a:r>
            <a:r>
              <a:rPr lang="ru-RU" sz="1400" dirty="0"/>
              <a:t>"</a:t>
            </a:r>
            <a:r>
              <a:rPr lang="ru-RU" sz="1400" dirty="0" err="1"/>
              <a:t>виконавчий</a:t>
            </a:r>
            <a:r>
              <a:rPr lang="ru-RU" sz="1400" dirty="0"/>
              <a:t>", </a:t>
            </a:r>
            <a:r>
              <a:rPr lang="ru-RU" sz="1400" dirty="0" err="1"/>
              <a:t>який</a:t>
            </a:r>
            <a:r>
              <a:rPr lang="ru-RU" sz="1400" dirty="0"/>
              <a:t> </a:t>
            </a:r>
            <a:r>
              <a:rPr lang="ru-RU" sz="1400" dirty="0" err="1"/>
              <a:t>вказує</a:t>
            </a:r>
            <a:r>
              <a:rPr lang="ru-RU" sz="1400" dirty="0"/>
              <a:t> на коло </a:t>
            </a:r>
            <a:r>
              <a:rPr lang="ru-RU" sz="1400" dirty="0" err="1"/>
              <a:t>залучених</a:t>
            </a:r>
            <a:r>
              <a:rPr lang="ru-RU" sz="1400" dirty="0"/>
              <a:t> до </a:t>
            </a:r>
            <a:r>
              <a:rPr lang="ru-RU" sz="1400" dirty="0" err="1"/>
              <a:t>виконання</a:t>
            </a:r>
            <a:r>
              <a:rPr lang="ru-RU" sz="1400" dirty="0"/>
              <a:t> </a:t>
            </a:r>
            <a:r>
              <a:rPr lang="ru-RU" sz="1400" dirty="0" err="1"/>
              <a:t>стратегічних</a:t>
            </a:r>
            <a:r>
              <a:rPr lang="ru-RU" sz="1400" dirty="0"/>
              <a:t> </a:t>
            </a:r>
            <a:r>
              <a:rPr lang="ru-RU" sz="1400" dirty="0" err="1"/>
              <a:t>заходів</a:t>
            </a:r>
            <a:r>
              <a:rPr lang="ru-RU" sz="1400" dirty="0"/>
              <a:t> ланок і </a:t>
            </a:r>
            <a:r>
              <a:rPr lang="ru-RU" sz="1400" dirty="0" err="1"/>
              <a:t>окремих</a:t>
            </a:r>
            <a:r>
              <a:rPr lang="ru-RU" sz="1400" dirty="0"/>
              <a:t> </a:t>
            </a:r>
            <a:r>
              <a:rPr lang="ru-RU" sz="1400" dirty="0" err="1"/>
              <a:t>виконавців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дає</a:t>
            </a:r>
            <a:r>
              <a:rPr lang="ru-RU" sz="1400" dirty="0"/>
              <a:t> </a:t>
            </a:r>
            <a:r>
              <a:rPr lang="ru-RU" sz="1400" dirty="0" err="1"/>
              <a:t>змогу</a:t>
            </a:r>
            <a:r>
              <a:rPr lang="ru-RU" sz="1400" dirty="0"/>
              <a:t> </a:t>
            </a:r>
            <a:r>
              <a:rPr lang="ru-RU" sz="1400" dirty="0" err="1"/>
              <a:t>побудувати</a:t>
            </a:r>
            <a:r>
              <a:rPr lang="ru-RU" sz="1400" dirty="0"/>
              <a:t> </a:t>
            </a:r>
            <a:r>
              <a:rPr lang="ru-RU" sz="1400" dirty="0" err="1"/>
              <a:t>адресну</a:t>
            </a:r>
            <a:r>
              <a:rPr lang="ru-RU" sz="1400" dirty="0"/>
              <a:t> систему </a:t>
            </a:r>
            <a:r>
              <a:rPr lang="ru-RU" sz="1400" dirty="0" err="1"/>
              <a:t>стимулювання</a:t>
            </a:r>
            <a:r>
              <a:rPr lang="ru-RU" sz="1400" dirty="0"/>
              <a:t>.</a:t>
            </a:r>
            <a:endParaRPr lang="en-US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94026" y="4281825"/>
            <a:ext cx="11584948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/>
              <a:t>Основні</a:t>
            </a:r>
            <a:r>
              <a:rPr lang="ru-RU" sz="1400" dirty="0"/>
              <a:t> </a:t>
            </a:r>
            <a:r>
              <a:rPr lang="ru-RU" sz="1400" dirty="0" err="1"/>
              <a:t>показники</a:t>
            </a:r>
            <a:r>
              <a:rPr lang="ru-RU" sz="1400" dirty="0"/>
              <a:t> </a:t>
            </a:r>
            <a:r>
              <a:rPr lang="ru-RU" sz="1400" dirty="0" err="1"/>
              <a:t>планів</a:t>
            </a:r>
            <a:r>
              <a:rPr lang="ru-RU" sz="1400" dirty="0"/>
              <a:t> </a:t>
            </a:r>
            <a:r>
              <a:rPr lang="ru-RU" sz="1400" dirty="0" smtClean="0"/>
              <a:t>:</a:t>
            </a:r>
          </a:p>
          <a:p>
            <a:pPr lvl="0"/>
            <a:r>
              <a:rPr lang="ru-RU" sz="1400" dirty="0"/>
              <a:t>• </a:t>
            </a:r>
            <a:r>
              <a:rPr lang="ru-RU" sz="1400" i="1" dirty="0"/>
              <a:t>план маркетингу</a:t>
            </a:r>
            <a:r>
              <a:rPr lang="ru-RU" sz="1400" dirty="0"/>
              <a:t> – </a:t>
            </a:r>
            <a:r>
              <a:rPr lang="ru-RU" sz="1400" dirty="0" err="1"/>
              <a:t>обсяг</a:t>
            </a:r>
            <a:r>
              <a:rPr lang="ru-RU" sz="1400" dirty="0"/>
              <a:t> та </a:t>
            </a:r>
            <a:r>
              <a:rPr lang="ru-RU" sz="1400" dirty="0" err="1"/>
              <a:t>приріст</a:t>
            </a:r>
            <a:r>
              <a:rPr lang="ru-RU" sz="1400" dirty="0"/>
              <a:t> продажу, </a:t>
            </a:r>
            <a:r>
              <a:rPr lang="ru-RU" sz="1400" dirty="0" err="1"/>
              <a:t>частка</a:t>
            </a:r>
            <a:r>
              <a:rPr lang="ru-RU" sz="1400" dirty="0"/>
              <a:t> ринку та </a:t>
            </a:r>
            <a:r>
              <a:rPr lang="ru-RU" sz="1400" dirty="0" err="1"/>
              <a:t>її</a:t>
            </a:r>
            <a:r>
              <a:rPr lang="ru-RU" sz="1400" dirty="0"/>
              <a:t> </a:t>
            </a:r>
            <a:r>
              <a:rPr lang="ru-RU" sz="1400" dirty="0" err="1"/>
              <a:t>зміни</a:t>
            </a:r>
            <a:r>
              <a:rPr lang="ru-RU" sz="1400" dirty="0"/>
              <a:t>, </a:t>
            </a:r>
            <a:r>
              <a:rPr lang="ru-RU" sz="1400" dirty="0" err="1"/>
              <a:t>витрати</a:t>
            </a:r>
            <a:r>
              <a:rPr lang="ru-RU" sz="1400" dirty="0"/>
              <a:t> й </a:t>
            </a:r>
            <a:r>
              <a:rPr lang="ru-RU" sz="1400" dirty="0" err="1"/>
              <a:t>ефективність</a:t>
            </a:r>
            <a:r>
              <a:rPr lang="ru-RU" sz="1400" dirty="0"/>
              <a:t> </a:t>
            </a:r>
            <a:r>
              <a:rPr lang="ru-RU" sz="1400" dirty="0" err="1"/>
              <a:t>роботи</a:t>
            </a:r>
            <a:r>
              <a:rPr lang="ru-RU" sz="1400" dirty="0"/>
              <a:t> </a:t>
            </a:r>
            <a:r>
              <a:rPr lang="ru-RU" sz="1400" dirty="0" err="1"/>
              <a:t>служби</a:t>
            </a:r>
            <a:r>
              <a:rPr lang="ru-RU" sz="1400" dirty="0"/>
              <a:t> маркетингу, </a:t>
            </a:r>
            <a:r>
              <a:rPr lang="ru-RU" sz="1400" dirty="0" err="1"/>
              <a:t>ціни</a:t>
            </a:r>
            <a:r>
              <a:rPr lang="ru-RU" sz="1400" dirty="0"/>
              <a:t> та </a:t>
            </a:r>
            <a:r>
              <a:rPr lang="ru-RU" sz="1400" dirty="0" err="1"/>
              <a:t>їхня</a:t>
            </a:r>
            <a:r>
              <a:rPr lang="ru-RU" sz="1400" dirty="0"/>
              <a:t> </a:t>
            </a:r>
            <a:r>
              <a:rPr lang="ru-RU" sz="1400" dirty="0" err="1"/>
              <a:t>динаміка</a:t>
            </a:r>
            <a:r>
              <a:rPr lang="ru-RU" sz="1400" dirty="0"/>
              <a:t> </a:t>
            </a:r>
            <a:r>
              <a:rPr lang="ru-RU" sz="1400" dirty="0" err="1"/>
              <a:t>тощо</a:t>
            </a:r>
            <a:r>
              <a:rPr lang="ru-RU" sz="1400" dirty="0"/>
              <a:t>;</a:t>
            </a:r>
            <a:endParaRPr lang="en-US" sz="1400" dirty="0"/>
          </a:p>
          <a:p>
            <a:pPr lvl="0"/>
            <a:r>
              <a:rPr lang="ru-RU" sz="1400" dirty="0"/>
              <a:t>• </a:t>
            </a:r>
            <a:r>
              <a:rPr lang="ru-RU" sz="1400" i="1" dirty="0"/>
              <a:t>план з</a:t>
            </a:r>
            <a:r>
              <a:rPr lang="ru-RU" sz="1400" b="1" i="1" dirty="0"/>
              <a:t> </a:t>
            </a:r>
            <a:r>
              <a:rPr lang="ru-RU" sz="1400" i="1" dirty="0" err="1"/>
              <a:t>виробництва</a:t>
            </a:r>
            <a:r>
              <a:rPr lang="ru-RU" sz="1400" dirty="0"/>
              <a:t> – </a:t>
            </a:r>
            <a:r>
              <a:rPr lang="ru-RU" sz="1400" dirty="0" err="1"/>
              <a:t>обсяг</a:t>
            </a:r>
            <a:r>
              <a:rPr lang="ru-RU" sz="1400" dirty="0"/>
              <a:t> </a:t>
            </a:r>
            <a:r>
              <a:rPr lang="ru-RU" sz="1400" dirty="0" err="1"/>
              <a:t>продукції</a:t>
            </a:r>
            <a:r>
              <a:rPr lang="ru-RU" sz="1400" dirty="0"/>
              <a:t> в </a:t>
            </a:r>
            <a:r>
              <a:rPr lang="ru-RU" sz="1400" dirty="0" err="1"/>
              <a:t>натуральних</a:t>
            </a:r>
            <a:r>
              <a:rPr lang="ru-RU" sz="1400" dirty="0"/>
              <a:t> </a:t>
            </a:r>
            <a:r>
              <a:rPr lang="ru-RU" sz="1400" dirty="0" err="1"/>
              <a:t>показниках</a:t>
            </a:r>
            <a:r>
              <a:rPr lang="ru-RU" sz="1400" dirty="0"/>
              <a:t>: </a:t>
            </a:r>
            <a:r>
              <a:rPr lang="ru-RU" sz="1400" dirty="0" err="1"/>
              <a:t>собівартість</a:t>
            </a:r>
            <a:r>
              <a:rPr lang="ru-RU" sz="1400" dirty="0"/>
              <a:t>, </a:t>
            </a:r>
            <a:r>
              <a:rPr lang="ru-RU" sz="1400" dirty="0" err="1"/>
              <a:t>рівень</a:t>
            </a:r>
            <a:r>
              <a:rPr lang="ru-RU" sz="1400" dirty="0"/>
              <a:t> </a:t>
            </a:r>
            <a:r>
              <a:rPr lang="ru-RU" sz="1400" dirty="0" err="1"/>
              <a:t>витрат</a:t>
            </a:r>
            <a:r>
              <a:rPr lang="ru-RU" sz="1400" dirty="0"/>
              <a:t> на </a:t>
            </a:r>
            <a:r>
              <a:rPr lang="ru-RU" sz="1400" dirty="0" err="1"/>
              <a:t>виробництво</a:t>
            </a:r>
            <a:r>
              <a:rPr lang="ru-RU" sz="1400" dirty="0"/>
              <a:t>, </a:t>
            </a:r>
            <a:r>
              <a:rPr lang="ru-RU" sz="1400" dirty="0" err="1"/>
              <a:t>ефективність</a:t>
            </a:r>
            <a:r>
              <a:rPr lang="ru-RU" sz="1400" dirty="0"/>
              <a:t> </a:t>
            </a:r>
            <a:r>
              <a:rPr lang="ru-RU" sz="1400" dirty="0" err="1"/>
              <a:t>виробництва</a:t>
            </a:r>
            <a:r>
              <a:rPr lang="ru-RU" sz="1400" dirty="0"/>
              <a:t>, </a:t>
            </a:r>
            <a:r>
              <a:rPr lang="ru-RU" sz="1400" dirty="0" err="1"/>
              <a:t>рівень</a:t>
            </a:r>
            <a:r>
              <a:rPr lang="ru-RU" sz="1400" dirty="0"/>
              <a:t> </a:t>
            </a:r>
            <a:r>
              <a:rPr lang="ru-RU" sz="1400" dirty="0" err="1"/>
              <a:t>використання</a:t>
            </a:r>
            <a:r>
              <a:rPr lang="ru-RU" sz="1400" dirty="0"/>
              <a:t> </a:t>
            </a:r>
            <a:r>
              <a:rPr lang="ru-RU" sz="1400" dirty="0" err="1"/>
              <a:t>виробничих</a:t>
            </a:r>
            <a:r>
              <a:rPr lang="ru-RU" sz="1400" dirty="0"/>
              <a:t> </a:t>
            </a:r>
            <a:r>
              <a:rPr lang="ru-RU" sz="1400" dirty="0" err="1"/>
              <a:t>потужностей</a:t>
            </a:r>
            <a:r>
              <a:rPr lang="ru-RU" sz="1400" dirty="0"/>
              <a:t>, </a:t>
            </a:r>
            <a:r>
              <a:rPr lang="ru-RU" sz="1400" dirty="0" err="1"/>
              <a:t>рівень</a:t>
            </a:r>
            <a:r>
              <a:rPr lang="ru-RU" sz="1400" dirty="0"/>
              <a:t> </a:t>
            </a:r>
            <a:r>
              <a:rPr lang="ru-RU" sz="1400" dirty="0" err="1"/>
              <a:t>якості</a:t>
            </a:r>
            <a:r>
              <a:rPr lang="ru-RU" sz="1400" dirty="0"/>
              <a:t> (</a:t>
            </a:r>
            <a:r>
              <a:rPr lang="ru-RU" sz="1400" dirty="0" err="1"/>
              <a:t>зокрема</a:t>
            </a:r>
            <a:r>
              <a:rPr lang="ru-RU" sz="1400" dirty="0"/>
              <a:t> </a:t>
            </a:r>
            <a:r>
              <a:rPr lang="ru-RU" sz="1400" dirty="0" err="1"/>
              <a:t>сертифікації</a:t>
            </a:r>
            <a:r>
              <a:rPr lang="ru-RU" sz="1400" dirty="0"/>
              <a:t>), </a:t>
            </a:r>
            <a:r>
              <a:rPr lang="ru-RU" sz="1400" dirty="0" err="1"/>
              <a:t>техніко-організаційний</a:t>
            </a:r>
            <a:r>
              <a:rPr lang="ru-RU" sz="1400" dirty="0"/>
              <a:t> </a:t>
            </a:r>
            <a:r>
              <a:rPr lang="ru-RU" sz="1400" dirty="0" err="1"/>
              <a:t>рівень</a:t>
            </a:r>
            <a:r>
              <a:rPr lang="ru-RU" sz="1400" dirty="0"/>
              <a:t> </a:t>
            </a:r>
            <a:r>
              <a:rPr lang="ru-RU" sz="1400" dirty="0" err="1"/>
              <a:t>виробництва</a:t>
            </a:r>
            <a:r>
              <a:rPr lang="ru-RU" sz="1400" dirty="0"/>
              <a:t> </a:t>
            </a:r>
            <a:r>
              <a:rPr lang="ru-RU" sz="1400" dirty="0" err="1"/>
              <a:t>тощо</a:t>
            </a:r>
            <a:r>
              <a:rPr lang="ru-RU" sz="1400" dirty="0"/>
              <a:t>;</a:t>
            </a:r>
            <a:endParaRPr lang="en-US" sz="1400" dirty="0"/>
          </a:p>
          <a:p>
            <a:pPr lvl="0"/>
            <a:r>
              <a:rPr lang="ru-RU" sz="1400" dirty="0"/>
              <a:t>• </a:t>
            </a:r>
            <a:r>
              <a:rPr lang="ru-RU" sz="1400" i="1" dirty="0" err="1"/>
              <a:t>фінансовий</a:t>
            </a:r>
            <a:r>
              <a:rPr lang="ru-RU" sz="1400" i="1" dirty="0"/>
              <a:t> план</a:t>
            </a:r>
            <a:r>
              <a:rPr lang="ru-RU" sz="1400" dirty="0"/>
              <a:t> – </a:t>
            </a:r>
            <a:r>
              <a:rPr lang="ru-RU" sz="1400" dirty="0" err="1"/>
              <a:t>прибутковість</a:t>
            </a:r>
            <a:r>
              <a:rPr lang="ru-RU" sz="1400" dirty="0"/>
              <a:t>, </a:t>
            </a:r>
            <a:r>
              <a:rPr lang="ru-RU" sz="1400" dirty="0" err="1"/>
              <a:t>рентабельність</a:t>
            </a:r>
            <a:r>
              <a:rPr lang="ru-RU" sz="1400" dirty="0"/>
              <a:t>, </a:t>
            </a:r>
            <a:r>
              <a:rPr lang="ru-RU" sz="1400" dirty="0" err="1"/>
              <a:t>авансовий</a:t>
            </a:r>
            <a:r>
              <a:rPr lang="ru-RU" sz="1400" dirty="0"/>
              <a:t> </a:t>
            </a:r>
            <a:r>
              <a:rPr lang="ru-RU" sz="1400" dirty="0" err="1"/>
              <a:t>капітал</a:t>
            </a:r>
            <a:r>
              <a:rPr lang="ru-RU" sz="1400" dirty="0"/>
              <a:t> в </a:t>
            </a:r>
            <a:r>
              <a:rPr lang="ru-RU" sz="1400" dirty="0" err="1"/>
              <a:t>обороті</a:t>
            </a:r>
            <a:r>
              <a:rPr lang="ru-RU" sz="1400" dirty="0"/>
              <a:t>, структура </a:t>
            </a:r>
            <a:r>
              <a:rPr lang="ru-RU" sz="1400" dirty="0" err="1"/>
              <a:t>капіталу</a:t>
            </a:r>
            <a:r>
              <a:rPr lang="ru-RU" sz="1400" dirty="0"/>
              <a:t>, </a:t>
            </a:r>
            <a:r>
              <a:rPr lang="ru-RU" sz="1400" dirty="0" err="1"/>
              <a:t>коефіцієнти</a:t>
            </a:r>
            <a:r>
              <a:rPr lang="ru-RU" sz="1400" dirty="0"/>
              <a:t> </a:t>
            </a:r>
            <a:r>
              <a:rPr lang="ru-RU" sz="1400" dirty="0" err="1"/>
              <a:t>ліквідності</a:t>
            </a:r>
            <a:r>
              <a:rPr lang="ru-RU" sz="1400" dirty="0"/>
              <a:t>, </a:t>
            </a:r>
            <a:r>
              <a:rPr lang="ru-RU" sz="1400" dirty="0" err="1"/>
              <a:t>фінансової</a:t>
            </a:r>
            <a:r>
              <a:rPr lang="ru-RU" sz="1400" dirty="0"/>
              <a:t> </a:t>
            </a:r>
            <a:r>
              <a:rPr lang="ru-RU" sz="1400" dirty="0" err="1"/>
              <a:t>стійкості</a:t>
            </a:r>
            <a:r>
              <a:rPr lang="ru-RU" sz="1400" dirty="0"/>
              <a:t> </a:t>
            </a:r>
            <a:r>
              <a:rPr lang="ru-RU" sz="1400" dirty="0" err="1"/>
              <a:t>тощо</a:t>
            </a:r>
            <a:r>
              <a:rPr lang="ru-RU" sz="1400" dirty="0"/>
              <a:t>;</a:t>
            </a:r>
            <a:endParaRPr lang="en-US" sz="1400" dirty="0"/>
          </a:p>
          <a:p>
            <a:pPr lvl="0"/>
            <a:r>
              <a:rPr lang="ru-RU" sz="1400" dirty="0"/>
              <a:t>• </a:t>
            </a:r>
            <a:r>
              <a:rPr lang="ru-RU" sz="1400" i="1" dirty="0"/>
              <a:t>план по персоналу</a:t>
            </a:r>
            <a:r>
              <a:rPr lang="ru-RU" sz="1400" dirty="0"/>
              <a:t> – </a:t>
            </a:r>
            <a:r>
              <a:rPr lang="ru-RU" sz="1400" dirty="0" err="1"/>
              <a:t>чисельність</a:t>
            </a:r>
            <a:r>
              <a:rPr lang="ru-RU" sz="1400" dirty="0"/>
              <a:t>, структура, </a:t>
            </a:r>
            <a:r>
              <a:rPr lang="ru-RU" sz="1400" dirty="0" err="1"/>
              <a:t>плинність</a:t>
            </a:r>
            <a:r>
              <a:rPr lang="ru-RU" sz="1400" dirty="0"/>
              <a:t> </a:t>
            </a:r>
            <a:r>
              <a:rPr lang="ru-RU" sz="1400" dirty="0" err="1"/>
              <a:t>кадрів</a:t>
            </a:r>
            <a:r>
              <a:rPr lang="ru-RU" sz="1400" dirty="0"/>
              <a:t>, </a:t>
            </a:r>
            <a:r>
              <a:rPr lang="ru-RU" sz="1400" dirty="0" err="1"/>
              <a:t>рівень</a:t>
            </a:r>
            <a:r>
              <a:rPr lang="ru-RU" sz="1400" dirty="0"/>
              <a:t> і </a:t>
            </a:r>
            <a:r>
              <a:rPr lang="ru-RU" sz="1400" dirty="0" err="1"/>
              <a:t>динаміка</a:t>
            </a:r>
            <a:r>
              <a:rPr lang="ru-RU" sz="1400" dirty="0"/>
              <a:t> </a:t>
            </a:r>
            <a:r>
              <a:rPr lang="ru-RU" sz="1400" dirty="0" err="1"/>
              <a:t>заробітної</a:t>
            </a:r>
            <a:r>
              <a:rPr lang="ru-RU" sz="1400" dirty="0"/>
              <a:t> плати, </a:t>
            </a:r>
            <a:r>
              <a:rPr lang="ru-RU" sz="1400" dirty="0" err="1"/>
              <a:t>рівень</a:t>
            </a:r>
            <a:r>
              <a:rPr lang="ru-RU" sz="1400" dirty="0"/>
              <a:t> </a:t>
            </a:r>
            <a:r>
              <a:rPr lang="ru-RU" sz="1400" dirty="0" err="1"/>
              <a:t>кваліфікації</a:t>
            </a:r>
            <a:r>
              <a:rPr lang="ru-RU" sz="1400" dirty="0"/>
              <a:t> </a:t>
            </a:r>
            <a:r>
              <a:rPr lang="ru-RU" sz="1400" dirty="0" err="1"/>
              <a:t>тощо</a:t>
            </a:r>
            <a:r>
              <a:rPr lang="ru-RU" sz="1400" dirty="0"/>
              <a:t>;</a:t>
            </a:r>
            <a:endParaRPr lang="en-US" sz="1400" dirty="0"/>
          </a:p>
          <a:p>
            <a:pPr lvl="0"/>
            <a:r>
              <a:rPr lang="ru-RU" sz="1400" dirty="0"/>
              <a:t>• </a:t>
            </a:r>
            <a:r>
              <a:rPr lang="ru-RU" sz="1400" i="1" dirty="0"/>
              <a:t>план по НДДКР</a:t>
            </a:r>
            <a:r>
              <a:rPr lang="ru-RU" sz="1400" dirty="0"/>
              <a:t> – </a:t>
            </a:r>
            <a:r>
              <a:rPr lang="ru-RU" sz="1400" dirty="0" err="1"/>
              <a:t>науково-технічний</a:t>
            </a:r>
            <a:r>
              <a:rPr lang="ru-RU" sz="1400" dirty="0"/>
              <a:t> </a:t>
            </a:r>
            <a:r>
              <a:rPr lang="ru-RU" sz="1400" dirty="0" err="1"/>
              <a:t>рівень</a:t>
            </a:r>
            <a:r>
              <a:rPr lang="ru-RU" sz="1400" dirty="0"/>
              <a:t> </a:t>
            </a:r>
            <a:r>
              <a:rPr lang="ru-RU" sz="1400" dirty="0" err="1"/>
              <a:t>розробок</a:t>
            </a:r>
            <a:r>
              <a:rPr lang="ru-RU" sz="1400" dirty="0"/>
              <a:t>, </a:t>
            </a:r>
            <a:r>
              <a:rPr lang="ru-RU" sz="1400" dirty="0" err="1"/>
              <a:t>виграти</a:t>
            </a:r>
            <a:r>
              <a:rPr lang="ru-RU" sz="1400" dirty="0"/>
              <a:t>, </a:t>
            </a:r>
            <a:r>
              <a:rPr lang="ru-RU" sz="1400" dirty="0" err="1"/>
              <a:t>дослідження</a:t>
            </a:r>
            <a:r>
              <a:rPr lang="ru-RU" sz="1400" dirty="0"/>
              <a:t> та </a:t>
            </a:r>
            <a:r>
              <a:rPr lang="ru-RU" sz="1400" dirty="0" err="1"/>
              <a:t>розробки</a:t>
            </a:r>
            <a:r>
              <a:rPr lang="ru-RU" sz="1400" dirty="0"/>
              <a:t>, </a:t>
            </a:r>
            <a:r>
              <a:rPr lang="ru-RU" sz="1400" dirty="0" err="1"/>
              <a:t>патентна</a:t>
            </a:r>
            <a:r>
              <a:rPr lang="ru-RU" sz="1400" dirty="0"/>
              <a:t> "чистота" </a:t>
            </a:r>
            <a:r>
              <a:rPr lang="ru-RU" sz="1400" dirty="0" err="1"/>
              <a:t>розробок</a:t>
            </a:r>
            <a:r>
              <a:rPr lang="ru-RU" sz="1400" dirty="0"/>
              <a:t>, </a:t>
            </a:r>
            <a:r>
              <a:rPr lang="ru-RU" sz="1400" dirty="0" err="1"/>
              <a:t>рівень</a:t>
            </a:r>
            <a:r>
              <a:rPr lang="ru-RU" sz="1400" dirty="0"/>
              <a:t> </a:t>
            </a:r>
            <a:r>
              <a:rPr lang="ru-RU" sz="1400" dirty="0" err="1"/>
              <a:t>науково</a:t>
            </a:r>
            <a:r>
              <a:rPr lang="ru-RU" sz="1400" dirty="0"/>
              <a:t>- </a:t>
            </a:r>
            <a:r>
              <a:rPr lang="ru-RU" sz="1400" dirty="0" err="1"/>
              <a:t>технічного</a:t>
            </a:r>
            <a:r>
              <a:rPr lang="ru-RU" sz="1400" dirty="0"/>
              <a:t> </a:t>
            </a:r>
            <a:r>
              <a:rPr lang="ru-RU" sz="1400" dirty="0" err="1"/>
              <a:t>потенціалу</a:t>
            </a:r>
            <a:r>
              <a:rPr lang="ru-RU" sz="1400" dirty="0"/>
              <a:t> </a:t>
            </a:r>
            <a:r>
              <a:rPr lang="ru-RU" sz="1400" dirty="0" err="1"/>
              <a:t>тощо</a:t>
            </a:r>
            <a:r>
              <a:rPr lang="ru-RU" sz="1400" dirty="0"/>
              <a:t>.</a:t>
            </a:r>
            <a:endParaRPr lang="en-US" sz="14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32048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Відмінності</a:t>
            </a:r>
            <a:r>
              <a:rPr lang="ru-RU" b="1" dirty="0"/>
              <a:t> </a:t>
            </a:r>
            <a:r>
              <a:rPr lang="ru-RU" b="1" dirty="0" err="1"/>
              <a:t>між</a:t>
            </a:r>
            <a:r>
              <a:rPr lang="ru-RU" b="1" dirty="0"/>
              <a:t> </a:t>
            </a:r>
            <a:r>
              <a:rPr lang="ru-RU" b="1" dirty="0" err="1"/>
              <a:t>довгостроковим</a:t>
            </a:r>
            <a:r>
              <a:rPr lang="ru-RU" b="1" dirty="0"/>
              <a:t> і </a:t>
            </a:r>
            <a:r>
              <a:rPr lang="ru-RU" b="1" dirty="0" err="1"/>
              <a:t>стратегічним</a:t>
            </a:r>
            <a:r>
              <a:rPr lang="ru-RU" b="1" dirty="0"/>
              <a:t> </a:t>
            </a:r>
            <a:r>
              <a:rPr lang="ru-RU" b="1" dirty="0" err="1"/>
              <a:t>плануванням</a:t>
            </a:r>
            <a:r>
              <a:rPr lang="ru-RU" b="1" dirty="0"/>
              <a:t> </a:t>
            </a:r>
            <a:endParaRPr lang="en-US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81038" y="2446115"/>
          <a:ext cx="9613899" cy="33802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04633">
                  <a:extLst>
                    <a:ext uri="{9D8B030D-6E8A-4147-A177-3AD203B41FA5}">
                      <a16:colId xmlns:a16="http://schemas.microsoft.com/office/drawing/2014/main" val="30012983"/>
                    </a:ext>
                  </a:extLst>
                </a:gridCol>
                <a:gridCol w="3204633">
                  <a:extLst>
                    <a:ext uri="{9D8B030D-6E8A-4147-A177-3AD203B41FA5}">
                      <a16:colId xmlns:a16="http://schemas.microsoft.com/office/drawing/2014/main" val="1627946782"/>
                    </a:ext>
                  </a:extLst>
                </a:gridCol>
                <a:gridCol w="3204633">
                  <a:extLst>
                    <a:ext uri="{9D8B030D-6E8A-4147-A177-3AD203B41FA5}">
                      <a16:colId xmlns:a16="http://schemas.microsoft.com/office/drawing/2014/main" val="76158651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Фактор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Довгострокове планування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Стратегічне планування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29183503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Вектор руху планування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З теперішності в майбутнє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3 майбутнього у теперішність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17576164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Що покладено в основу планування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Потреба в забезпеченні планомірної безперебійної роботи організації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В основу покладена стратегія як засіб досягнення поставлених цілей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15325509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Умови конкуренції, за якої здійснюється планування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Цінова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Нецінова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6393213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Основні фактори прийняття рішень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Фактори внутрішнього середовища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Фактори внутрішнього і зовнішнього середовища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4668935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Результати планування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У вигляді конкретних значень та кількісних показників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Наявність багатоваріантного стратегічного плану залежно від обраної стратегії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12331858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Значення для підприємства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Є функцією часу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Є </a:t>
                      </a:r>
                      <a:r>
                        <a:rPr lang="ru-RU" sz="1200" dirty="0" err="1">
                          <a:effectLst/>
                        </a:rPr>
                        <a:t>функцією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напряму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розвитку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2538399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3928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/>
              <a:t>стратегічного</a:t>
            </a:r>
            <a:r>
              <a:rPr lang="ru-RU" dirty="0"/>
              <a:t> </a:t>
            </a:r>
            <a:r>
              <a:rPr lang="ru-RU" dirty="0" err="1" smtClean="0"/>
              <a:t>планування</a:t>
            </a:r>
            <a:r>
              <a:rPr lang="ru-RU" dirty="0" smtClean="0"/>
              <a:t> </a:t>
            </a:r>
            <a:r>
              <a:rPr lang="ru-RU" dirty="0" err="1" smtClean="0"/>
              <a:t>призводять</a:t>
            </a:r>
            <a:r>
              <a:rPr lang="ru-RU" dirty="0" smtClean="0"/>
              <a:t> до </a:t>
            </a:r>
            <a:r>
              <a:rPr lang="ru-RU" dirty="0" err="1" smtClean="0"/>
              <a:t>такииз</a:t>
            </a:r>
            <a:r>
              <a:rPr lang="ru-RU" dirty="0" smtClean="0"/>
              <a:t> </a:t>
            </a:r>
            <a:r>
              <a:rPr lang="ru-RU" dirty="0" err="1"/>
              <a:t>зміни</a:t>
            </a:r>
            <a:r>
              <a:rPr lang="ru-RU" dirty="0"/>
              <a:t> в </a:t>
            </a:r>
            <a:r>
              <a:rPr lang="ru-RU" dirty="0" err="1" smtClean="0"/>
              <a:t>функціонуванні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91308" y="2308836"/>
            <a:ext cx="9768254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• </a:t>
            </a:r>
            <a:r>
              <a:rPr lang="ru-RU" dirty="0" err="1"/>
              <a:t>вихід</a:t>
            </a:r>
            <a:r>
              <a:rPr lang="ru-RU" dirty="0"/>
              <a:t> на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НДДКР;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• </a:t>
            </a:r>
            <a:r>
              <a:rPr lang="ru-RU" dirty="0" err="1"/>
              <a:t>виведення</a:t>
            </a:r>
            <a:r>
              <a:rPr lang="ru-RU" dirty="0"/>
              <a:t> на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• </a:t>
            </a:r>
            <a:r>
              <a:rPr lang="ru-RU" dirty="0" err="1"/>
              <a:t>диверсифікація</a:t>
            </a:r>
            <a:r>
              <a:rPr lang="ru-RU" dirty="0"/>
              <a:t> портфелю </a:t>
            </a:r>
            <a:r>
              <a:rPr lang="ru-RU" dirty="0" err="1"/>
              <a:t>продукції</a:t>
            </a:r>
            <a:r>
              <a:rPr lang="ru-RU" dirty="0"/>
              <a:t> та </a:t>
            </a:r>
            <a:r>
              <a:rPr lang="ru-RU" dirty="0" err="1"/>
              <a:t>послуг</a:t>
            </a:r>
            <a:r>
              <a:rPr lang="ru-RU" dirty="0"/>
              <a:t>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• </a:t>
            </a:r>
            <a:r>
              <a:rPr lang="ru-RU" dirty="0" err="1"/>
              <a:t>злиття</a:t>
            </a:r>
            <a:r>
              <a:rPr lang="ru-RU" dirty="0"/>
              <a:t> та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фірм</a:t>
            </a:r>
            <a:r>
              <a:rPr lang="ru-RU" dirty="0"/>
              <a:t>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• </a:t>
            </a:r>
            <a:r>
              <a:rPr lang="ru-RU" dirty="0" err="1"/>
              <a:t>реорганізація</a:t>
            </a:r>
            <a:r>
              <a:rPr lang="ru-RU" dirty="0"/>
              <a:t> та </a:t>
            </a:r>
            <a:r>
              <a:rPr lang="ru-RU" dirty="0" err="1"/>
              <a:t>перерозподіл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та </a:t>
            </a:r>
            <a:r>
              <a:rPr lang="ru-RU" dirty="0" err="1"/>
              <a:t>відповідальності</a:t>
            </a:r>
            <a:r>
              <a:rPr lang="ru-RU" dirty="0"/>
              <a:t> </a:t>
            </a:r>
            <a:r>
              <a:rPr lang="ru-RU" dirty="0" err="1"/>
              <a:t>всередині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• </a:t>
            </a:r>
            <a:r>
              <a:rPr lang="ru-RU" dirty="0" err="1"/>
              <a:t>скорочення</a:t>
            </a:r>
            <a:r>
              <a:rPr lang="ru-RU" dirty="0"/>
              <a:t> та </a:t>
            </a:r>
            <a:r>
              <a:rPr lang="ru-RU" dirty="0" err="1"/>
              <a:t>ліквідація</a:t>
            </a:r>
            <a:r>
              <a:rPr lang="ru-RU" dirty="0"/>
              <a:t> </a:t>
            </a:r>
            <a:r>
              <a:rPr lang="ru-RU" dirty="0" err="1"/>
              <a:t>нерентабельних</a:t>
            </a:r>
            <a:r>
              <a:rPr lang="ru-RU" dirty="0"/>
              <a:t> </a:t>
            </a:r>
            <a:r>
              <a:rPr lang="ru-RU" dirty="0" err="1"/>
              <a:t>виробництв</a:t>
            </a:r>
            <a:r>
              <a:rPr lang="ru-RU" dirty="0"/>
              <a:t>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• </a:t>
            </a:r>
            <a:r>
              <a:rPr lang="ru-RU" dirty="0" err="1"/>
              <a:t>проектування</a:t>
            </a:r>
            <a:r>
              <a:rPr lang="ru-RU" dirty="0"/>
              <a:t> та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потужностей</a:t>
            </a:r>
            <a:r>
              <a:rPr lang="ru-RU" dirty="0"/>
              <a:t>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•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 персоналу;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•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79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Стратегічне планування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92368" y="2294980"/>
            <a:ext cx="10304585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 smtClean="0"/>
              <a:t>Це систематизовані </a:t>
            </a:r>
            <a:r>
              <a:rPr lang="uk-UA" dirty="0"/>
              <a:t>та більш-менш формалізовані зусилля всього підприємства, спрямовані на розробку та організацію виконання стратегічних планів, проектів і програм. </a:t>
            </a:r>
            <a:endParaRPr lang="uk-UA" dirty="0" smtClean="0"/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uk-UA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 smtClean="0"/>
              <a:t>У </a:t>
            </a:r>
            <a:r>
              <a:rPr lang="uk-UA" dirty="0"/>
              <a:t>свою чергу, розробка планів як специфічний вид діяльності – послідовний ітераційний процес, що складається з кількох</a:t>
            </a:r>
            <a:r>
              <a:rPr lang="ru-RU" dirty="0"/>
              <a:t> </a:t>
            </a:r>
            <a:r>
              <a:rPr lang="uk-UA" dirty="0"/>
              <a:t>взаємопов'язаних етапів: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1)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2)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стратегій</a:t>
            </a:r>
            <a:r>
              <a:rPr lang="ru-RU" dirty="0"/>
              <a:t> ("</a:t>
            </a:r>
            <a:r>
              <a:rPr lang="ru-RU" dirty="0" err="1"/>
              <a:t>стратегічного</a:t>
            </a:r>
            <a:r>
              <a:rPr lang="ru-RU" dirty="0"/>
              <a:t> набору") та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3) </a:t>
            </a:r>
            <a:r>
              <a:rPr lang="ru-RU" dirty="0" err="1"/>
              <a:t>передбачення</a:t>
            </a:r>
            <a:r>
              <a:rPr lang="ru-RU" dirty="0"/>
              <a:t> </a:t>
            </a:r>
            <a:r>
              <a:rPr lang="ru-RU" dirty="0" err="1"/>
              <a:t>послідовності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у межах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тривалого</a:t>
            </a:r>
            <a:r>
              <a:rPr lang="ru-RU" dirty="0"/>
              <a:t> часу та </a:t>
            </a:r>
            <a:r>
              <a:rPr lang="ru-RU" dirty="0" err="1"/>
              <a:t>закріплення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у планах, проектах і </a:t>
            </a:r>
            <a:r>
              <a:rPr lang="ru-RU" dirty="0" err="1"/>
              <a:t>програмах</a:t>
            </a:r>
            <a:r>
              <a:rPr lang="ru-RU" dirty="0"/>
              <a:t> </a:t>
            </a:r>
            <a:r>
              <a:rPr lang="ru-RU" dirty="0" err="1"/>
              <a:t>різного</a:t>
            </a:r>
            <a:r>
              <a:rPr lang="ru-RU" dirty="0"/>
              <a:t> типу,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інструментами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та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стратегій</a:t>
            </a:r>
            <a:r>
              <a:rPr lang="ru-RU" dirty="0"/>
              <a:t>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4)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планових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;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5) </a:t>
            </a:r>
            <a:r>
              <a:rPr lang="ru-RU" dirty="0" err="1"/>
              <a:t>облік</a:t>
            </a:r>
            <a:r>
              <a:rPr lang="ru-RU" dirty="0"/>
              <a:t>, контроль та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їхнього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984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Підходи </a:t>
            </a:r>
            <a:r>
              <a:rPr lang="uk-UA" dirty="0"/>
              <a:t>щодо стратегічного </a:t>
            </a:r>
            <a:r>
              <a:rPr lang="uk-UA" dirty="0" smtClean="0"/>
              <a:t>планування: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86861" y="1919785"/>
            <a:ext cx="11192607" cy="3817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err="1" smtClean="0"/>
              <a:t>формальний</a:t>
            </a:r>
            <a:r>
              <a:rPr lang="ru-RU" b="1" dirty="0" smtClean="0"/>
              <a:t> </a:t>
            </a:r>
            <a:r>
              <a:rPr lang="ru-RU" b="1" dirty="0" err="1"/>
              <a:t>підхід</a:t>
            </a:r>
            <a:r>
              <a:rPr lang="ru-RU" dirty="0"/>
              <a:t> – </a:t>
            </a:r>
            <a:r>
              <a:rPr lang="ru-RU" dirty="0" err="1"/>
              <a:t>передбачається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точно </a:t>
            </a:r>
            <a:r>
              <a:rPr lang="ru-RU" dirty="0" err="1"/>
              <a:t>охарактеризовані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кількісних</a:t>
            </a:r>
            <a:r>
              <a:rPr lang="ru-RU" dirty="0"/>
              <a:t> моделей та </a:t>
            </a:r>
            <a:r>
              <a:rPr lang="ru-RU" dirty="0" err="1"/>
              <a:t>існує</a:t>
            </a:r>
            <a:r>
              <a:rPr lang="ru-RU" dirty="0"/>
              <a:t> консенсус на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. </a:t>
            </a:r>
            <a:endParaRPr lang="ru-RU" dirty="0" smtClean="0"/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US" dirty="0"/>
          </a:p>
          <a:p>
            <a:r>
              <a:rPr lang="uk-UA" b="1" dirty="0" err="1" smtClean="0"/>
              <a:t>інкрементальний</a:t>
            </a:r>
            <a:r>
              <a:rPr lang="uk-UA" b="1" dirty="0" smtClean="0"/>
              <a:t> </a:t>
            </a:r>
            <a:r>
              <a:rPr lang="uk-UA" b="1" dirty="0"/>
              <a:t>підхід </a:t>
            </a:r>
            <a:r>
              <a:rPr lang="uk-UA" dirty="0"/>
              <a:t>–</a:t>
            </a:r>
            <a:r>
              <a:rPr lang="ru-RU" dirty="0"/>
              <a:t> </a:t>
            </a:r>
            <a:r>
              <a:rPr lang="uk-UA" dirty="0"/>
              <a:t>в ньому не визнають точно визначені критерії, віддаючи перевагу якісним, які більш адекватно відображають переваги, цінності, емоції і страхи людей. </a:t>
            </a:r>
            <a:r>
              <a:rPr lang="uk-UA" dirty="0"/>
              <a:t>Стверджується, що при ідентифікації та оцінці альтернативних рішень конфлікти, що пов'язані з цінностями, послаблюються після взаємного пристосування, або, іншими словами, після торгів, компромісів, і можливо, силових прийомів</a:t>
            </a:r>
            <a:r>
              <a:rPr lang="uk-UA" dirty="0" smtClean="0"/>
              <a:t>.</a:t>
            </a:r>
          </a:p>
          <a:p>
            <a:endParaRPr lang="uk-UA" dirty="0"/>
          </a:p>
          <a:p>
            <a:r>
              <a:rPr lang="ru-RU" b="1" i="1" dirty="0" err="1"/>
              <a:t>системний</a:t>
            </a:r>
            <a:r>
              <a:rPr lang="ru-RU" b="1" i="1" dirty="0"/>
              <a:t> </a:t>
            </a:r>
            <a:r>
              <a:rPr lang="ru-RU" b="1" i="1" dirty="0" err="1"/>
              <a:t>підхід</a:t>
            </a:r>
            <a:r>
              <a:rPr lang="ru-RU" i="1" dirty="0"/>
              <a:t> –</a:t>
            </a:r>
            <a:r>
              <a:rPr lang="ru-RU" dirty="0"/>
              <a:t> </a:t>
            </a:r>
            <a:r>
              <a:rPr lang="ru-RU" dirty="0" err="1"/>
              <a:t>передбачає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майбутнє</a:t>
            </a:r>
            <a:r>
              <a:rPr lang="ru-RU" dirty="0"/>
              <a:t> </a:t>
            </a:r>
            <a:r>
              <a:rPr lang="ru-RU" dirty="0" err="1"/>
              <a:t>невизначене</a:t>
            </a:r>
            <a:r>
              <a:rPr lang="ru-RU" dirty="0"/>
              <a:t> і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передбачене</a:t>
            </a:r>
            <a:r>
              <a:rPr lang="ru-RU" dirty="0"/>
              <a:t>, </a:t>
            </a:r>
            <a:r>
              <a:rPr lang="ru-RU" dirty="0" err="1"/>
              <a:t>виходячи</a:t>
            </a:r>
            <a:r>
              <a:rPr lang="ru-RU" dirty="0"/>
              <a:t> з умов </a:t>
            </a:r>
            <a:r>
              <a:rPr lang="ru-RU" dirty="0" err="1"/>
              <a:t>теперішнього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минулого</a:t>
            </a:r>
            <a:r>
              <a:rPr lang="ru-RU" dirty="0"/>
              <a:t>. Акцент ставиться на </a:t>
            </a:r>
            <a:r>
              <a:rPr lang="ru-RU" dirty="0" err="1"/>
              <a:t>створенні</a:t>
            </a:r>
            <a:r>
              <a:rPr lang="ru-RU" dirty="0"/>
              <a:t> </a:t>
            </a:r>
            <a:r>
              <a:rPr lang="ru-RU" dirty="0" err="1"/>
              <a:t>альтернативних</a:t>
            </a:r>
            <a:r>
              <a:rPr lang="ru-RU" dirty="0"/>
              <a:t> </a:t>
            </a:r>
            <a:r>
              <a:rPr lang="ru-RU" dirty="0" err="1"/>
              <a:t>сценаріїв</a:t>
            </a:r>
            <a:r>
              <a:rPr lang="ru-RU" dirty="0"/>
              <a:t> </a:t>
            </a:r>
            <a:r>
              <a:rPr lang="ru-RU" dirty="0" err="1"/>
              <a:t>майбутнього</a:t>
            </a:r>
            <a:r>
              <a:rPr lang="ru-RU" dirty="0"/>
              <a:t>, </a:t>
            </a:r>
            <a:r>
              <a:rPr lang="ru-RU" dirty="0" err="1"/>
              <a:t>спираючись</a:t>
            </a:r>
            <a:r>
              <a:rPr lang="ru-RU" dirty="0"/>
              <a:t> на </a:t>
            </a:r>
            <a:r>
              <a:rPr lang="ru-RU" dirty="0" err="1"/>
              <a:t>сьогоднішню</a:t>
            </a:r>
            <a:r>
              <a:rPr lang="ru-RU" dirty="0"/>
              <a:t> </a:t>
            </a:r>
            <a:r>
              <a:rPr lang="ru-RU" dirty="0" err="1"/>
              <a:t>дію</a:t>
            </a:r>
            <a:r>
              <a:rPr lang="ru-RU" dirty="0"/>
              <a:t>, а не </a:t>
            </a:r>
            <a:r>
              <a:rPr lang="ru-RU" dirty="0" err="1"/>
              <a:t>просте</a:t>
            </a:r>
            <a:r>
              <a:rPr lang="ru-RU" dirty="0"/>
              <a:t> </a:t>
            </a:r>
            <a:r>
              <a:rPr lang="ru-RU" dirty="0" err="1"/>
              <a:t>пристосування</a:t>
            </a:r>
            <a:r>
              <a:rPr lang="ru-RU" dirty="0"/>
              <a:t> до того,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принесе</a:t>
            </a:r>
            <a:r>
              <a:rPr lang="ru-RU" dirty="0"/>
              <a:t> </a:t>
            </a:r>
            <a:r>
              <a:rPr lang="ru-RU" dirty="0" err="1"/>
              <a:t>майбутнє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603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ролі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 та </a:t>
            </a:r>
            <a:r>
              <a:rPr lang="ru-RU" dirty="0" err="1"/>
              <a:t>вищого</a:t>
            </a:r>
            <a:r>
              <a:rPr lang="ru-RU" dirty="0"/>
              <a:t> персоналу в </a:t>
            </a:r>
            <a:r>
              <a:rPr lang="ru-RU" dirty="0" err="1"/>
              <a:t>розробці</a:t>
            </a:r>
            <a:r>
              <a:rPr lang="ru-RU" dirty="0"/>
              <a:t> </a:t>
            </a:r>
            <a:r>
              <a:rPr lang="ru-RU" dirty="0" err="1"/>
              <a:t>планових</a:t>
            </a:r>
            <a:r>
              <a:rPr lang="ru-RU" dirty="0"/>
              <a:t> </a:t>
            </a:r>
            <a:r>
              <a:rPr lang="ru-RU" dirty="0" err="1"/>
              <a:t>стратегій</a:t>
            </a:r>
            <a:r>
              <a:rPr lang="ru-RU" dirty="0"/>
              <a:t> </a:t>
            </a:r>
            <a:r>
              <a:rPr lang="ru-RU" dirty="0" err="1"/>
              <a:t>розрізняють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підходи</a:t>
            </a:r>
            <a:r>
              <a:rPr lang="ru-RU" dirty="0"/>
              <a:t>: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0321" y="2424838"/>
            <a:ext cx="10644171" cy="3596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1. </a:t>
            </a:r>
            <a:r>
              <a:rPr lang="ru-RU" dirty="0" err="1"/>
              <a:t>Одноосібний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. </a:t>
            </a:r>
            <a:r>
              <a:rPr lang="ru-RU" dirty="0" err="1"/>
              <a:t>Керівник</a:t>
            </a:r>
            <a:r>
              <a:rPr lang="ru-RU" dirty="0"/>
              <a:t> є </a:t>
            </a:r>
            <a:r>
              <a:rPr lang="ru-RU" dirty="0" err="1"/>
              <a:t>головним</a:t>
            </a:r>
            <a:r>
              <a:rPr lang="ru-RU" dirty="0"/>
              <a:t> стратегом,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вирішальний</a:t>
            </a:r>
            <a:r>
              <a:rPr lang="ru-RU" dirty="0"/>
              <a:t> голос при </a:t>
            </a:r>
            <a:r>
              <a:rPr lang="ru-RU" dirty="0" err="1"/>
              <a:t>аналізі</a:t>
            </a:r>
            <a:r>
              <a:rPr lang="ru-RU" dirty="0"/>
              <a:t>, </a:t>
            </a:r>
            <a:r>
              <a:rPr lang="ru-RU" dirty="0" err="1"/>
              <a:t>формуванні</a:t>
            </a:r>
            <a:r>
              <a:rPr lang="ru-RU" dirty="0"/>
              <a:t> альтернатив і </a:t>
            </a:r>
            <a:r>
              <a:rPr lang="ru-RU" dirty="0" err="1"/>
              <a:t>визначенні</a:t>
            </a:r>
            <a:r>
              <a:rPr lang="ru-RU" dirty="0"/>
              <a:t> </a:t>
            </a:r>
            <a:r>
              <a:rPr lang="ru-RU" dirty="0" err="1"/>
              <a:t>стратегій</a:t>
            </a:r>
            <a:r>
              <a:rPr lang="ru-RU" dirty="0"/>
              <a:t>.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2. </a:t>
            </a:r>
            <a:r>
              <a:rPr lang="ru-RU" dirty="0" err="1"/>
              <a:t>Підхід</a:t>
            </a:r>
            <a:r>
              <a:rPr lang="ru-RU" dirty="0"/>
              <a:t>, </a:t>
            </a:r>
            <a:r>
              <a:rPr lang="ru-RU" dirty="0" err="1"/>
              <a:t>побудований</a:t>
            </a:r>
            <a:r>
              <a:rPr lang="ru-RU" dirty="0"/>
              <a:t> на </a:t>
            </a:r>
            <a:r>
              <a:rPr lang="ru-RU" dirty="0" err="1"/>
              <a:t>делегуванні</a:t>
            </a:r>
            <a:r>
              <a:rPr lang="ru-RU" dirty="0"/>
              <a:t>. </a:t>
            </a:r>
            <a:r>
              <a:rPr lang="ru-RU" dirty="0" err="1"/>
              <a:t>Керівник</a:t>
            </a:r>
            <a:r>
              <a:rPr lang="ru-RU" dirty="0"/>
              <a:t> </a:t>
            </a:r>
            <a:r>
              <a:rPr lang="ru-RU" dirty="0" err="1"/>
              <a:t>делегує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весь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підлеглим</a:t>
            </a:r>
            <a:r>
              <a:rPr lang="ru-RU" dirty="0"/>
              <a:t>, </a:t>
            </a:r>
            <a:r>
              <a:rPr lang="ru-RU" dirty="0" err="1"/>
              <a:t>найчастіше</a:t>
            </a:r>
            <a:r>
              <a:rPr lang="ru-RU" dirty="0"/>
              <a:t> – </a:t>
            </a:r>
            <a:r>
              <a:rPr lang="ru-RU" dirty="0" err="1"/>
              <a:t>спеціальним</a:t>
            </a:r>
            <a:r>
              <a:rPr lang="ru-RU" dirty="0"/>
              <a:t> </a:t>
            </a:r>
            <a:r>
              <a:rPr lang="ru-RU" dirty="0" err="1"/>
              <a:t>плановим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ланкам, </a:t>
            </a:r>
            <a:r>
              <a:rPr lang="ru-RU" dirty="0" err="1"/>
              <a:t>які</a:t>
            </a:r>
            <a:r>
              <a:rPr lang="ru-RU" dirty="0"/>
              <a:t> і </a:t>
            </a:r>
            <a:r>
              <a:rPr lang="ru-RU" dirty="0" err="1"/>
              <a:t>формують</a:t>
            </a:r>
            <a:r>
              <a:rPr lang="ru-RU" dirty="0"/>
              <a:t> </a:t>
            </a:r>
            <a:r>
              <a:rPr lang="ru-RU" dirty="0" err="1"/>
              <a:t>дієвий</a:t>
            </a:r>
            <a:r>
              <a:rPr lang="ru-RU" dirty="0"/>
              <a:t> </a:t>
            </a:r>
            <a:r>
              <a:rPr lang="ru-RU" dirty="0" err="1"/>
              <a:t>стратегічний</a:t>
            </a:r>
            <a:r>
              <a:rPr lang="ru-RU" dirty="0"/>
              <a:t> план.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3. </a:t>
            </a:r>
            <a:r>
              <a:rPr lang="ru-RU" dirty="0" err="1"/>
              <a:t>Підхід</a:t>
            </a:r>
            <a:r>
              <a:rPr lang="ru-RU" dirty="0"/>
              <a:t>, </a:t>
            </a:r>
            <a:r>
              <a:rPr lang="ru-RU" dirty="0" err="1"/>
              <a:t>побудований</a:t>
            </a:r>
            <a:r>
              <a:rPr lang="ru-RU" dirty="0"/>
              <a:t> на </a:t>
            </a:r>
            <a:r>
              <a:rPr lang="ru-RU" dirty="0" err="1"/>
              <a:t>співробітництві</a:t>
            </a:r>
            <a:r>
              <a:rPr lang="ru-RU" dirty="0"/>
              <a:t>. В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керівник</a:t>
            </a:r>
            <a:r>
              <a:rPr lang="ru-RU" dirty="0"/>
              <a:t> </a:t>
            </a:r>
            <a:r>
              <a:rPr lang="ru-RU" dirty="0" err="1"/>
              <a:t>спільно</a:t>
            </a:r>
            <a:r>
              <a:rPr lang="ru-RU" dirty="0"/>
              <a:t> з </a:t>
            </a:r>
            <a:r>
              <a:rPr lang="ru-RU" dirty="0" err="1"/>
              <a:t>плановими</a:t>
            </a:r>
            <a:r>
              <a:rPr lang="ru-RU" dirty="0"/>
              <a:t> органами </a:t>
            </a:r>
            <a:r>
              <a:rPr lang="ru-RU" dirty="0" err="1"/>
              <a:t>використовує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 </a:t>
            </a:r>
            <a:r>
              <a:rPr lang="ru-RU" dirty="0" err="1"/>
              <a:t>майбутніх</a:t>
            </a:r>
            <a:r>
              <a:rPr lang="ru-RU" dirty="0"/>
              <a:t> </a:t>
            </a:r>
            <a:r>
              <a:rPr lang="ru-RU" dirty="0" err="1"/>
              <a:t>ключових</a:t>
            </a:r>
            <a:r>
              <a:rPr lang="ru-RU" dirty="0"/>
              <a:t> </a:t>
            </a:r>
            <a:r>
              <a:rPr lang="ru-RU" dirty="0" err="1"/>
              <a:t>виконавців</a:t>
            </a:r>
            <a:r>
              <a:rPr lang="ru-RU" dirty="0"/>
              <a:t>. На </a:t>
            </a:r>
            <a:r>
              <a:rPr lang="ru-RU" dirty="0" err="1"/>
              <a:t>цих</a:t>
            </a:r>
            <a:r>
              <a:rPr lang="ru-RU" dirty="0"/>
              <a:t> засадах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сформувати</a:t>
            </a:r>
            <a:r>
              <a:rPr lang="ru-RU" dirty="0"/>
              <a:t> </a:t>
            </a:r>
            <a:r>
              <a:rPr lang="ru-RU" dirty="0" err="1"/>
              <a:t>стратегію</a:t>
            </a:r>
            <a:r>
              <a:rPr lang="ru-RU" dirty="0"/>
              <a:t>, </a:t>
            </a:r>
            <a:r>
              <a:rPr lang="ru-RU" dirty="0" err="1"/>
              <a:t>збалансовану</a:t>
            </a:r>
            <a:r>
              <a:rPr lang="ru-RU" dirty="0"/>
              <a:t> за </a:t>
            </a:r>
            <a:r>
              <a:rPr lang="ru-RU" dirty="0" err="1"/>
              <a:t>змістом</a:t>
            </a:r>
            <a:r>
              <a:rPr lang="ru-RU" dirty="0"/>
              <a:t>, </a:t>
            </a:r>
            <a:r>
              <a:rPr lang="ru-RU" dirty="0" err="1"/>
              <a:t>термінами</a:t>
            </a:r>
            <a:r>
              <a:rPr lang="ru-RU" dirty="0"/>
              <a:t> та </a:t>
            </a: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виконавців</a:t>
            </a:r>
            <a:r>
              <a:rPr lang="ru-RU" dirty="0"/>
              <a:t>.</a:t>
            </a:r>
            <a:endParaRPr lang="en-US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/>
              <a:t>4. </a:t>
            </a:r>
            <a:r>
              <a:rPr lang="ru-RU" dirty="0" err="1"/>
              <a:t>Підхід</a:t>
            </a:r>
            <a:r>
              <a:rPr lang="ru-RU" dirty="0"/>
              <a:t>, </a:t>
            </a:r>
            <a:r>
              <a:rPr lang="ru-RU" dirty="0" err="1"/>
              <a:t>побудований</a:t>
            </a:r>
            <a:r>
              <a:rPr lang="ru-RU" dirty="0"/>
              <a:t> на </a:t>
            </a:r>
            <a:r>
              <a:rPr lang="ru-RU" dirty="0" err="1"/>
              <a:t>конкуренції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в </a:t>
            </a:r>
            <a:r>
              <a:rPr lang="ru-RU" dirty="0" err="1"/>
              <a:t>заохоченні</a:t>
            </a:r>
            <a:r>
              <a:rPr lang="ru-RU" dirty="0"/>
              <a:t> </a:t>
            </a:r>
            <a:r>
              <a:rPr lang="ru-RU" dirty="0" err="1"/>
              <a:t>підлеглих</a:t>
            </a:r>
            <a:r>
              <a:rPr lang="ru-RU" dirty="0"/>
              <a:t> до </a:t>
            </a:r>
            <a:r>
              <a:rPr lang="ru-RU" dirty="0" err="1"/>
              <a:t>участі</a:t>
            </a:r>
            <a:r>
              <a:rPr lang="ru-RU" dirty="0"/>
              <a:t> в </a:t>
            </a:r>
            <a:r>
              <a:rPr lang="ru-RU" dirty="0" err="1"/>
              <a:t>розробці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, до </a:t>
            </a:r>
            <a:r>
              <a:rPr lang="ru-RU" dirty="0" err="1"/>
              <a:t>боротьби</a:t>
            </a:r>
            <a:r>
              <a:rPr lang="ru-RU" dirty="0"/>
              <a:t> за </a:t>
            </a:r>
            <a:r>
              <a:rPr lang="ru-RU" dirty="0" err="1"/>
              <a:t>першість</a:t>
            </a:r>
            <a:r>
              <a:rPr lang="ru-RU" dirty="0"/>
              <a:t> у </a:t>
            </a:r>
            <a:r>
              <a:rPr lang="ru-RU" dirty="0" err="1"/>
              <a:t>висуванні</a:t>
            </a:r>
            <a:r>
              <a:rPr lang="ru-RU" dirty="0"/>
              <a:t> </a:t>
            </a:r>
            <a:r>
              <a:rPr lang="ru-RU" dirty="0" err="1"/>
              <a:t>ідей</a:t>
            </a:r>
            <a:r>
              <a:rPr lang="ru-RU" dirty="0"/>
              <a:t>.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майбутніх</a:t>
            </a:r>
            <a:r>
              <a:rPr lang="ru-RU" dirty="0"/>
              <a:t> </a:t>
            </a:r>
            <a:r>
              <a:rPr lang="ru-RU" dirty="0" err="1"/>
              <a:t>виконавців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034426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Берлин</Template>
  <TotalTime>78</TotalTime>
  <Words>1077</Words>
  <Application>Microsoft Office PowerPoint</Application>
  <PresentationFormat>Широкоэкранный</PresentationFormat>
  <Paragraphs>97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Trebuchet MS</vt:lpstr>
      <vt:lpstr>Берлин</vt:lpstr>
      <vt:lpstr>Стратегічне планування </vt:lpstr>
      <vt:lpstr>План:</vt:lpstr>
      <vt:lpstr>Презентация PowerPoint</vt:lpstr>
      <vt:lpstr>Складові стратегічного плану передбачають наявність декількох зрізів:</vt:lpstr>
      <vt:lpstr>Відмінності між довгостроковим і стратегічним плануванням </vt:lpstr>
      <vt:lpstr>Результати стратегічного планування призводять до такииз зміни в функціонуванні організації: </vt:lpstr>
      <vt:lpstr>Стратегічне планування</vt:lpstr>
      <vt:lpstr>Підходи щодо стратегічного планування:</vt:lpstr>
      <vt:lpstr>Залежно від ролі керівника та вищого персоналу в розробці планових стратегій розрізняють такі підходи:</vt:lpstr>
      <vt:lpstr>Основні принципи стратегічного планування.</vt:lpstr>
      <vt:lpstr>Основні стадії процесу розробки стратегії: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Стратегічне планування</dc:title>
  <dc:creator>Света</dc:creator>
  <cp:lastModifiedBy>Света</cp:lastModifiedBy>
  <cp:revision>5</cp:revision>
  <dcterms:created xsi:type="dcterms:W3CDTF">2023-10-04T20:50:54Z</dcterms:created>
  <dcterms:modified xsi:type="dcterms:W3CDTF">2023-10-04T22:09:00Z</dcterms:modified>
</cp:coreProperties>
</file>