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17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06.09.2020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06.09.2020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06.09.2020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06.09.2020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85786" y="500042"/>
            <a:ext cx="7772400" cy="2000264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r>
              <a:rPr lang="uk-UA" b="1" cap="all" dirty="0" err="1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Arial" pitchFamily="34" charset="0"/>
                <a:cs typeface="Arial" pitchFamily="34" charset="0"/>
              </a:rPr>
              <a:t>Біосферологія</a:t>
            </a:r>
            <a:endParaRPr lang="ru-RU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214546" y="2786058"/>
            <a:ext cx="5257792" cy="542932"/>
          </a:xfr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uk-UA" sz="2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Презентація курсу</a:t>
            </a:r>
            <a:endParaRPr lang="ru-RU" sz="24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6146" name="Picture 2" descr="Биосфера — что это такое, границы, структура и учение о биосфере |  KtoNaNovenkogo.ru"/>
          <p:cNvPicPr>
            <a:picLocks noChangeAspect="1" noChangeArrowheads="1"/>
          </p:cNvPicPr>
          <p:nvPr/>
        </p:nvPicPr>
        <p:blipFill>
          <a:blip r:embed="rId2"/>
          <a:srcRect t="4854"/>
          <a:stretch>
            <a:fillRect/>
          </a:stretch>
        </p:blipFill>
        <p:spPr bwMode="auto">
          <a:xfrm>
            <a:off x="2000232" y="3500438"/>
            <a:ext cx="5639678" cy="301466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857620" y="285728"/>
            <a:ext cx="4786346" cy="6001643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sz="1600" b="1" i="1" dirty="0" err="1" smtClean="0">
                <a:latin typeface="Arial" pitchFamily="34" charset="0"/>
                <a:cs typeface="Arial" pitchFamily="34" charset="0"/>
              </a:rPr>
              <a:t>Навколишнє</a:t>
            </a:r>
            <a:r>
              <a:rPr lang="ru-RU" sz="1600" b="1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b="1" i="1" dirty="0" err="1" smtClean="0">
                <a:latin typeface="Arial" pitchFamily="34" charset="0"/>
                <a:cs typeface="Arial" pitchFamily="34" charset="0"/>
              </a:rPr>
              <a:t>середовище</a:t>
            </a:r>
            <a:r>
              <a:rPr lang="ru-RU" sz="1600" b="1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—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це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необхідний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 для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буття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людства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простір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що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піддається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впливу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суспільства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, яке у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ньому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живе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Його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 (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середовище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)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частково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дає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 природа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і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почасти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створює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 сама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людина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.</a:t>
            </a:r>
            <a:endParaRPr lang="en-US" sz="1600" dirty="0" smtClean="0">
              <a:latin typeface="Arial" pitchFamily="34" charset="0"/>
              <a:cs typeface="Arial" pitchFamily="34" charset="0"/>
            </a:endParaRPr>
          </a:p>
          <a:p>
            <a:pPr algn="ctr"/>
            <a:endParaRPr lang="ru-RU" sz="1600" dirty="0" smtClean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ru-RU" sz="1600" dirty="0" smtClean="0">
                <a:latin typeface="Arial" pitchFamily="34" charset="0"/>
                <a:cs typeface="Arial" pitchFamily="34" charset="0"/>
              </a:rPr>
              <a:t>Область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існування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живих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організмів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 на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Землі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називають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b="1" i="1" dirty="0" err="1" smtClean="0">
                <a:latin typeface="Arial" pitchFamily="34" charset="0"/>
                <a:cs typeface="Arial" pitchFamily="34" charset="0"/>
              </a:rPr>
              <a:t>біосферою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 (сферою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життя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).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Вчені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по-різному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трактують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це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поняття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 в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залежності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від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 того, на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що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спрямований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 акцент при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вивченні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екологічних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 проблем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.</a:t>
            </a:r>
            <a:endParaRPr lang="en-US" sz="1600" dirty="0" smtClean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ru-RU" sz="1600" dirty="0" smtClean="0">
                <a:latin typeface="Arial" pitchFamily="34" charset="0"/>
                <a:cs typeface="Arial" pitchFamily="34" charset="0"/>
              </a:rPr>
              <a:t> </a:t>
            </a:r>
            <a:endParaRPr lang="en-US" sz="1600" dirty="0" smtClean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ru-RU" sz="1600" dirty="0" smtClean="0">
                <a:latin typeface="Arial" pitchFamily="34" charset="0"/>
                <a:cs typeface="Arial" pitchFamily="34" charset="0"/>
              </a:rPr>
              <a:t>Але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основним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мабуть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ru-RU" sz="1600" b="1" i="1" dirty="0" err="1" smtClean="0">
                <a:latin typeface="Arial" pitchFamily="34" charset="0"/>
                <a:cs typeface="Arial" pitchFamily="34" charset="0"/>
              </a:rPr>
              <a:t>є</a:t>
            </a:r>
            <a:r>
              <a:rPr lang="ru-RU" sz="1600" b="1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b="1" i="1" dirty="0" err="1" smtClean="0">
                <a:latin typeface="Arial" pitchFamily="34" charset="0"/>
                <a:cs typeface="Arial" pitchFamily="34" charset="0"/>
              </a:rPr>
              <a:t>вчення</a:t>
            </a:r>
            <a:r>
              <a:rPr lang="ru-RU" sz="1600" b="1" i="1" dirty="0" smtClean="0">
                <a:latin typeface="Arial" pitchFamily="34" charset="0"/>
                <a:cs typeface="Arial" pitchFamily="34" charset="0"/>
              </a:rPr>
              <a:t> В. І. </a:t>
            </a:r>
            <a:r>
              <a:rPr lang="ru-RU" sz="1600" b="1" i="1" dirty="0" err="1" smtClean="0">
                <a:latin typeface="Arial" pitchFamily="34" charset="0"/>
                <a:cs typeface="Arial" pitchFamily="34" charset="0"/>
              </a:rPr>
              <a:t>Вернадського</a:t>
            </a:r>
            <a:r>
              <a:rPr lang="ru-RU" sz="1600" b="1" i="1" dirty="0" smtClean="0">
                <a:latin typeface="Arial" pitchFamily="34" charset="0"/>
                <a:cs typeface="Arial" pitchFamily="34" charset="0"/>
              </a:rPr>
              <a:t> про </a:t>
            </a:r>
            <a:r>
              <a:rPr lang="ru-RU" sz="1600" b="1" i="1" dirty="0" err="1" smtClean="0">
                <a:latin typeface="Arial" pitchFamily="34" charset="0"/>
                <a:cs typeface="Arial" pitchFamily="34" charset="0"/>
              </a:rPr>
              <a:t>розуміння</a:t>
            </a:r>
            <a:r>
              <a:rPr lang="ru-RU" sz="1600" b="1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b="1" i="1" dirty="0" err="1" smtClean="0">
                <a:latin typeface="Arial" pitchFamily="34" charset="0"/>
                <a:cs typeface="Arial" pitchFamily="34" charset="0"/>
              </a:rPr>
              <a:t>сутності</a:t>
            </a:r>
            <a:r>
              <a:rPr lang="ru-RU" sz="1600" b="1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b="1" i="1" dirty="0" err="1" smtClean="0">
                <a:latin typeface="Arial" pitchFamily="34" charset="0"/>
                <a:cs typeface="Arial" pitchFamily="34" charset="0"/>
              </a:rPr>
              <a:t>навколишнього</a:t>
            </a:r>
            <a:r>
              <a:rPr lang="ru-RU" sz="1600" b="1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b="1" i="1" dirty="0" err="1" smtClean="0">
                <a:latin typeface="Arial" pitchFamily="34" charset="0"/>
                <a:cs typeface="Arial" pitchFamily="34" charset="0"/>
              </a:rPr>
              <a:t>середовища</a:t>
            </a:r>
            <a:r>
              <a:rPr lang="ru-RU" sz="1600" b="1" i="1" dirty="0" smtClean="0">
                <a:latin typeface="Arial" pitchFamily="34" charset="0"/>
                <a:cs typeface="Arial" pitchFamily="34" charset="0"/>
              </a:rPr>
              <a:t>.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Вперше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цей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термін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вжив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австрійський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 геолог Е. Зюсс у 1875 р.,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але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поширився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він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після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видання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 в 1926 р.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праці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нашого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видатного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вченого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b="1" u="sng" dirty="0" smtClean="0">
                <a:latin typeface="Arial" pitchFamily="34" charset="0"/>
                <a:cs typeface="Arial" pitchFamily="34" charset="0"/>
              </a:rPr>
              <a:t>В. </a:t>
            </a:r>
            <a:r>
              <a:rPr lang="ru-RU" sz="1600" b="1" u="sng" dirty="0" err="1" smtClean="0">
                <a:latin typeface="Arial" pitchFamily="34" charset="0"/>
                <a:cs typeface="Arial" pitchFamily="34" charset="0"/>
              </a:rPr>
              <a:t>Вернадського</a:t>
            </a:r>
            <a:r>
              <a:rPr lang="ru-RU" sz="1600" b="1" u="sng" dirty="0" smtClean="0">
                <a:latin typeface="Arial" pitchFamily="34" charset="0"/>
                <a:cs typeface="Arial" pitchFamily="34" charset="0"/>
              </a:rPr>
              <a:t> «</a:t>
            </a:r>
            <a:r>
              <a:rPr lang="ru-RU" sz="1600" b="1" u="sng" dirty="0" err="1" smtClean="0">
                <a:latin typeface="Arial" pitchFamily="34" charset="0"/>
                <a:cs typeface="Arial" pitchFamily="34" charset="0"/>
              </a:rPr>
              <a:t>Біосфера</a:t>
            </a:r>
            <a:r>
              <a:rPr lang="ru-RU" sz="1600" b="1" u="sng" dirty="0" smtClean="0">
                <a:latin typeface="Arial" pitchFamily="34" charset="0"/>
                <a:cs typeface="Arial" pitchFamily="34" charset="0"/>
              </a:rPr>
              <a:t>».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Він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був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 у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числі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 перших,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хто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сприймав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 Землю як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єдиний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живий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організм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, в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якому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зовсім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різні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, на перший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погляд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процеси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 у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трьох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зовнішніх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 сферах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землі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 — </a:t>
            </a:r>
            <a:r>
              <a:rPr lang="ru-RU" sz="1600" i="1" dirty="0" err="1" smtClean="0">
                <a:latin typeface="Arial" pitchFamily="34" charset="0"/>
                <a:cs typeface="Arial" pitchFamily="34" charset="0"/>
              </a:rPr>
              <a:t>літосфері</a:t>
            </a:r>
            <a:r>
              <a:rPr lang="ru-RU" sz="1600" i="1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ru-RU" sz="1600" i="1" dirty="0" err="1" smtClean="0">
                <a:latin typeface="Arial" pitchFamily="34" charset="0"/>
                <a:cs typeface="Arial" pitchFamily="34" charset="0"/>
              </a:rPr>
              <a:t>гідросфері</a:t>
            </a:r>
            <a:r>
              <a:rPr lang="ru-RU" sz="16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i="1" dirty="0" err="1" smtClean="0">
                <a:latin typeface="Arial" pitchFamily="34" charset="0"/>
                <a:cs typeface="Arial" pitchFamily="34" charset="0"/>
              </a:rPr>
              <a:t>й</a:t>
            </a:r>
            <a:r>
              <a:rPr lang="ru-RU" sz="16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i="1" dirty="0" err="1" smtClean="0">
                <a:latin typeface="Arial" pitchFamily="34" charset="0"/>
                <a:cs typeface="Arial" pitchFamily="34" charset="0"/>
              </a:rPr>
              <a:t>атмосфері</a:t>
            </a:r>
            <a:r>
              <a:rPr lang="ru-RU" sz="16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—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тісно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пов’язані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між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 собою.</a:t>
            </a:r>
            <a:endParaRPr lang="ru-RU" sz="16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5122" name="Picture 2" descr="Урок№11 Біосфера.Грунти.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0034" y="3429000"/>
            <a:ext cx="2962275" cy="2876551"/>
          </a:xfrm>
          <a:prstGeom prst="rect">
            <a:avLst/>
          </a:prstGeom>
          <a:noFill/>
        </p:spPr>
      </p:pic>
      <p:pic>
        <p:nvPicPr>
          <p:cNvPr id="5124" name="Picture 4" descr="Структура та складові біосфери » http://uabooks.top"/>
          <p:cNvPicPr>
            <a:picLocks noChangeAspect="1" noChangeArrowheads="1"/>
          </p:cNvPicPr>
          <p:nvPr/>
        </p:nvPicPr>
        <p:blipFill>
          <a:blip r:embed="rId3"/>
          <a:srcRect b="8380"/>
          <a:stretch>
            <a:fillRect/>
          </a:stretch>
        </p:blipFill>
        <p:spPr bwMode="auto">
          <a:xfrm>
            <a:off x="285721" y="214290"/>
            <a:ext cx="3500462" cy="307183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Ідеї Володимира Вернадського і сучасність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429256" y="857232"/>
            <a:ext cx="3438525" cy="4876801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285720" y="785794"/>
            <a:ext cx="5000660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1600" b="1" dirty="0" smtClean="0"/>
              <a:t>	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Великий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український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натураліст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і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філософ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який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багато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зробив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 для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відродження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України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її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культури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і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 науки. </a:t>
            </a:r>
          </a:p>
          <a:p>
            <a:pPr algn="just"/>
            <a:r>
              <a:rPr lang="en-US" sz="1600" dirty="0" smtClean="0">
                <a:latin typeface="Arial" pitchFamily="34" charset="0"/>
                <a:cs typeface="Arial" pitchFamily="34" charset="0"/>
              </a:rPr>
              <a:t>	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Він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був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 першим 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президентом</a:t>
            </a:r>
            <a:r>
              <a:rPr lang="en-US" sz="1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Всеукраїнської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Академії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 Наук,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організатором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Національної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книгозбірні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України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. </a:t>
            </a:r>
            <a:endParaRPr lang="en-US" sz="1600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n-US" sz="1600" dirty="0" smtClean="0">
                <a:latin typeface="Arial" pitchFamily="34" charset="0"/>
                <a:cs typeface="Arial" pitchFamily="34" charset="0"/>
              </a:rPr>
              <a:t>	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В.І.Вернадський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був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 у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числі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 перших,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хто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сприймав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 Землю як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єдиний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живий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організм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, в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якому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, на перший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погляд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зовсім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різні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процеси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 у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трьох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зовнішніх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 сферах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Землі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 -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літосфері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гідросфері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і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атмосфері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 -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тісно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пов'язані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між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 собою.</a:t>
            </a:r>
          </a:p>
          <a:p>
            <a:pPr algn="just"/>
            <a:r>
              <a:rPr lang="en-US" sz="1600" dirty="0" smtClean="0">
                <a:latin typeface="Arial" pitchFamily="34" charset="0"/>
                <a:cs typeface="Arial" pitchFamily="34" charset="0"/>
              </a:rPr>
              <a:t>	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В.І.Вернадський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один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з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 перших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усвідомив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величезний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перетворюючий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вплив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живих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організмів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 на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всі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 три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зовнішні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оболонки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Землі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 в планетарному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масштабі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тісну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взаємодію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і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взаємозалежність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усіх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 форм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життя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. </a:t>
            </a:r>
            <a:endParaRPr lang="en-US" sz="1600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n-US" sz="1600" dirty="0" smtClean="0">
                <a:latin typeface="Arial" pitchFamily="34" charset="0"/>
                <a:cs typeface="Arial" pitchFamily="34" charset="0"/>
              </a:rPr>
              <a:t>	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Це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дало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йому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поштовх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 до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створення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всеохоплюючої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b="1" i="1" dirty="0" err="1" smtClean="0">
                <a:latin typeface="Arial" pitchFamily="34" charset="0"/>
                <a:cs typeface="Arial" pitchFamily="34" charset="0"/>
              </a:rPr>
              <a:t>теорії</a:t>
            </a:r>
            <a:r>
              <a:rPr lang="ru-RU" sz="1600" b="1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b="1" i="1" dirty="0" err="1" smtClean="0">
                <a:latin typeface="Arial" pitchFamily="34" charset="0"/>
                <a:cs typeface="Arial" pitchFamily="34" charset="0"/>
              </a:rPr>
              <a:t>біосфери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тобто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тієї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частини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зовнішніх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оболонок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нашої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планети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, яка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безпосередньо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пов'язана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з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існуванням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життя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 на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Землі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В.І.Вернадський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 (1934) дав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таке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визначення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біосфери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: </a:t>
            </a:r>
            <a:r>
              <a:rPr lang="ru-RU" sz="16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"</a:t>
            </a:r>
            <a:r>
              <a:rPr lang="ru-RU" sz="1600" b="1" i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біосфера</a:t>
            </a:r>
            <a:r>
              <a:rPr lang="ru-RU" sz="1600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b="1" i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являє</a:t>
            </a:r>
            <a:r>
              <a:rPr lang="ru-RU" sz="1600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собою </a:t>
            </a:r>
            <a:r>
              <a:rPr lang="ru-RU" sz="1600" b="1" i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оболонку</a:t>
            </a:r>
            <a:r>
              <a:rPr lang="ru-RU" sz="1600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b="1" i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життя</a:t>
            </a:r>
            <a:r>
              <a:rPr lang="ru-RU" sz="1600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- область </a:t>
            </a:r>
            <a:r>
              <a:rPr lang="ru-RU" sz="1600" b="1" i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існування</a:t>
            </a:r>
            <a:r>
              <a:rPr lang="ru-RU" sz="1600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b="1" i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живої</a:t>
            </a:r>
            <a:r>
              <a:rPr lang="ru-RU" sz="1600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b="1" i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речовини</a:t>
            </a:r>
            <a:r>
              <a:rPr lang="ru-RU" sz="1600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".</a:t>
            </a:r>
            <a:endParaRPr lang="ru-RU" sz="1600" i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428860" y="142852"/>
            <a:ext cx="4572000" cy="646331"/>
          </a:xfrm>
          <a:prstGeom prst="rect">
            <a:avLst/>
          </a:prstGeom>
        </p:spPr>
        <p:txBody>
          <a:bodyPr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b="1" dirty="0" err="1" smtClean="0">
                <a:ln w="11430"/>
                <a:solidFill>
                  <a:srgbClr val="0070C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Володимир</a:t>
            </a:r>
            <a:r>
              <a:rPr lang="ru-RU" b="1" dirty="0" smtClean="0">
                <a:ln w="11430"/>
                <a:solidFill>
                  <a:srgbClr val="0070C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ru-RU" b="1" dirty="0" err="1" smtClean="0">
                <a:ln w="11430"/>
                <a:solidFill>
                  <a:srgbClr val="0070C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Іванович</a:t>
            </a:r>
            <a:r>
              <a:rPr lang="ru-RU" b="1" dirty="0" smtClean="0">
                <a:ln w="11430"/>
                <a:solidFill>
                  <a:srgbClr val="0070C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ru-RU" b="1" dirty="0" err="1" smtClean="0">
                <a:ln w="11430"/>
                <a:solidFill>
                  <a:srgbClr val="0070C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Вернадський</a:t>
            </a:r>
            <a:r>
              <a:rPr lang="ru-RU" b="1" dirty="0" smtClean="0">
                <a:ln w="11430"/>
                <a:solidFill>
                  <a:srgbClr val="0070C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 </a:t>
            </a:r>
            <a:endParaRPr lang="en-US" b="1" dirty="0" smtClean="0">
              <a:ln w="11430"/>
              <a:solidFill>
                <a:srgbClr val="0070C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algn="ctr"/>
            <a:r>
              <a:rPr lang="ru-RU" b="1" dirty="0" smtClean="0">
                <a:ln w="11430"/>
                <a:solidFill>
                  <a:srgbClr val="0070C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(</a:t>
            </a:r>
            <a:r>
              <a:rPr lang="ru-RU" b="1" dirty="0" smtClean="0">
                <a:ln w="11430"/>
                <a:solidFill>
                  <a:srgbClr val="0070C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1863 - 1945) </a:t>
            </a:r>
            <a:endParaRPr lang="ru-RU" b="1" dirty="0">
              <a:ln w="11430"/>
              <a:solidFill>
                <a:srgbClr val="0070C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Ученые из Сибири и США установили, когда у Земли появилась биосфера —  Российская газета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0034" y="571480"/>
            <a:ext cx="8095952" cy="5400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" name="Прямоугольник 1"/>
          <p:cNvSpPr/>
          <p:nvPr/>
        </p:nvSpPr>
        <p:spPr>
          <a:xfrm>
            <a:off x="928662" y="714356"/>
            <a:ext cx="6643734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Вернадський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особливо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виділив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b="1" i="1" dirty="0" err="1" smtClean="0">
                <a:latin typeface="Arial" pitchFamily="34" charset="0"/>
                <a:cs typeface="Arial" pitchFamily="34" charset="0"/>
              </a:rPr>
              <a:t>перетворюючий</a:t>
            </a:r>
            <a:r>
              <a:rPr lang="ru-RU" sz="1600" b="1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b="1" i="1" dirty="0" err="1" smtClean="0">
                <a:latin typeface="Arial" pitchFamily="34" charset="0"/>
                <a:cs typeface="Arial" pitchFamily="34" charset="0"/>
              </a:rPr>
              <a:t>вплив</a:t>
            </a:r>
            <a:r>
              <a:rPr lang="ru-RU" sz="1600" b="1" i="1" dirty="0" smtClean="0">
                <a:latin typeface="Arial" pitchFamily="34" charset="0"/>
                <a:cs typeface="Arial" pitchFamily="34" charset="0"/>
              </a:rPr>
              <a:t> на Землю </a:t>
            </a:r>
            <a:r>
              <a:rPr lang="ru-RU" sz="1600" b="1" i="1" dirty="0" err="1" smtClean="0">
                <a:latin typeface="Arial" pitchFamily="34" charset="0"/>
                <a:cs typeface="Arial" pitchFamily="34" charset="0"/>
              </a:rPr>
              <a:t>однієї</a:t>
            </a:r>
            <a:r>
              <a:rPr lang="ru-RU" sz="1600" b="1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b="1" i="1" dirty="0" err="1" smtClean="0">
                <a:latin typeface="Arial" pitchFamily="34" charset="0"/>
                <a:cs typeface="Arial" pitchFamily="34" charset="0"/>
              </a:rPr>
              <a:t>з</a:t>
            </a:r>
            <a:r>
              <a:rPr lang="ru-RU" sz="1600" b="1" i="1" dirty="0" smtClean="0">
                <a:latin typeface="Arial" pitchFamily="34" charset="0"/>
                <a:cs typeface="Arial" pitchFamily="34" charset="0"/>
              </a:rPr>
              <a:t> форм </a:t>
            </a:r>
            <a:r>
              <a:rPr lang="ru-RU" sz="1600" b="1" i="1" dirty="0" err="1" smtClean="0">
                <a:latin typeface="Arial" pitchFamily="34" charset="0"/>
                <a:cs typeface="Arial" pitchFamily="34" charset="0"/>
              </a:rPr>
              <a:t>життя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 -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людини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 через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її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розумну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діяльність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і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передбачив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швидке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зростання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глибини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і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масштабів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цього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впливу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. </a:t>
            </a:r>
            <a:endParaRPr lang="en-US" sz="1600" dirty="0" smtClean="0">
              <a:latin typeface="Arial" pitchFamily="34" charset="0"/>
              <a:cs typeface="Arial" pitchFamily="34" charset="0"/>
            </a:endParaRPr>
          </a:p>
          <a:p>
            <a:pPr algn="ctr"/>
            <a:endParaRPr lang="en-US" sz="1600" dirty="0" smtClean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Природні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об'єкти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які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вже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зазнали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впливу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людської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діяльності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він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відносив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 до "</a:t>
            </a:r>
            <a:r>
              <a:rPr lang="ru-RU" sz="1600" b="1" i="1" dirty="0" err="1" smtClean="0">
                <a:latin typeface="Arial" pitchFamily="34" charset="0"/>
                <a:cs typeface="Arial" pitchFamily="34" charset="0"/>
              </a:rPr>
              <a:t>ноосфери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" -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тобто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до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 "</a:t>
            </a:r>
            <a:r>
              <a:rPr lang="ru-RU" sz="1600" b="1" i="1" dirty="0" err="1" smtClean="0">
                <a:latin typeface="Arial" pitchFamily="34" charset="0"/>
                <a:cs typeface="Arial" pitchFamily="34" charset="0"/>
              </a:rPr>
              <a:t>сфери</a:t>
            </a:r>
            <a:r>
              <a:rPr lang="ru-RU" sz="1600" b="1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b="1" i="1" dirty="0" err="1" smtClean="0">
                <a:latin typeface="Arial" pitchFamily="34" charset="0"/>
                <a:cs typeface="Arial" pitchFamily="34" charset="0"/>
              </a:rPr>
              <a:t>розуму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",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і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передбачав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що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 ноосфера буде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швидко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розширюватися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охоплюючи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 все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більшу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частину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Землі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 -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від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глибоких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її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надр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 до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найвищих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шарів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атмосфери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algn="ctr"/>
            <a:r>
              <a:rPr lang="ru-RU" dirty="0" smtClean="0">
                <a:latin typeface="Arial" pitchFamily="34" charset="0"/>
                <a:cs typeface="Arial" pitchFamily="34" charset="0"/>
              </a:rPr>
              <a:t>.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85720" y="500042"/>
            <a:ext cx="8501122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1400" dirty="0" smtClean="0">
                <a:latin typeface="Arial" pitchFamily="34" charset="0"/>
                <a:cs typeface="Arial" pitchFamily="34" charset="0"/>
              </a:rPr>
              <a:t>	</a:t>
            </a:r>
            <a:r>
              <a:rPr lang="ru-RU" sz="1600" i="1" dirty="0" smtClean="0">
                <a:latin typeface="Arial" pitchFamily="34" charset="0"/>
                <a:cs typeface="Arial" pitchFamily="34" charset="0"/>
              </a:rPr>
              <a:t>У </a:t>
            </a:r>
            <a:r>
              <a:rPr lang="ru-RU" sz="1600" i="1" dirty="0" err="1" smtClean="0">
                <a:latin typeface="Arial" pitchFamily="34" charset="0"/>
                <a:cs typeface="Arial" pitchFamily="34" charset="0"/>
              </a:rPr>
              <a:t>золотий</a:t>
            </a:r>
            <a:r>
              <a:rPr lang="ru-RU" sz="1600" i="1" dirty="0" smtClean="0">
                <a:latin typeface="Arial" pitchFamily="34" charset="0"/>
                <a:cs typeface="Arial" pitchFamily="34" charset="0"/>
              </a:rPr>
              <a:t> фонд </a:t>
            </a:r>
            <a:r>
              <a:rPr lang="ru-RU" sz="1600" i="1" dirty="0" err="1" smtClean="0">
                <a:latin typeface="Arial" pitchFamily="34" charset="0"/>
                <a:cs typeface="Arial" pitchFamily="34" charset="0"/>
              </a:rPr>
              <a:t>світової</a:t>
            </a:r>
            <a:r>
              <a:rPr lang="ru-RU" sz="1600" i="1" dirty="0" smtClean="0">
                <a:latin typeface="Arial" pitchFamily="34" charset="0"/>
                <a:cs typeface="Arial" pitchFamily="34" charset="0"/>
              </a:rPr>
              <a:t> науки </a:t>
            </a:r>
            <a:r>
              <a:rPr lang="ru-RU" sz="1600" i="1" dirty="0" err="1" smtClean="0">
                <a:latin typeface="Arial" pitchFamily="34" charset="0"/>
                <a:cs typeface="Arial" pitchFamily="34" charset="0"/>
              </a:rPr>
              <a:t>увійшла</a:t>
            </a:r>
            <a:r>
              <a:rPr lang="ru-RU" sz="1600" i="1" dirty="0" smtClean="0">
                <a:latin typeface="Arial" pitchFamily="34" charset="0"/>
                <a:cs typeface="Arial" pitchFamily="34" charset="0"/>
              </a:rPr>
              <a:t> робота </a:t>
            </a:r>
            <a:r>
              <a:rPr lang="ru-RU" sz="1600" i="1" dirty="0" err="1" smtClean="0">
                <a:latin typeface="Arial" pitchFamily="34" charset="0"/>
                <a:cs typeface="Arial" pitchFamily="34" charset="0"/>
              </a:rPr>
              <a:t>В.І.Вернадського</a:t>
            </a:r>
            <a:r>
              <a:rPr lang="ru-RU" sz="1600" i="1" dirty="0" smtClean="0">
                <a:latin typeface="Arial" pitchFamily="34" charset="0"/>
                <a:cs typeface="Arial" pitchFamily="34" charset="0"/>
              </a:rPr>
              <a:t> "</a:t>
            </a:r>
            <a:r>
              <a:rPr lang="ru-RU" sz="1600" i="1" dirty="0" err="1" smtClean="0">
                <a:latin typeface="Arial" pitchFamily="34" charset="0"/>
                <a:cs typeface="Arial" pitchFamily="34" charset="0"/>
              </a:rPr>
              <a:t>Декілька</a:t>
            </a:r>
            <a:r>
              <a:rPr lang="ru-RU" sz="16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i="1" dirty="0" err="1" smtClean="0">
                <a:latin typeface="Arial" pitchFamily="34" charset="0"/>
                <a:cs typeface="Arial" pitchFamily="34" charset="0"/>
              </a:rPr>
              <a:t>слів</a:t>
            </a:r>
            <a:r>
              <a:rPr lang="ru-RU" sz="1600" i="1" dirty="0" smtClean="0">
                <a:latin typeface="Arial" pitchFamily="34" charset="0"/>
                <a:cs typeface="Arial" pitchFamily="34" charset="0"/>
              </a:rPr>
              <a:t> про ноосферу", яка </a:t>
            </a:r>
            <a:r>
              <a:rPr lang="ru-RU" sz="1600" i="1" dirty="0" err="1" smtClean="0">
                <a:latin typeface="Arial" pitchFamily="34" charset="0"/>
                <a:cs typeface="Arial" pitchFamily="34" charset="0"/>
              </a:rPr>
              <a:t>з'явилася</a:t>
            </a:r>
            <a:r>
              <a:rPr lang="ru-RU" sz="1600" i="1" dirty="0" smtClean="0">
                <a:latin typeface="Arial" pitchFamily="34" charset="0"/>
                <a:cs typeface="Arial" pitchFamily="34" charset="0"/>
              </a:rPr>
              <a:t> в 1944 </a:t>
            </a:r>
            <a:r>
              <a:rPr lang="ru-RU" sz="1600" i="1" dirty="0" err="1" smtClean="0">
                <a:latin typeface="Arial" pitchFamily="34" charset="0"/>
                <a:cs typeface="Arial" pitchFamily="34" charset="0"/>
              </a:rPr>
              <a:t>році</a:t>
            </a:r>
            <a:r>
              <a:rPr lang="ru-RU" sz="1600" i="1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Тут у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концентрованому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вигляді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викладене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його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бачення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еволюційно-історичного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процесу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, перспектив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майбуття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людства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 як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космічного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 феномена. </a:t>
            </a:r>
            <a:r>
              <a:rPr lang="ru-RU" sz="1600" b="1" i="1" dirty="0" smtClean="0">
                <a:latin typeface="Arial" pitchFamily="34" charset="0"/>
                <a:cs typeface="Arial" pitchFamily="34" charset="0"/>
              </a:rPr>
              <a:t>Головна </a:t>
            </a:r>
            <a:r>
              <a:rPr lang="ru-RU" sz="1600" b="1" i="1" dirty="0" err="1" smtClean="0">
                <a:latin typeface="Arial" pitchFamily="34" charset="0"/>
                <a:cs typeface="Arial" pitchFamily="34" charset="0"/>
              </a:rPr>
              <a:t>ідея</a:t>
            </a:r>
            <a:r>
              <a:rPr lang="ru-RU" sz="1600" b="1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b="1" i="1" dirty="0" err="1" smtClean="0">
                <a:latin typeface="Arial" pitchFamily="34" charset="0"/>
                <a:cs typeface="Arial" pitchFamily="34" charset="0"/>
              </a:rPr>
              <a:t>роботи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: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під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впливом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розвитку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 науки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й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пізнання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 ноосфера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має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 стати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цариною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розуму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, де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панують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закони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мудрості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й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гармонії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ru-RU" sz="1600" i="1" dirty="0" err="1" smtClean="0">
                <a:latin typeface="Arial" pitchFamily="34" charset="0"/>
                <a:cs typeface="Arial" pitchFamily="34" charset="0"/>
              </a:rPr>
              <a:t>Вернадський</a:t>
            </a:r>
            <a:r>
              <a:rPr lang="ru-RU" sz="1600" i="1" dirty="0" smtClean="0">
                <a:latin typeface="Arial" pitchFamily="34" charset="0"/>
                <a:cs typeface="Arial" pitchFamily="34" charset="0"/>
              </a:rPr>
              <a:t> писав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: "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людство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взяте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 в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цілому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стає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могутньою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геологічною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 силою. І перед ним, перед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його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 думкою та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працею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постає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питання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 про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перебудову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біосфери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 в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інтересах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вільно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мислячого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людства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 як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єдиного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цілого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".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Він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вважав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що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b="1" i="1" dirty="0" smtClean="0">
                <a:latin typeface="Arial" pitchFamily="34" charset="0"/>
                <a:cs typeface="Arial" pitchFamily="34" charset="0"/>
              </a:rPr>
              <a:t>ноосфера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 -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це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такий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 стан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біосфери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, в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якому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проявляється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розум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і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спрямована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 ним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праця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людини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 як нова,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небувала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 на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планеті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геологічна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 сила.</a:t>
            </a:r>
          </a:p>
          <a:p>
            <a:pPr algn="just"/>
            <a:r>
              <a:rPr lang="en-US" sz="1600" dirty="0" smtClean="0">
                <a:latin typeface="Arial" pitchFamily="34" charset="0"/>
                <a:cs typeface="Arial" pitchFamily="34" charset="0"/>
              </a:rPr>
              <a:t>	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Проте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життя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 на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Землі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безпосередньо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залежить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від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 низки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космічних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факторів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найголовнішим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 (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але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 далеко не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єдиним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)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з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яких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завжди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вважалося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випромінювання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Сонця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Усвідомлення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перетворюючого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впливу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життя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 на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одне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з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космічних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тіл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 - планету Земля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і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безпосереднього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зв'язку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життя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з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космічними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 факторами дозволили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В.І.Вернадському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висловити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b="1" i="1" dirty="0" smtClean="0">
                <a:latin typeface="Arial" pitchFamily="34" charset="0"/>
                <a:cs typeface="Arial" pitchFamily="34" charset="0"/>
              </a:rPr>
              <a:t>свою </a:t>
            </a:r>
            <a:r>
              <a:rPr lang="ru-RU" sz="1600" b="1" i="1" dirty="0" err="1" smtClean="0">
                <a:latin typeface="Arial" pitchFamily="34" charset="0"/>
                <a:cs typeface="Arial" pitchFamily="34" charset="0"/>
              </a:rPr>
              <a:t>всесвітньовідому</a:t>
            </a:r>
            <a:r>
              <a:rPr lang="ru-RU" sz="1600" b="1" i="1" dirty="0" smtClean="0">
                <a:latin typeface="Arial" pitchFamily="34" charset="0"/>
                <a:cs typeface="Arial" pitchFamily="34" charset="0"/>
              </a:rPr>
              <a:t> тезу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: </a:t>
            </a:r>
            <a:r>
              <a:rPr lang="ru-RU" sz="1600" b="1" i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життя</a:t>
            </a:r>
            <a:r>
              <a:rPr lang="ru-RU" sz="1600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на </a:t>
            </a:r>
            <a:r>
              <a:rPr lang="ru-RU" sz="1600" b="1" i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Землі</a:t>
            </a:r>
            <a:r>
              <a:rPr lang="ru-RU" sz="1600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- </a:t>
            </a:r>
            <a:r>
              <a:rPr lang="ru-RU" sz="1600" b="1" i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явище</a:t>
            </a:r>
            <a:r>
              <a:rPr lang="ru-RU" sz="1600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b="1" i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космічне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. На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його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 думку,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зародки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життя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заносяться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з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 Космосу на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всі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планети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які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виникають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 у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Всесвіті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, а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далі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 за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сприятливих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 умов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різні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форми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життя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можуть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еволюціонувати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урізноманітнюватись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і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вдосконалюватись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 -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залежно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від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конкретних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умов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даної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планети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посилаючи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 в свою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чергу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зародки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життя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 у космос на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всі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інші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планети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Всесвіту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Вернадський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 не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поділяв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гіпотез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 про "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спонтанне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"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зародження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життя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 на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Землі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з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неживої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речовини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.</a:t>
            </a:r>
            <a:endParaRPr lang="ru-RU" sz="1600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00034" y="3786190"/>
            <a:ext cx="8143932" cy="28315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dirty="0" smtClean="0">
                <a:latin typeface="Arial" pitchFamily="34" charset="0"/>
                <a:cs typeface="Arial" pitchFamily="34" charset="0"/>
              </a:rPr>
              <a:t>	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Зародки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теорії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біосфери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і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усвідомлення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взаємозв'язку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багатьох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процесів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 у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зовнішніх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оболонках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Землі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були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вже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 в роботах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попередників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. Але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таку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цілісну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й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завершену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 систему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уявлень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 про </a:t>
            </a:r>
            <a:r>
              <a:rPr lang="ru-RU" sz="1600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"</a:t>
            </a:r>
            <a:r>
              <a:rPr lang="ru-RU" sz="1600" b="1" i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космізм</a:t>
            </a:r>
            <a:r>
              <a:rPr lang="ru-RU" sz="1600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b="1" i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життя</a:t>
            </a:r>
            <a:r>
              <a:rPr lang="ru-RU" sz="16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"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В.І.Вернадський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сформулював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 у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своїх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творах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уперше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 в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історії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людства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algn="just"/>
            <a:r>
              <a:rPr lang="en-US" sz="1600" dirty="0" smtClean="0">
                <a:latin typeface="Arial" pitchFamily="34" charset="0"/>
                <a:cs typeface="Arial" pitchFamily="34" charset="0"/>
              </a:rPr>
              <a:t>	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Слід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проте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зазначити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що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 ноосфера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Вернадського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 не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зовсім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відповідає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сучасним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уявленням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 про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гармонійне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співіснування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людини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і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біосфери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. Будучи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представником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своєї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епохи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В.І.Вернадський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уявляв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собі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 ноосферу як "</a:t>
            </a:r>
            <a:r>
              <a:rPr lang="ru-RU" sz="1600" i="1" dirty="0" err="1" smtClean="0">
                <a:latin typeface="Arial" pitchFamily="34" charset="0"/>
                <a:cs typeface="Arial" pitchFamily="34" charset="0"/>
              </a:rPr>
              <a:t>технократичний</a:t>
            </a:r>
            <a:r>
              <a:rPr lang="ru-RU" sz="1600" i="1" dirty="0" smtClean="0">
                <a:latin typeface="Arial" pitchFamily="34" charset="0"/>
                <a:cs typeface="Arial" pitchFamily="34" charset="0"/>
              </a:rPr>
              <a:t> рай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", у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якому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всі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природні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регуляторні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функції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біосфери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мав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би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перебрати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 на себе "</a:t>
            </a:r>
            <a:r>
              <a:rPr lang="ru-RU" sz="1600" i="1" dirty="0" err="1" smtClean="0">
                <a:latin typeface="Arial" pitchFamily="34" charset="0"/>
                <a:cs typeface="Arial" pitchFamily="34" charset="0"/>
              </a:rPr>
              <a:t>всесвітній</a:t>
            </a:r>
            <a:r>
              <a:rPr lang="ru-RU" sz="16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i="1" dirty="0" err="1" smtClean="0">
                <a:latin typeface="Arial" pitchFamily="34" charset="0"/>
                <a:cs typeface="Arial" pitchFamily="34" charset="0"/>
              </a:rPr>
              <a:t>розум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".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Тепер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, на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зламі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тисячоліть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, стало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зрозумілим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що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людство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повинне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пристосуватися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 до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біосфери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, "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вписатися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" в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неї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, а не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намагатися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її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перебудувати</a:t>
            </a:r>
            <a:r>
              <a:rPr lang="en-US" sz="1600" dirty="0" smtClean="0">
                <a:latin typeface="Arial" pitchFamily="34" charset="0"/>
                <a:cs typeface="Arial" pitchFamily="34" charset="0"/>
              </a:rPr>
              <a:t>.</a:t>
            </a:r>
            <a:endParaRPr lang="ru-RU" sz="16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6" name="Picture 2" descr="Урок &quot;Біосфера - наш спільний дім&quot;&quot;"/>
          <p:cNvPicPr>
            <a:picLocks noChangeAspect="1" noChangeArrowheads="1"/>
          </p:cNvPicPr>
          <p:nvPr/>
        </p:nvPicPr>
        <p:blipFill>
          <a:blip r:embed="rId2"/>
          <a:srcRect t="7215" b="4389"/>
          <a:stretch>
            <a:fillRect/>
          </a:stretch>
        </p:blipFill>
        <p:spPr bwMode="auto">
          <a:xfrm>
            <a:off x="1285852" y="142852"/>
            <a:ext cx="6536594" cy="36000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</TotalTime>
  <Words>192</Words>
  <PresentationFormat>Экран (4:3)</PresentationFormat>
  <Paragraphs>22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Тема Office</vt:lpstr>
      <vt:lpstr>Біосферологія</vt:lpstr>
      <vt:lpstr>Слайд 2</vt:lpstr>
      <vt:lpstr>Слайд 3</vt:lpstr>
      <vt:lpstr>Слайд 4</vt:lpstr>
      <vt:lpstr>Слайд 5</vt:lpstr>
      <vt:lpstr>Слайд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Біосферологія</dc:title>
  <dc:creator>андрей винчестер</dc:creator>
  <cp:lastModifiedBy>Андрей</cp:lastModifiedBy>
  <cp:revision>5</cp:revision>
  <dcterms:created xsi:type="dcterms:W3CDTF">2020-09-06T10:05:54Z</dcterms:created>
  <dcterms:modified xsi:type="dcterms:W3CDTF">2020-09-06T11:50:24Z</dcterms:modified>
</cp:coreProperties>
</file>