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78" r:id="rId8"/>
    <p:sldId id="261" r:id="rId9"/>
    <p:sldId id="262" r:id="rId10"/>
    <p:sldId id="263" r:id="rId11"/>
    <p:sldId id="264" r:id="rId12"/>
    <p:sldId id="265" r:id="rId13"/>
    <p:sldId id="266" r:id="rId14"/>
    <p:sldId id="280" r:id="rId15"/>
    <p:sldId id="279" r:id="rId16"/>
    <p:sldId id="267" r:id="rId17"/>
    <p:sldId id="281" r:id="rId18"/>
    <p:sldId id="268" r:id="rId19"/>
    <p:sldId id="271" r:id="rId20"/>
    <p:sldId id="272" r:id="rId21"/>
    <p:sldId id="273" r:id="rId22"/>
    <p:sldId id="275" r:id="rId23"/>
    <p:sldId id="276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8000"/>
    <a:srgbClr val="640032"/>
    <a:srgbClr val="F18309"/>
    <a:srgbClr val="CC0066"/>
    <a:srgbClr val="D76713"/>
    <a:srgbClr val="CC3300"/>
    <a:srgbClr val="D8FB03"/>
    <a:srgbClr val="4EA850"/>
    <a:srgbClr val="35C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94660"/>
  </p:normalViewPr>
  <p:slideViewPr>
    <p:cSldViewPr>
      <p:cViewPr varScale="1">
        <p:scale>
          <a:sx n="72" d="100"/>
          <a:sy n="72" d="100"/>
        </p:scale>
        <p:origin x="2037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071" y="448724"/>
            <a:ext cx="8431857" cy="534884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0070C0"/>
                </a:solidFill>
                <a:effectLst/>
              </a:rPr>
              <a:t>РОЗЧИНИ. ЕЛЕКТРОЛІТИЧНА ДИСОЦІАЦІЯ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705" y="5805264"/>
            <a:ext cx="8763691" cy="720080"/>
          </a:xfrm>
        </p:spPr>
        <p:txBody>
          <a:bodyPr>
            <a:normAutofit/>
          </a:bodyPr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Мета: </a:t>
            </a:r>
            <a:r>
              <a:rPr lang="uk-UA" sz="1400" dirty="0">
                <a:solidFill>
                  <a:schemeClr val="tx1"/>
                </a:solidFill>
              </a:rPr>
              <a:t>ознайомитися із загальною характеристикою та властивостями розчинів, їх типами, способами вираження концентрації розчинів; розглянути зміст теорії електролітичної дисоціації; засвоїти поняття «ступінь дисоціації» та «константа дисоціації».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D2004C3-2962-67FA-76D0-50DF3E39B7DC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410FCD-5C71-4A7F-1533-8D0F6A1F4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77" y="4490337"/>
            <a:ext cx="5099351" cy="131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61D2DB-8925-0795-F763-C92719A22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" y="948602"/>
            <a:ext cx="4351258" cy="34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0352"/>
            <a:ext cx="8363272" cy="418795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3100" b="1" dirty="0">
                <a:solidFill>
                  <a:srgbClr val="E04D12"/>
                </a:solidFill>
              </a:rPr>
              <a:t>2.  Способи вираження концентрації розчинів</a:t>
            </a:r>
          </a:p>
          <a:p>
            <a:pPr algn="ctr">
              <a:buNone/>
            </a:pPr>
            <a:endParaRPr lang="uk-UA" b="1" dirty="0">
              <a:solidFill>
                <a:srgbClr val="E04D12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Склад розчину можна виразити часткою розчиненої речовини (масовою, об’ємною, молярною)</a:t>
            </a:r>
            <a:r>
              <a:rPr lang="ru-UA" dirty="0"/>
              <a:t> </a:t>
            </a:r>
            <a:r>
              <a:rPr lang="uk-UA" dirty="0"/>
              <a:t>і концентрацією.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rgbClr val="0066FF"/>
                </a:solidFill>
              </a:rPr>
              <a:t>Масова частка розчиненої речовини </a:t>
            </a:r>
            <a:r>
              <a:rPr lang="ru-UA" b="1" dirty="0">
                <a:solidFill>
                  <a:srgbClr val="0066FF"/>
                </a:solidFill>
              </a:rPr>
              <a:t>(</a:t>
            </a:r>
            <a:r>
              <a:rPr lang="uk-UA" b="1" dirty="0">
                <a:solidFill>
                  <a:srgbClr val="0066FF"/>
                </a:solidFill>
              </a:rPr>
              <a:t>W</a:t>
            </a:r>
            <a:r>
              <a:rPr lang="ru-UA" b="1" dirty="0">
                <a:solidFill>
                  <a:srgbClr val="0066FF"/>
                </a:solidFill>
              </a:rPr>
              <a:t>)</a:t>
            </a:r>
            <a:r>
              <a:rPr lang="uk-UA" b="1" dirty="0">
                <a:solidFill>
                  <a:srgbClr val="0066FF"/>
                </a:solidFill>
              </a:rPr>
              <a:t> </a:t>
            </a:r>
            <a:r>
              <a:rPr lang="uk-UA" dirty="0"/>
              <a:t>– це відношення маси розчиненої речовини до маси розчину. </a:t>
            </a:r>
            <a:endParaRPr lang="ru-UA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rgbClr val="640032"/>
                </a:solidFill>
              </a:rPr>
              <a:t>Масова частка </a:t>
            </a:r>
            <a:r>
              <a:rPr lang="ru-UA" b="1" dirty="0">
                <a:solidFill>
                  <a:srgbClr val="640032"/>
                </a:solidFill>
              </a:rPr>
              <a:t>(</a:t>
            </a:r>
            <a:r>
              <a:rPr lang="uk-UA" b="1" dirty="0">
                <a:solidFill>
                  <a:srgbClr val="640032"/>
                </a:solidFill>
              </a:rPr>
              <a:t>W</a:t>
            </a:r>
            <a:r>
              <a:rPr lang="ru-UA" b="1" dirty="0">
                <a:solidFill>
                  <a:srgbClr val="640032"/>
                </a:solidFill>
              </a:rPr>
              <a:t>)</a:t>
            </a:r>
            <a:r>
              <a:rPr lang="uk-UA" b="1" dirty="0">
                <a:solidFill>
                  <a:srgbClr val="640032"/>
                </a:solidFill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uk-UA" dirty="0"/>
              <a:t> відношення однотипних величин (маси до маси) не має своєї одиниці вимірювання, вона виражається </a:t>
            </a:r>
            <a:br>
              <a:rPr lang="ru-UA" dirty="0"/>
            </a:br>
            <a:r>
              <a:rPr lang="uk-UA" b="1" dirty="0"/>
              <a:t>у частках одиниці </a:t>
            </a:r>
            <a:r>
              <a:rPr lang="uk-UA" dirty="0"/>
              <a:t>або в </a:t>
            </a:r>
            <a:r>
              <a:rPr lang="uk-UA" b="1" dirty="0"/>
              <a:t>%</a:t>
            </a:r>
            <a:r>
              <a:rPr lang="uk-UA" dirty="0"/>
              <a:t>.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UA" b="1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/>
              <a:t>Приклад 1. </a:t>
            </a:r>
            <a:r>
              <a:rPr lang="uk-UA" dirty="0"/>
              <a:t>У воді масою 450 г розчинили натрій нітрат масою </a:t>
            </a:r>
            <a:br>
              <a:rPr lang="ru-UA" dirty="0"/>
            </a:br>
            <a:r>
              <a:rPr lang="uk-UA" dirty="0"/>
              <a:t>50 г. Визначити масову частку натрій нітрату в добутому розчині.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Рисунок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251" y="4718304"/>
            <a:ext cx="8520686" cy="181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85897623-C0F8-6BA7-CC09-AA8D44D4E742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30352"/>
            <a:ext cx="8291264" cy="520290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b="1" dirty="0">
                <a:solidFill>
                  <a:srgbClr val="008000"/>
                </a:solidFill>
              </a:rPr>
              <a:t>Молярна концентрація розчиненої речовини C </a:t>
            </a:r>
            <a:r>
              <a:rPr lang="uk-UA" sz="2200" dirty="0"/>
              <a:t>− відношення кількості розчиненої речовини до об’єму розчину; показує вміст кількості речовини </a:t>
            </a:r>
            <a:r>
              <a:rPr lang="uk-UA" sz="2200" b="1" dirty="0"/>
              <a:t>ν</a:t>
            </a:r>
            <a:r>
              <a:rPr lang="uk-UA" sz="2200" dirty="0"/>
              <a:t> в розчині об’ємом 1 л. </a:t>
            </a:r>
            <a:endParaRPr lang="ru-UA" sz="2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/>
              <a:t>Одиниця вимірювання </a:t>
            </a:r>
            <a:r>
              <a:rPr lang="uk-UA" sz="2200" b="1" dirty="0"/>
              <a:t>– моль/л.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uk-UA" sz="2200" dirty="0"/>
              <a:t>С – молярна концентрація розчину [моль/л] або [М];</a:t>
            </a:r>
            <a:endParaRPr lang="ru-RU" sz="2200" dirty="0"/>
          </a:p>
          <a:p>
            <a:pPr marL="0" indent="0">
              <a:buNone/>
            </a:pPr>
            <a:r>
              <a:rPr lang="uk-UA" sz="2200" dirty="0"/>
              <a:t>ν </a:t>
            </a:r>
            <a:r>
              <a:rPr lang="uk-UA" sz="2200" baseline="-25000" dirty="0"/>
              <a:t>р. р</a:t>
            </a:r>
            <a:r>
              <a:rPr lang="uk-UA" sz="2200" dirty="0"/>
              <a:t>. – кількість розчиненої речовини [моль];</a:t>
            </a:r>
            <a:endParaRPr lang="ru-RU" sz="2200" dirty="0"/>
          </a:p>
          <a:p>
            <a:pPr marL="0" indent="0">
              <a:buNone/>
            </a:pPr>
            <a:r>
              <a:rPr lang="uk-UA" sz="2200" dirty="0"/>
              <a:t>V </a:t>
            </a:r>
            <a:r>
              <a:rPr lang="uk-UA" sz="2200" baseline="-25000" dirty="0"/>
              <a:t>р-ну</a:t>
            </a:r>
            <a:r>
              <a:rPr lang="uk-UA" sz="2200" dirty="0"/>
              <a:t> – об’єм розчину [л].</a:t>
            </a:r>
          </a:p>
          <a:p>
            <a:pPr marL="0" indent="0">
              <a:buNone/>
            </a:pPr>
            <a:endParaRPr lang="ru-UA" sz="800" b="1" dirty="0"/>
          </a:p>
          <a:p>
            <a:pPr marL="0" indent="0" algn="just">
              <a:buNone/>
            </a:pPr>
            <a:r>
              <a:rPr lang="uk-UA" sz="2200" b="1" dirty="0"/>
              <a:t>Приклад 2.</a:t>
            </a:r>
            <a:r>
              <a:rPr lang="uk-UA" sz="2200" i="1" dirty="0"/>
              <a:t> </a:t>
            </a:r>
            <a:r>
              <a:rPr lang="uk-UA" sz="2200" dirty="0"/>
              <a:t>Обчислити молярну концентрацію калій карбонату, якщо під час розчинення його масою 69 г утворився розчин об’ємом 250 </a:t>
            </a:r>
            <a:r>
              <a:rPr lang="uk-UA" sz="2200" dirty="0" err="1"/>
              <a:t>мл</a:t>
            </a:r>
            <a:r>
              <a:rPr lang="uk-UA" sz="2200" dirty="0"/>
              <a:t>.</a:t>
            </a:r>
          </a:p>
          <a:p>
            <a:pPr marL="0" indent="0">
              <a:buNone/>
            </a:pPr>
            <a:endParaRPr lang="uk-UA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Рисунок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340768"/>
            <a:ext cx="1334007" cy="1330884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</p:pic>
      <p:pic>
        <p:nvPicPr>
          <p:cNvPr id="2051" name="Рисунок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642293"/>
            <a:ext cx="6444208" cy="2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68AF07DA-45A2-0333-6CAA-193A558F2381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Рисунок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8894" y="3132215"/>
            <a:ext cx="1607326" cy="1403005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</p:pic>
      <p:pic>
        <p:nvPicPr>
          <p:cNvPr id="5126" name="Рисунок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80734"/>
            <a:ext cx="1600039" cy="1403005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4CF686-6D53-0860-A2ED-DA16632E3CF2}"/>
              </a:ext>
            </a:extLst>
          </p:cNvPr>
          <p:cNvSpPr txBox="1"/>
          <p:nvPr/>
        </p:nvSpPr>
        <p:spPr>
          <a:xfrm>
            <a:off x="431540" y="404664"/>
            <a:ext cx="8280920" cy="6046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1800" dirty="0"/>
              <a:t>Вираження концентрації розчину в грам-еквівалентах розчинної речовини, що міститься в 1 л розчину, називають </a:t>
            </a:r>
            <a:r>
              <a:rPr lang="uk-UA" sz="1800" b="1" dirty="0">
                <a:solidFill>
                  <a:srgbClr val="008000"/>
                </a:solidFill>
              </a:rPr>
              <a:t>еквівалентним</a:t>
            </a:r>
            <a:r>
              <a:rPr lang="uk-UA" sz="1800" b="1" dirty="0">
                <a:solidFill>
                  <a:srgbClr val="4EA850"/>
                </a:solidFill>
              </a:rPr>
              <a:t> </a:t>
            </a:r>
            <a:r>
              <a:rPr lang="uk-UA" sz="1800" dirty="0"/>
              <a:t>(або </a:t>
            </a:r>
            <a:r>
              <a:rPr lang="uk-UA" sz="1800" b="1" dirty="0">
                <a:solidFill>
                  <a:srgbClr val="008000"/>
                </a:solidFill>
              </a:rPr>
              <a:t>нормальним</a:t>
            </a:r>
            <a:r>
              <a:rPr lang="uk-UA" sz="1800" dirty="0"/>
              <a:t>).</a:t>
            </a:r>
            <a:endParaRPr lang="ru-RU" sz="1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1800" b="1" dirty="0">
                <a:solidFill>
                  <a:srgbClr val="0070C0"/>
                </a:solidFill>
              </a:rPr>
              <a:t>Грам-еквівалент речовини </a:t>
            </a:r>
            <a:r>
              <a:rPr lang="uk-UA" sz="1800" dirty="0"/>
              <a:t>− кількість г (маса) речовини, що </a:t>
            </a:r>
            <a:r>
              <a:rPr lang="uk-UA" sz="1800" dirty="0" err="1"/>
              <a:t>чисельно</a:t>
            </a:r>
            <a:r>
              <a:rPr lang="uk-UA" sz="1800" dirty="0"/>
              <a:t> дорівнює його еквіваленту. </a:t>
            </a:r>
            <a:endParaRPr lang="ru-UA" sz="1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1800" dirty="0"/>
              <a:t>Для складних речовин – це кількість речовини, що безпосередньо чи опосередковано прореагувала б з 1 г водню чи 8 г кисню при хімічних перетвореннях.</a:t>
            </a:r>
            <a:endParaRPr lang="ru-RU" sz="1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1800" b="1" dirty="0">
                <a:solidFill>
                  <a:srgbClr val="002060"/>
                </a:solidFill>
              </a:rPr>
              <a:t>Молярна концентрація еквівалентів</a:t>
            </a:r>
            <a:r>
              <a:rPr lang="uk-UA" sz="1800" dirty="0"/>
              <a:t> </a:t>
            </a:r>
            <a:r>
              <a:rPr lang="uk-UA" sz="1800" dirty="0">
                <a:solidFill>
                  <a:srgbClr val="002060"/>
                </a:solidFill>
              </a:rPr>
              <a:t>(</a:t>
            </a:r>
            <a:r>
              <a:rPr lang="uk-UA" sz="1800" b="1" dirty="0">
                <a:solidFill>
                  <a:srgbClr val="002060"/>
                </a:solidFill>
              </a:rPr>
              <a:t>нормальність</a:t>
            </a:r>
            <a:r>
              <a:rPr lang="uk-UA" sz="1800" dirty="0">
                <a:solidFill>
                  <a:srgbClr val="002060"/>
                </a:solidFill>
              </a:rPr>
              <a:t>) </a:t>
            </a:r>
            <a:r>
              <a:rPr lang="uk-UA" sz="1800" b="1" dirty="0">
                <a:solidFill>
                  <a:srgbClr val="002060"/>
                </a:solidFill>
              </a:rPr>
              <a:t>розчину</a:t>
            </a:r>
            <a:r>
              <a:rPr lang="uk-UA" sz="1800" dirty="0"/>
              <a:t>: </a:t>
            </a:r>
            <a:endParaRPr lang="ru-RU" sz="18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UA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UA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UA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UA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UA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 err="1"/>
              <a:t>c</a:t>
            </a:r>
            <a:r>
              <a:rPr lang="uk-UA" b="1" baseline="-25000" dirty="0" err="1"/>
              <a:t>е</a:t>
            </a:r>
            <a:r>
              <a:rPr lang="uk-UA" dirty="0"/>
              <a:t> – молярна концентрація еквівалентів розчину [моль-</a:t>
            </a:r>
            <a:r>
              <a:rPr lang="uk-UA" dirty="0" err="1"/>
              <a:t>екв</a:t>
            </a:r>
            <a:r>
              <a:rPr lang="uk-UA" dirty="0"/>
              <a:t>/л]; </a:t>
            </a:r>
            <a:br>
              <a:rPr lang="ru-UA" dirty="0"/>
            </a:br>
            <a:r>
              <a:rPr lang="uk-UA" b="1" dirty="0"/>
              <a:t>N</a:t>
            </a:r>
            <a:r>
              <a:rPr lang="uk-UA" dirty="0"/>
              <a:t> – нормальність розчину [н]; </a:t>
            </a:r>
            <a:endParaRPr lang="ru-UA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 err="1"/>
              <a:t>ν</a:t>
            </a:r>
            <a:r>
              <a:rPr lang="uk-UA" b="1" baseline="-25000" dirty="0" err="1"/>
              <a:t>е</a:t>
            </a:r>
            <a:r>
              <a:rPr lang="uk-UA" dirty="0"/>
              <a:t> – кількість еквівалентів розчиненої речовини [моль-</a:t>
            </a:r>
            <a:r>
              <a:rPr lang="uk-UA" dirty="0" err="1"/>
              <a:t>екв</a:t>
            </a:r>
            <a:r>
              <a:rPr lang="uk-UA" dirty="0"/>
              <a:t>]; </a:t>
            </a:r>
            <a:endParaRPr lang="ru-UA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/>
              <a:t>V </a:t>
            </a:r>
            <a:r>
              <a:rPr lang="uk-UA" b="1" baseline="-25000" dirty="0"/>
              <a:t>р-ну</a:t>
            </a:r>
            <a:r>
              <a:rPr lang="uk-UA" dirty="0"/>
              <a:t> – об’єм розчину [л].</a:t>
            </a:r>
            <a:endParaRPr lang="ru-RU" dirty="0"/>
          </a:p>
          <a:p>
            <a:pPr marL="0" indent="0">
              <a:lnSpc>
                <a:spcPct val="120000"/>
              </a:lnSpc>
              <a:buNone/>
            </a:pPr>
            <a:r>
              <a:rPr lang="uk-UA" b="1" dirty="0"/>
              <a:t> </a:t>
            </a:r>
            <a:endParaRPr lang="ru-RU" b="1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36C89E5A-584D-FE16-6AAA-9EBAA62F1A5A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60486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3800" b="1" dirty="0">
                <a:solidFill>
                  <a:srgbClr val="FF0000"/>
                </a:solidFill>
              </a:rPr>
              <a:t>3.  Теорія електролітичної дисоціації. </a:t>
            </a:r>
            <a:endParaRPr lang="ru-UA" sz="38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sz="3800" b="1" dirty="0">
                <a:solidFill>
                  <a:srgbClr val="FF0000"/>
                </a:solidFill>
              </a:rPr>
              <a:t>Дисоціація основ, кислот і солей </a:t>
            </a:r>
            <a:endParaRPr lang="ru-RU" sz="3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800" b="1" dirty="0">
                <a:solidFill>
                  <a:srgbClr val="C00000"/>
                </a:solidFill>
              </a:rPr>
              <a:t>Електроліти</a:t>
            </a:r>
            <a:r>
              <a:rPr lang="uk-UA" sz="3800" dirty="0"/>
              <a:t> – речовини, які у водних розчинах або розплавах існують у вигляді іонів, що зумовлює проходження електричного струму (іонну провідність)</a:t>
            </a:r>
            <a:r>
              <a:rPr lang="ru-UA" sz="3800" dirty="0"/>
              <a:t> (</a:t>
            </a:r>
            <a:r>
              <a:rPr lang="uk-UA" sz="3800" b="1" dirty="0"/>
              <a:t>речовини з іонним і ковалентним полярним типами зв’язку</a:t>
            </a:r>
            <a:r>
              <a:rPr lang="ru-UA" sz="3800" b="1" dirty="0"/>
              <a:t>)</a:t>
            </a:r>
            <a:r>
              <a:rPr lang="uk-UA" sz="3800" b="1" dirty="0"/>
              <a:t>.</a:t>
            </a:r>
            <a:endParaRPr lang="ru-RU" sz="3800" b="1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800" b="1" dirty="0">
                <a:solidFill>
                  <a:srgbClr val="CC3300"/>
                </a:solidFill>
              </a:rPr>
              <a:t>Неелектроліти</a:t>
            </a:r>
            <a:r>
              <a:rPr lang="uk-UA" sz="3800" dirty="0"/>
              <a:t> – речовини, водні розчини яких або розплави не проводять електричний струм</a:t>
            </a:r>
            <a:r>
              <a:rPr lang="ru-UA" sz="3800" dirty="0"/>
              <a:t> </a:t>
            </a:r>
            <a:r>
              <a:rPr lang="ru-UA" sz="3800" b="1" dirty="0"/>
              <a:t>(г</a:t>
            </a:r>
            <a:r>
              <a:rPr lang="uk-UA" sz="3800" b="1" dirty="0" err="1"/>
              <a:t>люкоза</a:t>
            </a:r>
            <a:r>
              <a:rPr lang="uk-UA" sz="3800" b="1" dirty="0"/>
              <a:t> C</a:t>
            </a:r>
            <a:r>
              <a:rPr lang="uk-UA" sz="3800" b="1" baseline="-25000" dirty="0"/>
              <a:t>6</a:t>
            </a:r>
            <a:r>
              <a:rPr lang="uk-UA" sz="3800" b="1" dirty="0"/>
              <a:t>H</a:t>
            </a:r>
            <a:r>
              <a:rPr lang="uk-UA" sz="3800" b="1" baseline="-25000" dirty="0"/>
              <a:t>12</a:t>
            </a:r>
            <a:r>
              <a:rPr lang="uk-UA" sz="3800" b="1" dirty="0"/>
              <a:t>O</a:t>
            </a:r>
            <a:r>
              <a:rPr lang="uk-UA" sz="3800" b="1" baseline="-25000" dirty="0"/>
              <a:t>6</a:t>
            </a:r>
            <a:r>
              <a:rPr lang="uk-UA" sz="3800" b="1" dirty="0"/>
              <a:t>, етиловий спирт C</a:t>
            </a:r>
            <a:r>
              <a:rPr lang="uk-UA" sz="3800" b="1" baseline="-25000" dirty="0"/>
              <a:t>2</a:t>
            </a:r>
            <a:r>
              <a:rPr lang="uk-UA" sz="3800" b="1" dirty="0"/>
              <a:t>H</a:t>
            </a:r>
            <a:r>
              <a:rPr lang="uk-UA" sz="3800" b="1" baseline="-25000" dirty="0"/>
              <a:t>5</a:t>
            </a:r>
            <a:r>
              <a:rPr lang="uk-UA" sz="3800" b="1" dirty="0"/>
              <a:t>OH, пропан C</a:t>
            </a:r>
            <a:r>
              <a:rPr lang="uk-UA" sz="3800" b="1" baseline="-25000" dirty="0"/>
              <a:t>3</a:t>
            </a:r>
            <a:r>
              <a:rPr lang="uk-UA" sz="3800" b="1" dirty="0"/>
              <a:t>H</a:t>
            </a:r>
            <a:r>
              <a:rPr lang="uk-UA" sz="3800" b="1" baseline="-25000" dirty="0"/>
              <a:t>8</a:t>
            </a:r>
            <a:r>
              <a:rPr lang="uk-UA" sz="3800" b="1" dirty="0"/>
              <a:t>, бутан C</a:t>
            </a:r>
            <a:r>
              <a:rPr lang="uk-UA" sz="3800" b="1" baseline="-25000" dirty="0"/>
              <a:t>4</a:t>
            </a:r>
            <a:r>
              <a:rPr lang="uk-UA" sz="3800" b="1" dirty="0"/>
              <a:t>H</a:t>
            </a:r>
            <a:r>
              <a:rPr lang="uk-UA" sz="3800" b="1" baseline="-25000" dirty="0"/>
              <a:t>10</a:t>
            </a:r>
            <a:r>
              <a:rPr lang="uk-UA" sz="3800" b="1" dirty="0"/>
              <a:t>, діетиловий спирт C</a:t>
            </a:r>
            <a:r>
              <a:rPr lang="uk-UA" sz="3800" b="1" baseline="-25000" dirty="0"/>
              <a:t>2</a:t>
            </a:r>
            <a:r>
              <a:rPr lang="uk-UA" sz="3800" b="1" dirty="0"/>
              <a:t>H</a:t>
            </a:r>
            <a:r>
              <a:rPr lang="uk-UA" sz="3800" b="1" baseline="-25000" dirty="0"/>
              <a:t>5</a:t>
            </a:r>
            <a:r>
              <a:rPr lang="uk-UA" sz="3800" b="1" dirty="0"/>
              <a:t>-O-C</a:t>
            </a:r>
            <a:r>
              <a:rPr lang="uk-UA" sz="3800" b="1" baseline="-25000" dirty="0"/>
              <a:t>2</a:t>
            </a:r>
            <a:r>
              <a:rPr lang="uk-UA" sz="3800" b="1" dirty="0"/>
              <a:t>H</a:t>
            </a:r>
            <a:r>
              <a:rPr lang="uk-UA" sz="3800" b="1" baseline="-25000" dirty="0"/>
              <a:t>5</a:t>
            </a:r>
            <a:r>
              <a:rPr lang="uk-UA" sz="3800" b="1" dirty="0"/>
              <a:t>, ацетон CH</a:t>
            </a:r>
            <a:r>
              <a:rPr lang="uk-UA" sz="3800" b="1" baseline="-25000" dirty="0"/>
              <a:t>3</a:t>
            </a:r>
            <a:r>
              <a:rPr lang="uk-UA" sz="3800" b="1" dirty="0"/>
              <a:t>C(O)CH</a:t>
            </a:r>
            <a:r>
              <a:rPr lang="uk-UA" sz="3800" b="1" baseline="-25000" dirty="0"/>
              <a:t>3</a:t>
            </a:r>
            <a:r>
              <a:rPr lang="ru-UA" sz="3800" b="1" dirty="0"/>
              <a:t>)</a:t>
            </a:r>
            <a:r>
              <a:rPr lang="uk-UA" sz="3800" b="1" dirty="0"/>
              <a:t>. </a:t>
            </a:r>
            <a:endParaRPr lang="ru-RU" sz="3800" b="1" dirty="0"/>
          </a:p>
          <a:p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283A4D32-5690-C6DB-6F4D-20F77D24BC74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EC4DF3-980E-59ED-0565-1E2F30862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2800" b="1" dirty="0">
                <a:solidFill>
                  <a:srgbClr val="0066FF"/>
                </a:solidFill>
              </a:rPr>
              <a:t>Електролітична дисоціація </a:t>
            </a:r>
            <a:r>
              <a:rPr lang="uk-UA" sz="2800" dirty="0"/>
              <a:t>– розпад речовин </a:t>
            </a:r>
            <a:br>
              <a:rPr lang="ru-UA" sz="2800" dirty="0"/>
            </a:br>
            <a:r>
              <a:rPr lang="uk-UA" sz="2800" dirty="0"/>
              <a:t>на іони у водних розчинах або розплавах.</a:t>
            </a:r>
            <a:endParaRPr lang="ru-RU" sz="2800" dirty="0"/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CD4973B1-4EB5-FE6F-CCE1-114120855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26" y="1552919"/>
            <a:ext cx="18954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id="{7B394CF0-7188-685C-850F-41FB72A26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988" y="5134435"/>
            <a:ext cx="7439744" cy="732124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UA" sz="2800" b="1" dirty="0">
                <a:latin typeface="+mn-lt"/>
              </a:rPr>
              <a:t>Електроліти</a:t>
            </a:r>
            <a:r>
              <a:rPr lang="uk-UA" altLang="ru-UA" sz="1800" b="1" dirty="0">
                <a:latin typeface="+mn-lt"/>
              </a:rPr>
              <a:t> – проводять електричний струм; </a:t>
            </a:r>
            <a:endParaRPr lang="ru-UA" altLang="ru-UA" sz="1800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UA" sz="2800" b="1" dirty="0">
                <a:latin typeface="+mn-lt"/>
              </a:rPr>
              <a:t>неелектроліти </a:t>
            </a:r>
            <a:r>
              <a:rPr lang="uk-UA" altLang="ru-UA" sz="1800" b="1" dirty="0">
                <a:latin typeface="+mn-lt"/>
              </a:rPr>
              <a:t>– не проводять</a:t>
            </a:r>
            <a:endParaRPr lang="en-US" altLang="ru-UA" sz="1800" b="1" baseline="-25000" dirty="0">
              <a:latin typeface="+mn-lt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217341C-31B9-93DE-F540-63ECF47186FB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49C04B-0111-10E5-16EB-1A173612E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09" y="1625507"/>
            <a:ext cx="4136985" cy="32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9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478D9F-F536-79F6-9E6A-A3C8E890E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66" y="548680"/>
            <a:ext cx="8183880" cy="5400600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UA" sz="2800" b="1" dirty="0">
                <a:solidFill>
                  <a:srgbClr val="0066FF"/>
                </a:solidFill>
              </a:rPr>
              <a:t>Положення теорії електролітичної дисоціації:</a:t>
            </a:r>
            <a:endParaRPr lang="ru-UA" altLang="ru-UA" sz="2800" b="1" dirty="0">
              <a:solidFill>
                <a:srgbClr val="0066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UA" sz="2800" b="1" dirty="0">
              <a:solidFill>
                <a:srgbClr val="0066FF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b="1" dirty="0"/>
              <a:t>1. </a:t>
            </a:r>
            <a:r>
              <a:rPr lang="uk-UA" sz="2800" dirty="0"/>
              <a:t>Електроліти під час розчинення у воді розпадаються (дисоціюють) </a:t>
            </a:r>
            <a:r>
              <a:rPr lang="uk-UA" sz="2800" b="1" dirty="0">
                <a:solidFill>
                  <a:srgbClr val="008000"/>
                </a:solidFill>
              </a:rPr>
              <a:t>на іони </a:t>
            </a:r>
            <a:r>
              <a:rPr lang="uk-UA" sz="2800" dirty="0"/>
              <a:t>– </a:t>
            </a:r>
            <a:r>
              <a:rPr lang="uk-UA" altLang="ru-UA" sz="2800" b="1" dirty="0">
                <a:solidFill>
                  <a:srgbClr val="FF0000"/>
                </a:solidFill>
              </a:rPr>
              <a:t>позитивні (катіони)</a:t>
            </a:r>
            <a:r>
              <a:rPr lang="uk-UA" altLang="ru-UA" sz="2800" dirty="0"/>
              <a:t> і </a:t>
            </a:r>
            <a:r>
              <a:rPr lang="uk-UA" altLang="ru-UA" sz="2800" b="1" dirty="0">
                <a:solidFill>
                  <a:srgbClr val="7030A0"/>
                </a:solidFill>
              </a:rPr>
              <a:t>негативні (аніони).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/>
              <a:t>Іони можуть складатися з одного атома – прості іони </a:t>
            </a:r>
            <a:br>
              <a:rPr lang="ru-UA" sz="2800" dirty="0"/>
            </a:br>
            <a:r>
              <a:rPr lang="uk-UA" sz="2800" dirty="0"/>
              <a:t>(</a:t>
            </a:r>
            <a:r>
              <a:rPr lang="uk-UA" sz="2800" dirty="0" err="1"/>
              <a:t>Na</a:t>
            </a:r>
            <a:r>
              <a:rPr lang="uk-UA" sz="2800" baseline="30000" dirty="0"/>
              <a:t>+</a:t>
            </a:r>
            <a:r>
              <a:rPr lang="uk-UA" sz="2800" dirty="0"/>
              <a:t>, Mg</a:t>
            </a:r>
            <a:r>
              <a:rPr lang="uk-UA" sz="2800" baseline="30000" dirty="0"/>
              <a:t>2+</a:t>
            </a:r>
            <a:r>
              <a:rPr lang="uk-UA" sz="2800" dirty="0"/>
              <a:t>, Al</a:t>
            </a:r>
            <a:r>
              <a:rPr lang="uk-UA" sz="2800" baseline="30000" dirty="0"/>
              <a:t>3+</a:t>
            </a:r>
            <a:r>
              <a:rPr lang="uk-UA" sz="2800" dirty="0"/>
              <a:t>) або з кількох атомів – складні іони </a:t>
            </a:r>
            <a:br>
              <a:rPr lang="ru-UA" sz="2800" dirty="0"/>
            </a:br>
            <a:r>
              <a:rPr lang="uk-UA" sz="2800" dirty="0"/>
              <a:t>(NO</a:t>
            </a:r>
            <a:r>
              <a:rPr lang="uk-UA" sz="2800" baseline="-25000" dirty="0"/>
              <a:t>3</a:t>
            </a:r>
            <a:r>
              <a:rPr lang="uk-UA" sz="2800" baseline="30000" dirty="0"/>
              <a:t>-</a:t>
            </a:r>
            <a:r>
              <a:rPr lang="uk-UA" sz="2800" dirty="0"/>
              <a:t>, SO</a:t>
            </a:r>
            <a:r>
              <a:rPr lang="uk-UA" sz="2800" baseline="-25000" dirty="0"/>
              <a:t>4</a:t>
            </a:r>
            <a:r>
              <a:rPr lang="uk-UA" sz="2800" baseline="30000" dirty="0"/>
              <a:t>2-</a:t>
            </a:r>
            <a:r>
              <a:rPr lang="uk-UA" sz="2800" dirty="0"/>
              <a:t>, PO</a:t>
            </a:r>
            <a:r>
              <a:rPr lang="uk-UA" sz="2800" baseline="-25000" dirty="0"/>
              <a:t>4</a:t>
            </a:r>
            <a:r>
              <a:rPr lang="uk-UA" sz="2800" baseline="30000" dirty="0"/>
              <a:t>3-</a:t>
            </a:r>
            <a:r>
              <a:rPr lang="uk-UA" sz="2800" dirty="0"/>
              <a:t>). </a:t>
            </a:r>
            <a:endParaRPr lang="ru-RU" sz="2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UA" sz="2800" b="1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b="1" dirty="0"/>
              <a:t>2. </a:t>
            </a:r>
            <a:r>
              <a:rPr lang="ru-UA" dirty="0" err="1"/>
              <a:t>Електролітична</a:t>
            </a:r>
            <a:r>
              <a:rPr lang="ru-UA" dirty="0"/>
              <a:t> </a:t>
            </a:r>
            <a:r>
              <a:rPr lang="ru-UA" dirty="0" err="1"/>
              <a:t>дисоціація</a:t>
            </a:r>
            <a:r>
              <a:rPr lang="uk-UA" dirty="0"/>
              <a:t> – оборотний процес: паралельно </a:t>
            </a:r>
            <a:br>
              <a:rPr lang="ru-UA" dirty="0"/>
            </a:br>
            <a:r>
              <a:rPr lang="uk-UA" dirty="0"/>
              <a:t>з розщепленням молекул на іони (</a:t>
            </a:r>
            <a:r>
              <a:rPr lang="uk-UA" b="1" dirty="0">
                <a:solidFill>
                  <a:srgbClr val="7030A0"/>
                </a:solidFill>
              </a:rPr>
              <a:t>дисоціація</a:t>
            </a:r>
            <a:r>
              <a:rPr lang="uk-UA" dirty="0"/>
              <a:t>) відбувається процес сполучення іонів (</a:t>
            </a:r>
            <a:r>
              <a:rPr lang="uk-UA" b="1" dirty="0">
                <a:solidFill>
                  <a:srgbClr val="C00000"/>
                </a:solidFill>
              </a:rPr>
              <a:t>асоціація</a:t>
            </a:r>
            <a:r>
              <a:rPr lang="uk-UA" dirty="0"/>
              <a:t>).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UA" sz="2800" b="1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b="1" dirty="0"/>
              <a:t>3. </a:t>
            </a:r>
            <a:r>
              <a:rPr lang="uk-UA" dirty="0"/>
              <a:t>Під дією електричного струму іони набувають напрямленого руху: </a:t>
            </a:r>
            <a:r>
              <a:rPr lang="uk-UA" b="1" dirty="0">
                <a:solidFill>
                  <a:srgbClr val="FF0000"/>
                </a:solidFill>
              </a:rPr>
              <a:t>позитивно заряджені іони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ru-UA" b="1" dirty="0">
                <a:solidFill>
                  <a:srgbClr val="FF0000"/>
                </a:solidFill>
              </a:rPr>
              <a:t>(</a:t>
            </a:r>
            <a:r>
              <a:rPr lang="uk-UA" b="1" dirty="0">
                <a:solidFill>
                  <a:srgbClr val="FF0000"/>
                </a:solidFill>
              </a:rPr>
              <a:t>катіон</a:t>
            </a:r>
            <a:r>
              <a:rPr lang="ru-UA" b="1" dirty="0">
                <a:solidFill>
                  <a:srgbClr val="FF0000"/>
                </a:solidFill>
              </a:rPr>
              <a:t>и) </a:t>
            </a:r>
            <a:r>
              <a:rPr lang="uk-UA" b="1" dirty="0">
                <a:solidFill>
                  <a:srgbClr val="002060"/>
                </a:solidFill>
              </a:rPr>
              <a:t>переміщуються до катода, </a:t>
            </a:r>
            <a:r>
              <a:rPr lang="uk-UA" b="1" dirty="0">
                <a:solidFill>
                  <a:srgbClr val="7030A0"/>
                </a:solidFill>
              </a:rPr>
              <a:t>негативно заряджені 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ru-UA" dirty="0">
                <a:solidFill>
                  <a:srgbClr val="7030A0"/>
                </a:solidFill>
              </a:rPr>
              <a:t>(</a:t>
            </a:r>
            <a:r>
              <a:rPr lang="uk-UA" b="1" dirty="0">
                <a:solidFill>
                  <a:srgbClr val="7030A0"/>
                </a:solidFill>
              </a:rPr>
              <a:t>аніон</a:t>
            </a:r>
            <a:r>
              <a:rPr lang="ru-UA" b="1" dirty="0">
                <a:solidFill>
                  <a:srgbClr val="7030A0"/>
                </a:solidFill>
              </a:rPr>
              <a:t>и) </a:t>
            </a:r>
            <a:r>
              <a:rPr lang="uk-UA" dirty="0"/>
              <a:t>– </a:t>
            </a:r>
            <a:r>
              <a:rPr lang="uk-UA" b="1" dirty="0">
                <a:solidFill>
                  <a:srgbClr val="002060"/>
                </a:solidFill>
              </a:rPr>
              <a:t>до анода. </a:t>
            </a:r>
            <a:endParaRPr lang="ru-UA" b="1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UA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C96B570-5F1C-15C0-554E-7724D5E3301B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40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612068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b="1" dirty="0">
                <a:solidFill>
                  <a:srgbClr val="CC0066"/>
                </a:solidFill>
              </a:rPr>
              <a:t>Механізм електролітичної дисоціації </a:t>
            </a:r>
            <a:r>
              <a:rPr lang="uk-UA" sz="6800" dirty="0"/>
              <a:t>залежить від виду хімічного зв’язку. </a:t>
            </a:r>
            <a:endParaRPr lang="ru-UA" sz="6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dirty="0"/>
              <a:t>Ступінчастість дисоціації полягає в тому, що </a:t>
            </a:r>
            <a:r>
              <a:rPr lang="uk-UA" sz="6800" dirty="0" err="1"/>
              <a:t>багатоосновні</a:t>
            </a:r>
            <a:r>
              <a:rPr lang="uk-UA" sz="6800" dirty="0"/>
              <a:t> кислоти й </a:t>
            </a:r>
            <a:r>
              <a:rPr lang="uk-UA" sz="6800" dirty="0" err="1"/>
              <a:t>багатокислотні</a:t>
            </a:r>
            <a:r>
              <a:rPr lang="uk-UA" sz="6800" dirty="0"/>
              <a:t> основи дисоціюють </a:t>
            </a:r>
            <a:r>
              <a:rPr lang="uk-UA" sz="6800" b="1" dirty="0"/>
              <a:t>ступінчасто</a:t>
            </a:r>
            <a:r>
              <a:rPr lang="uk-UA" sz="6800" dirty="0"/>
              <a:t>, іони водню відщеплюються від молекул не одночасно, а послідовно: </a:t>
            </a:r>
            <a:endParaRPr lang="ru-RU" sz="32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uk-UA" sz="6800" dirty="0"/>
              <a:t>H</a:t>
            </a:r>
            <a:r>
              <a:rPr lang="uk-UA" sz="6800" baseline="-25000" dirty="0"/>
              <a:t>3</a:t>
            </a:r>
            <a:r>
              <a:rPr lang="uk-UA" sz="6800" dirty="0"/>
              <a:t>PO</a:t>
            </a:r>
            <a:r>
              <a:rPr lang="uk-UA" sz="6800" baseline="-25000" dirty="0"/>
              <a:t>4</a:t>
            </a:r>
            <a:r>
              <a:rPr lang="uk-UA" sz="6800" dirty="0"/>
              <a:t>  = H</a:t>
            </a:r>
            <a:r>
              <a:rPr lang="uk-UA" sz="6800" baseline="30000" dirty="0"/>
              <a:t>+</a:t>
            </a:r>
            <a:r>
              <a:rPr lang="uk-UA" sz="6800" dirty="0"/>
              <a:t> + H</a:t>
            </a:r>
            <a:r>
              <a:rPr lang="uk-UA" sz="6800" baseline="-25000" dirty="0"/>
              <a:t>2</a:t>
            </a:r>
            <a:r>
              <a:rPr lang="uk-UA" sz="6800" dirty="0"/>
              <a:t>PO</a:t>
            </a:r>
            <a:r>
              <a:rPr lang="uk-UA" sz="6800" baseline="-25000" dirty="0"/>
              <a:t>4</a:t>
            </a:r>
            <a:r>
              <a:rPr lang="uk-UA" sz="6800" baseline="30000" dirty="0"/>
              <a:t> - </a:t>
            </a:r>
            <a:endParaRPr lang="ru-RU" sz="68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uk-UA" sz="6800" dirty="0"/>
              <a:t>H</a:t>
            </a:r>
            <a:r>
              <a:rPr lang="uk-UA" sz="6800" baseline="-25000" dirty="0"/>
              <a:t>2</a:t>
            </a:r>
            <a:r>
              <a:rPr lang="uk-UA" sz="6800" dirty="0"/>
              <a:t>PO</a:t>
            </a:r>
            <a:r>
              <a:rPr lang="uk-UA" sz="6800" baseline="-25000" dirty="0"/>
              <a:t>4</a:t>
            </a:r>
            <a:r>
              <a:rPr lang="uk-UA" sz="6800" baseline="30000" dirty="0"/>
              <a:t> -  </a:t>
            </a:r>
            <a:r>
              <a:rPr lang="uk-UA" sz="6800" dirty="0"/>
              <a:t>= H</a:t>
            </a:r>
            <a:r>
              <a:rPr lang="uk-UA" sz="6800" baseline="30000" dirty="0"/>
              <a:t>+</a:t>
            </a:r>
            <a:r>
              <a:rPr lang="uk-UA" sz="6800" dirty="0"/>
              <a:t> + HPO</a:t>
            </a:r>
            <a:r>
              <a:rPr lang="uk-UA" sz="6800" baseline="-25000" dirty="0"/>
              <a:t>4</a:t>
            </a:r>
            <a:r>
              <a:rPr lang="uk-UA" sz="6800" baseline="30000" dirty="0"/>
              <a:t>2-</a:t>
            </a:r>
            <a:endParaRPr lang="ru-RU" sz="68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uk-UA" sz="6800" dirty="0"/>
              <a:t>HPO</a:t>
            </a:r>
            <a:r>
              <a:rPr lang="uk-UA" sz="6800" baseline="-25000" dirty="0"/>
              <a:t>4</a:t>
            </a:r>
            <a:r>
              <a:rPr lang="uk-UA" sz="6800" baseline="30000" dirty="0"/>
              <a:t>2 - </a:t>
            </a:r>
            <a:r>
              <a:rPr lang="uk-UA" sz="6800" dirty="0"/>
              <a:t>= H</a:t>
            </a:r>
            <a:r>
              <a:rPr lang="uk-UA" sz="6800" baseline="30000" dirty="0"/>
              <a:t>+</a:t>
            </a:r>
            <a:r>
              <a:rPr lang="uk-UA" sz="6800" dirty="0"/>
              <a:t> + PO</a:t>
            </a:r>
            <a:r>
              <a:rPr lang="uk-UA" sz="6800" baseline="-25000" dirty="0"/>
              <a:t>4</a:t>
            </a:r>
            <a:r>
              <a:rPr lang="uk-UA" sz="6800" baseline="30000" dirty="0"/>
              <a:t>-3</a:t>
            </a:r>
            <a:endParaRPr lang="ru-RU" sz="3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dirty="0"/>
              <a:t>При розчиненні електролітів у воді диполі води (полярного розчинника) </a:t>
            </a:r>
            <a:br>
              <a:rPr lang="ru-UA" sz="6800" dirty="0"/>
            </a:br>
            <a:r>
              <a:rPr lang="uk-UA" sz="6800" dirty="0"/>
              <a:t>за рахунок </a:t>
            </a:r>
            <a:r>
              <a:rPr lang="uk-UA" sz="6800" dirty="0" err="1"/>
              <a:t>орієнтаційної</a:t>
            </a:r>
            <a:r>
              <a:rPr lang="uk-UA" sz="6800" dirty="0"/>
              <a:t> диполь-дипольної або іон-дипольної взаємодії притягуються до полярних молекул або іонів речовини, що розчиняється.</a:t>
            </a:r>
            <a:endParaRPr lang="ru-UA" sz="6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UA" sz="6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UA" sz="6800" b="1" dirty="0">
                <a:solidFill>
                  <a:srgbClr val="F18309"/>
                </a:solidFill>
              </a:rPr>
              <a:t>П</a:t>
            </a:r>
            <a:r>
              <a:rPr lang="uk-UA" sz="6800" b="1" dirty="0" err="1">
                <a:solidFill>
                  <a:srgbClr val="F18309"/>
                </a:solidFill>
              </a:rPr>
              <a:t>ершою</a:t>
            </a:r>
            <a:r>
              <a:rPr lang="uk-UA" sz="6800" b="1" dirty="0">
                <a:solidFill>
                  <a:srgbClr val="F18309"/>
                </a:solidFill>
              </a:rPr>
              <a:t> стадією </a:t>
            </a:r>
            <a:r>
              <a:rPr lang="uk-UA" sz="6800" dirty="0"/>
              <a:t>дисоціації завжди є </a:t>
            </a:r>
            <a:r>
              <a:rPr lang="uk-UA" sz="6800" b="1" dirty="0">
                <a:solidFill>
                  <a:schemeClr val="accent1"/>
                </a:solidFill>
              </a:rPr>
              <a:t>гідратація (сольватація). </a:t>
            </a:r>
            <a:br>
              <a:rPr lang="uk-UA" sz="6800" dirty="0">
                <a:solidFill>
                  <a:schemeClr val="accent1"/>
                </a:solidFill>
              </a:rPr>
            </a:br>
            <a:endParaRPr lang="ru-UA" sz="6800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dirty="0"/>
              <a:t>У речовинах з полярними молекулами, наприклад у хлороводні </a:t>
            </a:r>
            <a:r>
              <a:rPr lang="uk-UA" sz="6800" dirty="0" err="1"/>
              <a:t>HCl</a:t>
            </a:r>
            <a:r>
              <a:rPr lang="uk-UA" sz="6800" dirty="0"/>
              <a:t>, під дією молекул розчинника відбувається сильне зміщення </a:t>
            </a:r>
            <a:r>
              <a:rPr lang="uk-UA" sz="6800" dirty="0" err="1"/>
              <a:t>зв’язуючих</a:t>
            </a:r>
            <a:r>
              <a:rPr lang="uk-UA" sz="6800" dirty="0"/>
              <a:t> електронів і зв’язок H-Cl стає іонним. Цю </a:t>
            </a:r>
            <a:r>
              <a:rPr lang="uk-UA" sz="6800" b="1" dirty="0">
                <a:solidFill>
                  <a:srgbClr val="008000"/>
                </a:solidFill>
              </a:rPr>
              <a:t>другу стадію</a:t>
            </a:r>
            <a:r>
              <a:rPr lang="uk-UA" sz="6800" dirty="0">
                <a:solidFill>
                  <a:srgbClr val="008000"/>
                </a:solidFill>
              </a:rPr>
              <a:t> </a:t>
            </a:r>
            <a:r>
              <a:rPr lang="uk-UA" sz="6800" dirty="0"/>
              <a:t>дисоціації називають </a:t>
            </a:r>
            <a:r>
              <a:rPr lang="uk-UA" sz="6800" b="1" dirty="0">
                <a:solidFill>
                  <a:srgbClr val="008000"/>
                </a:solidFill>
              </a:rPr>
              <a:t>поляризацією молекул </a:t>
            </a:r>
            <a:r>
              <a:rPr lang="uk-UA" sz="6800" dirty="0"/>
              <a:t>речовини, що розчиняється. </a:t>
            </a:r>
            <a:endParaRPr lang="ru-UA" sz="6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UA" sz="6800" b="1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800" b="1" dirty="0">
                <a:solidFill>
                  <a:srgbClr val="0070C0"/>
                </a:solidFill>
              </a:rPr>
              <a:t>Третьою стадією </a:t>
            </a:r>
            <a:r>
              <a:rPr lang="uk-UA" sz="6800" dirty="0"/>
              <a:t>є саме </a:t>
            </a:r>
            <a:r>
              <a:rPr lang="uk-UA" sz="6800" b="1" dirty="0">
                <a:solidFill>
                  <a:srgbClr val="0070C0"/>
                </a:solidFill>
              </a:rPr>
              <a:t>дисоціація</a:t>
            </a:r>
            <a:r>
              <a:rPr lang="uk-UA" sz="6800" dirty="0">
                <a:solidFill>
                  <a:srgbClr val="0070C0"/>
                </a:solidFill>
              </a:rPr>
              <a:t>,</a:t>
            </a:r>
            <a:r>
              <a:rPr lang="uk-UA" sz="6800" dirty="0"/>
              <a:t> тобто руйнування поляризованої молекули й утворення гідратованих іонів.</a:t>
            </a:r>
            <a:endParaRPr lang="ru-RU" sz="6800" dirty="0"/>
          </a:p>
          <a:p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2A8C8034-C5F1-21FE-5FAF-B484728CE1B7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6698DAB-DFD4-73FF-C19C-D06BE248F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639518"/>
              </p:ext>
            </p:extLst>
          </p:nvPr>
        </p:nvGraphicFramePr>
        <p:xfrm>
          <a:off x="205954" y="337472"/>
          <a:ext cx="8712460" cy="6517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971400" imgH="5215680" progId="PBrush">
                  <p:embed/>
                </p:oleObj>
              </mc:Choice>
              <mc:Fallback>
                <p:oleObj name="Bitmap Image" r:id="rId2" imgW="6971400" imgH="52156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954" y="337472"/>
                        <a:ext cx="8712460" cy="6517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:a16="http://schemas.microsoft.com/office/drawing/2014/main" id="{A1C3CCFC-AC1D-7135-05C5-9AEEA7C6B7B6}"/>
              </a:ext>
            </a:extLst>
          </p:cNvPr>
          <p:cNvSpPr txBox="1">
            <a:spLocks/>
          </p:cNvSpPr>
          <p:nvPr/>
        </p:nvSpPr>
        <p:spPr>
          <a:xfrm>
            <a:off x="8666386" y="0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96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0352"/>
            <a:ext cx="8496944" cy="38347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rgbClr val="C00000"/>
                </a:solidFill>
              </a:rPr>
              <a:t>Для речовин з ковалентним полярним зв’язком: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/>
              <a:t>1. Поляризація зв’язку під впливом молекул води, внаслідок чого відбувається </a:t>
            </a:r>
            <a:r>
              <a:rPr lang="uk-UA" b="1" dirty="0">
                <a:solidFill>
                  <a:srgbClr val="008000"/>
                </a:solidFill>
              </a:rPr>
              <a:t>«іонізація»</a:t>
            </a:r>
            <a:r>
              <a:rPr lang="uk-UA" dirty="0"/>
              <a:t>, тобто перетворення ковалентного зв’язку в іонний і розпад молекул </a:t>
            </a:r>
            <a:r>
              <a:rPr lang="uk-UA" dirty="0" err="1"/>
              <a:t>HCl</a:t>
            </a:r>
            <a:r>
              <a:rPr lang="uk-UA" dirty="0"/>
              <a:t> на іони H</a:t>
            </a:r>
            <a:r>
              <a:rPr lang="uk-UA" baseline="30000" dirty="0"/>
              <a:t>+</a:t>
            </a:r>
            <a:r>
              <a:rPr lang="uk-UA" dirty="0"/>
              <a:t> і Cl</a:t>
            </a:r>
            <a:r>
              <a:rPr lang="uk-UA" baseline="30000" dirty="0"/>
              <a:t>-</a:t>
            </a:r>
          </a:p>
          <a:p>
            <a:endParaRPr lang="uk-UA" baseline="30000" dirty="0"/>
          </a:p>
          <a:p>
            <a:endParaRPr lang="uk-UA" baseline="30000" dirty="0"/>
          </a:p>
          <a:p>
            <a:endParaRPr lang="uk-UA" baseline="30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/>
              <a:t>2.  </a:t>
            </a:r>
            <a:r>
              <a:rPr lang="uk-UA" b="1" dirty="0">
                <a:solidFill>
                  <a:schemeClr val="accent1"/>
                </a:solidFill>
              </a:rPr>
              <a:t>Гідратація </a:t>
            </a:r>
            <a:r>
              <a:rPr lang="uk-UA" dirty="0"/>
              <a:t>– взаємодія утворених іонів з молекулами води, внаслідок чого утворюються гідратовані іони: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5603" name="Рисунок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0" y="4719228"/>
            <a:ext cx="6420138" cy="184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344823"/>
            <a:ext cx="2699342" cy="251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427CD07-862B-BE22-E512-55ACCEA95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274537"/>
              </p:ext>
            </p:extLst>
          </p:nvPr>
        </p:nvGraphicFramePr>
        <p:xfrm>
          <a:off x="1691680" y="2752119"/>
          <a:ext cx="55229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523120" imgH="519480" progId="PBrush">
                  <p:embed/>
                </p:oleObj>
              </mc:Choice>
              <mc:Fallback>
                <p:oleObj name="Bitmap Image" r:id="rId4" imgW="5523120" imgH="5194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1680" y="2752119"/>
                        <a:ext cx="5522913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:a16="http://schemas.microsoft.com/office/drawing/2014/main" id="{83843C15-AC0F-F45C-299D-CA9061262C2A}"/>
              </a:ext>
            </a:extLst>
          </p:cNvPr>
          <p:cNvSpPr txBox="1">
            <a:spLocks/>
          </p:cNvSpPr>
          <p:nvPr/>
        </p:nvSpPr>
        <p:spPr>
          <a:xfrm>
            <a:off x="8666386" y="0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2670"/>
            <a:ext cx="8357908" cy="5481772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uk-UA" sz="3400" b="1" dirty="0">
                <a:solidFill>
                  <a:srgbClr val="640032"/>
                </a:solidFill>
              </a:rPr>
              <a:t>4.  Ступінь і константа дисоціації. Сильні  та слабкі електроліти</a:t>
            </a:r>
            <a:endParaRPr lang="ru-UA" sz="33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b="1" dirty="0">
                <a:solidFill>
                  <a:srgbClr val="008000"/>
                </a:solidFill>
              </a:rPr>
              <a:t>Ступінь дисоціації (α) </a:t>
            </a:r>
            <a:r>
              <a:rPr lang="uk-UA" sz="3300" dirty="0"/>
              <a:t>– відношення числа молекул </a:t>
            </a:r>
            <a:r>
              <a:rPr lang="uk-UA" sz="3300" b="1" dirty="0"/>
              <a:t>n</a:t>
            </a:r>
            <a:r>
              <a:rPr lang="uk-UA" sz="3300" dirty="0"/>
              <a:t>, що розпалися на іони, до загального числа молекул  розчиненої речовини </a:t>
            </a:r>
            <a:r>
              <a:rPr lang="uk-UA" sz="3300" b="1" dirty="0"/>
              <a:t>N</a:t>
            </a:r>
            <a:r>
              <a:rPr lang="uk-UA" sz="3300" dirty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UA" sz="3300" b="1" dirty="0"/>
              <a:t>                                                     </a:t>
            </a:r>
            <a:r>
              <a:rPr lang="uk-UA" sz="3300" b="1" dirty="0"/>
              <a:t>α</a:t>
            </a:r>
            <a:r>
              <a:rPr lang="uk-UA" sz="3300" dirty="0"/>
              <a:t> – ступінь дисоціації [%];</a:t>
            </a:r>
            <a:endParaRPr lang="ru-RU" sz="33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UA" sz="3300" b="1" dirty="0"/>
              <a:t>                                                     </a:t>
            </a:r>
            <a:r>
              <a:rPr lang="uk-UA" sz="3300" b="1" dirty="0"/>
              <a:t>n</a:t>
            </a:r>
            <a:r>
              <a:rPr lang="uk-UA" sz="3300" dirty="0"/>
              <a:t> – кількість </a:t>
            </a:r>
            <a:r>
              <a:rPr lang="uk-UA" sz="3300" dirty="0" err="1"/>
              <a:t>дисоційованих</a:t>
            </a:r>
            <a:r>
              <a:rPr lang="uk-UA" sz="3300" dirty="0"/>
              <a:t> частинок;</a:t>
            </a:r>
            <a:endParaRPr lang="ru-RU" sz="33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UA" sz="3300" b="1" dirty="0"/>
              <a:t>                                                     </a:t>
            </a:r>
            <a:r>
              <a:rPr lang="uk-UA" sz="3300" b="1" dirty="0"/>
              <a:t>N</a:t>
            </a:r>
            <a:r>
              <a:rPr lang="uk-UA" sz="3300" dirty="0"/>
              <a:t> – вихідне число частинок.</a:t>
            </a:r>
            <a:endParaRPr lang="ru-UA" sz="33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3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b="1" dirty="0">
                <a:solidFill>
                  <a:srgbClr val="008000"/>
                </a:solidFill>
              </a:rPr>
              <a:t>Ступінь дисоціації </a:t>
            </a:r>
            <a:r>
              <a:rPr lang="uk-UA" sz="3300" dirty="0"/>
              <a:t>залежить від концентрації електроліту й температури.</a:t>
            </a:r>
            <a:endParaRPr lang="ru-UA" altLang="ru-UA" sz="3300" b="1" dirty="0">
              <a:solidFill>
                <a:srgbClr val="0080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altLang="ru-UA" sz="3300" b="1" dirty="0">
                <a:solidFill>
                  <a:srgbClr val="008000"/>
                </a:solidFill>
              </a:rPr>
              <a:t>Електроліти діляться на слабкі (</a:t>
            </a:r>
            <a:r>
              <a:rPr lang="el-GR" altLang="ru-UA" sz="3300" b="1" dirty="0">
                <a:solidFill>
                  <a:srgbClr val="008000"/>
                </a:solidFill>
              </a:rPr>
              <a:t>α</a:t>
            </a:r>
            <a:r>
              <a:rPr lang="uk-UA" altLang="ru-UA" sz="3300" b="1" dirty="0">
                <a:solidFill>
                  <a:srgbClr val="008000"/>
                </a:solidFill>
                <a:cs typeface="Times New Roman" panose="02020603050405020304" pitchFamily="18" charset="0"/>
              </a:rPr>
              <a:t>→0) </a:t>
            </a:r>
            <a:r>
              <a:rPr lang="uk-UA" altLang="ru-UA" sz="3300" b="1" dirty="0">
                <a:solidFill>
                  <a:srgbClr val="008000"/>
                </a:solidFill>
              </a:rPr>
              <a:t>та сильні</a:t>
            </a:r>
            <a:r>
              <a:rPr lang="uk-UA" altLang="ru-UA" sz="3300" dirty="0">
                <a:solidFill>
                  <a:srgbClr val="008000"/>
                </a:solidFill>
              </a:rPr>
              <a:t> </a:t>
            </a:r>
            <a:r>
              <a:rPr lang="uk-UA" altLang="ru-UA" sz="3300" b="1" dirty="0">
                <a:solidFill>
                  <a:srgbClr val="008000"/>
                </a:solidFill>
              </a:rPr>
              <a:t>(</a:t>
            </a:r>
            <a:r>
              <a:rPr lang="el-GR" altLang="ru-UA" sz="3300" b="1" dirty="0">
                <a:solidFill>
                  <a:srgbClr val="008000"/>
                </a:solidFill>
              </a:rPr>
              <a:t>α</a:t>
            </a:r>
            <a:r>
              <a:rPr lang="uk-UA" altLang="ru-UA" sz="3300" b="1" dirty="0">
                <a:solidFill>
                  <a:srgbClr val="008000"/>
                </a:solidFill>
              </a:rPr>
              <a:t>→1)</a:t>
            </a:r>
            <a:r>
              <a:rPr lang="ru-UA" altLang="ru-UA" sz="3300" b="1" dirty="0">
                <a:solidFill>
                  <a:srgbClr val="008000"/>
                </a:solidFill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UA" sz="3300" b="1" dirty="0">
                <a:solidFill>
                  <a:srgbClr val="FF0000"/>
                </a:solidFill>
              </a:rPr>
              <a:t>Чим</a:t>
            </a:r>
            <a:r>
              <a:rPr lang="ru-UA" sz="3300" dirty="0"/>
              <a:t> </a:t>
            </a:r>
            <a:r>
              <a:rPr lang="uk-UA" sz="3300" b="1" dirty="0">
                <a:solidFill>
                  <a:srgbClr val="FF0000"/>
                </a:solidFill>
              </a:rPr>
              <a:t>менша концентрація електроліту в розчині</a:t>
            </a:r>
            <a:r>
              <a:rPr lang="uk-UA" sz="3300" dirty="0"/>
              <a:t>, </a:t>
            </a:r>
            <a:r>
              <a:rPr lang="uk-UA" sz="3300" b="1" dirty="0">
                <a:solidFill>
                  <a:srgbClr val="CC0066"/>
                </a:solidFill>
              </a:rPr>
              <a:t>тим більший ступінь дисоціації</a:t>
            </a:r>
            <a:r>
              <a:rPr lang="uk-UA" sz="3300" dirty="0"/>
              <a:t>. При безкінечному розбавлянні розчину ступінь дисоціації наближається до 1 (100 %).</a:t>
            </a:r>
            <a:r>
              <a:rPr lang="uk-UA" altLang="ru-UA" sz="3600" dirty="0"/>
              <a:t> </a:t>
            </a:r>
            <a:endParaRPr lang="ru-UA" altLang="ru-UA" sz="36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UA" altLang="ru-UA" sz="13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altLang="ru-UA" sz="3400" dirty="0"/>
              <a:t>Луги та солі є сильними електролітами.</a:t>
            </a:r>
            <a:endParaRPr lang="ru-UA" altLang="ru-UA" sz="3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altLang="ru-UA" sz="3400" dirty="0"/>
              <a:t>Кислоти можуть бути сильними, середньої сили і слабкими</a:t>
            </a:r>
            <a:r>
              <a:rPr lang="ru-UA" altLang="ru-UA" sz="3400" dirty="0"/>
              <a:t>.</a:t>
            </a:r>
            <a:endParaRPr lang="uk-UA" altLang="ru-UA" sz="3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300" dirty="0"/>
          </a:p>
          <a:p>
            <a:endParaRPr lang="ru-RU" dirty="0"/>
          </a:p>
        </p:txBody>
      </p:sp>
      <p:pic>
        <p:nvPicPr>
          <p:cNvPr id="26626" name="Рисунок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64112"/>
            <a:ext cx="2300773" cy="987752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298455D9-187A-2872-1847-D70604B8B74A}"/>
              </a:ext>
            </a:extLst>
          </p:cNvPr>
          <p:cNvSpPr txBox="1">
            <a:spLocks/>
          </p:cNvSpPr>
          <p:nvPr/>
        </p:nvSpPr>
        <p:spPr>
          <a:xfrm>
            <a:off x="8666386" y="0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0">
            <a:extLst>
              <a:ext uri="{FF2B5EF4-FFF2-40B4-BE49-F238E27FC236}">
                <a16:creationId xmlns:a16="http://schemas.microsoft.com/office/drawing/2014/main" id="{506DF362-1532-3648-0FD1-375A4773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645673"/>
            <a:ext cx="61722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91A6AA-57DA-EE7D-C5C7-70D30C8C132B}"/>
              </a:ext>
            </a:extLst>
          </p:cNvPr>
          <p:cNvSpPr txBox="1"/>
          <p:nvPr/>
        </p:nvSpPr>
        <p:spPr>
          <a:xfrm>
            <a:off x="827584" y="6200664"/>
            <a:ext cx="71640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altLang="ru-UA" sz="2000" b="1" dirty="0"/>
              <a:t>                  </a:t>
            </a:r>
            <a:r>
              <a:rPr lang="uk-UA" altLang="ru-UA" sz="2000" b="1" dirty="0"/>
              <a:t>сильні      </a:t>
            </a:r>
            <a:r>
              <a:rPr lang="ru-UA" altLang="ru-UA" sz="2000" b="1" dirty="0"/>
              <a:t>      </a:t>
            </a:r>
            <a:r>
              <a:rPr lang="uk-UA" altLang="ru-UA" sz="2000" b="1" dirty="0"/>
              <a:t> середньої сили       </a:t>
            </a:r>
            <a:r>
              <a:rPr lang="ru-UA" altLang="ru-UA" sz="2000" b="1" dirty="0"/>
              <a:t>       </a:t>
            </a:r>
            <a:r>
              <a:rPr lang="uk-UA" altLang="ru-UA" sz="2000" b="1" dirty="0"/>
              <a:t>слабкі</a:t>
            </a:r>
            <a:endParaRPr lang="ru-UA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4300" b="1" dirty="0">
                <a:solidFill>
                  <a:srgbClr val="0070C0"/>
                </a:solidFill>
              </a:rPr>
              <a:t>План</a:t>
            </a:r>
          </a:p>
          <a:p>
            <a:pPr algn="ctr">
              <a:buNone/>
            </a:pP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1.  Розчини.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2.  Способи вираження концентрації розчинів.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3.  Теорія електролітичної дисоціації. Дисоціація основ, кислот і солей.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4.  Ступінь і константа дисоціації. Сильні та слабкі електроліти.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/>
              <a:t>Ключові терміни та поняття: </a:t>
            </a:r>
            <a:r>
              <a:rPr lang="uk-UA" dirty="0"/>
              <a:t>розчини, розчинник, теорія електролітичної дисоціації, електроліти, гідрати, концентрація розчину.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1E7ED5A-30DA-3DB5-D199-537B4CD329CB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b="1" dirty="0">
                <a:solidFill>
                  <a:srgbClr val="0070C0"/>
                </a:solidFill>
              </a:rPr>
              <a:t>Константа дисоціації (К) </a:t>
            </a:r>
            <a:r>
              <a:rPr lang="uk-UA" sz="2900" dirty="0"/>
              <a:t>кількісно характеризує дисоціацію як рівноважний оборотний процес. </a:t>
            </a:r>
            <a:endParaRPr lang="ru-RU" sz="29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Для реакції</a:t>
            </a:r>
            <a:r>
              <a:rPr lang="ru-UA" sz="2900" dirty="0"/>
              <a:t>:</a:t>
            </a:r>
            <a:endParaRPr lang="uk-UA" sz="29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endParaRPr lang="uk-UA" sz="29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endParaRPr lang="uk-UA" sz="29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endParaRPr lang="uk-UA" sz="29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UA" sz="2900" b="1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b="1" dirty="0"/>
              <a:t>K</a:t>
            </a:r>
            <a:r>
              <a:rPr lang="uk-UA" sz="2900" dirty="0"/>
              <a:t> – константа дисоціації [моль </a:t>
            </a:r>
            <a:r>
              <a:rPr lang="uk-UA" sz="2900" baseline="30000" dirty="0"/>
              <a:t>a+b-c</a:t>
            </a:r>
            <a:r>
              <a:rPr lang="uk-UA" sz="2900" dirty="0"/>
              <a:t>/</a:t>
            </a:r>
            <a:r>
              <a:rPr lang="uk-UA" sz="2900" dirty="0" err="1"/>
              <a:t>л</a:t>
            </a:r>
            <a:r>
              <a:rPr lang="uk-UA" sz="2900" baseline="30000" dirty="0" err="1"/>
              <a:t>a+b-c</a:t>
            </a:r>
            <a:r>
              <a:rPr lang="uk-UA" sz="2900" dirty="0"/>
              <a:t>];</a:t>
            </a:r>
            <a:endParaRPr lang="ru-UA" sz="29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UA" sz="2900" dirty="0" err="1"/>
              <a:t>відповідно</a:t>
            </a:r>
            <a:r>
              <a:rPr lang="ru-UA" sz="2900" dirty="0"/>
              <a:t> до </a:t>
            </a:r>
            <a:r>
              <a:rPr lang="ru-UA" sz="2900" dirty="0" err="1"/>
              <a:t>значень</a:t>
            </a:r>
            <a:r>
              <a:rPr lang="ru-UA" sz="2900" dirty="0"/>
              <a:t>: </a:t>
            </a:r>
            <a:r>
              <a:rPr lang="ru-UA" sz="2900" dirty="0" err="1"/>
              <a:t>це</a:t>
            </a:r>
            <a:r>
              <a:rPr lang="ru-UA" sz="2900" dirty="0"/>
              <a:t> </a:t>
            </a:r>
            <a:r>
              <a:rPr lang="uk-UA" sz="2900" dirty="0"/>
              <a:t>– активна концентрація катіонів </a:t>
            </a:r>
            <a:r>
              <a:rPr lang="uk-UA" sz="2900" dirty="0" err="1"/>
              <a:t>A</a:t>
            </a:r>
            <a:r>
              <a:rPr lang="uk-UA" sz="2900" baseline="30000" dirty="0" err="1"/>
              <a:t>b</a:t>
            </a:r>
            <a:r>
              <a:rPr lang="uk-UA" sz="2900" baseline="30000" dirty="0"/>
              <a:t>+</a:t>
            </a:r>
            <a:r>
              <a:rPr lang="uk-UA" sz="2900" dirty="0"/>
              <a:t> [моль/л];</a:t>
            </a:r>
            <a:r>
              <a:rPr lang="ru-UA" sz="2900" dirty="0"/>
              <a:t> </a:t>
            </a:r>
            <a:r>
              <a:rPr lang="uk-UA" sz="2900" dirty="0"/>
              <a:t>активна концентрація аніонів </a:t>
            </a:r>
            <a:r>
              <a:rPr lang="uk-UA" sz="2900" dirty="0" err="1"/>
              <a:t>B</a:t>
            </a:r>
            <a:r>
              <a:rPr lang="uk-UA" sz="2900" baseline="30000" dirty="0" err="1"/>
              <a:t>a</a:t>
            </a:r>
            <a:r>
              <a:rPr lang="uk-UA" sz="2900" baseline="30000" dirty="0"/>
              <a:t>- </a:t>
            </a:r>
            <a:r>
              <a:rPr lang="uk-UA" sz="2900" dirty="0"/>
              <a:t>[моль/л];активна концентрація </a:t>
            </a:r>
            <a:r>
              <a:rPr lang="uk-UA" sz="2900" dirty="0" err="1"/>
              <a:t>недисоційованої</a:t>
            </a:r>
            <a:r>
              <a:rPr lang="uk-UA" sz="2900" dirty="0"/>
              <a:t> речовини </a:t>
            </a:r>
            <a:r>
              <a:rPr lang="uk-UA" sz="2900" dirty="0" err="1"/>
              <a:t>A</a:t>
            </a:r>
            <a:r>
              <a:rPr lang="uk-UA" sz="2900" baseline="-25000" dirty="0" err="1"/>
              <a:t>a</a:t>
            </a:r>
            <a:r>
              <a:rPr lang="uk-UA" sz="2900" dirty="0" err="1"/>
              <a:t>B</a:t>
            </a:r>
            <a:r>
              <a:rPr lang="uk-UA" sz="2900" baseline="-25000" dirty="0" err="1"/>
              <a:t>b</a:t>
            </a:r>
            <a:r>
              <a:rPr lang="uk-UA" sz="2900" dirty="0"/>
              <a:t> [моль/л]; </a:t>
            </a:r>
            <a:r>
              <a:rPr lang="uk-UA" sz="2900" b="1" dirty="0"/>
              <a:t>a, b, c</a:t>
            </a:r>
            <a:r>
              <a:rPr lang="uk-UA" sz="2900" dirty="0"/>
              <a:t> – </a:t>
            </a:r>
            <a:r>
              <a:rPr lang="uk-UA" sz="2900" dirty="0" err="1"/>
              <a:t>стехіометричні</a:t>
            </a:r>
            <a:r>
              <a:rPr lang="uk-UA" sz="2900" dirty="0"/>
              <a:t> коефіцієнти. </a:t>
            </a:r>
            <a:endParaRPr lang="ru-RU" sz="29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UA" sz="29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На відміну від ступеня дисоціації її </a:t>
            </a:r>
            <a:r>
              <a:rPr lang="uk-UA" sz="2900" b="1" dirty="0">
                <a:solidFill>
                  <a:srgbClr val="0066FF"/>
                </a:solidFill>
              </a:rPr>
              <a:t>константа </a:t>
            </a:r>
            <a:r>
              <a:rPr lang="uk-UA" sz="2900" b="1" dirty="0"/>
              <a:t>залежить тільки від природи електроліту </a:t>
            </a:r>
            <a:r>
              <a:rPr lang="uk-UA" sz="2900" dirty="0"/>
              <a:t>й </a:t>
            </a:r>
            <a:r>
              <a:rPr lang="uk-UA" sz="2900" b="1" dirty="0"/>
              <a:t>температури</a:t>
            </a:r>
            <a:r>
              <a:rPr lang="uk-UA" sz="2900" dirty="0"/>
              <a:t>, але </a:t>
            </a:r>
            <a:r>
              <a:rPr lang="uk-UA" sz="2900" b="1" dirty="0">
                <a:solidFill>
                  <a:srgbClr val="CC0066"/>
                </a:solidFill>
              </a:rPr>
              <a:t>не залежить від концентрації розчину</a:t>
            </a:r>
            <a:r>
              <a:rPr lang="uk-UA" sz="2900" dirty="0"/>
              <a:t>.</a:t>
            </a:r>
            <a:endParaRPr lang="ru-RU" sz="29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UA" sz="29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Сумарна константа дисоціації: </a:t>
            </a:r>
            <a:r>
              <a:rPr lang="uk-UA" sz="2900" b="1" dirty="0"/>
              <a:t>К</a:t>
            </a:r>
            <a:r>
              <a:rPr lang="ru-UA" sz="2900" b="1" dirty="0"/>
              <a:t> </a:t>
            </a:r>
            <a:r>
              <a:rPr lang="uk-UA" sz="2900" b="1" baseline="-25000" dirty="0"/>
              <a:t>сум</a:t>
            </a:r>
            <a:r>
              <a:rPr lang="uk-UA" sz="2900" b="1" dirty="0"/>
              <a:t> = К</a:t>
            </a:r>
            <a:r>
              <a:rPr lang="uk-UA" sz="2900" b="1" baseline="-25000" dirty="0"/>
              <a:t>1</a:t>
            </a:r>
            <a:r>
              <a:rPr lang="uk-UA" sz="2900" b="1" dirty="0"/>
              <a:t>К</a:t>
            </a:r>
            <a:r>
              <a:rPr lang="uk-UA" sz="2900" b="1" baseline="-25000" dirty="0"/>
              <a:t>2</a:t>
            </a:r>
            <a:r>
              <a:rPr lang="uk-UA" sz="2900" b="1" dirty="0"/>
              <a:t>К</a:t>
            </a:r>
            <a:r>
              <a:rPr lang="uk-UA" sz="2900" b="1" baseline="-25000" dirty="0"/>
              <a:t>3</a:t>
            </a:r>
            <a:r>
              <a:rPr lang="uk-UA" sz="2900" b="1" dirty="0"/>
              <a:t>. </a:t>
            </a:r>
            <a:endParaRPr lang="ru-UA" sz="2900" b="1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/>
              <a:t>При цьому </a:t>
            </a:r>
            <a:r>
              <a:rPr lang="uk-UA" sz="2900" b="1" dirty="0"/>
              <a:t>К</a:t>
            </a:r>
            <a:r>
              <a:rPr lang="uk-UA" sz="2900" b="1" baseline="-25000" dirty="0"/>
              <a:t>1</a:t>
            </a:r>
            <a:r>
              <a:rPr lang="uk-UA" sz="2900" b="1" dirty="0"/>
              <a:t> &gt; К</a:t>
            </a:r>
            <a:r>
              <a:rPr lang="uk-UA" sz="2900" b="1" baseline="-25000" dirty="0"/>
              <a:t>2</a:t>
            </a:r>
            <a:r>
              <a:rPr lang="uk-UA" sz="2900" b="1" dirty="0"/>
              <a:t> &gt; К</a:t>
            </a:r>
            <a:r>
              <a:rPr lang="uk-UA" sz="2900" b="1" baseline="-25000" dirty="0"/>
              <a:t>3</a:t>
            </a:r>
            <a:r>
              <a:rPr lang="uk-UA" sz="2900" dirty="0"/>
              <a:t>.</a:t>
            </a:r>
            <a:endParaRPr lang="ru-RU" sz="2900" dirty="0"/>
          </a:p>
          <a:p>
            <a:endParaRPr lang="ru-RU" dirty="0"/>
          </a:p>
        </p:txBody>
      </p:sp>
      <p:pic>
        <p:nvPicPr>
          <p:cNvPr id="27650" name="Рисунок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756" y="1484784"/>
            <a:ext cx="2194488" cy="1008112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EB5738-CD30-75E1-C1EB-36A39A543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803" y="2796344"/>
            <a:ext cx="619246" cy="3472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ECC27E-7909-6566-5E7B-932C236FD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892" y="2783631"/>
            <a:ext cx="596096" cy="3588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284564-7347-EC22-E334-84AEDAD93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19" y="2783631"/>
            <a:ext cx="844952" cy="341453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4FD04955-7E20-0950-5A63-6CA10BA2E225}"/>
              </a:ext>
            </a:extLst>
          </p:cNvPr>
          <p:cNvSpPr txBox="1">
            <a:spLocks/>
          </p:cNvSpPr>
          <p:nvPr/>
        </p:nvSpPr>
        <p:spPr>
          <a:xfrm>
            <a:off x="8666386" y="0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612068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Залежно від ступеня електролітичної дисоціації всі </a:t>
            </a:r>
            <a:r>
              <a:rPr lang="uk-UA" b="1" dirty="0"/>
              <a:t>електроліти</a:t>
            </a:r>
            <a:r>
              <a:rPr lang="uk-UA" dirty="0"/>
              <a:t> поділяються на </a:t>
            </a:r>
            <a:r>
              <a:rPr lang="uk-UA" b="1" dirty="0"/>
              <a:t>сильні</a:t>
            </a:r>
            <a:r>
              <a:rPr lang="uk-UA" dirty="0"/>
              <a:t> та </a:t>
            </a:r>
            <a:r>
              <a:rPr lang="uk-UA" b="1" dirty="0"/>
              <a:t>слабкі</a:t>
            </a:r>
            <a:r>
              <a:rPr lang="uk-UA" dirty="0"/>
              <a:t>. </a:t>
            </a:r>
            <a:endParaRPr lang="ru-UA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UA" dirty="0"/>
              <a:t>С</a:t>
            </a:r>
            <a:r>
              <a:rPr lang="uk-UA" dirty="0" err="1"/>
              <a:t>тупінь</a:t>
            </a:r>
            <a:r>
              <a:rPr lang="uk-UA" dirty="0"/>
              <a:t> дисоціації </a:t>
            </a:r>
            <a:r>
              <a:rPr lang="uk-UA" b="1" dirty="0"/>
              <a:t>залежить</a:t>
            </a:r>
            <a:r>
              <a:rPr lang="uk-UA" dirty="0"/>
              <a:t> </a:t>
            </a:r>
            <a:r>
              <a:rPr lang="uk-UA" b="1" dirty="0">
                <a:solidFill>
                  <a:srgbClr val="0066FF"/>
                </a:solidFill>
              </a:rPr>
              <a:t>від температури розчину </a:t>
            </a:r>
            <a:r>
              <a:rPr lang="uk-UA" dirty="0"/>
              <a:t>й </a:t>
            </a:r>
            <a:r>
              <a:rPr lang="uk-UA" b="1" dirty="0">
                <a:solidFill>
                  <a:srgbClr val="0066FF"/>
                </a:solidFill>
              </a:rPr>
              <a:t>концентрації електроліту</a:t>
            </a:r>
            <a:r>
              <a:rPr lang="uk-UA" dirty="0"/>
              <a:t>, внаслідок чого може змінюватися в досить широких межах. </a:t>
            </a:r>
            <a:endParaRPr lang="ru-UA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Чим більша константа дисоціації </a:t>
            </a:r>
            <a:r>
              <a:rPr lang="uk-UA" b="1" dirty="0"/>
              <a:t>К</a:t>
            </a:r>
            <a:r>
              <a:rPr lang="uk-UA" dirty="0"/>
              <a:t>, тим сильніший електроліт. </a:t>
            </a:r>
            <a:endParaRPr lang="ru-UA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rgbClr val="002060"/>
                </a:solidFill>
              </a:rPr>
              <a:t>Сильні електроліти (a ≥ 1) </a:t>
            </a:r>
            <a:r>
              <a:rPr lang="uk-UA" dirty="0"/>
              <a:t>під час розчинення у воді майже повністю дисоціюють на іони, тому в рівняннях дисоціації ставиться </a:t>
            </a:r>
            <a:r>
              <a:rPr lang="uk-UA" b="1" dirty="0"/>
              <a:t>g</a:t>
            </a:r>
            <a:r>
              <a:rPr lang="uk-UA" dirty="0"/>
              <a:t>. </a:t>
            </a:r>
            <a:endParaRPr lang="ru-UA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До </a:t>
            </a:r>
            <a:r>
              <a:rPr lang="uk-UA" b="1" dirty="0">
                <a:solidFill>
                  <a:srgbClr val="002060"/>
                </a:solidFill>
              </a:rPr>
              <a:t>сильних електролітів </a:t>
            </a:r>
            <a:r>
              <a:rPr lang="uk-UA" dirty="0"/>
              <a:t>належать усі розчинні солі (ZnSO</a:t>
            </a:r>
            <a:r>
              <a:rPr lang="uk-UA" baseline="-25000" dirty="0"/>
              <a:t>4</a:t>
            </a:r>
            <a:r>
              <a:rPr lang="uk-UA" dirty="0"/>
              <a:t>, </a:t>
            </a:r>
            <a:r>
              <a:rPr lang="uk-UA" dirty="0" err="1"/>
              <a:t>NaCl</a:t>
            </a:r>
            <a:r>
              <a:rPr lang="uk-UA" dirty="0"/>
              <a:t>, </a:t>
            </a:r>
            <a:r>
              <a:rPr lang="uk-UA" dirty="0" err="1"/>
              <a:t>Ca</a:t>
            </a:r>
            <a:r>
              <a:rPr lang="uk-UA" dirty="0"/>
              <a:t>(NO</a:t>
            </a:r>
            <a:r>
              <a:rPr lang="uk-UA" baseline="-25000" dirty="0"/>
              <a:t>3</a:t>
            </a:r>
            <a:r>
              <a:rPr lang="uk-UA" dirty="0"/>
              <a:t>)</a:t>
            </a:r>
            <a:r>
              <a:rPr lang="uk-UA" baseline="-25000" dirty="0"/>
              <a:t>2</a:t>
            </a:r>
            <a:r>
              <a:rPr lang="uk-UA" dirty="0"/>
              <a:t>, K</a:t>
            </a:r>
            <a:r>
              <a:rPr lang="uk-UA" baseline="-25000" dirty="0"/>
              <a:t>3</a:t>
            </a:r>
            <a:r>
              <a:rPr lang="uk-UA" dirty="0"/>
              <a:t>PO</a:t>
            </a:r>
            <a:r>
              <a:rPr lang="uk-UA" baseline="-25000" dirty="0"/>
              <a:t>4</a:t>
            </a:r>
            <a:r>
              <a:rPr lang="uk-UA" dirty="0"/>
              <a:t>, </a:t>
            </a:r>
            <a:r>
              <a:rPr lang="uk-UA" dirty="0" err="1"/>
              <a:t>CuOHCl</a:t>
            </a:r>
            <a:r>
              <a:rPr lang="uk-UA" dirty="0"/>
              <a:t>, NaHCO</a:t>
            </a:r>
            <a:r>
              <a:rPr lang="uk-UA" baseline="-25000" dirty="0"/>
              <a:t>3</a:t>
            </a:r>
            <a:r>
              <a:rPr lang="uk-UA" dirty="0"/>
              <a:t> та ін.). Усі солі дисоціюють у водних розчинах на іони металів та кислотні залишки:</a:t>
            </a:r>
            <a:endParaRPr lang="ru-RU" dirty="0"/>
          </a:p>
          <a:p>
            <a:pPr marL="0" indent="0" algn="ctr">
              <a:buNone/>
            </a:pPr>
            <a:r>
              <a:rPr lang="uk-UA" dirty="0"/>
              <a:t>FeSO</a:t>
            </a:r>
            <a:r>
              <a:rPr lang="uk-UA" baseline="-25000" dirty="0"/>
              <a:t>4</a:t>
            </a:r>
            <a:r>
              <a:rPr lang="uk-UA" dirty="0"/>
              <a:t> → Fe</a:t>
            </a:r>
            <a:r>
              <a:rPr lang="uk-UA" baseline="30000" dirty="0"/>
              <a:t>2+</a:t>
            </a:r>
            <a:r>
              <a:rPr lang="uk-UA" dirty="0"/>
              <a:t> + SO</a:t>
            </a:r>
            <a:r>
              <a:rPr lang="uk-UA" baseline="-25000" dirty="0"/>
              <a:t>4</a:t>
            </a:r>
            <a:r>
              <a:rPr lang="uk-UA" baseline="30000" dirty="0"/>
              <a:t>2-</a:t>
            </a:r>
            <a:endParaRPr lang="ru-RU" dirty="0"/>
          </a:p>
          <a:p>
            <a:pPr marL="0" indent="0" algn="ctr">
              <a:buNone/>
            </a:pPr>
            <a:r>
              <a:rPr lang="uk-UA" dirty="0" err="1"/>
              <a:t>ZnOHCl</a:t>
            </a:r>
            <a:r>
              <a:rPr lang="uk-UA" dirty="0"/>
              <a:t> → </a:t>
            </a:r>
            <a:r>
              <a:rPr lang="uk-UA" dirty="0" err="1"/>
              <a:t>ZnOH</a:t>
            </a:r>
            <a:r>
              <a:rPr lang="uk-UA" baseline="30000" dirty="0" err="1"/>
              <a:t>+</a:t>
            </a:r>
            <a:r>
              <a:rPr lang="uk-UA" dirty="0"/>
              <a:t> + Cl</a:t>
            </a:r>
            <a:r>
              <a:rPr lang="uk-UA" baseline="30000" dirty="0"/>
              <a:t>-</a:t>
            </a:r>
            <a:endParaRPr lang="ru-RU" dirty="0"/>
          </a:p>
          <a:p>
            <a:pPr marL="0" indent="0" algn="ctr">
              <a:buNone/>
            </a:pPr>
            <a:r>
              <a:rPr lang="uk-UA" dirty="0"/>
              <a:t>NaHCO</a:t>
            </a:r>
            <a:r>
              <a:rPr lang="uk-UA" baseline="-25000" dirty="0"/>
              <a:t>3</a:t>
            </a:r>
            <a:r>
              <a:rPr lang="uk-UA" dirty="0"/>
              <a:t> → </a:t>
            </a:r>
            <a:r>
              <a:rPr lang="uk-UA" dirty="0" err="1"/>
              <a:t>Na</a:t>
            </a:r>
            <a:r>
              <a:rPr lang="uk-UA" baseline="30000" dirty="0" err="1"/>
              <a:t>+</a:t>
            </a:r>
            <a:r>
              <a:rPr lang="uk-UA" baseline="30000" dirty="0"/>
              <a:t> </a:t>
            </a:r>
            <a:r>
              <a:rPr lang="uk-UA" dirty="0"/>
              <a:t>+ HCO</a:t>
            </a:r>
            <a:r>
              <a:rPr lang="uk-UA" baseline="-25000" dirty="0"/>
              <a:t>3</a:t>
            </a:r>
            <a:r>
              <a:rPr lang="uk-UA" baseline="30000" dirty="0"/>
              <a:t>-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rgbClr val="7030A0"/>
                </a:solidFill>
              </a:rPr>
              <a:t>Сильні електроліти – кислоти</a:t>
            </a:r>
            <a:r>
              <a:rPr lang="ru-UA" dirty="0"/>
              <a:t>  (</a:t>
            </a:r>
            <a:r>
              <a:rPr lang="uk-UA" dirty="0" err="1"/>
              <a:t>HCl</a:t>
            </a:r>
            <a:r>
              <a:rPr lang="uk-UA" dirty="0"/>
              <a:t> (</a:t>
            </a:r>
            <a:r>
              <a:rPr lang="uk-UA" dirty="0" err="1"/>
              <a:t>HBr</a:t>
            </a:r>
            <a:r>
              <a:rPr lang="uk-UA" dirty="0"/>
              <a:t>, HI), HNO</a:t>
            </a:r>
            <a:r>
              <a:rPr lang="uk-UA" baseline="-25000" dirty="0"/>
              <a:t>3</a:t>
            </a:r>
            <a:r>
              <a:rPr lang="uk-UA" dirty="0"/>
              <a:t>, H</a:t>
            </a:r>
            <a:r>
              <a:rPr lang="uk-UA" baseline="-25000" dirty="0"/>
              <a:t>2</a:t>
            </a:r>
            <a:r>
              <a:rPr lang="uk-UA" dirty="0"/>
              <a:t>SO</a:t>
            </a:r>
            <a:r>
              <a:rPr lang="uk-UA" baseline="-25000" dirty="0"/>
              <a:t>4</a:t>
            </a:r>
            <a:r>
              <a:rPr lang="uk-UA" dirty="0"/>
              <a:t>, HClO</a:t>
            </a:r>
            <a:r>
              <a:rPr lang="uk-UA" baseline="-25000" dirty="0"/>
              <a:t>4</a:t>
            </a:r>
            <a:r>
              <a:rPr lang="ru-UA" dirty="0"/>
              <a:t>)</a:t>
            </a:r>
            <a:r>
              <a:rPr lang="uk-UA" dirty="0"/>
              <a:t>. </a:t>
            </a:r>
            <a:br>
              <a:rPr lang="uk-UA" dirty="0"/>
            </a:br>
            <a:r>
              <a:rPr lang="uk-UA" dirty="0"/>
              <a:t>Вони дисоціюють на катіони водню та аніони кислотного залишку:</a:t>
            </a:r>
            <a:endParaRPr lang="ru-RU" dirty="0"/>
          </a:p>
          <a:p>
            <a:pPr marL="0" indent="0" algn="ctr">
              <a:buNone/>
            </a:pPr>
            <a:r>
              <a:rPr lang="uk-UA" dirty="0" err="1"/>
              <a:t>HCl</a:t>
            </a:r>
            <a:r>
              <a:rPr lang="uk-UA" dirty="0"/>
              <a:t> → H</a:t>
            </a:r>
            <a:r>
              <a:rPr lang="uk-UA" baseline="30000" dirty="0"/>
              <a:t>+</a:t>
            </a:r>
            <a:r>
              <a:rPr lang="uk-UA" dirty="0"/>
              <a:t> + Cl</a:t>
            </a:r>
            <a:r>
              <a:rPr lang="uk-UA" baseline="30000" dirty="0"/>
              <a:t>-</a:t>
            </a:r>
            <a:endParaRPr lang="ru-RU" dirty="0"/>
          </a:p>
          <a:p>
            <a:pPr marL="0" indent="0" algn="ctr">
              <a:buNone/>
            </a:pPr>
            <a:r>
              <a:rPr lang="uk-UA" dirty="0"/>
              <a:t>H</a:t>
            </a:r>
            <a:r>
              <a:rPr lang="uk-UA" baseline="-25000" dirty="0"/>
              <a:t>2</a:t>
            </a:r>
            <a:r>
              <a:rPr lang="uk-UA" dirty="0"/>
              <a:t>SO</a:t>
            </a:r>
            <a:r>
              <a:rPr lang="uk-UA" baseline="-25000" dirty="0"/>
              <a:t>4</a:t>
            </a:r>
            <a:r>
              <a:rPr lang="uk-UA" dirty="0"/>
              <a:t> → 2H</a:t>
            </a:r>
            <a:r>
              <a:rPr lang="uk-UA" baseline="30000" dirty="0"/>
              <a:t>+</a:t>
            </a:r>
            <a:r>
              <a:rPr lang="uk-UA" dirty="0"/>
              <a:t> + SO</a:t>
            </a:r>
            <a:r>
              <a:rPr lang="uk-UA" baseline="-25000" dirty="0"/>
              <a:t>4</a:t>
            </a:r>
            <a:r>
              <a:rPr lang="uk-UA" baseline="30000" dirty="0"/>
              <a:t>2-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rgbClr val="C00000"/>
                </a:solidFill>
              </a:rPr>
              <a:t>Сильні електроліти – розчинні гідроксиди – луги</a:t>
            </a:r>
            <a:r>
              <a:rPr lang="ru-UA" b="1" dirty="0">
                <a:solidFill>
                  <a:srgbClr val="C00000"/>
                </a:solidFill>
              </a:rPr>
              <a:t> </a:t>
            </a:r>
            <a:r>
              <a:rPr lang="ru-UA" dirty="0"/>
              <a:t>(</a:t>
            </a:r>
            <a:r>
              <a:rPr lang="uk-UA" dirty="0" err="1"/>
              <a:t>NaOH</a:t>
            </a:r>
            <a:r>
              <a:rPr lang="uk-UA" dirty="0"/>
              <a:t>, KOH, </a:t>
            </a:r>
            <a:r>
              <a:rPr lang="uk-UA" dirty="0" err="1"/>
              <a:t>Ca</a:t>
            </a:r>
            <a:r>
              <a:rPr lang="uk-UA" dirty="0"/>
              <a:t>(OH)</a:t>
            </a:r>
            <a:r>
              <a:rPr lang="uk-UA" baseline="-25000" dirty="0"/>
              <a:t>2</a:t>
            </a:r>
            <a:r>
              <a:rPr lang="uk-UA" dirty="0"/>
              <a:t>, </a:t>
            </a:r>
            <a:r>
              <a:rPr lang="uk-UA" dirty="0" err="1"/>
              <a:t>Ba</a:t>
            </a:r>
            <a:r>
              <a:rPr lang="uk-UA" dirty="0"/>
              <a:t>(OH)</a:t>
            </a:r>
            <a:r>
              <a:rPr lang="uk-UA" baseline="-25000" dirty="0"/>
              <a:t>2</a:t>
            </a:r>
            <a:r>
              <a:rPr lang="uk-UA" dirty="0"/>
              <a:t>. Вони дисоціюють на катіони металів і гідроксильні групи ОН</a:t>
            </a:r>
            <a:r>
              <a:rPr lang="uk-UA" baseline="30000" dirty="0"/>
              <a:t>-</a:t>
            </a:r>
            <a:r>
              <a:rPr lang="uk-UA" dirty="0"/>
              <a:t>:</a:t>
            </a:r>
            <a:endParaRPr lang="ru-RU" dirty="0"/>
          </a:p>
          <a:p>
            <a:pPr marL="0" indent="0" algn="ctr">
              <a:buNone/>
            </a:pPr>
            <a:r>
              <a:rPr lang="uk-UA" dirty="0" err="1"/>
              <a:t>КОН</a:t>
            </a:r>
            <a:r>
              <a:rPr lang="uk-UA" dirty="0"/>
              <a:t> → К</a:t>
            </a:r>
            <a:r>
              <a:rPr lang="uk-UA" baseline="30000" dirty="0"/>
              <a:t>+</a:t>
            </a:r>
            <a:r>
              <a:rPr lang="uk-UA" dirty="0"/>
              <a:t> + ОН</a:t>
            </a:r>
            <a:r>
              <a:rPr lang="uk-UA" baseline="30000" dirty="0"/>
              <a:t>-</a:t>
            </a:r>
            <a:endParaRPr lang="ru-RU" dirty="0"/>
          </a:p>
          <a:p>
            <a:pPr marL="0" indent="0" algn="ctr">
              <a:buNone/>
            </a:pPr>
            <a:r>
              <a:rPr lang="uk-UA" dirty="0" err="1"/>
              <a:t>Ca</a:t>
            </a:r>
            <a:r>
              <a:rPr lang="uk-UA" dirty="0"/>
              <a:t>(OH)</a:t>
            </a:r>
            <a:r>
              <a:rPr lang="uk-UA" baseline="-25000" dirty="0"/>
              <a:t>2</a:t>
            </a:r>
            <a:r>
              <a:rPr lang="uk-UA" dirty="0"/>
              <a:t> → Ca</a:t>
            </a:r>
            <a:r>
              <a:rPr lang="uk-UA" baseline="30000" dirty="0"/>
              <a:t>2+</a:t>
            </a:r>
            <a:r>
              <a:rPr lang="uk-UA" dirty="0"/>
              <a:t> + 2OH</a:t>
            </a:r>
            <a:r>
              <a:rPr lang="uk-UA" baseline="30000" dirty="0"/>
              <a:t>-</a:t>
            </a:r>
            <a:endParaRPr lang="ru-RU" dirty="0"/>
          </a:p>
          <a:p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D324BBAD-C194-6CCB-27C5-2DB4BC2E34CA}"/>
              </a:ext>
            </a:extLst>
          </p:cNvPr>
          <p:cNvSpPr txBox="1">
            <a:spLocks/>
          </p:cNvSpPr>
          <p:nvPr/>
        </p:nvSpPr>
        <p:spPr>
          <a:xfrm>
            <a:off x="8666386" y="0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0352"/>
            <a:ext cx="8424936" cy="498688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/>
              <a:t>Чим більша константа дисоціації </a:t>
            </a:r>
            <a:r>
              <a:rPr lang="uk-UA" sz="3300" b="1" dirty="0"/>
              <a:t>К</a:t>
            </a:r>
            <a:r>
              <a:rPr lang="uk-UA" sz="3300" dirty="0"/>
              <a:t>, тим сильніший електроліт.</a:t>
            </a:r>
            <a:endParaRPr lang="ru-RU" sz="33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UA" sz="3300" b="1" dirty="0">
              <a:solidFill>
                <a:srgbClr val="D76713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b="1" dirty="0">
                <a:solidFill>
                  <a:srgbClr val="D76713"/>
                </a:solidFill>
              </a:rPr>
              <a:t>Слабкі електроліти</a:t>
            </a:r>
            <a:r>
              <a:rPr lang="uk-UA" sz="3300" b="1" i="1" dirty="0">
                <a:solidFill>
                  <a:srgbClr val="D76713"/>
                </a:solidFill>
              </a:rPr>
              <a:t> </a:t>
            </a:r>
            <a:r>
              <a:rPr lang="uk-UA" sz="3300" b="1" dirty="0">
                <a:solidFill>
                  <a:srgbClr val="D76713"/>
                </a:solidFill>
              </a:rPr>
              <a:t>(a</a:t>
            </a:r>
            <a:r>
              <a:rPr lang="ru-UA" sz="3300" b="1" dirty="0">
                <a:solidFill>
                  <a:srgbClr val="D76713"/>
                </a:solidFill>
              </a:rPr>
              <a:t> </a:t>
            </a:r>
            <a:r>
              <a:rPr lang="uk-UA" sz="3300" b="1" dirty="0">
                <a:solidFill>
                  <a:srgbClr val="D76713"/>
                </a:solidFill>
              </a:rPr>
              <a:t>≤</a:t>
            </a:r>
            <a:r>
              <a:rPr lang="ru-UA" sz="3300" b="1" dirty="0">
                <a:solidFill>
                  <a:srgbClr val="D76713"/>
                </a:solidFill>
              </a:rPr>
              <a:t> </a:t>
            </a:r>
            <a:r>
              <a:rPr lang="uk-UA" sz="3300" b="1" dirty="0">
                <a:solidFill>
                  <a:srgbClr val="D76713"/>
                </a:solidFill>
              </a:rPr>
              <a:t>1) </a:t>
            </a:r>
            <a:r>
              <a:rPr lang="uk-UA" sz="3300" dirty="0"/>
              <a:t>під час розчинення у воді лише частково (неповністю) дисоціюють на іони. Їх дисоціація є оборотним процесом, тому в рівняннях дисоціації ставиться знак </a:t>
            </a:r>
            <a:r>
              <a:rPr lang="uk-UA" sz="3300" b="1" dirty="0"/>
              <a:t>D</a:t>
            </a:r>
            <a:r>
              <a:rPr lang="uk-UA" sz="3300" dirty="0"/>
              <a:t>.</a:t>
            </a:r>
            <a:endParaRPr lang="ru-UA" sz="33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3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/>
              <a:t>Сьогодні слабкими вважаються всі електроліти, у розчинах яких є хоча б невелика кількість </a:t>
            </a:r>
            <a:r>
              <a:rPr lang="uk-UA" sz="3300" dirty="0" err="1"/>
              <a:t>недисоційованих</a:t>
            </a:r>
            <a:r>
              <a:rPr lang="uk-UA" sz="3300" dirty="0"/>
              <a:t> молекул.</a:t>
            </a:r>
            <a:endParaRPr lang="ru-RU" sz="33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endParaRPr lang="ru-UA" sz="3300" b="1" i="1" dirty="0">
              <a:solidFill>
                <a:srgbClr val="FFFF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b="1" dirty="0">
                <a:solidFill>
                  <a:srgbClr val="0066FF"/>
                </a:solidFill>
              </a:rPr>
              <a:t>Кислоти: </a:t>
            </a:r>
            <a:r>
              <a:rPr lang="uk-UA" sz="3300" dirty="0"/>
              <a:t>HNO</a:t>
            </a:r>
            <a:r>
              <a:rPr lang="uk-UA" sz="3300" baseline="-25000" dirty="0"/>
              <a:t>2</a:t>
            </a:r>
            <a:r>
              <a:rPr lang="uk-UA" sz="3300" dirty="0"/>
              <a:t>, H</a:t>
            </a:r>
            <a:r>
              <a:rPr lang="uk-UA" sz="3300" baseline="-25000" dirty="0"/>
              <a:t>2</a:t>
            </a:r>
            <a:r>
              <a:rPr lang="uk-UA" sz="3300" dirty="0"/>
              <a:t>CO</a:t>
            </a:r>
            <a:r>
              <a:rPr lang="uk-UA" sz="3300" baseline="-25000" dirty="0"/>
              <a:t>3</a:t>
            </a:r>
            <a:r>
              <a:rPr lang="uk-UA" sz="3300" dirty="0"/>
              <a:t>, H</a:t>
            </a:r>
            <a:r>
              <a:rPr lang="uk-UA" sz="3300" baseline="-25000" dirty="0"/>
              <a:t>2</a:t>
            </a:r>
            <a:r>
              <a:rPr lang="uk-UA" sz="3300" dirty="0"/>
              <a:t>SO</a:t>
            </a:r>
            <a:r>
              <a:rPr lang="uk-UA" sz="3300" baseline="-25000" dirty="0"/>
              <a:t>3</a:t>
            </a:r>
            <a:r>
              <a:rPr lang="uk-UA" sz="3300" dirty="0"/>
              <a:t>, H</a:t>
            </a:r>
            <a:r>
              <a:rPr lang="uk-UA" sz="3300" baseline="-25000" dirty="0"/>
              <a:t>2</a:t>
            </a:r>
            <a:r>
              <a:rPr lang="uk-UA" sz="3300" dirty="0"/>
              <a:t>S, НF, </a:t>
            </a:r>
            <a:r>
              <a:rPr lang="uk-UA" sz="3300" dirty="0" err="1"/>
              <a:t>HClO</a:t>
            </a:r>
            <a:r>
              <a:rPr lang="uk-UA" sz="3300" dirty="0"/>
              <a:t>, H</a:t>
            </a:r>
            <a:r>
              <a:rPr lang="uk-UA" sz="3300" baseline="-25000" dirty="0"/>
              <a:t>3</a:t>
            </a:r>
            <a:r>
              <a:rPr lang="uk-UA" sz="3300" dirty="0"/>
              <a:t>PO</a:t>
            </a:r>
            <a:r>
              <a:rPr lang="uk-UA" sz="3300" baseline="-25000" dirty="0"/>
              <a:t>4</a:t>
            </a:r>
            <a:r>
              <a:rPr lang="uk-UA" sz="3300" dirty="0"/>
              <a:t>, H</a:t>
            </a:r>
            <a:r>
              <a:rPr lang="uk-UA" sz="3300" baseline="-25000" dirty="0"/>
              <a:t>2</a:t>
            </a:r>
            <a:r>
              <a:rPr lang="uk-UA" sz="3300" dirty="0"/>
              <a:t>SiO</a:t>
            </a:r>
            <a:r>
              <a:rPr lang="uk-UA" sz="3300" baseline="-25000" dirty="0"/>
              <a:t>3</a:t>
            </a:r>
            <a:r>
              <a:rPr lang="uk-UA" sz="3300" dirty="0"/>
              <a:t>, – належать до слабких електролітів і дисоціюють поступово й </a:t>
            </a:r>
            <a:r>
              <a:rPr lang="uk-UA" sz="3300" dirty="0" err="1"/>
              <a:t>оборотно</a:t>
            </a:r>
            <a:r>
              <a:rPr lang="uk-UA" sz="3300" dirty="0"/>
              <a:t>:</a:t>
            </a:r>
            <a:endParaRPr lang="ru-UA" sz="33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endParaRPr lang="ru-RU" sz="3300" dirty="0"/>
          </a:p>
          <a:p>
            <a:pPr marL="0" indent="0" algn="ctr">
              <a:buNone/>
            </a:pPr>
            <a:r>
              <a:rPr lang="uk-UA" sz="3300" dirty="0"/>
              <a:t>HNO</a:t>
            </a:r>
            <a:r>
              <a:rPr lang="uk-UA" sz="3300" baseline="-25000" dirty="0"/>
              <a:t>2</a:t>
            </a:r>
            <a:r>
              <a:rPr lang="uk-UA" sz="3300" dirty="0"/>
              <a:t> → H</a:t>
            </a:r>
            <a:r>
              <a:rPr lang="uk-UA" sz="3300" baseline="30000" dirty="0"/>
              <a:t>+</a:t>
            </a:r>
            <a:r>
              <a:rPr lang="uk-UA" sz="3300" dirty="0"/>
              <a:t> + NO</a:t>
            </a:r>
            <a:r>
              <a:rPr lang="uk-UA" sz="3300" baseline="-25000" dirty="0"/>
              <a:t>2</a:t>
            </a:r>
            <a:r>
              <a:rPr lang="uk-UA" sz="3300" baseline="30000" dirty="0"/>
              <a:t>-</a:t>
            </a:r>
            <a:endParaRPr lang="ru-RU" sz="3300" dirty="0"/>
          </a:p>
          <a:p>
            <a:pPr marL="0" indent="0" algn="ctr">
              <a:buNone/>
            </a:pPr>
            <a:endParaRPr lang="ru-UA" sz="3300" dirty="0"/>
          </a:p>
          <a:p>
            <a:pPr marL="0" indent="0" algn="ctr">
              <a:buNone/>
            </a:pPr>
            <a:r>
              <a:rPr lang="uk-UA" sz="3300" dirty="0"/>
              <a:t>H</a:t>
            </a:r>
            <a:r>
              <a:rPr lang="uk-UA" sz="3300" baseline="-25000" dirty="0"/>
              <a:t>2</a:t>
            </a:r>
            <a:r>
              <a:rPr lang="uk-UA" sz="3300" dirty="0"/>
              <a:t>CO</a:t>
            </a:r>
            <a:r>
              <a:rPr lang="uk-UA" sz="3300" baseline="-25000" dirty="0"/>
              <a:t>3</a:t>
            </a:r>
            <a:r>
              <a:rPr lang="uk-UA" sz="3300" dirty="0"/>
              <a:t> → H</a:t>
            </a:r>
            <a:r>
              <a:rPr lang="uk-UA" sz="3300" baseline="30000" dirty="0"/>
              <a:t>+</a:t>
            </a:r>
            <a:r>
              <a:rPr lang="uk-UA" sz="3300" dirty="0"/>
              <a:t> + HCO</a:t>
            </a:r>
            <a:r>
              <a:rPr lang="uk-UA" sz="3300" baseline="-25000" dirty="0"/>
              <a:t>3</a:t>
            </a:r>
            <a:r>
              <a:rPr lang="uk-UA" sz="3300" baseline="30000" dirty="0"/>
              <a:t>-</a:t>
            </a:r>
            <a:endParaRPr lang="ru-RU" sz="3300" dirty="0"/>
          </a:p>
          <a:p>
            <a:pPr marL="0" indent="0" algn="ctr">
              <a:buNone/>
            </a:pPr>
            <a:endParaRPr lang="ru-UA" sz="3300" dirty="0"/>
          </a:p>
          <a:p>
            <a:pPr marL="0" indent="0" algn="ctr">
              <a:buNone/>
            </a:pPr>
            <a:r>
              <a:rPr lang="uk-UA" sz="3300" dirty="0"/>
              <a:t>HCO</a:t>
            </a:r>
            <a:r>
              <a:rPr lang="uk-UA" sz="3300" baseline="-25000" dirty="0"/>
              <a:t>3</a:t>
            </a:r>
            <a:r>
              <a:rPr lang="uk-UA" sz="3300" baseline="30000" dirty="0"/>
              <a:t> - </a:t>
            </a:r>
            <a:r>
              <a:rPr lang="uk-UA" sz="3300" dirty="0"/>
              <a:t>→ H</a:t>
            </a:r>
            <a:r>
              <a:rPr lang="uk-UA" sz="3300" baseline="30000" dirty="0"/>
              <a:t>+</a:t>
            </a:r>
            <a:r>
              <a:rPr lang="uk-UA" sz="3300" dirty="0"/>
              <a:t> + CO</a:t>
            </a:r>
            <a:r>
              <a:rPr lang="uk-UA" sz="3300" baseline="-25000" dirty="0"/>
              <a:t>3</a:t>
            </a:r>
            <a:r>
              <a:rPr lang="uk-UA" sz="3300" baseline="30000" dirty="0"/>
              <a:t>2-</a:t>
            </a:r>
            <a:endParaRPr lang="ru-RU" sz="3300" dirty="0"/>
          </a:p>
          <a:p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7BE49BF1-8A44-6020-C688-DA17BC12A105}"/>
              </a:ext>
            </a:extLst>
          </p:cNvPr>
          <p:cNvSpPr txBox="1">
            <a:spLocks/>
          </p:cNvSpPr>
          <p:nvPr/>
        </p:nvSpPr>
        <p:spPr>
          <a:xfrm>
            <a:off x="8666386" y="0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12676"/>
            <a:ext cx="8280920" cy="5832648"/>
          </a:xfrm>
        </p:spPr>
        <p:txBody>
          <a:bodyPr>
            <a:normAutofit fontScale="40000" lnSpcReduction="20000"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000" b="1" dirty="0" err="1">
                <a:solidFill>
                  <a:srgbClr val="FF0000"/>
                </a:solidFill>
              </a:rPr>
              <a:t>Багатооснoвні</a:t>
            </a:r>
            <a:r>
              <a:rPr lang="uk-UA" sz="4000" b="1" dirty="0">
                <a:solidFill>
                  <a:srgbClr val="FF0000"/>
                </a:solidFill>
              </a:rPr>
              <a:t> кислоти дисоціюють у кілька стадій. </a:t>
            </a:r>
            <a:endParaRPr lang="ru-UA" sz="40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800" dirty="0"/>
              <a:t>Кожну стадію можна охарактеризувати відповідним ступенем дисоціації:</a:t>
            </a:r>
            <a:endParaRPr lang="ru-RU" sz="38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800" dirty="0"/>
              <a:t>H</a:t>
            </a:r>
            <a:r>
              <a:rPr lang="uk-UA" sz="3800" baseline="-25000" dirty="0"/>
              <a:t>2</a:t>
            </a:r>
            <a:r>
              <a:rPr lang="uk-UA" sz="3800" dirty="0"/>
              <a:t>SO</a:t>
            </a:r>
            <a:r>
              <a:rPr lang="uk-UA" sz="3800" baseline="-25000" dirty="0"/>
              <a:t>4</a:t>
            </a:r>
            <a:r>
              <a:rPr lang="uk-UA" sz="3800" dirty="0"/>
              <a:t> ←→ H</a:t>
            </a:r>
            <a:r>
              <a:rPr lang="uk-UA" sz="3800" baseline="30000" dirty="0"/>
              <a:t>+</a:t>
            </a:r>
            <a:r>
              <a:rPr lang="uk-UA" sz="3800" dirty="0"/>
              <a:t>+ HSO</a:t>
            </a:r>
            <a:r>
              <a:rPr lang="uk-UA" sz="3800" baseline="-25000" dirty="0"/>
              <a:t>4</a:t>
            </a:r>
            <a:r>
              <a:rPr lang="uk-UA" sz="3800" baseline="30000" dirty="0"/>
              <a:t> - </a:t>
            </a:r>
            <a:r>
              <a:rPr lang="uk-UA" sz="3800" b="1" dirty="0"/>
              <a:t>α</a:t>
            </a:r>
            <a:r>
              <a:rPr lang="uk-UA" sz="3800" b="1" baseline="-25000" dirty="0"/>
              <a:t>1</a:t>
            </a:r>
            <a:r>
              <a:rPr lang="uk-UA" sz="3800" dirty="0"/>
              <a:t> − ступінь дисоціації за першою стадією;</a:t>
            </a:r>
            <a:endParaRPr lang="ru-RU" sz="38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800" dirty="0"/>
              <a:t>HSO</a:t>
            </a:r>
            <a:r>
              <a:rPr lang="uk-UA" sz="3800" baseline="-25000" dirty="0"/>
              <a:t>4</a:t>
            </a:r>
            <a:r>
              <a:rPr lang="uk-UA" sz="3800" baseline="30000" dirty="0"/>
              <a:t> - </a:t>
            </a:r>
            <a:r>
              <a:rPr lang="uk-UA" sz="3800" dirty="0"/>
              <a:t>←→ H</a:t>
            </a:r>
            <a:r>
              <a:rPr lang="uk-UA" sz="3800" baseline="30000" dirty="0"/>
              <a:t>+</a:t>
            </a:r>
            <a:r>
              <a:rPr lang="uk-UA" sz="3800" dirty="0"/>
              <a:t> + SO</a:t>
            </a:r>
            <a:r>
              <a:rPr lang="uk-UA" sz="3800" baseline="-25000" dirty="0"/>
              <a:t>4</a:t>
            </a:r>
            <a:r>
              <a:rPr lang="uk-UA" sz="3800" baseline="30000" dirty="0"/>
              <a:t>2 - </a:t>
            </a:r>
            <a:r>
              <a:rPr lang="uk-UA" sz="3800" b="1" dirty="0"/>
              <a:t>α</a:t>
            </a:r>
            <a:r>
              <a:rPr lang="uk-UA" sz="3800" b="1" baseline="-25000" dirty="0"/>
              <a:t>2</a:t>
            </a:r>
            <a:r>
              <a:rPr lang="uk-UA" sz="3800" dirty="0"/>
              <a:t> − ступінь дисоціації за другою стадією.</a:t>
            </a:r>
            <a:endParaRPr lang="ru-RU" sz="3800" dirty="0"/>
          </a:p>
          <a:p>
            <a:pPr indent="0" algn="just">
              <a:lnSpc>
                <a:spcPct val="120000"/>
              </a:lnSpc>
              <a:spcBef>
                <a:spcPts val="0"/>
              </a:spcBef>
            </a:pPr>
            <a:endParaRPr lang="ru-UA" sz="3800" b="1" dirty="0">
              <a:solidFill>
                <a:srgbClr val="00B05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800" b="1" dirty="0">
                <a:solidFill>
                  <a:srgbClr val="00B050"/>
                </a:solidFill>
              </a:rPr>
              <a:t>Кислота дисоціює за першою стадією сильніше, ніж за другою</a:t>
            </a:r>
            <a:r>
              <a:rPr lang="uk-UA" sz="3800" dirty="0"/>
              <a:t>: α</a:t>
            </a:r>
            <a:r>
              <a:rPr lang="uk-UA" sz="3800" baseline="-25000" dirty="0"/>
              <a:t>1</a:t>
            </a:r>
            <a:r>
              <a:rPr lang="uk-UA" sz="3800" dirty="0"/>
              <a:t> &gt; α</a:t>
            </a:r>
            <a:r>
              <a:rPr lang="uk-UA" sz="3800" baseline="-25000" dirty="0"/>
              <a:t>2</a:t>
            </a:r>
            <a:r>
              <a:rPr lang="uk-UA" sz="3800" dirty="0"/>
              <a:t>. </a:t>
            </a:r>
            <a:br>
              <a:rPr lang="uk-UA" sz="3800" dirty="0"/>
            </a:br>
            <a:r>
              <a:rPr lang="uk-UA" sz="3800" dirty="0"/>
              <a:t>Це зумовлено двома причинами:</a:t>
            </a:r>
            <a:endParaRPr lang="ru-RU" sz="3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800" dirty="0"/>
              <a:t>− іон Н</a:t>
            </a:r>
            <a:r>
              <a:rPr lang="uk-UA" sz="3800" baseline="30000" dirty="0"/>
              <a:t>+</a:t>
            </a:r>
            <a:r>
              <a:rPr lang="uk-UA" sz="3800" dirty="0"/>
              <a:t> легше відокремитися від </a:t>
            </a:r>
            <a:r>
              <a:rPr lang="uk-UA" sz="3800" dirty="0" err="1"/>
              <a:t>електронейтральної</a:t>
            </a:r>
            <a:r>
              <a:rPr lang="uk-UA" sz="3800" dirty="0"/>
              <a:t> частинки – молекули H</a:t>
            </a:r>
            <a:r>
              <a:rPr lang="uk-UA" sz="3800" baseline="-25000" dirty="0"/>
              <a:t>2</a:t>
            </a:r>
            <a:r>
              <a:rPr lang="uk-UA" sz="3800" dirty="0"/>
              <a:t>SO</a:t>
            </a:r>
            <a:r>
              <a:rPr lang="uk-UA" sz="3800" baseline="-25000" dirty="0"/>
              <a:t>4</a:t>
            </a:r>
            <a:r>
              <a:rPr lang="uk-UA" sz="3800" dirty="0"/>
              <a:t> </a:t>
            </a:r>
            <a:br>
              <a:rPr lang="ru-UA" sz="3800" dirty="0"/>
            </a:br>
            <a:r>
              <a:rPr lang="uk-UA" sz="3800" dirty="0"/>
              <a:t>(перша стадія дисоціації), ніж від протилежно зарядженої частинки – іона HSO</a:t>
            </a:r>
            <a:r>
              <a:rPr lang="uk-UA" sz="3800" baseline="-25000" dirty="0"/>
              <a:t>4</a:t>
            </a:r>
            <a:r>
              <a:rPr lang="uk-UA" sz="3800" baseline="30000" dirty="0"/>
              <a:t>- </a:t>
            </a:r>
            <a:r>
              <a:rPr lang="uk-UA" sz="3800" dirty="0"/>
              <a:t> (друга стадія);</a:t>
            </a:r>
            <a:endParaRPr lang="ru-RU" sz="3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800" dirty="0"/>
              <a:t>− двозарядний іон SO</a:t>
            </a:r>
            <a:r>
              <a:rPr lang="uk-UA" sz="3800" baseline="-25000" dirty="0"/>
              <a:t>4</a:t>
            </a:r>
            <a:r>
              <a:rPr lang="uk-UA" sz="3800" baseline="30000" dirty="0"/>
              <a:t>2 - </a:t>
            </a:r>
            <a:r>
              <a:rPr lang="uk-UA" sz="3800" dirty="0"/>
              <a:t>більш міцно  сполучається з катіоном Н</a:t>
            </a:r>
            <a:r>
              <a:rPr lang="uk-UA" sz="3800" baseline="30000" dirty="0"/>
              <a:t>+</a:t>
            </a:r>
            <a:r>
              <a:rPr lang="uk-UA" sz="3800" dirty="0"/>
              <a:t> (це зумовлює зменшення ступеня дисоціації за другою стадією), ніж однозарядний іон HSO</a:t>
            </a:r>
            <a:r>
              <a:rPr lang="uk-UA" sz="3800" baseline="-25000" dirty="0"/>
              <a:t>4</a:t>
            </a:r>
            <a:r>
              <a:rPr lang="uk-UA" sz="3800" baseline="30000" dirty="0"/>
              <a:t>-</a:t>
            </a:r>
            <a:r>
              <a:rPr lang="uk-UA" sz="3800" dirty="0"/>
              <a:t>.</a:t>
            </a:r>
            <a:endParaRPr lang="ru-RU" sz="3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UA" sz="3800" b="1" i="1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800" b="1" dirty="0">
                <a:solidFill>
                  <a:srgbClr val="0070C0"/>
                </a:solidFill>
              </a:rPr>
              <a:t>Слабкі гідроксиди </a:t>
            </a:r>
            <a:r>
              <a:rPr lang="uk-UA" sz="3800" dirty="0"/>
              <a:t>– це нерозчинні основи: </a:t>
            </a:r>
            <a:r>
              <a:rPr lang="uk-UA" sz="3800" dirty="0" err="1"/>
              <a:t>Mg</a:t>
            </a:r>
            <a:r>
              <a:rPr lang="uk-UA" sz="3800" dirty="0"/>
              <a:t>(OH)</a:t>
            </a:r>
            <a:r>
              <a:rPr lang="uk-UA" sz="3800" baseline="-25000" dirty="0"/>
              <a:t>2</a:t>
            </a:r>
            <a:r>
              <a:rPr lang="uk-UA" sz="3800" dirty="0"/>
              <a:t>, </a:t>
            </a:r>
            <a:r>
              <a:rPr lang="uk-UA" sz="3800" dirty="0" err="1"/>
              <a:t>Cu</a:t>
            </a:r>
            <a:r>
              <a:rPr lang="uk-UA" sz="3800" dirty="0"/>
              <a:t>(OH)</a:t>
            </a:r>
            <a:r>
              <a:rPr lang="uk-UA" sz="3800" baseline="-25000" dirty="0"/>
              <a:t>2</a:t>
            </a:r>
            <a:r>
              <a:rPr lang="uk-UA" sz="3800" dirty="0"/>
              <a:t>, </a:t>
            </a:r>
            <a:r>
              <a:rPr lang="uk-UA" sz="3800" dirty="0" err="1"/>
              <a:t>Fe</a:t>
            </a:r>
            <a:r>
              <a:rPr lang="uk-UA" sz="3800" dirty="0"/>
              <a:t>(OH)</a:t>
            </a:r>
            <a:r>
              <a:rPr lang="uk-UA" sz="3800" baseline="-25000" dirty="0"/>
              <a:t>2</a:t>
            </a:r>
            <a:r>
              <a:rPr lang="uk-UA" sz="3800" dirty="0"/>
              <a:t>, </a:t>
            </a:r>
            <a:r>
              <a:rPr lang="uk-UA" sz="3800" dirty="0" err="1"/>
              <a:t>Cr</a:t>
            </a:r>
            <a:r>
              <a:rPr lang="uk-UA" sz="3800" dirty="0"/>
              <a:t>(OH)</a:t>
            </a:r>
            <a:r>
              <a:rPr lang="uk-UA" sz="3800" baseline="-25000" dirty="0"/>
              <a:t>2</a:t>
            </a:r>
            <a:r>
              <a:rPr lang="uk-UA" sz="3800" dirty="0"/>
              <a:t>, </a:t>
            </a:r>
            <a:r>
              <a:rPr lang="uk-UA" sz="3800" dirty="0" err="1"/>
              <a:t>Fe</a:t>
            </a:r>
            <a:r>
              <a:rPr lang="uk-UA" sz="3800" dirty="0"/>
              <a:t>(OH)</a:t>
            </a:r>
            <a:r>
              <a:rPr lang="uk-UA" sz="3800" baseline="-25000" dirty="0"/>
              <a:t>3</a:t>
            </a:r>
            <a:r>
              <a:rPr lang="uk-UA" sz="3800" dirty="0"/>
              <a:t>, – і амфотерні: </a:t>
            </a:r>
            <a:r>
              <a:rPr lang="uk-UA" sz="3800" dirty="0" err="1"/>
              <a:t>Ве</a:t>
            </a:r>
            <a:r>
              <a:rPr lang="uk-UA" sz="3800" dirty="0"/>
              <a:t>(ОН)</a:t>
            </a:r>
            <a:r>
              <a:rPr lang="uk-UA" sz="3800" baseline="-25000" dirty="0"/>
              <a:t>2</a:t>
            </a:r>
            <a:r>
              <a:rPr lang="uk-UA" sz="3800" dirty="0"/>
              <a:t>, </a:t>
            </a:r>
            <a:r>
              <a:rPr lang="uk-UA" sz="3800" dirty="0" err="1"/>
              <a:t>Zn</a:t>
            </a:r>
            <a:r>
              <a:rPr lang="uk-UA" sz="3800" dirty="0"/>
              <a:t>(OH)</a:t>
            </a:r>
            <a:r>
              <a:rPr lang="uk-UA" sz="3800" baseline="-25000" dirty="0"/>
              <a:t>2</a:t>
            </a:r>
            <a:r>
              <a:rPr lang="uk-UA" sz="3800" dirty="0"/>
              <a:t>, </a:t>
            </a:r>
            <a:r>
              <a:rPr lang="uk-UA" sz="3800" dirty="0" err="1"/>
              <a:t>Al</a:t>
            </a:r>
            <a:r>
              <a:rPr lang="uk-UA" sz="3800" dirty="0"/>
              <a:t>(OH)</a:t>
            </a:r>
            <a:r>
              <a:rPr lang="uk-UA" sz="3800" baseline="-25000" dirty="0"/>
              <a:t>3</a:t>
            </a:r>
            <a:r>
              <a:rPr lang="uk-UA" sz="3800" dirty="0"/>
              <a:t>, </a:t>
            </a:r>
            <a:r>
              <a:rPr lang="uk-UA" sz="3800" dirty="0" err="1"/>
              <a:t>Sn</a:t>
            </a:r>
            <a:r>
              <a:rPr lang="uk-UA" sz="3800" dirty="0"/>
              <a:t>(OH)</a:t>
            </a:r>
            <a:r>
              <a:rPr lang="uk-UA" sz="3800" baseline="-25000" dirty="0"/>
              <a:t>2</a:t>
            </a:r>
            <a:r>
              <a:rPr lang="uk-UA" sz="3800" dirty="0"/>
              <a:t>, </a:t>
            </a:r>
            <a:r>
              <a:rPr lang="uk-UA" sz="3800" dirty="0" err="1"/>
              <a:t>Sn</a:t>
            </a:r>
            <a:r>
              <a:rPr lang="uk-UA" sz="3800" dirty="0"/>
              <a:t>(OH)</a:t>
            </a:r>
            <a:r>
              <a:rPr lang="uk-UA" sz="3800" baseline="-25000" dirty="0"/>
              <a:t>4</a:t>
            </a:r>
            <a:r>
              <a:rPr lang="uk-UA" sz="3800" dirty="0"/>
              <a:t>, </a:t>
            </a:r>
            <a:r>
              <a:rPr lang="uk-UA" sz="3800" dirty="0" err="1"/>
              <a:t>Pb</a:t>
            </a:r>
            <a:r>
              <a:rPr lang="uk-UA" sz="3800" dirty="0"/>
              <a:t>(OH)</a:t>
            </a:r>
            <a:r>
              <a:rPr lang="uk-UA" sz="3800" baseline="-25000" dirty="0"/>
              <a:t>2</a:t>
            </a:r>
            <a:r>
              <a:rPr lang="uk-UA" sz="3800" dirty="0"/>
              <a:t>, </a:t>
            </a:r>
            <a:r>
              <a:rPr lang="uk-UA" sz="3800" dirty="0" err="1"/>
              <a:t>Pb</a:t>
            </a:r>
            <a:r>
              <a:rPr lang="uk-UA" sz="3800" dirty="0"/>
              <a:t>(OH)</a:t>
            </a:r>
            <a:r>
              <a:rPr lang="uk-UA" sz="3800" baseline="-25000" dirty="0"/>
              <a:t>4</a:t>
            </a:r>
            <a:r>
              <a:rPr lang="uk-UA" sz="3800" dirty="0"/>
              <a:t>, </a:t>
            </a:r>
            <a:r>
              <a:rPr lang="uk-UA" sz="3800" dirty="0" err="1"/>
              <a:t>Cr</a:t>
            </a:r>
            <a:r>
              <a:rPr lang="uk-UA" sz="3800" dirty="0"/>
              <a:t>(OH)</a:t>
            </a:r>
            <a:r>
              <a:rPr lang="uk-UA" sz="3800" baseline="-25000" dirty="0"/>
              <a:t>3</a:t>
            </a:r>
            <a:r>
              <a:rPr lang="uk-UA" sz="3800" dirty="0"/>
              <a:t>, вони також дисоціюють поступово й </a:t>
            </a:r>
            <a:r>
              <a:rPr lang="uk-UA" sz="3800" dirty="0" err="1"/>
              <a:t>оборотно</a:t>
            </a:r>
            <a:r>
              <a:rPr lang="uk-UA" sz="3800" dirty="0"/>
              <a:t>. </a:t>
            </a:r>
            <a:endParaRPr lang="ru-UA" sz="3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UA" sz="3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800" dirty="0"/>
              <a:t>Наприклад:</a:t>
            </a:r>
            <a:endParaRPr lang="ru-RU" sz="38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800" dirty="0" err="1"/>
              <a:t>Cr</a:t>
            </a:r>
            <a:r>
              <a:rPr lang="uk-UA" sz="3800" dirty="0"/>
              <a:t> (OH) </a:t>
            </a:r>
            <a:r>
              <a:rPr lang="uk-UA" sz="3800" baseline="-25000" dirty="0"/>
              <a:t>3</a:t>
            </a:r>
            <a:r>
              <a:rPr lang="uk-UA" sz="3800" dirty="0"/>
              <a:t> → </a:t>
            </a:r>
            <a:r>
              <a:rPr lang="uk-UA" sz="3800" dirty="0" err="1"/>
              <a:t>Cr</a:t>
            </a:r>
            <a:r>
              <a:rPr lang="uk-UA" sz="3800" dirty="0"/>
              <a:t> (OH)</a:t>
            </a:r>
            <a:r>
              <a:rPr lang="uk-UA" sz="3800" baseline="-25000" dirty="0"/>
              <a:t>2</a:t>
            </a:r>
            <a:r>
              <a:rPr lang="uk-UA" sz="3800" baseline="30000" dirty="0"/>
              <a:t>+</a:t>
            </a:r>
            <a:r>
              <a:rPr lang="uk-UA" sz="3800" dirty="0"/>
              <a:t> + OH</a:t>
            </a:r>
            <a:r>
              <a:rPr lang="uk-UA" sz="3800" baseline="30000" dirty="0"/>
              <a:t>-</a:t>
            </a:r>
            <a:endParaRPr lang="ru-RU" sz="38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800" dirty="0" err="1"/>
              <a:t>Cr</a:t>
            </a:r>
            <a:r>
              <a:rPr lang="uk-UA" sz="3800" dirty="0"/>
              <a:t> (OH)</a:t>
            </a:r>
            <a:r>
              <a:rPr lang="uk-UA" sz="3800" baseline="-25000" dirty="0"/>
              <a:t>2</a:t>
            </a:r>
            <a:r>
              <a:rPr lang="uk-UA" sz="3800" baseline="30000" dirty="0"/>
              <a:t>+</a:t>
            </a:r>
            <a:r>
              <a:rPr lang="uk-UA" sz="3800" dirty="0"/>
              <a:t> → CrOH</a:t>
            </a:r>
            <a:r>
              <a:rPr lang="uk-UA" sz="3800" baseline="30000" dirty="0"/>
              <a:t>2+</a:t>
            </a:r>
            <a:r>
              <a:rPr lang="uk-UA" sz="3800" dirty="0"/>
              <a:t> + OH</a:t>
            </a:r>
            <a:r>
              <a:rPr lang="uk-UA" sz="3800" baseline="30000" dirty="0"/>
              <a:t>-</a:t>
            </a:r>
            <a:endParaRPr lang="ru-RU" sz="38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800" dirty="0"/>
              <a:t>CrOH</a:t>
            </a:r>
            <a:r>
              <a:rPr lang="uk-UA" sz="3800" baseline="30000" dirty="0"/>
              <a:t>2+</a:t>
            </a:r>
            <a:r>
              <a:rPr lang="uk-UA" sz="3800" dirty="0"/>
              <a:t> → Cr</a:t>
            </a:r>
            <a:r>
              <a:rPr lang="uk-UA" sz="3800" baseline="30000" dirty="0"/>
              <a:t>3+</a:t>
            </a:r>
            <a:r>
              <a:rPr lang="uk-UA" sz="3800" dirty="0"/>
              <a:t> + OH</a:t>
            </a:r>
            <a:r>
              <a:rPr lang="uk-UA" sz="3800" baseline="30000" dirty="0"/>
              <a:t>-</a:t>
            </a:r>
            <a:endParaRPr lang="ru-RU" sz="38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800" dirty="0"/>
              <a:t>NH</a:t>
            </a:r>
            <a:r>
              <a:rPr lang="uk-UA" sz="3800" baseline="-25000" dirty="0"/>
              <a:t>4</a:t>
            </a:r>
            <a:r>
              <a:rPr lang="uk-UA" sz="3800" dirty="0"/>
              <a:t>OH → NH</a:t>
            </a:r>
            <a:r>
              <a:rPr lang="uk-UA" sz="3800" baseline="-25000" dirty="0"/>
              <a:t>4</a:t>
            </a:r>
            <a:r>
              <a:rPr lang="uk-UA" sz="3800" baseline="30000" dirty="0"/>
              <a:t>+</a:t>
            </a:r>
            <a:r>
              <a:rPr lang="uk-UA" sz="3800" dirty="0"/>
              <a:t> + OH</a:t>
            </a:r>
            <a:r>
              <a:rPr lang="uk-UA" sz="3800" baseline="30000" dirty="0"/>
              <a:t>-</a:t>
            </a:r>
            <a:endParaRPr lang="ru-RU" sz="38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800" dirty="0"/>
              <a:t>NH</a:t>
            </a:r>
            <a:r>
              <a:rPr lang="uk-UA" sz="3800" baseline="-25000" dirty="0"/>
              <a:t>4</a:t>
            </a:r>
            <a:r>
              <a:rPr lang="uk-UA" sz="3800" dirty="0"/>
              <a:t>OH – це розчинна речовина, що належить  до слабких електролітів.</a:t>
            </a:r>
            <a:endParaRPr lang="ru-RU" sz="3800" dirty="0"/>
          </a:p>
          <a:p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2BA76BC3-C067-365F-357F-1ECD35660F3F}"/>
              </a:ext>
            </a:extLst>
          </p:cNvPr>
          <p:cNvSpPr txBox="1">
            <a:spLocks/>
          </p:cNvSpPr>
          <p:nvPr/>
        </p:nvSpPr>
        <p:spPr>
          <a:xfrm>
            <a:off x="8666386" y="0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E21E885-28FA-1EDB-CF41-5EB27C06E9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088496"/>
              </p:ext>
            </p:extLst>
          </p:nvPr>
        </p:nvGraphicFramePr>
        <p:xfrm>
          <a:off x="184634" y="129966"/>
          <a:ext cx="8774732" cy="6598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956640" imgH="5230440" progId="PBrush">
                  <p:embed/>
                </p:oleObj>
              </mc:Choice>
              <mc:Fallback>
                <p:oleObj name="Bitmap Image" r:id="rId2" imgW="6956640" imgH="52304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4634" y="129966"/>
                        <a:ext cx="8774732" cy="6598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:a16="http://schemas.microsoft.com/office/drawing/2014/main" id="{F8161E93-B41F-9E0B-CA05-8D69879CDB58}"/>
              </a:ext>
            </a:extLst>
          </p:cNvPr>
          <p:cNvSpPr txBox="1">
            <a:spLocks/>
          </p:cNvSpPr>
          <p:nvPr/>
        </p:nvSpPr>
        <p:spPr>
          <a:xfrm>
            <a:off x="8707338" y="-6668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1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496944" cy="6192688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uk-UA" sz="2600" b="1" dirty="0">
                <a:solidFill>
                  <a:srgbClr val="C00000"/>
                </a:solidFill>
              </a:rPr>
              <a:t>1.  Розчини</a:t>
            </a:r>
            <a:endParaRPr lang="ru-RU" sz="2600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b="1" dirty="0">
                <a:solidFill>
                  <a:srgbClr val="640032"/>
                </a:solidFill>
              </a:rPr>
              <a:t>Розчини</a:t>
            </a:r>
            <a:r>
              <a:rPr lang="uk-UA" sz="2000" dirty="0"/>
              <a:t> – гомогенна (однорідна) система, що містить розчинену </a:t>
            </a:r>
            <a:r>
              <a:rPr lang="uk-UA" sz="2000" b="1" dirty="0"/>
              <a:t>речовину</a:t>
            </a:r>
            <a:r>
              <a:rPr lang="uk-UA" sz="2000" dirty="0"/>
              <a:t>, </a:t>
            </a:r>
            <a:r>
              <a:rPr lang="uk-UA" sz="2000" b="1" dirty="0"/>
              <a:t>розчинник</a:t>
            </a:r>
            <a:r>
              <a:rPr lang="uk-UA" sz="2000" dirty="0"/>
              <a:t> і </a:t>
            </a:r>
            <a:r>
              <a:rPr lang="uk-UA" sz="2000" b="1" dirty="0"/>
              <a:t>продукти їх взаємодії</a:t>
            </a:r>
            <a:r>
              <a:rPr lang="uk-UA" sz="2000" dirty="0"/>
              <a:t>. </a:t>
            </a:r>
            <a:endParaRPr lang="ru-UA" sz="20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b="1" dirty="0">
                <a:solidFill>
                  <a:srgbClr val="CC0000"/>
                </a:solidFill>
              </a:rPr>
              <a:t>Розчинник</a:t>
            </a:r>
            <a:r>
              <a:rPr lang="uk-UA" sz="2000" dirty="0"/>
              <a:t> – компонент розчину, який знаходиться в тому самому агрегатному стані, що й розчин. </a:t>
            </a:r>
            <a:endParaRPr lang="ru-UA" sz="2000" dirty="0"/>
          </a:p>
          <a:p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533BC86A-4B52-2926-A178-1AC08142580B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EBAAA96-6AB0-E31B-7484-20DD28D78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345587"/>
              </p:ext>
            </p:extLst>
          </p:nvPr>
        </p:nvGraphicFramePr>
        <p:xfrm>
          <a:off x="1403648" y="2492896"/>
          <a:ext cx="5958618" cy="2372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817680" imgH="2714040" progId="PBrush">
                  <p:embed/>
                </p:oleObj>
              </mc:Choice>
              <mc:Fallback>
                <p:oleObj name="Bitmap Image" r:id="rId2" imgW="6817680" imgH="2714040" progId="PBrush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201D6A9-1E91-8778-87CC-EC5A9288C7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3648" y="2492896"/>
                        <a:ext cx="5958618" cy="2372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6C374F-9605-7124-FDEF-621530EF9DD5}"/>
              </a:ext>
            </a:extLst>
          </p:cNvPr>
          <p:cNvSpPr txBox="1"/>
          <p:nvPr/>
        </p:nvSpPr>
        <p:spPr>
          <a:xfrm>
            <a:off x="395536" y="4862570"/>
            <a:ext cx="8388932" cy="106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sz="1800" b="1" dirty="0">
                <a:solidFill>
                  <a:srgbClr val="F18309"/>
                </a:solidFill>
              </a:rPr>
              <a:t>За розчинністю у воді </a:t>
            </a:r>
            <a:r>
              <a:rPr lang="uk-UA" sz="1800" b="1" dirty="0"/>
              <a:t>всі речовини поділяються </a:t>
            </a:r>
            <a:r>
              <a:rPr lang="uk-UA" sz="1800" dirty="0"/>
              <a:t>на </a:t>
            </a:r>
            <a:r>
              <a:rPr lang="uk-UA" sz="1800" b="1" dirty="0">
                <a:solidFill>
                  <a:srgbClr val="CC0066"/>
                </a:solidFill>
              </a:rPr>
              <a:t>добре розчинні, малорозчинні та практично нерозчинні</a:t>
            </a:r>
            <a:r>
              <a:rPr lang="uk-UA" sz="1800" dirty="0"/>
              <a:t>. Ступенем розчинності речовини за даних умов є вміст речовини в насиченому розчині.</a:t>
            </a: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555298-D2AE-7C89-7B5D-64C64A030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877018"/>
            <a:ext cx="6192688" cy="198705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 err="1">
                <a:solidFill>
                  <a:srgbClr val="0070C0"/>
                </a:solidFill>
              </a:rPr>
              <a:t>Ненасичени</a:t>
            </a:r>
            <a:r>
              <a:rPr lang="ru-UA" b="1" dirty="0">
                <a:solidFill>
                  <a:srgbClr val="0070C0"/>
                </a:solidFill>
              </a:rPr>
              <a:t>й</a:t>
            </a:r>
            <a:r>
              <a:rPr lang="uk-UA" dirty="0"/>
              <a:t> </a:t>
            </a:r>
            <a:r>
              <a:rPr lang="uk-UA" b="1" dirty="0">
                <a:solidFill>
                  <a:srgbClr val="0070C0"/>
                </a:solidFill>
              </a:rPr>
              <a:t>розчин</a:t>
            </a:r>
            <a:r>
              <a:rPr lang="uk-UA" dirty="0"/>
              <a:t> </a:t>
            </a:r>
            <a:r>
              <a:rPr lang="ru-UA" dirty="0"/>
              <a:t>−</a:t>
            </a:r>
            <a:r>
              <a:rPr lang="uk-UA" dirty="0"/>
              <a:t> </a:t>
            </a:r>
            <a:r>
              <a:rPr lang="ru-UA" dirty="0" err="1"/>
              <a:t>розчин</a:t>
            </a:r>
            <a:r>
              <a:rPr lang="ru-UA" dirty="0"/>
              <a:t>, </a:t>
            </a:r>
            <a:r>
              <a:rPr lang="uk-UA" dirty="0"/>
              <a:t>в якому </a:t>
            </a:r>
            <a:r>
              <a:rPr lang="uk-UA" b="1" dirty="0"/>
              <a:t>речовина ще може розчинятися</a:t>
            </a:r>
            <a:r>
              <a:rPr lang="uk-UA" dirty="0"/>
              <a:t>, оскільки він містить речовини менше, ніж це визначено її розчинністю.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b="1" dirty="0" err="1">
                <a:solidFill>
                  <a:srgbClr val="640032"/>
                </a:solidFill>
              </a:rPr>
              <a:t>Насичени</a:t>
            </a:r>
            <a:r>
              <a:rPr lang="ru-UA" sz="2800" b="1" dirty="0">
                <a:solidFill>
                  <a:srgbClr val="640032"/>
                </a:solidFill>
              </a:rPr>
              <a:t>й</a:t>
            </a:r>
            <a:r>
              <a:rPr lang="uk-UA" sz="2800" dirty="0">
                <a:solidFill>
                  <a:srgbClr val="640032"/>
                </a:solidFill>
              </a:rPr>
              <a:t> </a:t>
            </a:r>
            <a:r>
              <a:rPr lang="uk-UA" sz="2800" b="1" dirty="0">
                <a:solidFill>
                  <a:srgbClr val="640032"/>
                </a:solidFill>
              </a:rPr>
              <a:t>розчин</a:t>
            </a:r>
            <a:r>
              <a:rPr lang="ru-UA" sz="2800" dirty="0"/>
              <a:t> −</a:t>
            </a:r>
            <a:r>
              <a:rPr lang="uk-UA" sz="2800" dirty="0"/>
              <a:t> </a:t>
            </a:r>
            <a:r>
              <a:rPr lang="ru-UA" sz="2800" dirty="0" err="1"/>
              <a:t>розчин</a:t>
            </a:r>
            <a:r>
              <a:rPr lang="ru-UA" sz="2800" dirty="0"/>
              <a:t>, </a:t>
            </a:r>
            <a:r>
              <a:rPr lang="uk-UA" sz="2800" dirty="0"/>
              <a:t>в якому </a:t>
            </a:r>
            <a:r>
              <a:rPr lang="uk-UA" sz="2800" b="1" dirty="0"/>
              <a:t>речовина</a:t>
            </a:r>
            <a:r>
              <a:rPr lang="uk-UA" sz="2800" dirty="0"/>
              <a:t> за даних умов </a:t>
            </a:r>
            <a:r>
              <a:rPr lang="uk-UA" sz="2800" b="1" dirty="0"/>
              <a:t>більше </a:t>
            </a:r>
            <a:br>
              <a:rPr lang="ru-UA" sz="2800" b="1" dirty="0"/>
            </a:br>
            <a:r>
              <a:rPr lang="uk-UA" sz="2800" b="1" dirty="0"/>
              <a:t>не розчиняється</a:t>
            </a:r>
            <a:r>
              <a:rPr lang="ru-UA" sz="2800" b="1" dirty="0"/>
              <a:t>; </a:t>
            </a:r>
            <a:r>
              <a:rPr lang="uk-UA" sz="2800" dirty="0"/>
              <a:t>розчин знаходиться в рівновазі з розчиненою речовиною.</a:t>
            </a:r>
            <a:endParaRPr lang="ru-RU" sz="2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b="1" dirty="0">
                <a:solidFill>
                  <a:srgbClr val="00B050"/>
                </a:solidFill>
              </a:rPr>
              <a:t>Перенасичений</a:t>
            </a:r>
            <a:r>
              <a:rPr lang="uk-UA" sz="2800" dirty="0"/>
              <a:t> </a:t>
            </a:r>
            <a:r>
              <a:rPr lang="uk-UA" sz="2800" b="1" dirty="0">
                <a:solidFill>
                  <a:srgbClr val="00B050"/>
                </a:solidFill>
              </a:rPr>
              <a:t>розчин</a:t>
            </a:r>
            <a:r>
              <a:rPr lang="uk-UA" sz="2800" dirty="0"/>
              <a:t> </a:t>
            </a:r>
            <a:r>
              <a:rPr lang="ru-UA" sz="2800" dirty="0"/>
              <a:t>−</a:t>
            </a:r>
            <a:r>
              <a:rPr lang="uk-UA" sz="2800" dirty="0"/>
              <a:t> </a:t>
            </a:r>
            <a:r>
              <a:rPr lang="ru-UA" sz="2800" dirty="0" err="1"/>
              <a:t>розчин</a:t>
            </a:r>
            <a:r>
              <a:rPr lang="ru-UA" sz="2800" dirty="0"/>
              <a:t>, </a:t>
            </a:r>
            <a:r>
              <a:rPr lang="ru-UA" sz="2800" dirty="0" err="1"/>
              <a:t>який</a:t>
            </a:r>
            <a:r>
              <a:rPr lang="ru-UA" sz="2800" dirty="0"/>
              <a:t> </a:t>
            </a:r>
            <a:r>
              <a:rPr lang="uk-UA" sz="2800" dirty="0"/>
              <a:t>містить </a:t>
            </a:r>
            <a:r>
              <a:rPr lang="uk-UA" sz="2800" b="1" dirty="0"/>
              <a:t>більше розчиненої речовини</a:t>
            </a:r>
            <a:r>
              <a:rPr lang="uk-UA" sz="2800" dirty="0"/>
              <a:t>, ніж потрібно її для насичення за певної температури.</a:t>
            </a:r>
            <a:endParaRPr lang="ru-RU" sz="2800" dirty="0"/>
          </a:p>
          <a:p>
            <a:pPr marL="0" indent="0">
              <a:buNone/>
            </a:pPr>
            <a:endParaRPr lang="ru-UA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1D7D881-57CD-47F6-3AE7-231577FA66B4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796AED7-7186-8DEC-74F6-1E128A27EBDB}"/>
              </a:ext>
            </a:extLst>
          </p:cNvPr>
          <p:cNvSpPr txBox="1">
            <a:spLocks/>
          </p:cNvSpPr>
          <p:nvPr/>
        </p:nvSpPr>
        <p:spPr>
          <a:xfrm>
            <a:off x="2123728" y="413533"/>
            <a:ext cx="4752528" cy="711211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100" b="1" dirty="0">
                <a:solidFill>
                  <a:srgbClr val="640032"/>
                </a:solidFill>
              </a:rPr>
              <a:t>К</a:t>
            </a:r>
            <a:r>
              <a:rPr lang="ru-UA" sz="3100" b="1" dirty="0" err="1">
                <a:solidFill>
                  <a:srgbClr val="640032"/>
                </a:solidFill>
              </a:rPr>
              <a:t>ласифікація</a:t>
            </a:r>
            <a:r>
              <a:rPr lang="ru-UA" sz="3100" b="1" dirty="0">
                <a:solidFill>
                  <a:srgbClr val="640032"/>
                </a:solidFill>
              </a:rPr>
              <a:t> </a:t>
            </a:r>
            <a:r>
              <a:rPr lang="ru-UA" sz="3100" b="1" dirty="0" err="1">
                <a:solidFill>
                  <a:srgbClr val="640032"/>
                </a:solidFill>
              </a:rPr>
              <a:t>розчинів</a:t>
            </a:r>
            <a:endParaRPr lang="ru-RU" sz="3100" dirty="0"/>
          </a:p>
          <a:p>
            <a:pPr marL="0" indent="0">
              <a:buFont typeface="Wingdings 2"/>
              <a:buNone/>
            </a:pPr>
            <a:endParaRPr lang="ru-UA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C4A57C1-802D-BC8E-C4B4-CF65B32F2C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887362"/>
              </p:ext>
            </p:extLst>
          </p:nvPr>
        </p:nvGraphicFramePr>
        <p:xfrm>
          <a:off x="4599244" y="1054038"/>
          <a:ext cx="3961724" cy="252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262680" imgH="2077560" progId="PBrush">
                  <p:embed/>
                </p:oleObj>
              </mc:Choice>
              <mc:Fallback>
                <p:oleObj name="Bitmap Image" r:id="rId2" imgW="3262680" imgH="20775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99244" y="1054038"/>
                        <a:ext cx="3961724" cy="252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97E1552-1FBF-0A1A-23ED-BA2183FAC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553569"/>
              </p:ext>
            </p:extLst>
          </p:nvPr>
        </p:nvGraphicFramePr>
        <p:xfrm>
          <a:off x="6760768" y="3725982"/>
          <a:ext cx="1800200" cy="206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280160" imgH="1470240" progId="PBrush">
                  <p:embed/>
                </p:oleObj>
              </mc:Choice>
              <mc:Fallback>
                <p:oleObj name="Bitmap Image" r:id="rId4" imgW="1280160" imgH="14702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0768" y="3725982"/>
                        <a:ext cx="1800200" cy="2068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41FF858-D396-0830-3AA6-228D8B2426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429704"/>
              </p:ext>
            </p:extLst>
          </p:nvPr>
        </p:nvGraphicFramePr>
        <p:xfrm>
          <a:off x="578314" y="1071460"/>
          <a:ext cx="3057582" cy="2805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040840" imgH="1872720" progId="PBrush">
                  <p:embed/>
                </p:oleObj>
              </mc:Choice>
              <mc:Fallback>
                <p:oleObj name="Bitmap Image" r:id="rId6" imgW="2040840" imgH="18727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314" y="1071460"/>
                        <a:ext cx="3057582" cy="2805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19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0352"/>
            <a:ext cx="8352928" cy="5274912"/>
          </a:xfrm>
        </p:spPr>
        <p:txBody>
          <a:bodyPr>
            <a:normAutofit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UA" b="1" dirty="0">
              <a:solidFill>
                <a:srgbClr val="7030A0"/>
              </a:solidFill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UA" b="1" dirty="0">
              <a:solidFill>
                <a:srgbClr val="7030A0"/>
              </a:solidFill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UA" b="1" dirty="0">
              <a:solidFill>
                <a:srgbClr val="7030A0"/>
              </a:solidFill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UA" b="1" dirty="0">
              <a:solidFill>
                <a:srgbClr val="7030A0"/>
              </a:solidFill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rgbClr val="7030A0"/>
                </a:solidFill>
              </a:rPr>
              <a:t>Розчинність</a:t>
            </a:r>
            <a:r>
              <a:rPr lang="uk-UA" dirty="0"/>
              <a:t> – концентрація (масова або молярна) насиченого розчину; визначається відношенням маси розчиненої речовини до об’єму розчину (одиниці вимірювання – г/л) або відношенням кількості розчиненої речовини до об’єму розчину (моль/л).</a:t>
            </a:r>
            <a:endParaRPr lang="ru-UA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2" name="AutoShape 18">
            <a:extLst>
              <a:ext uri="{FF2B5EF4-FFF2-40B4-BE49-F238E27FC236}">
                <a16:creationId xmlns:a16="http://schemas.microsoft.com/office/drawing/2014/main" id="{A084D0ED-4CAD-38CB-3ED5-88BBDE4BD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530352"/>
            <a:ext cx="7848872" cy="203455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ru-UA" sz="2400" b="1" dirty="0">
                <a:latin typeface="+mn-lt"/>
              </a:rPr>
              <a:t>Розчинність </a:t>
            </a:r>
            <a:r>
              <a:rPr lang="ru-UA" altLang="ru-UA" sz="2400" b="1" dirty="0" err="1">
                <a:latin typeface="+mn-lt"/>
              </a:rPr>
              <a:t>речовини</a:t>
            </a:r>
            <a:r>
              <a:rPr lang="ru-UA" altLang="ru-UA" sz="2400" dirty="0">
                <a:latin typeface="+mn-lt"/>
              </a:rPr>
              <a:t> </a:t>
            </a:r>
            <a:r>
              <a:rPr lang="ru-UA" altLang="ru-UA" sz="2400" b="1" dirty="0">
                <a:latin typeface="+mn-lt"/>
              </a:rPr>
              <a:t>(</a:t>
            </a:r>
            <a:r>
              <a:rPr lang="ru-UA" altLang="ru-UA" sz="2400" b="1" dirty="0" err="1">
                <a:latin typeface="+mn-lt"/>
              </a:rPr>
              <a:t>коефіцієнт</a:t>
            </a:r>
            <a:r>
              <a:rPr lang="ru-UA" altLang="ru-UA" sz="2400" b="1" dirty="0">
                <a:latin typeface="+mn-lt"/>
              </a:rPr>
              <a:t> </a:t>
            </a:r>
            <a:r>
              <a:rPr lang="ru-UA" altLang="ru-UA" sz="2400" b="1" dirty="0" err="1">
                <a:latin typeface="+mn-lt"/>
              </a:rPr>
              <a:t>розчинності</a:t>
            </a:r>
            <a:r>
              <a:rPr lang="ru-UA" altLang="ru-UA" sz="2400" b="1" dirty="0">
                <a:latin typeface="+mn-lt"/>
              </a:rPr>
              <a:t>) (</a:t>
            </a:r>
            <a:r>
              <a:rPr lang="en-US" altLang="ru-UA" sz="2400" b="1" dirty="0">
                <a:latin typeface="+mn-lt"/>
              </a:rPr>
              <a:t>S</a:t>
            </a:r>
            <a:r>
              <a:rPr lang="ru-UA" altLang="ru-UA" sz="2400" b="1" dirty="0">
                <a:latin typeface="+mn-lt"/>
              </a:rPr>
              <a:t>)</a:t>
            </a:r>
            <a:r>
              <a:rPr lang="ru-RU" altLang="ru-UA" sz="2400" dirty="0">
                <a:latin typeface="+mn-lt"/>
              </a:rPr>
              <a:t> </a:t>
            </a:r>
            <a:r>
              <a:rPr lang="uk-UA" altLang="ru-UA" sz="2400" dirty="0">
                <a:latin typeface="+mn-lt"/>
              </a:rPr>
              <a:t>– </a:t>
            </a:r>
            <a:endParaRPr lang="ru-UA" altLang="ru-UA" sz="2400" dirty="0">
              <a:latin typeface="+mn-lt"/>
            </a:endParaRPr>
          </a:p>
          <a:p>
            <a:pPr algn="ctr">
              <a:spcBef>
                <a:spcPct val="0"/>
              </a:spcBef>
              <a:buNone/>
            </a:pPr>
            <a:r>
              <a:rPr lang="uk-UA" altLang="ru-UA" sz="2400" dirty="0">
                <a:latin typeface="+mn-lt"/>
              </a:rPr>
              <a:t>здатність </a:t>
            </a:r>
            <a:r>
              <a:rPr lang="uk-UA" sz="2400" dirty="0">
                <a:latin typeface="+mn-lt"/>
              </a:rPr>
              <a:t>твердих і рідких </a:t>
            </a:r>
            <a:r>
              <a:rPr lang="uk-UA" altLang="ru-UA" sz="2400" dirty="0">
                <a:latin typeface="+mn-lt"/>
              </a:rPr>
              <a:t>речовин розчинятися</a:t>
            </a:r>
            <a:r>
              <a:rPr lang="ru-UA" altLang="ru-UA" sz="2400" dirty="0">
                <a:latin typeface="+mn-lt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ru-UA" altLang="ru-UA" sz="2400" dirty="0">
                <a:latin typeface="+mn-lt"/>
              </a:rPr>
              <a:t>у </a:t>
            </a:r>
            <a:r>
              <a:rPr lang="ru-UA" altLang="ru-UA" sz="2400" dirty="0" err="1">
                <a:latin typeface="+mn-lt"/>
              </a:rPr>
              <a:t>розчиннику</a:t>
            </a:r>
            <a:r>
              <a:rPr lang="ru-UA" altLang="ru-UA" sz="2400" dirty="0">
                <a:latin typeface="+mn-lt"/>
              </a:rPr>
              <a:t> за </a:t>
            </a:r>
            <a:r>
              <a:rPr lang="ru-UA" altLang="ru-UA" sz="2400" dirty="0" err="1">
                <a:latin typeface="+mn-lt"/>
              </a:rPr>
              <a:t>певних</a:t>
            </a:r>
            <a:r>
              <a:rPr lang="ru-UA" altLang="ru-UA" sz="2400" dirty="0">
                <a:latin typeface="+mn-lt"/>
              </a:rPr>
              <a:t> умов</a:t>
            </a:r>
            <a:r>
              <a:rPr lang="uk-UA" altLang="ru-UA" sz="2400" dirty="0">
                <a:latin typeface="+mn-lt"/>
              </a:rPr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UA" altLang="ru-UA" sz="2400" dirty="0">
                <a:latin typeface="+mn-lt"/>
              </a:rPr>
              <a:t>максимальна </a:t>
            </a:r>
            <a:r>
              <a:rPr lang="ru-RU" altLang="ru-UA" sz="2400" dirty="0" err="1">
                <a:latin typeface="+mn-lt"/>
              </a:rPr>
              <a:t>маса</a:t>
            </a:r>
            <a:r>
              <a:rPr lang="ru-RU" altLang="ru-UA" sz="2400" dirty="0">
                <a:latin typeface="+mn-lt"/>
              </a:rPr>
              <a:t> </a:t>
            </a:r>
            <a:r>
              <a:rPr lang="ru-RU" altLang="ru-UA" sz="2400" dirty="0" err="1">
                <a:latin typeface="+mn-lt"/>
              </a:rPr>
              <a:t>речовини</a:t>
            </a:r>
            <a:r>
              <a:rPr lang="ru-RU" altLang="ru-UA" sz="2400" dirty="0">
                <a:latin typeface="+mn-lt"/>
              </a:rPr>
              <a:t>, </a:t>
            </a:r>
            <a:r>
              <a:rPr lang="ru-RU" altLang="ru-UA" sz="2400" dirty="0" err="1">
                <a:latin typeface="+mn-lt"/>
              </a:rPr>
              <a:t>що</a:t>
            </a:r>
            <a:r>
              <a:rPr lang="ru-RU" altLang="ru-UA" sz="2400" dirty="0">
                <a:latin typeface="+mn-lt"/>
              </a:rPr>
              <a:t> </a:t>
            </a:r>
            <a:r>
              <a:rPr lang="ru-RU" altLang="ru-UA" sz="2400" dirty="0" err="1">
                <a:latin typeface="+mn-lt"/>
              </a:rPr>
              <a:t>розчиняється</a:t>
            </a:r>
            <a:r>
              <a:rPr lang="ru-RU" altLang="ru-UA" sz="2400" dirty="0">
                <a:latin typeface="+mn-lt"/>
              </a:rPr>
              <a:t> в 100 г води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5CF36BA-62A6-ADC0-9B4E-A7AD00061C3D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315498A6-E730-7853-B436-FC3F0099239B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3FE83-103A-1B02-5E61-1F193DA14024}"/>
              </a:ext>
            </a:extLst>
          </p:cNvPr>
          <p:cNvSpPr txBox="1"/>
          <p:nvPr/>
        </p:nvSpPr>
        <p:spPr>
          <a:xfrm>
            <a:off x="467544" y="692696"/>
            <a:ext cx="828092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uk-UA" altLang="ru-UA" sz="2000" b="1" dirty="0">
                <a:latin typeface="+mn-lt"/>
              </a:rPr>
              <a:t>Розчинність твердих речовин:</a:t>
            </a:r>
            <a:r>
              <a:rPr lang="uk-UA" altLang="ru-UA" sz="2000" dirty="0">
                <a:latin typeface="+mn-lt"/>
              </a:rPr>
              <a:t> </a:t>
            </a:r>
            <a:r>
              <a:rPr lang="uk-UA" altLang="ru-UA" sz="2000" b="1" dirty="0">
                <a:latin typeface="+mn-lt"/>
              </a:rPr>
              <a:t>збільшується</a:t>
            </a:r>
            <a:r>
              <a:rPr lang="uk-UA" altLang="ru-UA" sz="2000" dirty="0">
                <a:latin typeface="+mn-lt"/>
              </a:rPr>
              <a:t> при ↑Т</a:t>
            </a:r>
            <a:r>
              <a:rPr lang="ru-UA" altLang="ru-UA" sz="2000" dirty="0">
                <a:latin typeface="+mn-lt"/>
              </a:rPr>
              <a:t>;</a:t>
            </a:r>
            <a:r>
              <a:rPr lang="uk-UA" sz="2000" b="1" dirty="0">
                <a:solidFill>
                  <a:srgbClr val="EB0B30"/>
                </a:solidFill>
                <a:latin typeface="+mn-lt"/>
              </a:rPr>
              <a:t> </a:t>
            </a:r>
            <a:endParaRPr lang="ru-UA" sz="2000" b="1" dirty="0">
              <a:solidFill>
                <a:srgbClr val="EB0B30"/>
              </a:solidFill>
              <a:latin typeface="+mn-lt"/>
            </a:endParaRPr>
          </a:p>
          <a:p>
            <a:pPr algn="ctr">
              <a:spcBef>
                <a:spcPct val="0"/>
              </a:spcBef>
              <a:buNone/>
            </a:pPr>
            <a:r>
              <a:rPr lang="uk-UA" sz="2000" dirty="0">
                <a:latin typeface="+mn-lt"/>
              </a:rPr>
              <a:t>не залежить від </a:t>
            </a:r>
            <a:r>
              <a:rPr lang="ru-UA" sz="2000" dirty="0">
                <a:latin typeface="+mn-lt"/>
              </a:rPr>
              <a:t>Р</a:t>
            </a:r>
            <a:r>
              <a:rPr lang="uk-UA" sz="2000" dirty="0">
                <a:latin typeface="+mn-lt"/>
              </a:rPr>
              <a:t>, оскільки під час розчинення </a:t>
            </a:r>
            <a:endParaRPr lang="ru-UA" sz="2000" dirty="0">
              <a:latin typeface="+mn-lt"/>
            </a:endParaRPr>
          </a:p>
          <a:p>
            <a:pPr algn="ctr">
              <a:spcBef>
                <a:spcPct val="0"/>
              </a:spcBef>
              <a:buNone/>
            </a:pPr>
            <a:r>
              <a:rPr lang="uk-UA" sz="2000" dirty="0">
                <a:latin typeface="+mn-lt"/>
              </a:rPr>
              <a:t>не відбувається суттєвої зміни об’єму системи. </a:t>
            </a:r>
            <a:endParaRPr lang="uk-UA" altLang="ru-UA" sz="2000" dirty="0">
              <a:latin typeface="+mn-lt"/>
            </a:endParaRPr>
          </a:p>
          <a:p>
            <a:pPr algn="ctr">
              <a:spcBef>
                <a:spcPct val="0"/>
              </a:spcBef>
              <a:buNone/>
            </a:pPr>
            <a:endParaRPr lang="ru-UA" sz="2000" b="1" dirty="0">
              <a:solidFill>
                <a:srgbClr val="EB0B30"/>
              </a:solidFill>
              <a:latin typeface="+mn-lt"/>
            </a:endParaRPr>
          </a:p>
          <a:p>
            <a:pPr algn="ctr">
              <a:spcBef>
                <a:spcPct val="0"/>
              </a:spcBef>
              <a:buNone/>
            </a:pPr>
            <a:r>
              <a:rPr lang="uk-UA" sz="2000" b="1" dirty="0">
                <a:latin typeface="+mn-lt"/>
              </a:rPr>
              <a:t>Розчинність рідин зростає</a:t>
            </a:r>
            <a:r>
              <a:rPr lang="uk-UA" sz="2000" dirty="0">
                <a:latin typeface="+mn-lt"/>
              </a:rPr>
              <a:t> з ↑</a:t>
            </a:r>
            <a:r>
              <a:rPr lang="ru-UA" sz="2000" dirty="0">
                <a:latin typeface="+mn-lt"/>
              </a:rPr>
              <a:t>Т</a:t>
            </a:r>
            <a:r>
              <a:rPr lang="uk-UA" sz="2000" dirty="0">
                <a:latin typeface="+mn-lt"/>
              </a:rPr>
              <a:t> та практично </a:t>
            </a:r>
            <a:r>
              <a:rPr lang="uk-UA" sz="2000" b="1" dirty="0">
                <a:latin typeface="+mn-lt"/>
              </a:rPr>
              <a:t>не залежить </a:t>
            </a:r>
            <a:r>
              <a:rPr lang="uk-UA" sz="2000" dirty="0">
                <a:latin typeface="+mn-lt"/>
              </a:rPr>
              <a:t>від </a:t>
            </a:r>
            <a:r>
              <a:rPr lang="ru-UA" sz="2000" dirty="0">
                <a:latin typeface="+mn-lt"/>
              </a:rPr>
              <a:t>Р; </a:t>
            </a:r>
          </a:p>
          <a:p>
            <a:pPr algn="ctr">
              <a:spcBef>
                <a:spcPct val="0"/>
              </a:spcBef>
              <a:buNone/>
            </a:pPr>
            <a:r>
              <a:rPr lang="ru-UA" sz="2000" dirty="0">
                <a:latin typeface="+mn-lt"/>
              </a:rPr>
              <a:t>б</a:t>
            </a:r>
            <a:r>
              <a:rPr lang="uk-UA" sz="2000" dirty="0" err="1">
                <a:latin typeface="+mn-lt"/>
              </a:rPr>
              <a:t>агато</a:t>
            </a:r>
            <a:r>
              <a:rPr lang="uk-UA" sz="2000" dirty="0">
                <a:latin typeface="+mn-lt"/>
              </a:rPr>
              <a:t> рідин необмежено змішуються одна з одною (вода – етанол).</a:t>
            </a:r>
            <a:endParaRPr lang="ru-RU" sz="20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UA" altLang="ru-UA" sz="2000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UA" sz="2000" b="1" dirty="0">
                <a:latin typeface="+mn-lt"/>
              </a:rPr>
              <a:t>Розчинність газів:</a:t>
            </a:r>
            <a:r>
              <a:rPr lang="uk-UA" altLang="ru-UA" sz="2000" dirty="0">
                <a:latin typeface="+mn-lt"/>
              </a:rPr>
              <a:t> </a:t>
            </a:r>
            <a:r>
              <a:rPr lang="uk-UA" altLang="ru-UA" sz="2000" b="1" dirty="0">
                <a:latin typeface="+mn-lt"/>
              </a:rPr>
              <a:t>зменшується</a:t>
            </a:r>
            <a:r>
              <a:rPr lang="uk-UA" altLang="ru-UA" sz="2000" dirty="0">
                <a:latin typeface="+mn-lt"/>
              </a:rPr>
              <a:t> при ↑Т; збільшується при ↑Р.</a:t>
            </a:r>
            <a:endParaRPr lang="ru-UA" altLang="ru-UA" sz="2000" dirty="0">
              <a:latin typeface="+mn-lt"/>
            </a:endParaRPr>
          </a:p>
          <a:p>
            <a:pPr algn="ctr">
              <a:spcBef>
                <a:spcPct val="0"/>
              </a:spcBef>
              <a:buNone/>
            </a:pPr>
            <a:r>
              <a:rPr lang="uk-UA" sz="2000" dirty="0">
                <a:latin typeface="+mn-lt"/>
              </a:rPr>
              <a:t>Розчинність газів у воді з ↑</a:t>
            </a:r>
            <a:r>
              <a:rPr lang="ru-UA" sz="2000" dirty="0">
                <a:latin typeface="+mn-lt"/>
              </a:rPr>
              <a:t>Т </a:t>
            </a:r>
            <a:r>
              <a:rPr lang="uk-UA" sz="2000" b="1" dirty="0">
                <a:latin typeface="+mn-lt"/>
              </a:rPr>
              <a:t>знижується</a:t>
            </a:r>
            <a:r>
              <a:rPr lang="uk-UA" sz="2000" dirty="0">
                <a:latin typeface="+mn-lt"/>
              </a:rPr>
              <a:t>, а зі ↓</a:t>
            </a:r>
            <a:r>
              <a:rPr lang="ru-UA" sz="2000" dirty="0">
                <a:latin typeface="+mn-lt"/>
              </a:rPr>
              <a:t>Т </a:t>
            </a:r>
            <a:r>
              <a:rPr lang="uk-UA" sz="2000" dirty="0">
                <a:latin typeface="+mn-lt"/>
              </a:rPr>
              <a:t>та ↑</a:t>
            </a:r>
            <a:r>
              <a:rPr lang="ru-UA" sz="2000" dirty="0">
                <a:latin typeface="+mn-lt"/>
              </a:rPr>
              <a:t>Р </a:t>
            </a:r>
            <a:r>
              <a:rPr lang="uk-UA" sz="2000" b="1" dirty="0">
                <a:latin typeface="+mn-lt"/>
              </a:rPr>
              <a:t>зростає.</a:t>
            </a:r>
            <a:endParaRPr lang="uk-UA" altLang="ru-UA" sz="2000" dirty="0">
              <a:latin typeface="+mn-lt"/>
            </a:endParaRPr>
          </a:p>
          <a:p>
            <a:pPr algn="ctr">
              <a:spcBef>
                <a:spcPts val="0"/>
              </a:spcBef>
              <a:buNone/>
            </a:pPr>
            <a:endParaRPr lang="ru-UA" sz="2000" b="1" dirty="0">
              <a:latin typeface="+mn-lt"/>
            </a:endParaRPr>
          </a:p>
          <a:p>
            <a:pPr algn="ctr">
              <a:spcBef>
                <a:spcPts val="0"/>
              </a:spcBef>
              <a:buNone/>
            </a:pPr>
            <a:r>
              <a:rPr lang="uk-UA" sz="2000" b="1" dirty="0">
                <a:latin typeface="+mn-lt"/>
              </a:rPr>
              <a:t>Розчинність газів </a:t>
            </a:r>
            <a:r>
              <a:rPr lang="uk-UA" sz="2000" dirty="0">
                <a:latin typeface="+mn-lt"/>
              </a:rPr>
              <a:t>визначають об’ємом газу, </a:t>
            </a:r>
            <a:endParaRPr lang="ru-UA" sz="2000" dirty="0">
              <a:latin typeface="+mn-lt"/>
            </a:endParaRPr>
          </a:p>
          <a:p>
            <a:pPr algn="ctr">
              <a:spcBef>
                <a:spcPts val="0"/>
              </a:spcBef>
              <a:buNone/>
            </a:pPr>
            <a:r>
              <a:rPr lang="uk-UA" sz="2000" dirty="0">
                <a:latin typeface="+mn-lt"/>
              </a:rPr>
              <a:t>який за певних умов може розчинитися в даному розчиннику об’ємом 1 л. </a:t>
            </a:r>
            <a:endParaRPr lang="ru-UA" sz="2000" dirty="0">
              <a:latin typeface="+mn-lt"/>
            </a:endParaRPr>
          </a:p>
          <a:p>
            <a:pPr algn="ctr">
              <a:spcBef>
                <a:spcPts val="0"/>
              </a:spcBef>
              <a:buNone/>
            </a:pPr>
            <a:endParaRPr lang="ru-UA" sz="2000" b="1" dirty="0">
              <a:latin typeface="+mn-lt"/>
            </a:endParaRPr>
          </a:p>
          <a:p>
            <a:pPr algn="ctr">
              <a:spcBef>
                <a:spcPts val="0"/>
              </a:spcBef>
              <a:buNone/>
            </a:pPr>
            <a:r>
              <a:rPr lang="uk-UA" sz="2000" b="1" dirty="0">
                <a:latin typeface="+mn-lt"/>
              </a:rPr>
              <a:t>Розчинність</a:t>
            </a:r>
            <a:r>
              <a:rPr lang="uk-UA" sz="2000" dirty="0">
                <a:latin typeface="+mn-lt"/>
              </a:rPr>
              <a:t> </a:t>
            </a:r>
            <a:r>
              <a:rPr lang="uk-UA" sz="2000" b="1" dirty="0">
                <a:solidFill>
                  <a:srgbClr val="CC0066"/>
                </a:solidFill>
                <a:latin typeface="+mn-lt"/>
              </a:rPr>
              <a:t>залежить від природи речовини, температури й тиску</a:t>
            </a:r>
            <a:r>
              <a:rPr lang="ru-UA" sz="2000" b="1" dirty="0">
                <a:solidFill>
                  <a:srgbClr val="CC0066"/>
                </a:solidFill>
                <a:latin typeface="+mn-lt"/>
              </a:rPr>
              <a:t>,</a:t>
            </a:r>
            <a:r>
              <a:rPr lang="uk-UA" altLang="ru-UA" sz="2000" b="1" dirty="0">
                <a:solidFill>
                  <a:srgbClr val="CC0066"/>
                </a:solidFill>
                <a:latin typeface="+mn-lt"/>
              </a:rPr>
              <a:t> </a:t>
            </a:r>
            <a:endParaRPr lang="ru-UA" altLang="ru-UA" sz="2000" b="1" dirty="0">
              <a:solidFill>
                <a:srgbClr val="CC0066"/>
              </a:solidFill>
              <a:latin typeface="+mn-lt"/>
            </a:endParaRPr>
          </a:p>
          <a:p>
            <a:pPr algn="ctr">
              <a:spcBef>
                <a:spcPts val="0"/>
              </a:spcBef>
              <a:buNone/>
            </a:pPr>
            <a:r>
              <a:rPr lang="uk-UA" altLang="ru-UA" sz="2000" b="1" dirty="0">
                <a:solidFill>
                  <a:srgbClr val="CC0066"/>
                </a:solidFill>
                <a:latin typeface="+mn-lt"/>
              </a:rPr>
              <a:t>від ступеня подрібненості.</a:t>
            </a:r>
            <a:endParaRPr lang="ru-RU" altLang="ru-UA" sz="2000" b="1" dirty="0">
              <a:solidFill>
                <a:srgbClr val="CC0066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64633D5E-B559-C591-8567-C29D2196659E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FA8339-55CF-B29A-A237-822F6C432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9"/>
          <a:stretch>
            <a:fillRect/>
          </a:stretch>
        </p:blipFill>
        <p:spPr bwMode="auto">
          <a:xfrm>
            <a:off x="395536" y="963659"/>
            <a:ext cx="6109635" cy="383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B64221-0643-7EBB-44AD-547A3F98A87F}"/>
              </a:ext>
            </a:extLst>
          </p:cNvPr>
          <p:cNvSpPr txBox="1"/>
          <p:nvPr/>
        </p:nvSpPr>
        <p:spPr>
          <a:xfrm>
            <a:off x="1850457" y="404664"/>
            <a:ext cx="5443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Розчинення </a:t>
            </a:r>
            <a:endParaRPr lang="ru-UA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B5B8D7-507D-1940-085A-47804CC5AA0B}"/>
              </a:ext>
            </a:extLst>
          </p:cNvPr>
          <p:cNvSpPr txBox="1"/>
          <p:nvPr/>
        </p:nvSpPr>
        <p:spPr>
          <a:xfrm>
            <a:off x="467544" y="5133738"/>
            <a:ext cx="7920880" cy="728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Якщо розчинником є </a:t>
            </a:r>
            <a:r>
              <a:rPr lang="uk-UA" b="1" dirty="0"/>
              <a:t>вода</a:t>
            </a:r>
            <a:r>
              <a:rPr lang="uk-UA" dirty="0"/>
              <a:t>, то процес взаємодії  називається </a:t>
            </a:r>
            <a:r>
              <a:rPr lang="uk-UA" b="1" dirty="0">
                <a:solidFill>
                  <a:srgbClr val="3C9AD4"/>
                </a:solidFill>
              </a:rPr>
              <a:t>гідратацією</a:t>
            </a:r>
            <a:r>
              <a:rPr lang="uk-UA" dirty="0"/>
              <a:t>, </a:t>
            </a:r>
            <a:br>
              <a:rPr lang="en-US" dirty="0"/>
            </a:br>
            <a:r>
              <a:rPr lang="uk-UA" dirty="0"/>
              <a:t>а продукти взаємодії – </a:t>
            </a:r>
            <a:r>
              <a:rPr lang="uk-UA" b="1" dirty="0">
                <a:solidFill>
                  <a:srgbClr val="0070C0"/>
                </a:solidFill>
              </a:rPr>
              <a:t>гідратами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0DB04B-F552-9A49-E942-DCA998FC1635}"/>
              </a:ext>
            </a:extLst>
          </p:cNvPr>
          <p:cNvSpPr txBox="1"/>
          <p:nvPr/>
        </p:nvSpPr>
        <p:spPr>
          <a:xfrm>
            <a:off x="6549232" y="963659"/>
            <a:ext cx="2090711" cy="4052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Процес взаємодії між молекулами розчинника та структурними частинками розчиненої речовини називається </a:t>
            </a:r>
            <a:r>
              <a:rPr lang="uk-UA" b="1" dirty="0">
                <a:solidFill>
                  <a:srgbClr val="35C103"/>
                </a:solidFill>
              </a:rPr>
              <a:t>сольватацією</a:t>
            </a:r>
            <a:r>
              <a:rPr lang="uk-UA" dirty="0"/>
              <a:t>, </a:t>
            </a:r>
            <a:br>
              <a:rPr lang="en-US" dirty="0"/>
            </a:br>
            <a:r>
              <a:rPr lang="uk-UA" dirty="0"/>
              <a:t>продукти їх взаємодії – </a:t>
            </a:r>
            <a:r>
              <a:rPr lang="uk-UA" b="1" dirty="0">
                <a:solidFill>
                  <a:srgbClr val="00B050"/>
                </a:solidFill>
              </a:rPr>
              <a:t>сольватами</a:t>
            </a:r>
            <a:r>
              <a:rPr lang="uk-UA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3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16374"/>
            <a:ext cx="8496944" cy="432048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C</a:t>
            </a:r>
            <a:r>
              <a:rPr lang="uk-UA" dirty="0" err="1"/>
              <a:t>ольвати</a:t>
            </a:r>
            <a:r>
              <a:rPr lang="uk-UA" dirty="0"/>
              <a:t> (гідрати) настільки міцні, що їх можна виділити з розчину в кристалічному стані.</a:t>
            </a:r>
            <a:r>
              <a:rPr lang="en-US" dirty="0"/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Кристали, що містять зв’язану кристалізаційну воду, називаються </a:t>
            </a:r>
            <a:r>
              <a:rPr lang="uk-UA" b="1" dirty="0">
                <a:solidFill>
                  <a:srgbClr val="C00000"/>
                </a:solidFill>
              </a:rPr>
              <a:t>кристалогідратами</a:t>
            </a:r>
            <a:r>
              <a:rPr lang="uk-UA" dirty="0"/>
              <a:t>.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/>
              <a:t>CuSO</a:t>
            </a:r>
            <a:r>
              <a:rPr lang="uk-UA" b="1" baseline="-25000" dirty="0"/>
              <a:t>4 </a:t>
            </a:r>
            <a:r>
              <a:rPr lang="uk-UA" b="1" dirty="0"/>
              <a:t>· 5 H</a:t>
            </a:r>
            <a:r>
              <a:rPr lang="uk-UA" b="1" baseline="-25000" dirty="0"/>
              <a:t>2</a:t>
            </a:r>
            <a:r>
              <a:rPr lang="uk-UA" b="1" dirty="0"/>
              <a:t>O </a:t>
            </a:r>
            <a:r>
              <a:rPr lang="uk-UA" dirty="0"/>
              <a:t>– мідний купорос (</a:t>
            </a:r>
            <a:r>
              <a:rPr lang="uk-UA" dirty="0" err="1"/>
              <a:t>купрум</a:t>
            </a:r>
            <a:r>
              <a:rPr lang="uk-UA" dirty="0"/>
              <a:t> (ІІ) сульфат </a:t>
            </a:r>
            <a:r>
              <a:rPr lang="uk-UA" dirty="0" err="1"/>
              <a:t>пентагідрат</a:t>
            </a:r>
            <a:r>
              <a:rPr lang="uk-UA" dirty="0"/>
              <a:t>)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/>
              <a:t>FeSO</a:t>
            </a:r>
            <a:r>
              <a:rPr lang="uk-UA" b="1" baseline="-25000" dirty="0"/>
              <a:t>4 </a:t>
            </a:r>
            <a:r>
              <a:rPr lang="uk-UA" b="1" dirty="0"/>
              <a:t>· 7 H</a:t>
            </a:r>
            <a:r>
              <a:rPr lang="uk-UA" b="1" baseline="-25000" dirty="0"/>
              <a:t>2</a:t>
            </a:r>
            <a:r>
              <a:rPr lang="uk-UA" b="1" dirty="0"/>
              <a:t>O </a:t>
            </a:r>
            <a:r>
              <a:rPr lang="uk-UA" dirty="0"/>
              <a:t>– залізний купорос (</a:t>
            </a:r>
            <a:r>
              <a:rPr lang="uk-UA" dirty="0" err="1"/>
              <a:t>ферум</a:t>
            </a:r>
            <a:r>
              <a:rPr lang="uk-UA" dirty="0"/>
              <a:t> (ІІ) сульфат </a:t>
            </a:r>
            <a:r>
              <a:rPr lang="uk-UA" dirty="0" err="1"/>
              <a:t>гептагідрат</a:t>
            </a:r>
            <a:r>
              <a:rPr lang="uk-UA" dirty="0"/>
              <a:t>)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/>
              <a:t>Na</a:t>
            </a:r>
            <a:r>
              <a:rPr lang="uk-UA" b="1" baseline="-25000" dirty="0"/>
              <a:t>2</a:t>
            </a:r>
            <a:r>
              <a:rPr lang="uk-UA" b="1" dirty="0"/>
              <a:t>SO</a:t>
            </a:r>
            <a:r>
              <a:rPr lang="uk-UA" b="1" baseline="-25000" dirty="0"/>
              <a:t>4 </a:t>
            </a:r>
            <a:r>
              <a:rPr lang="uk-UA" b="1" dirty="0"/>
              <a:t>· 10 H</a:t>
            </a:r>
            <a:r>
              <a:rPr lang="uk-UA" b="1" baseline="-25000" dirty="0"/>
              <a:t>2</a:t>
            </a:r>
            <a:r>
              <a:rPr lang="uk-UA" b="1" dirty="0"/>
              <a:t>O </a:t>
            </a:r>
            <a:r>
              <a:rPr lang="uk-UA" dirty="0"/>
              <a:t>– глауберова сіль (натрій сульфат </a:t>
            </a:r>
            <a:r>
              <a:rPr lang="uk-UA" dirty="0" err="1"/>
              <a:t>декагідрат</a:t>
            </a:r>
            <a:r>
              <a:rPr lang="uk-UA" dirty="0"/>
              <a:t>)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/>
              <a:t>Na</a:t>
            </a:r>
            <a:r>
              <a:rPr lang="uk-UA" b="1" baseline="-25000" dirty="0"/>
              <a:t>2</a:t>
            </a:r>
            <a:r>
              <a:rPr lang="uk-UA" b="1" dirty="0"/>
              <a:t>CO</a:t>
            </a:r>
            <a:r>
              <a:rPr lang="uk-UA" b="1" baseline="-25000" dirty="0"/>
              <a:t>3 </a:t>
            </a:r>
            <a:r>
              <a:rPr lang="uk-UA" b="1" dirty="0"/>
              <a:t>· 10 H</a:t>
            </a:r>
            <a:r>
              <a:rPr lang="uk-UA" b="1" baseline="-25000" dirty="0"/>
              <a:t>2</a:t>
            </a:r>
            <a:r>
              <a:rPr lang="uk-UA" b="1" dirty="0"/>
              <a:t>O </a:t>
            </a:r>
            <a:r>
              <a:rPr lang="uk-UA" dirty="0"/>
              <a:t>– кристалічна сода (натрій карбонат </a:t>
            </a:r>
            <a:r>
              <a:rPr lang="uk-UA" dirty="0" err="1"/>
              <a:t>декагідрат</a:t>
            </a:r>
            <a:r>
              <a:rPr lang="uk-UA" dirty="0"/>
              <a:t>)</a:t>
            </a:r>
            <a:endParaRPr lang="ru-UA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Деякі розчини мають колір, який відрізняється від кольору їх компонентів:</a:t>
            </a:r>
            <a:endParaRPr lang="ru-RU" dirty="0"/>
          </a:p>
          <a:p>
            <a:endParaRPr lang="ru-RU" dirty="0"/>
          </a:p>
        </p:txBody>
      </p:sp>
      <p:pic>
        <p:nvPicPr>
          <p:cNvPr id="19458" name="Рисунок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824" y="4054312"/>
            <a:ext cx="3708412" cy="864096"/>
          </a:xfrm>
          <a:prstGeom prst="rect">
            <a:avLst/>
          </a:prstGeom>
          <a:noFill/>
        </p:spPr>
      </p:pic>
      <p:pic>
        <p:nvPicPr>
          <p:cNvPr id="19457" name="Рисунок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262" y="5964058"/>
            <a:ext cx="3708411" cy="828092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C296B35A-1C04-76E5-5E87-AB8D22F31637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9755260-8635-688A-485F-E777F0228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428175"/>
              </p:ext>
            </p:extLst>
          </p:nvPr>
        </p:nvGraphicFramePr>
        <p:xfrm>
          <a:off x="17886" y="3907515"/>
          <a:ext cx="5154935" cy="2449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479200" imgH="2604240" progId="PBrush">
                  <p:embed/>
                </p:oleObj>
              </mc:Choice>
              <mc:Fallback>
                <p:oleObj name="Bitmap Image" r:id="rId4" imgW="5479200" imgH="26042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86" y="3907515"/>
                        <a:ext cx="5154935" cy="2449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0352"/>
            <a:ext cx="8363272" cy="570696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rgbClr val="DE0000"/>
                </a:solidFill>
              </a:rPr>
              <a:t>Гідратна теорія розчинів Д.І. Менделєєва</a:t>
            </a:r>
            <a:endParaRPr lang="ru-RU" b="1" dirty="0">
              <a:solidFill>
                <a:srgbClr val="DE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/>
              <a:t>1) При розчиненні солей, кислот і основ у воді відбувається дисоціація цих речовин з утворенням </a:t>
            </a:r>
            <a:r>
              <a:rPr lang="uk-UA" dirty="0" err="1"/>
              <a:t>електрично</a:t>
            </a:r>
            <a:r>
              <a:rPr lang="uk-UA" dirty="0"/>
              <a:t> заряджених частинок – катіонів і аніонів.</a:t>
            </a:r>
            <a:endParaRPr lang="ru-RU" dirty="0"/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/>
              <a:t>2) Електрична провідність водних розчинів солей, кислот і основ пропорційна загальній концентрації іонів у розчині.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4FF234-E993-2F35-7C88-DCF0117CE3C8}"/>
              </a:ext>
            </a:extLst>
          </p:cNvPr>
          <p:cNvSpPr txBox="1"/>
          <p:nvPr/>
        </p:nvSpPr>
        <p:spPr>
          <a:xfrm>
            <a:off x="434408" y="3645024"/>
            <a:ext cx="82295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800" dirty="0"/>
              <a:t>Розчини багатьох речовин проводять електричний струм</a:t>
            </a:r>
            <a:r>
              <a:rPr lang="ru-UA" sz="2800" dirty="0"/>
              <a:t>;</a:t>
            </a:r>
            <a:r>
              <a:rPr lang="uk-UA" sz="2800" dirty="0"/>
              <a:t> у той час, як чисті компоненти, взяті окремо, є </a:t>
            </a:r>
            <a:r>
              <a:rPr lang="uk-UA" sz="2800" b="1" dirty="0"/>
              <a:t>діелектриками</a:t>
            </a:r>
            <a:r>
              <a:rPr lang="ru-UA" sz="2800" b="1" dirty="0"/>
              <a:t> </a:t>
            </a:r>
            <a:r>
              <a:rPr lang="ru-UA" sz="2800" dirty="0"/>
              <a:t>(</a:t>
            </a:r>
            <a:r>
              <a:rPr lang="ru-RU" sz="2800" i="0" dirty="0" err="1">
                <a:effectLst/>
              </a:rPr>
              <a:t>речовини</a:t>
            </a:r>
            <a:r>
              <a:rPr lang="ru-RU" sz="2800" i="0" dirty="0">
                <a:effectLst/>
              </a:rPr>
              <a:t>, </a:t>
            </a:r>
            <a:r>
              <a:rPr lang="ru-RU" sz="2800" i="0" dirty="0" err="1">
                <a:effectLst/>
              </a:rPr>
              <a:t>що</a:t>
            </a:r>
            <a:r>
              <a:rPr lang="ru-RU" sz="2800" i="0" dirty="0">
                <a:effectLst/>
              </a:rPr>
              <a:t> </a:t>
            </a:r>
            <a:r>
              <a:rPr lang="ru-RU" sz="2800" b="1" i="0" dirty="0">
                <a:effectLst/>
              </a:rPr>
              <a:t>не </a:t>
            </a:r>
            <a:r>
              <a:rPr lang="ru-RU" sz="2800" b="1" i="0" dirty="0" err="1">
                <a:effectLst/>
              </a:rPr>
              <a:t>проводять</a:t>
            </a:r>
            <a:r>
              <a:rPr lang="ru-RU" sz="2800" b="1" i="0" dirty="0">
                <a:effectLst/>
              </a:rPr>
              <a:t> </a:t>
            </a:r>
            <a:r>
              <a:rPr lang="ru-RU" sz="2800" b="1" i="0" dirty="0" err="1">
                <a:effectLst/>
              </a:rPr>
              <a:t>електричний</a:t>
            </a:r>
            <a:r>
              <a:rPr lang="ru-RU" sz="2800" b="1" i="0" dirty="0">
                <a:effectLst/>
              </a:rPr>
              <a:t> струм </a:t>
            </a:r>
            <a:r>
              <a:rPr lang="ru-RU" sz="2800" i="0" dirty="0">
                <a:effectLst/>
              </a:rPr>
              <a:t>і </a:t>
            </a:r>
            <a:r>
              <a:rPr lang="ru-UA" sz="2800" i="0" dirty="0" err="1">
                <a:effectLst/>
              </a:rPr>
              <a:t>питомий</a:t>
            </a:r>
            <a:r>
              <a:rPr lang="ru-UA" sz="2800" i="0" dirty="0">
                <a:effectLst/>
              </a:rPr>
              <a:t> </a:t>
            </a:r>
            <a:r>
              <a:rPr lang="ru-UA" sz="2800" i="0" dirty="0" err="1">
                <a:effectLst/>
              </a:rPr>
              <a:t>опір</a:t>
            </a:r>
            <a:r>
              <a:rPr lang="ru-UA" sz="2800" i="0" dirty="0">
                <a:effectLst/>
              </a:rPr>
              <a:t> </a:t>
            </a:r>
            <a:r>
              <a:rPr lang="ru-RU" sz="2800" i="0" dirty="0" err="1">
                <a:effectLst/>
              </a:rPr>
              <a:t>яких</a:t>
            </a:r>
            <a:r>
              <a:rPr lang="ru-RU" sz="2800" i="0" dirty="0">
                <a:effectLst/>
              </a:rPr>
              <a:t> становить 10</a:t>
            </a:r>
            <a:r>
              <a:rPr lang="ru-RU" sz="2800" i="0" baseline="30000" dirty="0">
                <a:effectLst/>
              </a:rPr>
              <a:t>8</a:t>
            </a:r>
            <a:r>
              <a:rPr lang="ru-RU" sz="2800" i="0" dirty="0">
                <a:effectLst/>
              </a:rPr>
              <a:t>…10</a:t>
            </a:r>
            <a:r>
              <a:rPr lang="ru-RU" sz="2800" i="0" baseline="30000" dirty="0">
                <a:effectLst/>
              </a:rPr>
              <a:t>17</a:t>
            </a:r>
            <a:r>
              <a:rPr lang="ru-UA" sz="2800" i="0" baseline="30000" dirty="0">
                <a:effectLst/>
              </a:rPr>
              <a:t> </a:t>
            </a:r>
            <a:r>
              <a:rPr lang="ru-RU" sz="2800" i="0" dirty="0" err="1">
                <a:effectLst/>
              </a:rPr>
              <a:t>Ом·см</a:t>
            </a:r>
            <a:r>
              <a:rPr lang="ru-RU" sz="2800" i="0" dirty="0">
                <a:effectLst/>
              </a:rPr>
              <a:t>.</a:t>
            </a:r>
            <a:r>
              <a:rPr lang="ru-UA" sz="2800" dirty="0"/>
              <a:t>)</a:t>
            </a:r>
            <a:r>
              <a:rPr lang="uk-UA" sz="2800" dirty="0"/>
              <a:t>.</a:t>
            </a:r>
            <a:endParaRPr lang="ru-RU" sz="28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93BC44E-B5ED-DFB7-A0C3-567F81FD5A48}"/>
              </a:ext>
            </a:extLst>
          </p:cNvPr>
          <p:cNvSpPr txBox="1">
            <a:spLocks/>
          </p:cNvSpPr>
          <p:nvPr/>
        </p:nvSpPr>
        <p:spPr>
          <a:xfrm>
            <a:off x="8639944" y="34273"/>
            <a:ext cx="504056" cy="3703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592</TotalTime>
  <Words>2233</Words>
  <Application>Microsoft Office PowerPoint</Application>
  <PresentationFormat>Экран (4:3)</PresentationFormat>
  <Paragraphs>213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Brush Script MT</vt:lpstr>
      <vt:lpstr>Times New Roman</vt:lpstr>
      <vt:lpstr>Verdana</vt:lpstr>
      <vt:lpstr>Wingdings 2</vt:lpstr>
      <vt:lpstr>Аспект</vt:lpstr>
      <vt:lpstr>Bitmap Image</vt:lpstr>
      <vt:lpstr>РОЗЧИНИ. ЕЛЕКТРОЛІТИЧНА ДИСОЦІАЦІЯ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РОЗЧИНИ. ЕЛЕКТРОЛІТИЧНА ДИСОЦІАЦІЯ</dc:title>
  <dc:creator>Elena Alexandrovna</dc:creator>
  <cp:lastModifiedBy>Viktoriia Gencheva</cp:lastModifiedBy>
  <cp:revision>59</cp:revision>
  <dcterms:created xsi:type="dcterms:W3CDTF">2018-10-08T13:39:16Z</dcterms:created>
  <dcterms:modified xsi:type="dcterms:W3CDTF">2023-10-05T08:14:08Z</dcterms:modified>
</cp:coreProperties>
</file>