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96"/>
  </p:notesMasterIdLst>
  <p:handoutMasterIdLst>
    <p:handoutMasterId r:id="rId97"/>
  </p:handout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12" r:id="rId44"/>
    <p:sldId id="311" r:id="rId45"/>
    <p:sldId id="308" r:id="rId46"/>
    <p:sldId id="303" r:id="rId47"/>
    <p:sldId id="300" r:id="rId48"/>
    <p:sldId id="302" r:id="rId49"/>
    <p:sldId id="305" r:id="rId50"/>
    <p:sldId id="301" r:id="rId51"/>
    <p:sldId id="320" r:id="rId52"/>
    <p:sldId id="319" r:id="rId53"/>
    <p:sldId id="310" r:id="rId54"/>
    <p:sldId id="317" r:id="rId55"/>
    <p:sldId id="298" r:id="rId56"/>
    <p:sldId id="318" r:id="rId57"/>
    <p:sldId id="299" r:id="rId58"/>
    <p:sldId id="321" r:id="rId59"/>
    <p:sldId id="307" r:id="rId60"/>
    <p:sldId id="315" r:id="rId61"/>
    <p:sldId id="309" r:id="rId62"/>
    <p:sldId id="322" r:id="rId63"/>
    <p:sldId id="314" r:id="rId64"/>
    <p:sldId id="313" r:id="rId65"/>
    <p:sldId id="326" r:id="rId66"/>
    <p:sldId id="327" r:id="rId67"/>
    <p:sldId id="328" r:id="rId68"/>
    <p:sldId id="329" r:id="rId69"/>
    <p:sldId id="330" r:id="rId70"/>
    <p:sldId id="331" r:id="rId71"/>
    <p:sldId id="332" r:id="rId72"/>
    <p:sldId id="306" r:id="rId73"/>
    <p:sldId id="324" r:id="rId74"/>
    <p:sldId id="342" r:id="rId75"/>
    <p:sldId id="350" r:id="rId76"/>
    <p:sldId id="337" r:id="rId77"/>
    <p:sldId id="304" r:id="rId78"/>
    <p:sldId id="323" r:id="rId79"/>
    <p:sldId id="348" r:id="rId80"/>
    <p:sldId id="340" r:id="rId81"/>
    <p:sldId id="339" r:id="rId82"/>
    <p:sldId id="325" r:id="rId83"/>
    <p:sldId id="338" r:id="rId84"/>
    <p:sldId id="333" r:id="rId85"/>
    <p:sldId id="336" r:id="rId86"/>
    <p:sldId id="343" r:id="rId87"/>
    <p:sldId id="341" r:id="rId88"/>
    <p:sldId id="335" r:id="rId89"/>
    <p:sldId id="347" r:id="rId90"/>
    <p:sldId id="346" r:id="rId91"/>
    <p:sldId id="345" r:id="rId92"/>
    <p:sldId id="344" r:id="rId93"/>
    <p:sldId id="334" r:id="rId94"/>
    <p:sldId id="349"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94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7F5D490A-09E3-6833-235F-C00595E14B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id="{795142DF-867C-BFCE-347C-FEFE40425A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737B1D-D94B-41E2-8A8B-1CA7672A509E}" type="datetimeFigureOut">
              <a:rPr lang="uk-UA" smtClean="0"/>
              <a:t>01.11.2024</a:t>
            </a:fld>
            <a:endParaRPr lang="uk-UA"/>
          </a:p>
        </p:txBody>
      </p:sp>
      <p:sp>
        <p:nvSpPr>
          <p:cNvPr id="4" name="Місце для нижнього колонтитула 3">
            <a:extLst>
              <a:ext uri="{FF2B5EF4-FFF2-40B4-BE49-F238E27FC236}">
                <a16:creationId xmlns:a16="http://schemas.microsoft.com/office/drawing/2014/main" id="{11E92A92-79E5-E0DC-16BC-CA7DA0B38D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id="{B30BAB00-B3F7-F7F7-2704-181EB6F59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3A907-288F-4FED-8882-0440F5BACEC6}" type="slidenum">
              <a:rPr lang="uk-UA" smtClean="0"/>
              <a:t>‹№›</a:t>
            </a:fld>
            <a:endParaRPr lang="uk-UA"/>
          </a:p>
        </p:txBody>
      </p:sp>
    </p:spTree>
    <p:extLst>
      <p:ext uri="{BB962C8B-B14F-4D97-AF65-F5344CB8AC3E}">
        <p14:creationId xmlns:p14="http://schemas.microsoft.com/office/powerpoint/2010/main" val="367736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01.11.2024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t>01.11.2024</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17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01.11.2024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894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91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90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12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22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uk-UA"/>
              <a:t>Клацніть, щоб редагувати стиль зразка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65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3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8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Date Placeholder 4">
            <a:extLst>
              <a:ext uri="{FF2B5EF4-FFF2-40B4-BE49-F238E27FC236}">
                <a16:creationId xmlns:a16="http://schemas.microsoft.com/office/drawing/2014/main" id="{FFBC46F0-9EE6-DC12-7138-DF521D423DAC}"/>
              </a:ext>
            </a:extLst>
          </p:cNvPr>
          <p:cNvSpPr>
            <a:spLocks noGrp="1"/>
          </p:cNvSpPr>
          <p:nvPr>
            <p:ph type="dt" sz="half" idx="15"/>
          </p:nvPr>
        </p:nvSpPr>
        <p:spPr/>
        <p:txBody>
          <a:bodyPr/>
          <a:lstStyle>
            <a:lvl1pPr>
              <a:defRPr/>
            </a:lvl1pPr>
          </a:lstStyle>
          <a:p>
            <a:pPr>
              <a:defRPr/>
            </a:pPr>
            <a:fld id="{1A31010E-339C-41DC-B204-621666B14E22}" type="datetimeFigureOut">
              <a:rPr lang="ru-RU"/>
              <a:pPr>
                <a:defRPr/>
              </a:pPr>
              <a:t>01.11.2024</a:t>
            </a:fld>
            <a:endParaRPr lang="ru-RU"/>
          </a:p>
        </p:txBody>
      </p:sp>
      <p:sp>
        <p:nvSpPr>
          <p:cNvPr id="7" name="Footer Placeholder 5">
            <a:extLst>
              <a:ext uri="{FF2B5EF4-FFF2-40B4-BE49-F238E27FC236}">
                <a16:creationId xmlns:a16="http://schemas.microsoft.com/office/drawing/2014/main" id="{6CA67916-FB25-9688-6A64-936C133B9819}"/>
              </a:ext>
            </a:extLst>
          </p:cNvPr>
          <p:cNvSpPr>
            <a:spLocks noGrp="1"/>
          </p:cNvSpPr>
          <p:nvPr>
            <p:ph type="ftr" sz="quarter" idx="16"/>
          </p:nvPr>
        </p:nvSpPr>
        <p:spPr/>
        <p:txBody>
          <a:bodyPr/>
          <a:lstStyle>
            <a:lvl1pPr>
              <a:defRPr/>
            </a:lvl1pPr>
          </a:lstStyle>
          <a:p>
            <a:pPr>
              <a:defRPr/>
            </a:pPr>
            <a:endParaRPr lang="ru-RU"/>
          </a:p>
        </p:txBody>
      </p:sp>
      <p:sp>
        <p:nvSpPr>
          <p:cNvPr id="9" name="Slide Number Placeholder 6">
            <a:extLst>
              <a:ext uri="{FF2B5EF4-FFF2-40B4-BE49-F238E27FC236}">
                <a16:creationId xmlns:a16="http://schemas.microsoft.com/office/drawing/2014/main" id="{7DFB1F7E-F653-0FBE-A8BC-BFDF13C3C326}"/>
              </a:ext>
            </a:extLst>
          </p:cNvPr>
          <p:cNvSpPr>
            <a:spLocks noGrp="1"/>
          </p:cNvSpPr>
          <p:nvPr>
            <p:ph type="sldNum" sz="quarter" idx="17"/>
          </p:nvPr>
        </p:nvSpPr>
        <p:spPr/>
        <p:txBody>
          <a:bodyPr/>
          <a:lstStyle>
            <a:lvl1pPr>
              <a:defRPr/>
            </a:lvl1pPr>
          </a:lstStyle>
          <a:p>
            <a:fld id="{FCFA74BF-FA34-45D8-A3AC-0C78123459C1}" type="slidenum">
              <a:rPr lang="ru-RU" altLang="uk-UA"/>
              <a:pPr/>
              <a:t>‹№›</a:t>
            </a:fld>
            <a:endParaRPr lang="ru-RU" altLang="uk-UA"/>
          </a:p>
        </p:txBody>
      </p:sp>
    </p:spTree>
    <p:extLst>
      <p:ext uri="{BB962C8B-B14F-4D97-AF65-F5344CB8AC3E}">
        <p14:creationId xmlns:p14="http://schemas.microsoft.com/office/powerpoint/2010/main" val="163168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6094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77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01.11.2024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8889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01.11.2024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94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01.11.2024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35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01.11.2024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2223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01.11.2024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21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01.11.2024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1727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01.11.2024</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2705973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webp"/><Relationship Id="rId2" Type="http://schemas.openxmlformats.org/officeDocument/2006/relationships/image" Target="../media/image47.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p>
        </p:txBody>
      </p:sp>
    </p:spTree>
    <p:extLst>
      <p:ext uri="{BB962C8B-B14F-4D97-AF65-F5344CB8AC3E}">
        <p14:creationId xmlns:p14="http://schemas.microsoft.com/office/powerpoint/2010/main" val="392206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a:latin typeface="Times New Roman" panose="02020603050405020304" pitchFamily="18" charset="0"/>
                <a:cs typeface="Times New Roman" panose="02020603050405020304" pitchFamily="18" charset="0"/>
              </a:rPr>
              <a:t>поділяються на </a:t>
            </a:r>
            <a:r>
              <a:rPr lang="uk-UA" sz="2000" b="1" i="1" dirty="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a:latin typeface="Times New Roman" panose="02020603050405020304" pitchFamily="18" charset="0"/>
                <a:cs typeface="Times New Roman" panose="02020603050405020304" pitchFamily="18" charset="0"/>
              </a:rPr>
              <a:t>М.Мішелетті</a:t>
            </a:r>
            <a:r>
              <a:rPr lang="uk-UA" sz="2000" dirty="0">
                <a:latin typeface="Times New Roman" panose="02020603050405020304" pitchFamily="18" charset="0"/>
                <a:cs typeface="Times New Roman" panose="02020603050405020304" pitchFamily="18" charset="0"/>
              </a:rPr>
              <a:t> виділяє </a:t>
            </a:r>
            <a:r>
              <a:rPr lang="uk-UA" sz="2000" b="1" dirty="0">
                <a:latin typeface="Times New Roman" panose="02020603050405020304" pitchFamily="18" charset="0"/>
                <a:cs typeface="Times New Roman" panose="02020603050405020304" pitchFamily="18" charset="0"/>
              </a:rPr>
              <a:t>вісім</a:t>
            </a:r>
            <a:r>
              <a:rPr lang="uk-UA" sz="2000" dirty="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a:latin typeface="Times New Roman" panose="02020603050405020304" pitchFamily="18" charset="0"/>
                <a:cs typeface="Times New Roman" panose="02020603050405020304" pitchFamily="18" charset="0"/>
              </a:rPr>
              <a:t>народовладдя та конституційності</a:t>
            </a:r>
            <a:r>
              <a:rPr lang="uk-UA" sz="2000" dirty="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p>
        </p:txBody>
      </p:sp>
    </p:spTree>
    <p:extLst>
      <p:ext uri="{BB962C8B-B14F-4D97-AF65-F5344CB8AC3E}">
        <p14:creationId xmlns:p14="http://schemas.microsoft.com/office/powerpoint/2010/main" val="147676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Політико-правові засади побудови правової держави.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p>
        </p:txBody>
      </p:sp>
    </p:spTree>
    <p:extLst>
      <p:ext uri="{BB962C8B-B14F-4D97-AF65-F5344CB8AC3E}">
        <p14:creationId xmlns:p14="http://schemas.microsoft.com/office/powerpoint/2010/main" val="131585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a:latin typeface="Times New Roman" panose="02020603050405020304" pitchFamily="18" charset="0"/>
                <a:cs typeface="Times New Roman" panose="02020603050405020304" pitchFamily="18" charset="0"/>
              </a:rPr>
              <a:t>Наприкінці ХІХ ст. вчений із </a:t>
            </a:r>
            <a:r>
              <a:rPr lang="uk-UA" sz="2300" dirty="0" err="1">
                <a:latin typeface="Times New Roman" panose="02020603050405020304" pitchFamily="18" charset="0"/>
                <a:cs typeface="Times New Roman" panose="02020603050405020304" pitchFamily="18" charset="0"/>
              </a:rPr>
              <a:t>Принстонського</a:t>
            </a:r>
            <a:r>
              <a:rPr lang="uk-UA" sz="2300" dirty="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a:latin typeface="Times New Roman" panose="02020603050405020304" pitchFamily="18" charset="0"/>
                <a:cs typeface="Times New Roman" panose="02020603050405020304" pitchFamily="18" charset="0"/>
              </a:rPr>
              <a:t>державної влади </a:t>
            </a:r>
            <a:r>
              <a:rPr lang="uk-UA" sz="2300" dirty="0">
                <a:latin typeface="Times New Roman" panose="02020603050405020304" pitchFamily="18" charset="0"/>
                <a:cs typeface="Times New Roman" panose="02020603050405020304" pitchFamily="18" charset="0"/>
              </a:rPr>
              <a:t>на </a:t>
            </a:r>
            <a:r>
              <a:rPr lang="uk-UA" sz="2300" b="1" dirty="0">
                <a:latin typeface="Times New Roman" panose="02020603050405020304" pitchFamily="18" charset="0"/>
                <a:cs typeface="Times New Roman" panose="02020603050405020304" pitchFamily="18" charset="0"/>
              </a:rPr>
              <a:t>політичне керівництво </a:t>
            </a:r>
            <a:r>
              <a:rPr lang="uk-UA" sz="2300" dirty="0">
                <a:latin typeface="Times New Roman" panose="02020603050405020304" pitchFamily="18" charset="0"/>
                <a:cs typeface="Times New Roman" panose="02020603050405020304" pitchFamily="18" charset="0"/>
              </a:rPr>
              <a:t>і </a:t>
            </a:r>
            <a:r>
              <a:rPr lang="uk-UA" sz="2300" b="1" dirty="0">
                <a:latin typeface="Times New Roman" panose="02020603050405020304" pitchFamily="18" charset="0"/>
                <a:cs typeface="Times New Roman" panose="02020603050405020304" pitchFamily="18" charset="0"/>
              </a:rPr>
              <a:t>адміністративну діяльність</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вважав, що </a:t>
            </a:r>
            <a:r>
              <a:rPr lang="uk-UA" sz="2300" b="1" i="1" dirty="0">
                <a:latin typeface="Times New Roman" panose="02020603050405020304" pitchFamily="18" charset="0"/>
                <a:cs typeface="Times New Roman" panose="02020603050405020304" pitchFamily="18" charset="0"/>
              </a:rPr>
              <a:t>держава виконує дві базові функції</a:t>
            </a:r>
            <a:r>
              <a:rPr lang="uk-UA" sz="2300" dirty="0">
                <a:latin typeface="Times New Roman" panose="02020603050405020304" pitchFamily="18" charset="0"/>
                <a:cs typeface="Times New Roman" panose="02020603050405020304" pitchFamily="18" charset="0"/>
              </a:rPr>
              <a:t>: </a:t>
            </a:r>
            <a:r>
              <a:rPr lang="uk-UA" sz="2300" b="1" dirty="0">
                <a:latin typeface="Times New Roman" panose="02020603050405020304" pitchFamily="18" charset="0"/>
                <a:cs typeface="Times New Roman" panose="02020603050405020304" pitchFamily="18" charset="0"/>
              </a:rPr>
              <a:t>політичну</a:t>
            </a:r>
            <a:r>
              <a:rPr lang="uk-UA" sz="2300" dirty="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a:latin typeface="Times New Roman" panose="02020603050405020304" pitchFamily="18" charset="0"/>
                <a:cs typeface="Times New Roman" panose="02020603050405020304" pitchFamily="18" charset="0"/>
              </a:rPr>
              <a:t>адміністративну</a:t>
            </a:r>
            <a:r>
              <a:rPr lang="uk-UA" sz="2300" dirty="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Політична функція держави</a:t>
            </a:r>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Адміністративна 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Державна політика</a:t>
            </a:r>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extLst>
                    <a:ext uri="{9D8B030D-6E8A-4147-A177-3AD203B41FA5}">
                      <a16:colId xmlns:a16="http://schemas.microsoft.com/office/drawing/2014/main" val="20000"/>
                    </a:ext>
                  </a:extLst>
                </a:gridCol>
                <a:gridCol w="2049517">
                  <a:extLst>
                    <a:ext uri="{9D8B030D-6E8A-4147-A177-3AD203B41FA5}">
                      <a16:colId xmlns:a16="http://schemas.microsoft.com/office/drawing/2014/main" val="20001"/>
                    </a:ext>
                  </a:extLst>
                </a:gridCol>
                <a:gridCol w="2725672">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548679">
                <a:tc>
                  <a:txBody>
                    <a:bodyPr/>
                    <a:lstStyle/>
                    <a:p>
                      <a:pPr algn="ctr"/>
                      <a:r>
                        <a:rPr lang="uk-UA" sz="1600" dirty="0"/>
                        <a:t>рівні</a:t>
                      </a:r>
                    </a:p>
                  </a:txBody>
                  <a:tcPr/>
                </a:tc>
                <a:tc>
                  <a:txBody>
                    <a:bodyPr/>
                    <a:lstStyle/>
                    <a:p>
                      <a:r>
                        <a:rPr lang="uk-UA" sz="1600" dirty="0"/>
                        <a:t>Політичний</a:t>
                      </a:r>
                    </a:p>
                  </a:txBody>
                  <a:tcPr/>
                </a:tc>
                <a:tc>
                  <a:txBody>
                    <a:bodyPr/>
                    <a:lstStyle/>
                    <a:p>
                      <a:pPr algn="ctr"/>
                      <a:r>
                        <a:rPr lang="uk-UA" sz="1600" dirty="0"/>
                        <a:t>Державно-управлінський</a:t>
                      </a:r>
                    </a:p>
                  </a:txBody>
                  <a:tcPr/>
                </a:tc>
                <a:tc>
                  <a:txBody>
                    <a:bodyPr/>
                    <a:lstStyle/>
                    <a:p>
                      <a:r>
                        <a:rPr lang="uk-UA" sz="1600" dirty="0"/>
                        <a:t>Адміністративний</a:t>
                      </a:r>
                    </a:p>
                  </a:txBody>
                  <a:tcPr/>
                </a:tc>
                <a:extLst>
                  <a:ext uri="{0D108BD9-81ED-4DB2-BD59-A6C34878D82A}">
                    <a16:rowId xmlns:a16="http://schemas.microsoft.com/office/drawing/2014/main" val="10000"/>
                  </a:ext>
                </a:extLst>
              </a:tr>
              <a:tr h="612915">
                <a:tc>
                  <a:txBody>
                    <a:bodyPr/>
                    <a:lstStyle/>
                    <a:p>
                      <a:r>
                        <a:rPr lang="uk-UA" sz="1600" dirty="0"/>
                        <a:t>Міжнародний</a:t>
                      </a:r>
                    </a:p>
                  </a:txBody>
                  <a:tcPr/>
                </a:tc>
                <a:tc>
                  <a:txBody>
                    <a:bodyPr/>
                    <a:lstStyle/>
                    <a:p>
                      <a:pPr algn="ctr"/>
                      <a:r>
                        <a:rPr lang="uk-UA" sz="1600" dirty="0"/>
                        <a:t>Міжнародні відносини</a:t>
                      </a:r>
                    </a:p>
                  </a:txBody>
                  <a:tcPr/>
                </a:tc>
                <a:tc>
                  <a:txBody>
                    <a:bodyPr/>
                    <a:lstStyle/>
                    <a:p>
                      <a:r>
                        <a:rPr lang="uk-UA" sz="1600" dirty="0"/>
                        <a:t>Участь</a:t>
                      </a:r>
                      <a:r>
                        <a:rPr lang="uk-UA" sz="1600" baseline="0" dirty="0"/>
                        <a:t> та координація в міжнародних програмах</a:t>
                      </a:r>
                      <a:endParaRPr lang="uk-UA" sz="1600" dirty="0"/>
                    </a:p>
                  </a:txBody>
                  <a:tcPr/>
                </a:tc>
                <a:tc>
                  <a:txBody>
                    <a:bodyPr/>
                    <a:lstStyle/>
                    <a:p>
                      <a:r>
                        <a:rPr lang="uk-UA" sz="1600" dirty="0"/>
                        <a:t>Фінансування перспективних проектів</a:t>
                      </a:r>
                      <a:r>
                        <a:rPr lang="uk-UA" sz="1600" baseline="0" dirty="0"/>
                        <a:t> </a:t>
                      </a:r>
                      <a:endParaRPr lang="uk-UA" sz="1600" dirty="0"/>
                    </a:p>
                  </a:txBody>
                  <a:tcPr/>
                </a:tc>
                <a:extLst>
                  <a:ext uri="{0D108BD9-81ED-4DB2-BD59-A6C34878D82A}">
                    <a16:rowId xmlns:a16="http://schemas.microsoft.com/office/drawing/2014/main" val="10001"/>
                  </a:ext>
                </a:extLst>
              </a:tr>
              <a:tr h="672229">
                <a:tc>
                  <a:txBody>
                    <a:bodyPr/>
                    <a:lstStyle/>
                    <a:p>
                      <a:r>
                        <a:rPr lang="uk-UA" sz="1600" dirty="0"/>
                        <a:t>Національний</a:t>
                      </a:r>
                    </a:p>
                  </a:txBody>
                  <a:tcPr/>
                </a:tc>
                <a:tc>
                  <a:txBody>
                    <a:bodyPr/>
                    <a:lstStyle/>
                    <a:p>
                      <a:r>
                        <a:rPr lang="uk-UA" sz="1600" dirty="0"/>
                        <a:t>Вищі органи влади</a:t>
                      </a:r>
                    </a:p>
                    <a:p>
                      <a:pPr algn="ctr"/>
                      <a:r>
                        <a:rPr lang="uk-UA" sz="1600" dirty="0"/>
                        <a:t>держави</a:t>
                      </a:r>
                    </a:p>
                  </a:txBody>
                  <a:tcPr/>
                </a:tc>
                <a:tc>
                  <a:txBody>
                    <a:bodyPr/>
                    <a:lstStyle/>
                    <a:p>
                      <a:r>
                        <a:rPr lang="uk-UA" sz="1600" dirty="0"/>
                        <a:t>Державні органи та інституції</a:t>
                      </a:r>
                    </a:p>
                  </a:txBody>
                  <a:tcPr/>
                </a:tc>
                <a:tc>
                  <a:txBody>
                    <a:bodyPr/>
                    <a:lstStyle/>
                    <a:p>
                      <a:r>
                        <a:rPr lang="uk-UA" sz="1600" dirty="0"/>
                        <a:t>Виконавчі структури</a:t>
                      </a:r>
                    </a:p>
                  </a:txBody>
                  <a:tcPr/>
                </a:tc>
                <a:extLst>
                  <a:ext uri="{0D108BD9-81ED-4DB2-BD59-A6C34878D82A}">
                    <a16:rowId xmlns:a16="http://schemas.microsoft.com/office/drawing/2014/main" val="10002"/>
                  </a:ext>
                </a:extLst>
              </a:tr>
              <a:tr h="810629">
                <a:tc>
                  <a:txBody>
                    <a:bodyPr/>
                    <a:lstStyle/>
                    <a:p>
                      <a:r>
                        <a:rPr lang="uk-UA" sz="1600" dirty="0"/>
                        <a:t>Регіональний</a:t>
                      </a:r>
                    </a:p>
                  </a:txBody>
                  <a:tcPr/>
                </a:tc>
                <a:tc>
                  <a:txBody>
                    <a:bodyPr/>
                    <a:lstStyle/>
                    <a:p>
                      <a:r>
                        <a:rPr lang="uk-UA" sz="1600" dirty="0"/>
                        <a:t>Регіональні органи врядування</a:t>
                      </a:r>
                    </a:p>
                  </a:txBody>
                  <a:tcPr/>
                </a:tc>
                <a:tc>
                  <a:txBody>
                    <a:bodyPr/>
                    <a:lstStyle/>
                    <a:p>
                      <a:r>
                        <a:rPr lang="uk-UA" sz="1600" dirty="0"/>
                        <a:t>Регіональні представництва центральних органів </a:t>
                      </a:r>
                    </a:p>
                  </a:txBody>
                  <a:tcPr/>
                </a:tc>
                <a:tc>
                  <a:txBody>
                    <a:bodyPr/>
                    <a:lstStyle/>
                    <a:p>
                      <a:r>
                        <a:rPr lang="uk-UA" sz="1600" dirty="0"/>
                        <a:t>Регіональні структури</a:t>
                      </a:r>
                    </a:p>
                  </a:txBody>
                  <a:tcPr/>
                </a:tc>
                <a:extLst>
                  <a:ext uri="{0D108BD9-81ED-4DB2-BD59-A6C34878D82A}">
                    <a16:rowId xmlns:a16="http://schemas.microsoft.com/office/drawing/2014/main" val="10003"/>
                  </a:ext>
                </a:extLst>
              </a:tr>
              <a:tr h="810629">
                <a:tc>
                  <a:txBody>
                    <a:bodyPr/>
                    <a:lstStyle/>
                    <a:p>
                      <a:r>
                        <a:rPr lang="uk-UA" sz="1600" dirty="0"/>
                        <a:t>Місцевий</a:t>
                      </a:r>
                    </a:p>
                  </a:txBody>
                  <a:tcPr/>
                </a:tc>
                <a:tc>
                  <a:txBody>
                    <a:bodyPr/>
                    <a:lstStyle/>
                    <a:p>
                      <a:r>
                        <a:rPr lang="uk-UA" sz="1600" dirty="0"/>
                        <a:t>Самоврядні інституції</a:t>
                      </a:r>
                    </a:p>
                  </a:txBody>
                  <a:tcPr/>
                </a:tc>
                <a:tc>
                  <a:txBody>
                    <a:bodyPr/>
                    <a:lstStyle/>
                    <a:p>
                      <a:r>
                        <a:rPr lang="uk-UA" sz="1600" dirty="0"/>
                        <a:t>Самоврядні представницькі органи влади</a:t>
                      </a:r>
                    </a:p>
                  </a:txBody>
                  <a:tcPr/>
                </a:tc>
                <a:tc>
                  <a:txBody>
                    <a:bodyPr/>
                    <a:lstStyle/>
                    <a:p>
                      <a:r>
                        <a:rPr lang="uk-UA" sz="1600" dirty="0"/>
                        <a:t>Громадськість, особистість</a:t>
                      </a:r>
                    </a:p>
                  </a:txBody>
                  <a:tcPr/>
                </a:tc>
                <a:extLst>
                  <a:ext uri="{0D108BD9-81ED-4DB2-BD59-A6C34878D82A}">
                    <a16:rowId xmlns:a16="http://schemas.microsoft.com/office/drawing/2014/main" val="10004"/>
                  </a:ext>
                </a:extLst>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solidFill>
                <a:srgbClr val="FF0000"/>
              </a:solidFill>
            </a:endParaRPr>
          </a:p>
          <a:p>
            <a:pPr algn="ctr"/>
            <a:r>
              <a:rPr lang="uk-UA" sz="1600" dirty="0">
                <a:solidFill>
                  <a:srgbClr val="FF0000"/>
                </a:solidFill>
              </a:rPr>
              <a:t>Держава</a:t>
            </a:r>
          </a:p>
          <a:p>
            <a:pPr algn="ctr"/>
            <a:endParaRPr lang="uk-UA" sz="1600" dirty="0">
              <a:solidFill>
                <a:srgbClr val="FF0000"/>
              </a:solidFill>
            </a:endParaRPr>
          </a:p>
          <a:p>
            <a:pPr algn="ctr"/>
            <a:endParaRPr lang="uk-UA" sz="1600" dirty="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a:solidFill>
                  <a:srgbClr val="FF0000"/>
                </a:solidFill>
              </a:rPr>
              <a:t>Особистість</a:t>
            </a: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a:solidFill>
                  <a:srgbClr val="FF0000"/>
                </a:solidFill>
              </a:rPr>
              <a:t>Суспільство</a:t>
            </a: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Державоцентриська</a:t>
            </a:r>
            <a:r>
              <a:rPr lang="uk-UA" dirty="0"/>
              <a:t> модель ДУ+ДП</a:t>
            </a:r>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Менеджеріальна</a:t>
            </a:r>
            <a:r>
              <a:rPr lang="uk-UA" dirty="0"/>
              <a:t> модель ДУ+ДП</a:t>
            </a:r>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Соціально-орієнтована модель ДУ+ДП</a:t>
            </a:r>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a:t>Кінцева мета правової політики - побудова правової держави</a:t>
            </a:r>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Політика</a:t>
            </a:r>
            <a:r>
              <a:rPr lang="uk-UA" sz="2800" dirty="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Під </a:t>
            </a:r>
            <a:r>
              <a:rPr lang="uk-UA" sz="2800" dirty="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p>
        </p:txBody>
      </p:sp>
    </p:spTree>
    <p:extLst>
      <p:ext uri="{BB962C8B-B14F-4D97-AF65-F5344CB8AC3E}">
        <p14:creationId xmlns:p14="http://schemas.microsoft.com/office/powerpoint/2010/main" val="426655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70C0"/>
                </a:solidFill>
                <a:effectLst>
                  <a:outerShdw blurRad="76200" dist="50800" dir="5400000" algn="tl" rotWithShape="0">
                    <a:srgbClr val="000000">
                      <a:alpha val="65000"/>
                    </a:srgbClr>
                  </a:outerShdw>
                </a:effectLst>
              </a:rPr>
              <a:t>Влада</a:t>
            </a: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a:ln w="11430"/>
                <a:solidFill>
                  <a:srgbClr val="FFFF00"/>
                </a:solidFill>
                <a:effectLst>
                  <a:outerShdw blurRad="76200" dist="50800" dir="5400000" algn="tl" rotWithShape="0">
                    <a:srgbClr val="000000">
                      <a:alpha val="65000"/>
                    </a:srgbClr>
                  </a:outerShdw>
                </a:effectLst>
              </a:rPr>
              <a:t>РЕСУРСИ</a:t>
            </a: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a:solidFill>
                  <a:srgbClr val="FF0000"/>
                </a:solidFill>
              </a:rPr>
              <a:t>адміністрування</a:t>
            </a: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a:solidFill>
                  <a:srgbClr val="FF0000"/>
                </a:solidFill>
              </a:rPr>
              <a:t>Бюджетна політика</a:t>
            </a: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a:solidFill>
                  <a:srgbClr val="FF0000"/>
                </a:solidFill>
              </a:rPr>
              <a:t>Фінансова політика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a:latin typeface="Times New Roman" panose="02020603050405020304" pitchFamily="18" charset="0"/>
                <a:cs typeface="Times New Roman" panose="02020603050405020304" pitchFamily="18" charset="0"/>
              </a:rPr>
              <a:t>Ринкова та планова економічні моделі</a:t>
            </a: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a:solidFill>
                  <a:srgbClr val="FF0000"/>
                </a:solidFill>
              </a:rPr>
              <a:t>Податкова політика</a:t>
            </a: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a:latin typeface="Times New Roman" panose="02020603050405020304" pitchFamily="18" charset="0"/>
                <a:cs typeface="Times New Roman" panose="02020603050405020304" pitchFamily="18" charset="0"/>
              </a:rPr>
              <a:t>, збалансованого розвитку еколого-господарських, </a:t>
            </a:r>
            <a:r>
              <a:rPr lang="uk-UA" sz="2000" dirty="0" err="1">
                <a:latin typeface="Times New Roman" panose="02020603050405020304" pitchFamily="18" charset="0"/>
                <a:cs typeface="Times New Roman" panose="02020603050405020304" pitchFamily="18" charset="0"/>
              </a:rPr>
              <a:t>етноландшафтних</a:t>
            </a:r>
            <a:r>
              <a:rPr lang="uk-UA" sz="2000" dirty="0">
                <a:latin typeface="Times New Roman" panose="02020603050405020304" pitchFamily="18" charset="0"/>
                <a:cs typeface="Times New Roman" panose="02020603050405020304" pitchFamily="18" charset="0"/>
              </a:rPr>
              <a:t> і </a:t>
            </a:r>
            <a:r>
              <a:rPr lang="uk-UA" sz="2000" dirty="0" err="1">
                <a:latin typeface="Times New Roman" panose="02020603050405020304" pitchFamily="18" charset="0"/>
                <a:cs typeface="Times New Roman" panose="02020603050405020304" pitchFamily="18" charset="0"/>
              </a:rPr>
              <a:t>природоресурсних</a:t>
            </a:r>
            <a:r>
              <a:rPr lang="uk-UA" sz="2000" dirty="0">
                <a:latin typeface="Times New Roman" panose="02020603050405020304" pitchFamily="18" charset="0"/>
                <a:cs typeface="Times New Roman" panose="02020603050405020304" pitchFamily="18" charset="0"/>
              </a:rPr>
              <a:t> систем.</a:t>
            </a: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a:solidFill>
                  <a:srgbClr val="FF0000"/>
                </a:solidFill>
              </a:rPr>
              <a:t>Стимулююча функція</a:t>
            </a: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a:solidFill>
                  <a:srgbClr val="FF0000"/>
                </a:solidFill>
              </a:rPr>
              <a:t>Контролююча функція</a:t>
            </a: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a:solidFill>
                  <a:srgbClr val="FF0000"/>
                </a:solidFill>
              </a:rPr>
              <a:t>Регламентуюча функція</a:t>
            </a: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a:solidFill>
                  <a:srgbClr val="FF0000"/>
                </a:solidFill>
              </a:rPr>
              <a:t>Цілепокладення</a:t>
            </a:r>
            <a:r>
              <a:rPr lang="uk-UA" sz="2400" dirty="0">
                <a:solidFill>
                  <a:srgbClr val="FF0000"/>
                </a:solidFill>
              </a:rPr>
              <a:t> функція</a:t>
            </a: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a:solidFill>
                  <a:srgbClr val="FF0000"/>
                </a:solidFill>
              </a:rPr>
              <a:t>Організуюча функція</a:t>
            </a: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a:solidFill>
                  <a:srgbClr val="FF0000"/>
                </a:solidFill>
              </a:rPr>
              <a:t>Управління 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Гуманітарна ПД</a:t>
            </a: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Економічна ПД</a:t>
            </a: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ПД в політичних аспектів</a:t>
            </a: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a:solidFill>
                  <a:srgbClr val="7030A0"/>
                </a:solidFill>
              </a:rPr>
              <a:t>"Декларації соціального прогресу і розвитку", проголошеній резолюцією 2542 (XXIV) Генеральної Асамблеї ООН ще в грудні 1969 р. </a:t>
            </a: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2C5C60E-B0D5-63B1-5A18-3875A1E3DAF5}"/>
              </a:ext>
            </a:extLst>
          </p:cNvPr>
          <p:cNvSpPr/>
          <p:nvPr/>
        </p:nvSpPr>
        <p:spPr>
          <a:xfrm>
            <a:off x="107504" y="843677"/>
            <a:ext cx="8856984" cy="5170646"/>
          </a:xfrm>
          <a:prstGeom prst="rect">
            <a:avLst/>
          </a:prstGeom>
          <a:solidFill>
            <a:schemeClr val="accent5">
              <a:lumMod val="60000"/>
              <a:lumOff val="40000"/>
            </a:schemeClr>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РЕГІОНАЛЬНА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ПОЛІТИКА</a:t>
            </a: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C1BEAA3-C57D-000E-3C29-3EF693EB1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784976" cy="6552728"/>
          </a:xfrm>
          <a:prstGeom prst="rect">
            <a:avLst/>
          </a:prstGeom>
        </p:spPr>
      </p:pic>
    </p:spTree>
    <p:extLst>
      <p:ext uri="{BB962C8B-B14F-4D97-AF65-F5344CB8AC3E}">
        <p14:creationId xmlns:p14="http://schemas.microsoft.com/office/powerpoint/2010/main" val="115524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6E02D10-2F8B-468D-E7BE-95E37A1F1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18" y="640663"/>
            <a:ext cx="7435564" cy="5576673"/>
          </a:xfrm>
          <a:prstGeom prst="rect">
            <a:avLst/>
          </a:prstGeom>
        </p:spPr>
      </p:pic>
    </p:spTree>
    <p:extLst>
      <p:ext uri="{BB962C8B-B14F-4D97-AF65-F5344CB8AC3E}">
        <p14:creationId xmlns:p14="http://schemas.microsoft.com/office/powerpoint/2010/main" val="34273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53BAE17-08D3-DB63-20F3-07FACE223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63732"/>
            <a:ext cx="7632848" cy="5730536"/>
          </a:xfrm>
          <a:prstGeom prst="rect">
            <a:avLst/>
          </a:prstGeom>
        </p:spPr>
      </p:pic>
    </p:spTree>
    <p:extLst>
      <p:ext uri="{BB962C8B-B14F-4D97-AF65-F5344CB8AC3E}">
        <p14:creationId xmlns:p14="http://schemas.microsoft.com/office/powerpoint/2010/main" val="248039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7776864" cy="5047536"/>
          </a:xfrm>
          <a:prstGeom prst="rect">
            <a:avLst/>
          </a:prstGeom>
        </p:spPr>
        <p:txBody>
          <a:bodyPr wrap="square">
            <a:spAutoFit/>
          </a:bodyPr>
          <a:lstStyle/>
          <a:p>
            <a:pPr algn="ctr"/>
            <a:r>
              <a:rPr lang="uk-UA" sz="1400" dirty="0"/>
              <a:t>Державна регіональна політика базується на низці принципів. </a:t>
            </a:r>
            <a:r>
              <a:rPr lang="uk-UA" sz="1400" dirty="0">
                <a:solidFill>
                  <a:srgbClr val="FF0000"/>
                </a:solidFill>
              </a:rPr>
              <a:t>Принципи політики регіонального розвитку</a:t>
            </a:r>
            <a:r>
              <a:rPr lang="uk-UA" sz="1400" dirty="0"/>
              <a:t> - це </a:t>
            </a:r>
            <a:r>
              <a:rPr lang="uk-UA" sz="1400" dirty="0" err="1"/>
              <a:t>науково</a:t>
            </a:r>
            <a:r>
              <a:rPr lang="uk-UA" sz="1400" dirty="0"/>
              <a:t> обґрунтовані ідеї і положення, якими керуються в </a:t>
            </a:r>
            <a:r>
              <a:rPr lang="uk-UA" sz="1400" dirty="0" err="1"/>
              <a:t>практичній</a:t>
            </a:r>
            <a:r>
              <a:rPr lang="uk-UA" sz="1400" dirty="0"/>
              <a:t> діяльності при формуванні політики та її реалізації. Згідно з чинною нормативно-правовою базою </a:t>
            </a:r>
            <a:r>
              <a:rPr lang="uk-UA" sz="1400" dirty="0">
                <a:solidFill>
                  <a:srgbClr val="FF0000"/>
                </a:solidFill>
              </a:rPr>
              <a:t>принципами державної регіональної політики </a:t>
            </a:r>
            <a:r>
              <a:rPr lang="uk-UA" sz="1400" dirty="0"/>
              <a:t>є такі: 1) </a:t>
            </a:r>
            <a:r>
              <a:rPr lang="uk-UA" sz="1400" dirty="0">
                <a:solidFill>
                  <a:srgbClr val="FF0000"/>
                </a:solidFill>
              </a:rPr>
              <a:t>конституційності та законності </a:t>
            </a:r>
            <a:r>
              <a:rPr lang="uk-UA" sz="1400" dirty="0"/>
              <a:t>- відповідності Конституції та законам України, актам Верховної Ради України, Президента України та Кабінету Міністрів України; 2) </a:t>
            </a:r>
            <a:r>
              <a:rPr lang="uk-UA" sz="1400" dirty="0">
                <a:solidFill>
                  <a:srgbClr val="FF0000"/>
                </a:solidFill>
              </a:rPr>
              <a:t>координації</a:t>
            </a:r>
            <a:r>
              <a:rPr lang="uk-UA" sz="1400" dirty="0"/>
              <a:t> -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3) </a:t>
            </a:r>
            <a:r>
              <a:rPr lang="uk-UA" sz="1400" dirty="0">
                <a:solidFill>
                  <a:srgbClr val="FF0000"/>
                </a:solidFill>
              </a:rPr>
              <a:t>єдності</a:t>
            </a:r>
            <a:r>
              <a:rPr lang="uk-UA" sz="1400" dirty="0"/>
              <a:t> - неодмінності забезпечення просторової, політичної, економічної, інформаційної, соціальної, гуманітарної цілісності України; 4) </a:t>
            </a:r>
            <a:r>
              <a:rPr lang="uk-UA" sz="1400" dirty="0">
                <a:solidFill>
                  <a:srgbClr val="FF0000"/>
                </a:solidFill>
              </a:rPr>
              <a:t>децентралізації</a:t>
            </a:r>
            <a:r>
              <a:rPr lang="uk-UA" sz="1400" dirty="0"/>
              <a:t> - 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5) </a:t>
            </a:r>
            <a:r>
              <a:rPr lang="uk-UA" sz="1400" dirty="0" err="1">
                <a:solidFill>
                  <a:srgbClr val="FF0000"/>
                </a:solidFill>
              </a:rPr>
              <a:t>деконцентрації</a:t>
            </a:r>
            <a:r>
              <a:rPr lang="uk-UA" sz="1400" dirty="0">
                <a:solidFill>
                  <a:srgbClr val="FF0000"/>
                </a:solidFill>
              </a:rPr>
              <a:t> </a:t>
            </a:r>
            <a:r>
              <a:rPr lang="uk-UA" sz="1400" dirty="0"/>
              <a:t>- перерозподілу владних повноважень у межах системи органів виконавчої влади - від центральних до місцевих; 6) </a:t>
            </a:r>
            <a:r>
              <a:rPr lang="uk-UA" sz="1400" dirty="0" err="1">
                <a:solidFill>
                  <a:srgbClr val="FF0000"/>
                </a:solidFill>
              </a:rPr>
              <a:t>субсидіарності</a:t>
            </a:r>
            <a:r>
              <a:rPr lang="uk-UA" sz="1400" dirty="0"/>
              <a:t> - прийняття рішень та надання публічних послуг на найближчому до громадянина рівні (відповідні повноваження можуть передаватись на вищий рівень управління лише з міркувань ефективності та економії); 7</a:t>
            </a:r>
            <a:r>
              <a:rPr lang="uk-UA" sz="1400" dirty="0">
                <a:solidFill>
                  <a:srgbClr val="FF0000"/>
                </a:solidFill>
              </a:rPr>
              <a:t>) партнерства </a:t>
            </a:r>
            <a:r>
              <a:rPr lang="uk-UA" sz="1400" dirty="0"/>
              <a:t>-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8) </a:t>
            </a:r>
            <a:r>
              <a:rPr lang="uk-UA" sz="1400" dirty="0">
                <a:solidFill>
                  <a:srgbClr val="FF0000"/>
                </a:solidFill>
              </a:rPr>
              <a:t>відкритості - прозорості</a:t>
            </a:r>
            <a:r>
              <a:rPr lang="uk-UA" sz="1400" dirty="0"/>
              <a:t>,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9) </a:t>
            </a:r>
            <a:r>
              <a:rPr lang="uk-UA" sz="1400" dirty="0">
                <a:solidFill>
                  <a:srgbClr val="FF0000"/>
                </a:solidFill>
              </a:rPr>
              <a:t>сталого розвитку</a:t>
            </a:r>
            <a:r>
              <a:rPr lang="uk-UA" sz="1400" dirty="0"/>
              <a:t> - розвитку суспільства, що дає змогу задовольняти потреби нинішнього покоління з урахуванням інтересів майбутніх поколінь; 10) </a:t>
            </a:r>
            <a:r>
              <a:rPr lang="uk-UA" sz="1400" dirty="0">
                <a:solidFill>
                  <a:srgbClr val="FF0000"/>
                </a:solidFill>
              </a:rPr>
              <a:t>історичної спадкоємності </a:t>
            </a:r>
            <a:r>
              <a:rPr lang="uk-UA" sz="1400" dirty="0"/>
              <a:t>- врахування та збереження позитивних надбань попереднього розвитку регіонів.</a:t>
            </a:r>
          </a:p>
        </p:txBody>
      </p:sp>
    </p:spTree>
    <p:extLst>
      <p:ext uri="{BB962C8B-B14F-4D97-AF65-F5344CB8AC3E}">
        <p14:creationId xmlns:p14="http://schemas.microsoft.com/office/powerpoint/2010/main" val="726461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124754"/>
          </a:xfrm>
          <a:prstGeom prst="rect">
            <a:avLst/>
          </a:prstGeom>
        </p:spPr>
        <p:txBody>
          <a:bodyPr wrap="square">
            <a:spAutoFit/>
          </a:bodyPr>
          <a:lstStyle/>
          <a:p>
            <a:r>
              <a:rPr lang="uk-UA" sz="2800" dirty="0">
                <a:solidFill>
                  <a:srgbClr val="FF0000"/>
                </a:solidFill>
              </a:rPr>
              <a:t>Державна регіональна політика здійснюється у напрямах</a:t>
            </a:r>
            <a:r>
              <a:rPr lang="uk-UA" sz="2600" dirty="0"/>
              <a:t>: - створення ефективної системи публічної влади в регіонах, спроможної забезпечити сталий розвиток територій, надання якісних публічних послуг людям; - </a:t>
            </a:r>
            <a:r>
              <a:rPr lang="uk-UA" sz="2600" dirty="0">
                <a:solidFill>
                  <a:srgbClr val="FF0000"/>
                </a:solidFill>
              </a:rPr>
              <a:t>сприяння поліпшенню матеріального фінансового, інформаційного, кадрового та іншого ресурсного забезпечення розвитку регіонів, виконанню завдань місцевим самоврядуванням</a:t>
            </a:r>
            <a:r>
              <a:rPr lang="uk-UA" sz="2600" dirty="0"/>
              <a:t>; - стимулювання міжрегіональної інтеграції, подолання міжрегіонального відчуження та інтеграції регіональних інформаційних, освітніх просторів у єдиний загальноукраїнський простір; - розробка ефективних механізмів представництва на загальнонаціональному рівні інтересів регіонів, а на регіональному - територіальних громад, урахування самобутності регіонів та їх конкурентних переваг під час формування та реалізації державної регіональної політики.</a:t>
            </a:r>
          </a:p>
        </p:txBody>
      </p:sp>
    </p:spTree>
    <p:extLst>
      <p:ext uri="{BB962C8B-B14F-4D97-AF65-F5344CB8AC3E}">
        <p14:creationId xmlns:p14="http://schemas.microsoft.com/office/powerpoint/2010/main" val="2613874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052" y="692696"/>
            <a:ext cx="8207896" cy="3908762"/>
          </a:xfrm>
          <a:prstGeom prst="rect">
            <a:avLst/>
          </a:prstGeom>
        </p:spPr>
        <p:txBody>
          <a:bodyPr wrap="square">
            <a:spAutoFit/>
          </a:bodyPr>
          <a:lstStyle/>
          <a:p>
            <a:pPr algn="ctr"/>
            <a:r>
              <a:rPr lang="uk-UA" sz="2800" b="1" dirty="0">
                <a:solidFill>
                  <a:srgbClr val="FF0000"/>
                </a:solidFill>
              </a:rPr>
              <a:t>Мета державної регіональної політики досягається шляхом</a:t>
            </a:r>
            <a:r>
              <a:rPr lang="uk-UA" sz="2400" dirty="0"/>
              <a:t>: </a:t>
            </a:r>
          </a:p>
          <a:p>
            <a:pPr marL="457200" indent="-457200" algn="ctr">
              <a:buAutoNum type="arabicParenR"/>
            </a:pPr>
            <a:r>
              <a:rPr lang="uk-UA" sz="2400" dirty="0"/>
              <a:t>створення умов для збалансованого розвитку регіонів; </a:t>
            </a:r>
          </a:p>
          <a:p>
            <a:pPr marL="457200" indent="-457200" algn="ctr">
              <a:buAutoNum type="arabicParenR"/>
            </a:pPr>
            <a:r>
              <a:rPr lang="uk-UA" sz="2400" dirty="0"/>
              <a:t>інтеграції регіонів у єдиному політичному, правовому, економічному, інформаційному, культурному просторі; </a:t>
            </a:r>
          </a:p>
          <a:p>
            <a:pPr marL="457200" indent="-457200" algn="ctr">
              <a:buAutoNum type="arabicParenR"/>
            </a:pPr>
            <a:r>
              <a:rPr lang="uk-UA" sz="2400" dirty="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lgn="ctr">
              <a:buAutoNum type="arabicParenR"/>
            </a:pPr>
            <a:r>
              <a:rPr lang="uk-UA" sz="2400" dirty="0"/>
              <a:t>підвищення конкурентоспроможності регіонів</a:t>
            </a:r>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74728"/>
            <a:ext cx="7718532" cy="3108543"/>
          </a:xfrm>
          <a:prstGeom prst="rect">
            <a:avLst/>
          </a:prstGeom>
        </p:spPr>
        <p:txBody>
          <a:bodyPr wrap="square">
            <a:spAutoFit/>
          </a:bodyPr>
          <a:lstStyle/>
          <a:p>
            <a:pPr algn="ctr"/>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58956"/>
            <a:ext cx="7825858" cy="5940088"/>
          </a:xfrm>
          <a:prstGeom prst="rect">
            <a:avLst/>
          </a:prstGeom>
        </p:spPr>
        <p:txBody>
          <a:bodyPr wrap="square">
            <a:spAutoFit/>
          </a:bodyPr>
          <a:lstStyle/>
          <a:p>
            <a:r>
              <a:rPr lang="uk-UA" sz="2000" b="1" dirty="0">
                <a:solidFill>
                  <a:srgbClr val="FF0000"/>
                </a:solidFill>
              </a:rPr>
              <a:t>Пріоритетами державної регіональної політики </a:t>
            </a:r>
            <a:r>
              <a:rPr lang="uk-UA" sz="2000" dirty="0"/>
              <a:t>є: - формування нормативно-правової бази, необхідної для реалізації Концепції державної регіональної політики, зокрема прийняття закону про засади державної регіональної </a:t>
            </a:r>
            <a:r>
              <a:rPr lang="uk-UA" sz="2000" dirty="0" err="1"/>
              <a:t>політики</a:t>
            </a:r>
            <a:r>
              <a:rPr lang="uk-UA" sz="2000" dirty="0"/>
              <a:t>, інших законів, внесення змін до чинних законів України; - приведення законодавства України у відповідність із документами Ради Європи та </a:t>
            </a:r>
            <a:r>
              <a:rPr lang="uk-UA" sz="2000" dirty="0" err="1"/>
              <a:t>Європейського</a:t>
            </a:r>
            <a:r>
              <a:rPr lang="uk-UA" sz="2000" dirty="0"/>
              <a:t> Союзу, які визначають принципи регіональної політики і розвитку; - оптимізація територіальної основи публічної влади з упорядкуванням меж </a:t>
            </a:r>
            <a:r>
              <a:rPr lang="uk-UA" sz="2000" dirty="0" err="1"/>
              <a:t>адміністративно-територіальних</a:t>
            </a:r>
            <a:r>
              <a:rPr lang="uk-UA" sz="2000" dirty="0"/>
              <a:t> одиниць, чітким розподілом сфери повноважень між місцевими </a:t>
            </a:r>
            <a:r>
              <a:rPr lang="uk-UA" sz="2000" dirty="0" err="1"/>
              <a:t>органами</a:t>
            </a:r>
            <a:r>
              <a:rPr lang="uk-UA" sz="2000" dirty="0"/>
              <a:t> виконавчої влади та органами місцевого самоврядування; - створення та підтримання повноцінного життєвого середовища, підвищення якості життя людей, зменшення територіальної диференціації за індексом людського розвитку, </a:t>
            </a:r>
            <a:r>
              <a:rPr lang="uk-UA" sz="2000" dirty="0" err="1">
                <a:solidFill>
                  <a:srgbClr val="FF0000"/>
                </a:solidFill>
              </a:rPr>
              <a:t>формування</a:t>
            </a:r>
            <a:r>
              <a:rPr lang="uk-UA" sz="2000" dirty="0">
                <a:solidFill>
                  <a:srgbClr val="FF0000"/>
                </a:solidFill>
              </a:rPr>
              <a:t> поліцентричної системи розвитку території держави</a:t>
            </a:r>
            <a:r>
              <a:rPr lang="uk-UA" sz="2000" dirty="0"/>
              <a:t>; - запровадження механізмів визначення "проблемних" територій 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p>
        </p:txBody>
      </p:sp>
    </p:spTree>
    <p:extLst>
      <p:ext uri="{BB962C8B-B14F-4D97-AF65-F5344CB8AC3E}">
        <p14:creationId xmlns:p14="http://schemas.microsoft.com/office/powerpoint/2010/main" val="3387793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E386E0-A94F-9959-BAC3-8F90EAF22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68" y="833069"/>
            <a:ext cx="7545464" cy="5191861"/>
          </a:xfrm>
          <a:prstGeom prst="rect">
            <a:avLst/>
          </a:prstGeom>
        </p:spPr>
      </p:pic>
    </p:spTree>
    <p:extLst>
      <p:ext uri="{BB962C8B-B14F-4D97-AF65-F5344CB8AC3E}">
        <p14:creationId xmlns:p14="http://schemas.microsoft.com/office/powerpoint/2010/main" val="3027710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35EC53-0F99-B34C-FA07-C71FB0D7E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67" y="656692"/>
            <a:ext cx="7453665" cy="5544616"/>
          </a:xfrm>
          <a:prstGeom prst="rect">
            <a:avLst/>
          </a:prstGeom>
        </p:spPr>
      </p:pic>
    </p:spTree>
    <p:extLst>
      <p:ext uri="{BB962C8B-B14F-4D97-AF65-F5344CB8AC3E}">
        <p14:creationId xmlns:p14="http://schemas.microsoft.com/office/powerpoint/2010/main" val="93713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420DF92-EC79-D014-D47F-3E764999E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95" y="692696"/>
            <a:ext cx="7517209" cy="5472608"/>
          </a:xfrm>
          <a:prstGeom prst="rect">
            <a:avLst/>
          </a:prstGeom>
        </p:spPr>
      </p:pic>
    </p:spTree>
    <p:extLst>
      <p:ext uri="{BB962C8B-B14F-4D97-AF65-F5344CB8AC3E}">
        <p14:creationId xmlns:p14="http://schemas.microsoft.com/office/powerpoint/2010/main" val="2535187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1AED01-FF22-DB2A-D747-38AB975C9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832034"/>
            <a:ext cx="7056784" cy="5193931"/>
          </a:xfrm>
          <a:prstGeom prst="rect">
            <a:avLst/>
          </a:prstGeom>
        </p:spPr>
      </p:pic>
    </p:spTree>
    <p:extLst>
      <p:ext uri="{BB962C8B-B14F-4D97-AF65-F5344CB8AC3E}">
        <p14:creationId xmlns:p14="http://schemas.microsoft.com/office/powerpoint/2010/main" val="107208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0912952D-283D-7562-366C-F18F5E4E5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51648"/>
            <a:ext cx="7416824" cy="5554703"/>
          </a:xfrm>
          <a:prstGeom prst="rect">
            <a:avLst/>
          </a:prstGeom>
        </p:spPr>
      </p:pic>
    </p:spTree>
    <p:extLst>
      <p:ext uri="{BB962C8B-B14F-4D97-AF65-F5344CB8AC3E}">
        <p14:creationId xmlns:p14="http://schemas.microsoft.com/office/powerpoint/2010/main" val="114908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C753D436-8BFA-B982-9A10-370FFE01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21" y="548680"/>
            <a:ext cx="7689958" cy="5575219"/>
          </a:xfrm>
          <a:prstGeom prst="rect">
            <a:avLst/>
          </a:prstGeom>
        </p:spPr>
      </p:pic>
    </p:spTree>
    <p:extLst>
      <p:ext uri="{BB962C8B-B14F-4D97-AF65-F5344CB8AC3E}">
        <p14:creationId xmlns:p14="http://schemas.microsoft.com/office/powerpoint/2010/main" val="697350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F9D7D11-3AB5-E2BD-EAF3-B53E6223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80" y="1652552"/>
            <a:ext cx="7560840" cy="3552895"/>
          </a:xfrm>
          <a:prstGeom prst="rect">
            <a:avLst/>
          </a:prstGeom>
        </p:spPr>
      </p:pic>
    </p:spTree>
    <p:extLst>
      <p:ext uri="{BB962C8B-B14F-4D97-AF65-F5344CB8AC3E}">
        <p14:creationId xmlns:p14="http://schemas.microsoft.com/office/powerpoint/2010/main" val="192315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DDC5E0DD-FB83-F9E5-23B9-06C333CA3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932" y="3645024"/>
            <a:ext cx="4565666" cy="2568186"/>
          </a:xfrm>
          <a:prstGeom prst="rect">
            <a:avLst/>
          </a:prstGeom>
        </p:spPr>
      </p:pic>
      <p:pic>
        <p:nvPicPr>
          <p:cNvPr id="9" name="Рисунок 8">
            <a:extLst>
              <a:ext uri="{FF2B5EF4-FFF2-40B4-BE49-F238E27FC236}">
                <a16:creationId xmlns:a16="http://schemas.microsoft.com/office/drawing/2014/main" id="{6620DA5A-888C-C46E-CB28-4941B84B3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79907"/>
            <a:ext cx="5646481" cy="3165117"/>
          </a:xfrm>
          <a:prstGeom prst="rect">
            <a:avLst/>
          </a:prstGeom>
        </p:spPr>
      </p:pic>
    </p:spTree>
    <p:extLst>
      <p:ext uri="{BB962C8B-B14F-4D97-AF65-F5344CB8AC3E}">
        <p14:creationId xmlns:p14="http://schemas.microsoft.com/office/powerpoint/2010/main" val="2423145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67D24186-F422-89F7-61DE-915BE1A7A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548678"/>
            <a:ext cx="4248473" cy="3186355"/>
          </a:xfrm>
          <a:prstGeom prst="rect">
            <a:avLst/>
          </a:prstGeom>
        </p:spPr>
      </p:pic>
      <p:pic>
        <p:nvPicPr>
          <p:cNvPr id="15" name="Рисунок 14">
            <a:extLst>
              <a:ext uri="{FF2B5EF4-FFF2-40B4-BE49-F238E27FC236}">
                <a16:creationId xmlns:a16="http://schemas.microsoft.com/office/drawing/2014/main" id="{F810CC85-515F-38A2-6FC7-BC9180D9D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256" y="3735033"/>
            <a:ext cx="3254169" cy="2440627"/>
          </a:xfrm>
          <a:prstGeom prst="rect">
            <a:avLst/>
          </a:prstGeom>
        </p:spPr>
      </p:pic>
    </p:spTree>
    <p:extLst>
      <p:ext uri="{BB962C8B-B14F-4D97-AF65-F5344CB8AC3E}">
        <p14:creationId xmlns:p14="http://schemas.microsoft.com/office/powerpoint/2010/main" val="142545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32DC084-6108-19FB-7575-D56419281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65" y="692696"/>
            <a:ext cx="7635869" cy="5472608"/>
          </a:xfrm>
          <a:prstGeom prst="rect">
            <a:avLst/>
          </a:prstGeom>
        </p:spPr>
      </p:pic>
    </p:spTree>
    <p:extLst>
      <p:ext uri="{BB962C8B-B14F-4D97-AF65-F5344CB8AC3E}">
        <p14:creationId xmlns:p14="http://schemas.microsoft.com/office/powerpoint/2010/main" val="992525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3D43DB6E-CCE0-5D94-A8D7-883D2B221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80" y="634380"/>
            <a:ext cx="5589240" cy="5589240"/>
          </a:xfrm>
          <a:prstGeom prst="rect">
            <a:avLst/>
          </a:prstGeom>
        </p:spPr>
      </p:pic>
    </p:spTree>
    <p:extLst>
      <p:ext uri="{BB962C8B-B14F-4D97-AF65-F5344CB8AC3E}">
        <p14:creationId xmlns:p14="http://schemas.microsoft.com/office/powerpoint/2010/main" val="1792594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86108EC-2618-C0F4-52B5-901D6155F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72" y="1196752"/>
            <a:ext cx="7704856" cy="4332291"/>
          </a:xfrm>
          <a:prstGeom prst="rect">
            <a:avLst/>
          </a:prstGeom>
        </p:spPr>
      </p:pic>
    </p:spTree>
    <p:extLst>
      <p:ext uri="{BB962C8B-B14F-4D97-AF65-F5344CB8AC3E}">
        <p14:creationId xmlns:p14="http://schemas.microsoft.com/office/powerpoint/2010/main" val="3041950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2D64AC0-8D3D-319F-4703-1B5BA1D61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721748"/>
            <a:ext cx="4392488" cy="5414503"/>
          </a:xfrm>
          <a:prstGeom prst="rect">
            <a:avLst/>
          </a:prstGeom>
        </p:spPr>
      </p:pic>
    </p:spTree>
    <p:extLst>
      <p:ext uri="{BB962C8B-B14F-4D97-AF65-F5344CB8AC3E}">
        <p14:creationId xmlns:p14="http://schemas.microsoft.com/office/powerpoint/2010/main" val="3207239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D37CA94E-19BE-30BE-2006-A43C087128FE}"/>
              </a:ext>
            </a:extLst>
          </p:cNvPr>
          <p:cNvSpPr/>
          <p:nvPr/>
        </p:nvSpPr>
        <p:spPr>
          <a:xfrm>
            <a:off x="1079612" y="836712"/>
            <a:ext cx="6984776" cy="4524315"/>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uk-UA" sz="9600" b="1" dirty="0">
                <a:ln w="13462">
                  <a:solidFill>
                    <a:schemeClr val="accent4">
                      <a:lumMod val="60000"/>
                      <a:lumOff val="40000"/>
                    </a:schemeClr>
                  </a:solidFill>
                  <a:prstDash val="solid"/>
                </a:ln>
                <a:solidFill>
                  <a:schemeClr val="accent4"/>
                </a:solidFill>
                <a:effectLst>
                  <a:outerShdw blurRad="50800" dist="38100" dir="8100000" algn="tr" rotWithShape="0">
                    <a:prstClr val="black">
                      <a:alpha val="40000"/>
                    </a:prstClr>
                  </a:outerShdw>
                </a:effectLst>
              </a:rPr>
              <a:t>Державна економічна політика</a:t>
            </a:r>
          </a:p>
        </p:txBody>
      </p:sp>
    </p:spTree>
    <p:extLst>
      <p:ext uri="{BB962C8B-B14F-4D97-AF65-F5344CB8AC3E}">
        <p14:creationId xmlns:p14="http://schemas.microsoft.com/office/powerpoint/2010/main" val="890963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D4240-CCFE-E6A3-C3DD-2C92AFC452EC}"/>
              </a:ext>
            </a:extLst>
          </p:cNvPr>
          <p:cNvSpPr>
            <a:spLocks noGrp="1"/>
          </p:cNvSpPr>
          <p:nvPr>
            <p:ph type="title"/>
          </p:nvPr>
        </p:nvSpPr>
        <p:spPr>
          <a:ln>
            <a:miter lim="800000"/>
            <a:headEnd/>
            <a:tailEnd/>
          </a:ln>
        </p:spPr>
        <p:txBody>
          <a:bodyPr/>
          <a:lstStyle/>
          <a:p>
            <a:pPr lvl="1"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1. Суть, мета і концепція державної економічної політики. </a:t>
            </a:r>
          </a:p>
        </p:txBody>
      </p:sp>
      <p:sp>
        <p:nvSpPr>
          <p:cNvPr id="11267" name="Прямоугольник 2">
            <a:extLst>
              <a:ext uri="{FF2B5EF4-FFF2-40B4-BE49-F238E27FC236}">
                <a16:creationId xmlns:a16="http://schemas.microsoft.com/office/drawing/2014/main" id="{1E231005-E294-10BA-D0C5-F4E47B0FB890}"/>
              </a:ext>
            </a:extLst>
          </p:cNvPr>
          <p:cNvSpPr>
            <a:spLocks noChangeArrowheads="1"/>
          </p:cNvSpPr>
          <p:nvPr/>
        </p:nvSpPr>
        <p:spPr bwMode="auto">
          <a:xfrm>
            <a:off x="683568" y="2420938"/>
            <a:ext cx="7776864" cy="357020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Державна регіональна економічна політика </a:t>
            </a:r>
            <a:r>
              <a:rPr lang="uk-UA" sz="2400" noProof="0" dirty="0">
                <a:latin typeface="+mj-lt"/>
                <a:ea typeface="Times New Roman" pitchFamily="18" charset="0"/>
                <a:cs typeface="Arial" charset="0"/>
              </a:rPr>
              <a:t>– це цілеспрямована діяльність держави щодо управління соціальним, економічним, екологічним розвитком регіонів. Вона містить комплекс державних рішень та конкретних заходів, які відповідають економічній стратегії держави.</a:t>
            </a:r>
          </a:p>
          <a:p>
            <a:pPr algn="just">
              <a:defRPr/>
            </a:pPr>
            <a:r>
              <a:rPr lang="uk-UA" sz="1000" noProof="0" dirty="0">
                <a:latin typeface="+mj-lt"/>
                <a:ea typeface="Times New Roman" pitchFamily="18" charset="0"/>
                <a:cs typeface="Arial" charset="0"/>
              </a:rPr>
              <a:t>	</a:t>
            </a:r>
          </a:p>
          <a:p>
            <a:pPr algn="just">
              <a:defRPr/>
            </a:pPr>
            <a:r>
              <a:rPr lang="uk-UA" sz="2400" noProof="0" dirty="0">
                <a:latin typeface="+mj-lt"/>
                <a:ea typeface="Times New Roman" pitchFamily="18" charset="0"/>
                <a:cs typeface="Arial" charset="0"/>
              </a:rPr>
              <a:t>	Ця політика характеризується сукупністю цілей, завдань, механізмів, які визначають її стратегію і тактику. Вона охоплює всю систему взаємовідносин між державою і регіонами, з одного боку, та між регіонами – з другого.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2">
            <a:extLst>
              <a:ext uri="{FF2B5EF4-FFF2-40B4-BE49-F238E27FC236}">
                <a16:creationId xmlns:a16="http://schemas.microsoft.com/office/drawing/2014/main" id="{63594A93-E2C0-9118-6110-699FDBC7D5AC}"/>
              </a:ext>
            </a:extLst>
          </p:cNvPr>
          <p:cNvSpPr>
            <a:spLocks noChangeArrowheads="1"/>
          </p:cNvSpPr>
          <p:nvPr/>
        </p:nvSpPr>
        <p:spPr bwMode="auto">
          <a:xfrm>
            <a:off x="683567" y="2565400"/>
            <a:ext cx="7704857" cy="304698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Основною метою </a:t>
            </a:r>
            <a:r>
              <a:rPr lang="uk-UA" sz="2400" b="1" noProof="0" dirty="0" err="1">
                <a:latin typeface="+mj-lt"/>
                <a:ea typeface="Times New Roman" pitchFamily="18" charset="0"/>
                <a:cs typeface="Arial" charset="0"/>
              </a:rPr>
              <a:t>ДРЕПу</a:t>
            </a:r>
            <a:r>
              <a:rPr lang="uk-UA" sz="2400" b="1" noProof="0" dirty="0">
                <a:latin typeface="+mj-lt"/>
                <a:ea typeface="Times New Roman" pitchFamily="18" charset="0"/>
                <a:cs typeface="Arial" charset="0"/>
              </a:rPr>
              <a:t> є</a:t>
            </a:r>
            <a:r>
              <a:rPr lang="uk-UA" sz="2400" noProof="0" dirty="0">
                <a:latin typeface="+mj-lt"/>
                <a:ea typeface="Times New Roman" pitchFamily="18" charset="0"/>
                <a:cs typeface="Arial" charset="0"/>
              </a:rPr>
              <a:t> збільшення національного багатства країни на основі ефективного використання природно-ресурсного, трудового і науково-технічного потенціалу регіонів, раціоналізації систем розселення та досягнення внутрішньо регіональної збалансованості. </a:t>
            </a:r>
          </a:p>
          <a:p>
            <a:pPr algn="just">
              <a:defRPr/>
            </a:pPr>
            <a:endParaRPr lang="uk-UA" sz="2400" noProof="0" dirty="0">
              <a:latin typeface="Century Gothic" pitchFamily="34" charset="0"/>
              <a:ea typeface="Times New Roman" pitchFamily="18" charset="0"/>
              <a:cs typeface="Arial" charset="0"/>
            </a:endParaRPr>
          </a:p>
          <a:p>
            <a:pPr algn="just">
              <a:defRPr/>
            </a:pPr>
            <a:r>
              <a:rPr lang="uk-UA" sz="2400" noProof="0" dirty="0">
                <a:latin typeface="Century Gothic" pitchFamily="34" charset="0"/>
                <a:ea typeface="Times New Roman" pitchFamily="18" charset="0"/>
                <a:cs typeface="Arial" charset="0"/>
              </a:rPr>
              <a:t>	</a:t>
            </a:r>
            <a:endParaRPr lang="uk-UA" sz="2400" noProof="0" dirty="0">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2E0060E-890B-8D7E-33BA-9704C316B87B}"/>
              </a:ext>
            </a:extLst>
          </p:cNvPr>
          <p:cNvSpPr>
            <a:spLocks noGrp="1"/>
          </p:cNvSpPr>
          <p:nvPr>
            <p:ph type="title"/>
          </p:nvPr>
        </p:nvSpPr>
        <p:spPr/>
        <p:txBody>
          <a:bodyPr/>
          <a:lstStyle/>
          <a:p>
            <a:pPr eaLnBrk="1" hangingPunct="1"/>
            <a:r>
              <a:rPr lang="uk-UA" noProof="0" dirty="0"/>
              <a:t>Мета та завдання ДЕП</a:t>
            </a:r>
          </a:p>
        </p:txBody>
      </p:sp>
      <p:sp>
        <p:nvSpPr>
          <p:cNvPr id="14339" name="Rectangle 4">
            <a:extLst>
              <a:ext uri="{FF2B5EF4-FFF2-40B4-BE49-F238E27FC236}">
                <a16:creationId xmlns:a16="http://schemas.microsoft.com/office/drawing/2014/main" id="{6C0E569F-4120-3218-B677-0EF668C6D4BF}"/>
              </a:ext>
            </a:extLst>
          </p:cNvPr>
          <p:cNvSpPr>
            <a:spLocks noGrp="1"/>
          </p:cNvSpPr>
          <p:nvPr>
            <p:ph sz="quarter" idx="13"/>
          </p:nvPr>
        </p:nvSpPr>
        <p:spPr>
          <a:xfrm>
            <a:off x="694944" y="2240280"/>
            <a:ext cx="3794759" cy="3877056"/>
          </a:xfrm>
        </p:spPr>
        <p:txBody>
          <a:bodyPr>
            <a:normAutofit/>
          </a:bodyPr>
          <a:lstStyle/>
          <a:p>
            <a:pPr eaLnBrk="1" hangingPunct="1">
              <a:lnSpc>
                <a:spcPct val="90000"/>
              </a:lnSpc>
              <a:buFont typeface="Arial" charset="0"/>
              <a:buNone/>
              <a:defRPr/>
            </a:pPr>
            <a:r>
              <a:rPr lang="uk-UA" u="sng" noProof="0" dirty="0">
                <a:latin typeface="+mj-lt"/>
              </a:rPr>
              <a:t>Мета:</a:t>
            </a:r>
          </a:p>
          <a:p>
            <a:pPr eaLnBrk="1" hangingPunct="1">
              <a:lnSpc>
                <a:spcPct val="90000"/>
              </a:lnSpc>
              <a:buFont typeface="Arial" charset="0"/>
              <a:buNone/>
              <a:defRPr/>
            </a:pPr>
            <a:r>
              <a:rPr lang="uk-UA" noProof="0" dirty="0">
                <a:latin typeface="+mj-lt"/>
              </a:rPr>
              <a:t>	</a:t>
            </a:r>
            <a:r>
              <a:rPr lang="uk-UA" noProof="0" dirty="0">
                <a:solidFill>
                  <a:srgbClr val="FF0000"/>
                </a:solidFill>
                <a:latin typeface="+mj-lt"/>
              </a:rPr>
              <a:t>забезпечення високого рівня якості життя людини</a:t>
            </a:r>
            <a:r>
              <a:rPr lang="uk-UA" noProof="0" dirty="0">
                <a:latin typeface="+mj-lt"/>
              </a:rPr>
              <a:t> незалежно від місця її проживання, зміцнення соціальної згуртованості та </a:t>
            </a:r>
            <a:r>
              <a:rPr lang="uk-UA" noProof="0" dirty="0">
                <a:solidFill>
                  <a:srgbClr val="FFC000"/>
                </a:solidFill>
                <a:latin typeface="+mj-lt"/>
              </a:rPr>
              <a:t>економічної єдності держави</a:t>
            </a:r>
          </a:p>
        </p:txBody>
      </p:sp>
      <p:sp>
        <p:nvSpPr>
          <p:cNvPr id="14340" name="Rectangle 5">
            <a:extLst>
              <a:ext uri="{FF2B5EF4-FFF2-40B4-BE49-F238E27FC236}">
                <a16:creationId xmlns:a16="http://schemas.microsoft.com/office/drawing/2014/main" id="{D6AE2807-3C11-A6FE-245B-DD8413529B8A}"/>
              </a:ext>
            </a:extLst>
          </p:cNvPr>
          <p:cNvSpPr>
            <a:spLocks noGrp="1"/>
          </p:cNvSpPr>
          <p:nvPr>
            <p:ph sz="quarter" idx="14"/>
          </p:nvPr>
        </p:nvSpPr>
        <p:spPr/>
        <p:txBody>
          <a:bodyPr>
            <a:normAutofit fontScale="92500" lnSpcReduction="10000"/>
          </a:bodyPr>
          <a:lstStyle/>
          <a:p>
            <a:pPr eaLnBrk="1" hangingPunct="1">
              <a:lnSpc>
                <a:spcPct val="90000"/>
              </a:lnSpc>
              <a:buFont typeface="Arial" charset="0"/>
              <a:buNone/>
              <a:defRPr/>
            </a:pPr>
            <a:r>
              <a:rPr lang="uk-UA" u="sng" noProof="0" dirty="0">
                <a:latin typeface="+mj-lt"/>
              </a:rPr>
              <a:t>Завдання:</a:t>
            </a:r>
          </a:p>
          <a:p>
            <a:pPr eaLnBrk="1" hangingPunct="1">
              <a:lnSpc>
                <a:spcPct val="90000"/>
              </a:lnSpc>
              <a:defRPr/>
            </a:pPr>
            <a:r>
              <a:rPr lang="uk-UA" sz="2000" noProof="0" dirty="0">
                <a:latin typeface="+mj-lt"/>
              </a:rPr>
              <a:t>Створення умов для збалансованого розвитку регіонів;</a:t>
            </a:r>
          </a:p>
          <a:p>
            <a:pPr eaLnBrk="1" hangingPunct="1">
              <a:lnSpc>
                <a:spcPct val="90000"/>
              </a:lnSpc>
              <a:defRPr/>
            </a:pPr>
            <a:r>
              <a:rPr lang="uk-UA" sz="2000" noProof="0" dirty="0">
                <a:latin typeface="+mj-lt"/>
              </a:rPr>
              <a:t>Інтеграція регіонів у єдиному політичному, правовому, економічному, інформаційному, культурному просторі;</a:t>
            </a:r>
          </a:p>
          <a:p>
            <a:pPr eaLnBrk="1" hangingPunct="1">
              <a:lnSpc>
                <a:spcPct val="90000"/>
              </a:lnSpc>
              <a:defRPr/>
            </a:pPr>
            <a:r>
              <a:rPr lang="uk-UA" sz="2000" noProof="0" dirty="0">
                <a:latin typeface="+mj-lt"/>
              </a:rPr>
              <a:t>Ефективне використання потенціалу регіонів;</a:t>
            </a:r>
          </a:p>
          <a:p>
            <a:pPr eaLnBrk="1" hangingPunct="1">
              <a:lnSpc>
                <a:spcPct val="90000"/>
              </a:lnSpc>
              <a:defRPr/>
            </a:pPr>
            <a:r>
              <a:rPr lang="uk-UA" sz="2000" noProof="0" dirty="0">
                <a:latin typeface="+mj-lt"/>
              </a:rPr>
              <a:t>Підвищення конкурентоспроможності держави та її регіонів.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9A2FE2-6782-DC9A-75AA-8E806DF9613F}"/>
              </a:ext>
            </a:extLst>
          </p:cNvPr>
          <p:cNvSpPr>
            <a:spLocks noGrp="1"/>
          </p:cNvSpPr>
          <p:nvPr>
            <p:ph type="title"/>
          </p:nvPr>
        </p:nvSpPr>
        <p:spPr>
          <a:ln>
            <a:miter lim="800000"/>
            <a:headEnd/>
            <a:tailEnd/>
          </a:ln>
        </p:spPr>
        <p:txBody>
          <a:bodyPr>
            <a:normAutofit/>
          </a:bodyPr>
          <a:lstStyle/>
          <a:p>
            <a:pPr lvl="1"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2. Основні напрями та завдання державної регіональної економічної політики. </a:t>
            </a:r>
          </a:p>
        </p:txBody>
      </p:sp>
      <p:sp>
        <p:nvSpPr>
          <p:cNvPr id="15363" name="Прямоугольник 2">
            <a:extLst>
              <a:ext uri="{FF2B5EF4-FFF2-40B4-BE49-F238E27FC236}">
                <a16:creationId xmlns:a16="http://schemas.microsoft.com/office/drawing/2014/main" id="{8A385252-7AF5-BB01-4ECE-D8AFE8D8661A}"/>
              </a:ext>
            </a:extLst>
          </p:cNvPr>
          <p:cNvSpPr>
            <a:spLocks noChangeArrowheads="1"/>
          </p:cNvSpPr>
          <p:nvPr/>
        </p:nvSpPr>
        <p:spPr bwMode="auto">
          <a:xfrm>
            <a:off x="755575" y="2565400"/>
            <a:ext cx="7704857" cy="3416300"/>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Основними складовими державної регіональної політики є:</a:t>
            </a:r>
          </a:p>
          <a:p>
            <a:pPr algn="just">
              <a:defRPr/>
            </a:pPr>
            <a:endParaRPr lang="uk-UA" sz="2400" noProof="0" dirty="0">
              <a:latin typeface="+mj-lt"/>
              <a:ea typeface="Times New Roman" pitchFamily="18" charset="0"/>
              <a:cs typeface="Arial" charset="0"/>
            </a:endParaRPr>
          </a:p>
          <a:p>
            <a:pPr marL="342900" indent="-342900" algn="just">
              <a:buFont typeface="Wingdings" pitchFamily="2" charset="2"/>
              <a:buChar char="ü"/>
              <a:defRPr/>
            </a:pPr>
            <a:r>
              <a:rPr lang="uk-UA" sz="2400" noProof="0" dirty="0">
                <a:latin typeface="+mj-lt"/>
                <a:ea typeface="Times New Roman" pitchFamily="18" charset="0"/>
                <a:cs typeface="Arial" charset="0"/>
              </a:rPr>
              <a:t>економічна політика(зокрема, фінансово-кредитна, бюджетна, податкова, виробнича);</a:t>
            </a:r>
          </a:p>
          <a:p>
            <a:pPr marL="342900" indent="-342900" algn="just">
              <a:buFont typeface="Wingdings" pitchFamily="2" charset="2"/>
              <a:buChar char="ü"/>
              <a:defRPr/>
            </a:pPr>
            <a:r>
              <a:rPr lang="uk-UA" sz="2400" noProof="0" dirty="0">
                <a:latin typeface="+mj-lt"/>
                <a:ea typeface="Times New Roman" pitchFamily="18" charset="0"/>
                <a:cs typeface="Arial" charset="0"/>
              </a:rPr>
              <a:t>соціальна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науково-технічна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екологічна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демографічна політика та ін.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8308D2A-9E48-877E-9ED3-48A020F77D37}"/>
              </a:ext>
            </a:extLst>
          </p:cNvPr>
          <p:cNvSpPr/>
          <p:nvPr/>
        </p:nvSpPr>
        <p:spPr>
          <a:xfrm>
            <a:off x="900756" y="1268760"/>
            <a:ext cx="7559675" cy="461962"/>
          </a:xfrm>
          <a:prstGeom prst="rect">
            <a:avLst/>
          </a:prstGeom>
        </p:spPr>
        <p:txBody>
          <a:bodyPr>
            <a:spAutoFit/>
          </a:bodyPr>
          <a:lstStyle/>
          <a:p>
            <a:pPr algn="ctr">
              <a:defRPr/>
            </a:pPr>
            <a:r>
              <a:rPr lang="uk-UA" sz="2400" noProof="0" dirty="0">
                <a:latin typeface="+mj-lt"/>
              </a:rPr>
              <a:t>Регіональна економічна політика включає:</a:t>
            </a:r>
          </a:p>
        </p:txBody>
      </p:sp>
      <p:sp>
        <p:nvSpPr>
          <p:cNvPr id="4" name="Прямоугольник 3">
            <a:extLst>
              <a:ext uri="{FF2B5EF4-FFF2-40B4-BE49-F238E27FC236}">
                <a16:creationId xmlns:a16="http://schemas.microsoft.com/office/drawing/2014/main" id="{BD1BDC9F-2C26-D678-AD71-0DF5CE3C7A60}"/>
              </a:ext>
            </a:extLst>
          </p:cNvPr>
          <p:cNvSpPr/>
          <p:nvPr/>
        </p:nvSpPr>
        <p:spPr>
          <a:xfrm>
            <a:off x="684212" y="2492375"/>
            <a:ext cx="7776219" cy="3478213"/>
          </a:xfrm>
          <a:prstGeom prst="rect">
            <a:avLst/>
          </a:prstGeom>
        </p:spPr>
        <p:txBody>
          <a:bodyPr wrap="square">
            <a:spAutoFit/>
          </a:bodyPr>
          <a:lstStyle/>
          <a:p>
            <a:pPr algn="just">
              <a:defRPr/>
            </a:pPr>
            <a:r>
              <a:rPr lang="uk-UA" sz="2000" noProof="0" dirty="0">
                <a:latin typeface="+mj-lt"/>
              </a:rPr>
              <a:t>а) бюджетну й податкову політику ;</a:t>
            </a:r>
          </a:p>
          <a:p>
            <a:pPr algn="just">
              <a:defRPr/>
            </a:pPr>
            <a:endParaRPr lang="uk-UA" sz="2000" noProof="0" dirty="0">
              <a:latin typeface="+mj-lt"/>
            </a:endParaRPr>
          </a:p>
          <a:p>
            <a:pPr algn="just">
              <a:defRPr/>
            </a:pPr>
            <a:r>
              <a:rPr lang="uk-UA" sz="2000" noProof="0" dirty="0">
                <a:latin typeface="+mj-lt"/>
              </a:rPr>
              <a:t>б) планування, прогнозування й програмування соціально-економічного розвитку регіону;</a:t>
            </a:r>
          </a:p>
          <a:p>
            <a:pPr algn="just">
              <a:defRPr/>
            </a:pPr>
            <a:endParaRPr lang="uk-UA" sz="2000" noProof="0" dirty="0">
              <a:latin typeface="+mj-lt"/>
            </a:endParaRPr>
          </a:p>
          <a:p>
            <a:pPr algn="just">
              <a:defRPr/>
            </a:pPr>
            <a:r>
              <a:rPr lang="uk-UA" sz="2000" noProof="0" dirty="0">
                <a:latin typeface="+mj-lt"/>
              </a:rPr>
              <a:t>в) розміщення продуктивних сил і структурні перетворення в регіоні;</a:t>
            </a:r>
          </a:p>
          <a:p>
            <a:pPr algn="just">
              <a:defRPr/>
            </a:pPr>
            <a:endParaRPr lang="uk-UA" sz="2000" noProof="0" dirty="0">
              <a:latin typeface="+mj-lt"/>
            </a:endParaRPr>
          </a:p>
          <a:p>
            <a:pPr algn="just">
              <a:defRPr/>
            </a:pPr>
            <a:r>
              <a:rPr lang="uk-UA" sz="2000" noProof="0" dirty="0">
                <a:latin typeface="+mj-lt"/>
              </a:rPr>
              <a:t>г) політику розвитку регіональних комплексів (агропромислового, будівельного, транспортного);</a:t>
            </a:r>
          </a:p>
          <a:p>
            <a:pPr algn="just">
              <a:defRPr/>
            </a:pPr>
            <a:endParaRPr lang="uk-UA" sz="2000" noProof="0" dirty="0">
              <a:latin typeface="+mj-lt"/>
            </a:endParaRPr>
          </a:p>
          <a:p>
            <a:pPr algn="just">
              <a:defRPr/>
            </a:pPr>
            <a:r>
              <a:rPr lang="uk-UA" sz="2000" noProof="0" dirty="0">
                <a:latin typeface="+mj-lt"/>
              </a:rPr>
              <a:t>д) контрольно-економічну діяльність та інформаційне забезпечення.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F3E61-D71B-5F6F-BDEA-8E2330A02963}"/>
              </a:ext>
            </a:extLst>
          </p:cNvPr>
          <p:cNvSpPr>
            <a:spLocks noGrp="1"/>
          </p:cNvSpPr>
          <p:nvPr>
            <p:ph type="title"/>
          </p:nvPr>
        </p:nvSpPr>
        <p:spPr>
          <a:xfrm>
            <a:off x="22684" y="908720"/>
            <a:ext cx="8643998" cy="1143000"/>
          </a:xfrm>
          <a:ln>
            <a:miter lim="800000"/>
            <a:headEnd/>
            <a:tailEnd/>
          </a:ln>
        </p:spPr>
        <p:txBody>
          <a:bodyPr>
            <a:normAutofit/>
          </a:bodyPr>
          <a:lstStyle/>
          <a:p>
            <a:pPr marL="971550" lvl="1" indent="-514350"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3. Сутність механізму реалізації державної економічної політики. </a:t>
            </a:r>
          </a:p>
        </p:txBody>
      </p:sp>
      <p:sp>
        <p:nvSpPr>
          <p:cNvPr id="20483" name="Прямоугольник 2">
            <a:extLst>
              <a:ext uri="{FF2B5EF4-FFF2-40B4-BE49-F238E27FC236}">
                <a16:creationId xmlns:a16="http://schemas.microsoft.com/office/drawing/2014/main" id="{68E8EAFD-322D-8DAD-8579-2111FCD8471E}"/>
              </a:ext>
            </a:extLst>
          </p:cNvPr>
          <p:cNvSpPr>
            <a:spLocks noChangeArrowheads="1"/>
          </p:cNvSpPr>
          <p:nvPr/>
        </p:nvSpPr>
        <p:spPr bwMode="auto">
          <a:xfrm>
            <a:off x="683567" y="2420938"/>
            <a:ext cx="7776865" cy="2677656"/>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Механізм реалізації державної регіональної економічної політики</a:t>
            </a:r>
            <a:r>
              <a:rPr lang="uk-UA" sz="2400" noProof="0" dirty="0">
                <a:latin typeface="+mj-lt"/>
                <a:ea typeface="Times New Roman" pitchFamily="18" charset="0"/>
                <a:cs typeface="Arial" charset="0"/>
              </a:rPr>
              <a:t> – це система конкретних економічних важелів, за допомогою яких здійснюється державний вплив на просторову організацію продуктивних сил, забезпечується соціально-економічний розвиток регіонів, удосконалюється структура їх господарського комплексу.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
            <a:extLst>
              <a:ext uri="{FF2B5EF4-FFF2-40B4-BE49-F238E27FC236}">
                <a16:creationId xmlns:a16="http://schemas.microsoft.com/office/drawing/2014/main" id="{621D7C2F-F674-3DC0-9C1C-CDBC6B009FB7}"/>
              </a:ext>
            </a:extLst>
          </p:cNvPr>
          <p:cNvSpPr>
            <a:spLocks noChangeArrowheads="1"/>
          </p:cNvSpPr>
          <p:nvPr/>
        </p:nvSpPr>
        <p:spPr bwMode="auto">
          <a:xfrm>
            <a:off x="683568" y="1196752"/>
            <a:ext cx="7776864" cy="4894262"/>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Державні органи управління можуть впливати на регіональний розвиток через такі заходи:</a:t>
            </a: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r>
              <a:rPr lang="uk-UA" sz="2400" noProof="0" dirty="0">
                <a:latin typeface="+mj-lt"/>
                <a:ea typeface="Times New Roman" pitchFamily="18" charset="0"/>
                <a:cs typeface="Arial" charset="0"/>
              </a:rPr>
              <a:t>1) надання податкових пільг для розвитку наукомістких виробництв;</a:t>
            </a:r>
          </a:p>
          <a:p>
            <a:pPr algn="just">
              <a:defRPr/>
            </a:pPr>
            <a:r>
              <a:rPr lang="uk-UA" sz="2400" noProof="0" dirty="0">
                <a:latin typeface="+mj-lt"/>
                <a:ea typeface="Times New Roman" pitchFamily="18" charset="0"/>
                <a:cs typeface="Arial" charset="0"/>
              </a:rPr>
              <a:t>2) створення акціонерних товариств для завершення раніше розпочатого будівництва;</a:t>
            </a:r>
          </a:p>
          <a:p>
            <a:pPr algn="just">
              <a:defRPr/>
            </a:pPr>
            <a:r>
              <a:rPr lang="uk-UA" sz="2400" noProof="0" dirty="0">
                <a:latin typeface="+mj-lt"/>
                <a:ea typeface="Times New Roman" pitchFamily="18" charset="0"/>
                <a:cs typeface="Arial" charset="0"/>
              </a:rPr>
              <a:t>3) надання регіонам інвестиційних премій за спорудження об’єктів, що дозволяють покращити структуру економіки регіону, працевлаштування вивільнених працівників, поліпшити екологічну ситуацію, тощо.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7AE6748-BD04-A0D0-8E72-EE9D7AEF8FC6}"/>
              </a:ext>
            </a:extLst>
          </p:cNvPr>
          <p:cNvSpPr/>
          <p:nvPr/>
        </p:nvSpPr>
        <p:spPr>
          <a:xfrm>
            <a:off x="486727" y="980728"/>
            <a:ext cx="8263801" cy="3785652"/>
          </a:xfrm>
          <a:prstGeom prst="rect">
            <a:avLst/>
          </a:prstGeom>
          <a:noFill/>
        </p:spPr>
        <p:txBody>
          <a:bodyPr wrap="none" lIns="91440" tIns="45720" rIns="91440" bIns="45720">
            <a:spAutoFit/>
          </a:bodyPr>
          <a:lstStyle/>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Тема для обговорення №3.</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Представлення 3-5 основних </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(на Вашу точку зор</a:t>
            </a: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у)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елементів/складових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сучасної системи ДЕП</a:t>
            </a:r>
            <a:endPar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26640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A5D2-78E3-12F5-671D-2AA4837FE034}"/>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31BB70F-F70E-EDFD-B998-000CCFF93376}"/>
              </a:ext>
            </a:extLst>
          </p:cNvPr>
          <p:cNvSpPr/>
          <p:nvPr/>
        </p:nvSpPr>
        <p:spPr>
          <a:xfrm>
            <a:off x="1215952" y="1412776"/>
            <a:ext cx="6712094" cy="3416320"/>
          </a:xfrm>
          <a:prstGeom prst="rect">
            <a:avLst/>
          </a:prstGeom>
          <a:noFill/>
        </p:spPr>
        <p:txBody>
          <a:bodyPr wrap="none" lIns="91440" tIns="45720" rIns="91440" bIns="45720">
            <a:spAutoFit/>
          </a:bodyPr>
          <a:lstStyle/>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політика </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у сфері</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етнонаціонального </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розвитку суспільства</a:t>
            </a:r>
          </a:p>
        </p:txBody>
      </p:sp>
    </p:spTree>
    <p:extLst>
      <p:ext uri="{BB962C8B-B14F-4D97-AF65-F5344CB8AC3E}">
        <p14:creationId xmlns:p14="http://schemas.microsoft.com/office/powerpoint/2010/main" val="1608982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3FBCF-CD26-5A96-CEC3-BEDD62BFD82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2615628C-1A32-D605-3364-712E43105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704856" cy="5616624"/>
          </a:xfrm>
          <a:prstGeom prst="rect">
            <a:avLst/>
          </a:prstGeom>
        </p:spPr>
      </p:pic>
    </p:spTree>
    <p:extLst>
      <p:ext uri="{BB962C8B-B14F-4D97-AF65-F5344CB8AC3E}">
        <p14:creationId xmlns:p14="http://schemas.microsoft.com/office/powerpoint/2010/main" val="787348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F1CE-3D92-0C12-736E-4051EF4D5A08}"/>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A0DE4187-3C9E-EFE0-0547-A40235AB5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07902"/>
            <a:ext cx="7488832" cy="5385393"/>
          </a:xfrm>
          <a:prstGeom prst="rect">
            <a:avLst/>
          </a:prstGeom>
        </p:spPr>
      </p:pic>
    </p:spTree>
    <p:extLst>
      <p:ext uri="{BB962C8B-B14F-4D97-AF65-F5344CB8AC3E}">
        <p14:creationId xmlns:p14="http://schemas.microsoft.com/office/powerpoint/2010/main" val="1455554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1F70-7D81-5A6A-0221-15A589CB99BA}"/>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9DECE90-6BFF-C1D4-8F52-6A318E8E7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632848" cy="5472608"/>
          </a:xfrm>
          <a:prstGeom prst="rect">
            <a:avLst/>
          </a:prstGeom>
        </p:spPr>
      </p:pic>
    </p:spTree>
    <p:extLst>
      <p:ext uri="{BB962C8B-B14F-4D97-AF65-F5344CB8AC3E}">
        <p14:creationId xmlns:p14="http://schemas.microsoft.com/office/powerpoint/2010/main" val="312731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85BD61E-B03F-669D-9920-52E98EC15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71868"/>
            <a:ext cx="7632848" cy="5514263"/>
          </a:xfrm>
          <a:prstGeom prst="rect">
            <a:avLst/>
          </a:prstGeom>
        </p:spPr>
      </p:pic>
    </p:spTree>
    <p:extLst>
      <p:ext uri="{BB962C8B-B14F-4D97-AF65-F5344CB8AC3E}">
        <p14:creationId xmlns:p14="http://schemas.microsoft.com/office/powerpoint/2010/main" val="561895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90DE-B8E9-4CFE-645A-65A7EBCE89FD}"/>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2F500E9F-2965-3765-B5A6-3371DC674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26" y="815884"/>
            <a:ext cx="6974347" cy="5226231"/>
          </a:xfrm>
          <a:prstGeom prst="rect">
            <a:avLst/>
          </a:prstGeom>
        </p:spPr>
      </p:pic>
    </p:spTree>
    <p:extLst>
      <p:ext uri="{BB962C8B-B14F-4D97-AF65-F5344CB8AC3E}">
        <p14:creationId xmlns:p14="http://schemas.microsoft.com/office/powerpoint/2010/main" val="1648411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144DA-B7B9-0579-5A34-E12A78E6C95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7464AC1-A287-DDFD-3535-6F20FC8FF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96752"/>
            <a:ext cx="4968552" cy="3721618"/>
          </a:xfrm>
          <a:prstGeom prst="rect">
            <a:avLst/>
          </a:prstGeom>
        </p:spPr>
      </p:pic>
    </p:spTree>
    <p:extLst>
      <p:ext uri="{BB962C8B-B14F-4D97-AF65-F5344CB8AC3E}">
        <p14:creationId xmlns:p14="http://schemas.microsoft.com/office/powerpoint/2010/main" val="277438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EE2D-2256-C43B-A27F-FAB9BDD3AFC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20E5D19-D4E6-1DA2-2EB4-F7686F175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36712"/>
            <a:ext cx="6397784" cy="4794183"/>
          </a:xfrm>
          <a:prstGeom prst="rect">
            <a:avLst/>
          </a:prstGeom>
        </p:spPr>
      </p:pic>
    </p:spTree>
    <p:extLst>
      <p:ext uri="{BB962C8B-B14F-4D97-AF65-F5344CB8AC3E}">
        <p14:creationId xmlns:p14="http://schemas.microsoft.com/office/powerpoint/2010/main" val="19064351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9904-60CB-9FAC-FF7D-1AD9AEF3AFB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4EE2E36-C503-B063-8519-F410E34D0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20688"/>
            <a:ext cx="7166534" cy="5370247"/>
          </a:xfrm>
          <a:prstGeom prst="rect">
            <a:avLst/>
          </a:prstGeom>
        </p:spPr>
      </p:pic>
    </p:spTree>
    <p:extLst>
      <p:ext uri="{BB962C8B-B14F-4D97-AF65-F5344CB8AC3E}">
        <p14:creationId xmlns:p14="http://schemas.microsoft.com/office/powerpoint/2010/main" val="1081521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90F4-0E10-C5AA-8ACD-4D35DCEB93B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62F478C-224E-ADE4-1577-AAD4ADFA4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663779"/>
            <a:ext cx="7380312" cy="5530441"/>
          </a:xfrm>
          <a:prstGeom prst="rect">
            <a:avLst/>
          </a:prstGeom>
        </p:spPr>
      </p:pic>
    </p:spTree>
    <p:extLst>
      <p:ext uri="{BB962C8B-B14F-4D97-AF65-F5344CB8AC3E}">
        <p14:creationId xmlns:p14="http://schemas.microsoft.com/office/powerpoint/2010/main" val="2178825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869A-2511-B401-5C2C-6AABC538DC3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D79DCF9-33D1-3A94-D3F6-168962F3C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692696"/>
            <a:ext cx="6782159" cy="5082215"/>
          </a:xfrm>
          <a:prstGeom prst="rect">
            <a:avLst/>
          </a:prstGeom>
        </p:spPr>
      </p:pic>
    </p:spTree>
    <p:extLst>
      <p:ext uri="{BB962C8B-B14F-4D97-AF65-F5344CB8AC3E}">
        <p14:creationId xmlns:p14="http://schemas.microsoft.com/office/powerpoint/2010/main" val="205867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0D68-6F3D-526F-6845-283E938353A0}"/>
            </a:ext>
          </a:extLst>
        </p:cNvPr>
        <p:cNvGrpSpPr/>
        <p:nvPr/>
      </p:nvGrpSpPr>
      <p:grpSpPr>
        <a:xfrm>
          <a:off x="0" y="0"/>
          <a:ext cx="0" cy="0"/>
          <a:chOff x="0" y="0"/>
          <a:chExt cx="0" cy="0"/>
        </a:xfrm>
      </p:grpSpPr>
      <p:pic>
        <p:nvPicPr>
          <p:cNvPr id="8" name="Рисунок 7">
            <a:extLst>
              <a:ext uri="{FF2B5EF4-FFF2-40B4-BE49-F238E27FC236}">
                <a16:creationId xmlns:a16="http://schemas.microsoft.com/office/drawing/2014/main" id="{16128241-380B-3EFB-481B-8E66605DD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236296" cy="5422523"/>
          </a:xfrm>
          <a:prstGeom prst="rect">
            <a:avLst/>
          </a:prstGeom>
        </p:spPr>
      </p:pic>
    </p:spTree>
    <p:extLst>
      <p:ext uri="{BB962C8B-B14F-4D97-AF65-F5344CB8AC3E}">
        <p14:creationId xmlns:p14="http://schemas.microsoft.com/office/powerpoint/2010/main" val="17866081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26EF1-724A-7616-1EE3-906AE7AC079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A0537525-5688-BEFF-2F6C-8AE51F2FA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0759"/>
            <a:ext cx="7308304" cy="5476482"/>
          </a:xfrm>
          <a:prstGeom prst="rect">
            <a:avLst/>
          </a:prstGeom>
        </p:spPr>
      </p:pic>
    </p:spTree>
    <p:extLst>
      <p:ext uri="{BB962C8B-B14F-4D97-AF65-F5344CB8AC3E}">
        <p14:creationId xmlns:p14="http://schemas.microsoft.com/office/powerpoint/2010/main" val="3829406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3BA22-3939-72B9-E5C4-714A87353D9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A92D260-3A81-8878-757F-2E1394227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48" y="690759"/>
            <a:ext cx="7308304" cy="5476482"/>
          </a:xfrm>
          <a:prstGeom prst="rect">
            <a:avLst/>
          </a:prstGeom>
        </p:spPr>
      </p:pic>
    </p:spTree>
    <p:extLst>
      <p:ext uri="{BB962C8B-B14F-4D97-AF65-F5344CB8AC3E}">
        <p14:creationId xmlns:p14="http://schemas.microsoft.com/office/powerpoint/2010/main" val="3837145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626C-F700-81CB-9BF9-173E1BC29FC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301FCEC9-824C-0B50-97A9-7EF12DBF7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7488832" cy="5472607"/>
          </a:xfrm>
          <a:prstGeom prst="rect">
            <a:avLst/>
          </a:prstGeom>
        </p:spPr>
      </p:pic>
    </p:spTree>
    <p:extLst>
      <p:ext uri="{BB962C8B-B14F-4D97-AF65-F5344CB8AC3E}">
        <p14:creationId xmlns:p14="http://schemas.microsoft.com/office/powerpoint/2010/main" val="32013959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59D7C-A5F0-38DD-E63B-9C50C4785D9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6448E72-228D-B653-BB2D-79209F22C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798677"/>
            <a:ext cx="7020272" cy="5260645"/>
          </a:xfrm>
          <a:prstGeom prst="rect">
            <a:avLst/>
          </a:prstGeom>
        </p:spPr>
      </p:pic>
    </p:spTree>
    <p:extLst>
      <p:ext uri="{BB962C8B-B14F-4D97-AF65-F5344CB8AC3E}">
        <p14:creationId xmlns:p14="http://schemas.microsoft.com/office/powerpoint/2010/main" val="3149342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4373-5F9F-DC02-8FF0-8AD1A6CE24E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3914587-38A6-3745-4626-29E0F96F5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92" y="635864"/>
            <a:ext cx="7454816" cy="5586271"/>
          </a:xfrm>
          <a:prstGeom prst="rect">
            <a:avLst/>
          </a:prstGeom>
        </p:spPr>
      </p:pic>
    </p:spTree>
    <p:extLst>
      <p:ext uri="{BB962C8B-B14F-4D97-AF65-F5344CB8AC3E}">
        <p14:creationId xmlns:p14="http://schemas.microsoft.com/office/powerpoint/2010/main" val="101625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Об'єкти  державної політики </a:t>
            </a:r>
            <a:r>
              <a:rPr lang="uk-UA" sz="2000" dirty="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a:solidFill>
                  <a:srgbClr val="FF0000"/>
                </a:solidFill>
                <a:latin typeface="Times New Roman" panose="02020603050405020304" pitchFamily="18" charset="0"/>
                <a:cs typeface="Times New Roman" panose="02020603050405020304" pitchFamily="18" charset="0"/>
              </a:rPr>
              <a:t>Об'єкти політики </a:t>
            </a:r>
            <a:r>
              <a:rPr lang="uk-UA" sz="2000" dirty="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p>
        </p:txBody>
      </p:sp>
    </p:spTree>
    <p:extLst>
      <p:ext uri="{BB962C8B-B14F-4D97-AF65-F5344CB8AC3E}">
        <p14:creationId xmlns:p14="http://schemas.microsoft.com/office/powerpoint/2010/main" val="37242987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1FC9-75D4-102F-747B-25CC3A6598A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CEC696C-998B-9E71-D1CC-85FC2884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016" y="548680"/>
            <a:ext cx="6097967" cy="2145581"/>
          </a:xfrm>
          <a:prstGeom prst="rect">
            <a:avLst/>
          </a:prstGeom>
        </p:spPr>
      </p:pic>
      <p:pic>
        <p:nvPicPr>
          <p:cNvPr id="5" name="Рисунок 4">
            <a:extLst>
              <a:ext uri="{FF2B5EF4-FFF2-40B4-BE49-F238E27FC236}">
                <a16:creationId xmlns:a16="http://schemas.microsoft.com/office/drawing/2014/main" id="{15A625DE-B362-9D65-E7F0-5DCD2BDFC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016" y="2699440"/>
            <a:ext cx="6097967" cy="1266825"/>
          </a:xfrm>
          <a:prstGeom prst="rect">
            <a:avLst/>
          </a:prstGeom>
        </p:spPr>
      </p:pic>
    </p:spTree>
    <p:extLst>
      <p:ext uri="{BB962C8B-B14F-4D97-AF65-F5344CB8AC3E}">
        <p14:creationId xmlns:p14="http://schemas.microsoft.com/office/powerpoint/2010/main" val="28700766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A645D-F648-6452-9438-3D0617D06650}"/>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0D4483F4-E58D-5122-E4E0-D5B897BC1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416824" cy="5558534"/>
          </a:xfrm>
          <a:prstGeom prst="rect">
            <a:avLst/>
          </a:prstGeom>
        </p:spPr>
      </p:pic>
    </p:spTree>
    <p:extLst>
      <p:ext uri="{BB962C8B-B14F-4D97-AF65-F5344CB8AC3E}">
        <p14:creationId xmlns:p14="http://schemas.microsoft.com/office/powerpoint/2010/main" val="30456560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2D89-957F-2A46-D4B8-E5CBDCF4583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1D4E5C0-5551-57B5-61B1-BED19E709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92696"/>
            <a:ext cx="7344816" cy="5440288"/>
          </a:xfrm>
          <a:prstGeom prst="rect">
            <a:avLst/>
          </a:prstGeom>
        </p:spPr>
      </p:pic>
    </p:spTree>
    <p:extLst>
      <p:ext uri="{BB962C8B-B14F-4D97-AF65-F5344CB8AC3E}">
        <p14:creationId xmlns:p14="http://schemas.microsoft.com/office/powerpoint/2010/main" val="4313396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D636F-9ABE-6B9E-4AB9-F606D7C271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4F4CE4-EF5B-A302-3F79-A74BD14E6BBC}"/>
              </a:ext>
            </a:extLst>
          </p:cNvPr>
          <p:cNvSpPr txBox="1"/>
          <p:nvPr/>
        </p:nvSpPr>
        <p:spPr>
          <a:xfrm>
            <a:off x="791580" y="551289"/>
            <a:ext cx="7560840" cy="5755422"/>
          </a:xfrm>
          <a:prstGeom prst="rect">
            <a:avLst/>
          </a:prstGeom>
          <a:noFill/>
        </p:spPr>
        <p:txBody>
          <a:bodyPr wrap="square">
            <a:spAutoFit/>
          </a:bodyPr>
          <a:lstStyle/>
          <a:p>
            <a:r>
              <a:rPr lang="uk-UA" sz="1600" dirty="0"/>
              <a:t>Такі </a:t>
            </a:r>
            <a:r>
              <a:rPr lang="uk-UA" sz="1600" b="1" dirty="0">
                <a:solidFill>
                  <a:srgbClr val="FF0000"/>
                </a:solidFill>
              </a:rPr>
              <a:t>конфлікти</a:t>
            </a:r>
            <a:r>
              <a:rPr lang="uk-UA" sz="1600" dirty="0"/>
              <a:t>, як правило, закінчуються: </a:t>
            </a:r>
          </a:p>
          <a:p>
            <a:r>
              <a:rPr lang="uk-UA" sz="1600" dirty="0"/>
              <a:t> - перемогою однієї сторони над іншою; </a:t>
            </a:r>
          </a:p>
          <a:p>
            <a:r>
              <a:rPr lang="uk-UA" sz="1600" dirty="0"/>
              <a:t> - компромісом; </a:t>
            </a:r>
          </a:p>
          <a:p>
            <a:r>
              <a:rPr lang="uk-UA" sz="1600" dirty="0"/>
              <a:t> - консенсусом. </a:t>
            </a:r>
          </a:p>
          <a:p>
            <a:endParaRPr lang="uk-UA" sz="1600" dirty="0"/>
          </a:p>
          <a:p>
            <a:r>
              <a:rPr lang="uk-UA" sz="1600" dirty="0"/>
              <a:t>Класифікація етнонаціональних конфліктів Етнонаціональні конфлікти, як типи </a:t>
            </a:r>
            <a:r>
              <a:rPr lang="uk-UA" sz="1600" b="1" dirty="0">
                <a:solidFill>
                  <a:srgbClr val="FF0000"/>
                </a:solidFill>
              </a:rPr>
              <a:t>політичних</a:t>
            </a:r>
            <a:r>
              <a:rPr lang="uk-UA" sz="1600" dirty="0"/>
              <a:t> конфліктів, можна класифікувати за сферами прояву, цілями, обсягом використання військової сили, територією проживання етносу та іншими. Отже, слід розглянути їх детальніше. </a:t>
            </a:r>
          </a:p>
          <a:p>
            <a:r>
              <a:rPr lang="uk-UA" sz="1600" b="1" dirty="0">
                <a:solidFill>
                  <a:srgbClr val="FF0000"/>
                </a:solidFill>
              </a:rPr>
              <a:t>За територією </a:t>
            </a:r>
            <a:r>
              <a:rPr lang="uk-UA" sz="1600" dirty="0"/>
              <a:t>проживання: </a:t>
            </a:r>
          </a:p>
          <a:p>
            <a:r>
              <a:rPr lang="uk-UA" sz="1600" dirty="0"/>
              <a:t> - міждержавні;</a:t>
            </a:r>
          </a:p>
          <a:p>
            <a:r>
              <a:rPr lang="uk-UA" sz="1600" dirty="0"/>
              <a:t> - регіональні; </a:t>
            </a:r>
          </a:p>
          <a:p>
            <a:r>
              <a:rPr lang="uk-UA" sz="1600" dirty="0"/>
              <a:t> - між центром і регіоном; </a:t>
            </a:r>
          </a:p>
          <a:p>
            <a:r>
              <a:rPr lang="uk-UA" sz="1600" dirty="0"/>
              <a:t> - місцеві. </a:t>
            </a:r>
          </a:p>
          <a:p>
            <a:r>
              <a:rPr lang="uk-UA" sz="1600" b="1" dirty="0">
                <a:solidFill>
                  <a:srgbClr val="FF0000"/>
                </a:solidFill>
              </a:rPr>
              <a:t>За мотивами </a:t>
            </a:r>
            <a:r>
              <a:rPr lang="uk-UA" sz="1600" dirty="0"/>
              <a:t>виникнення:</a:t>
            </a:r>
            <a:r>
              <a:rPr lang="uk-UA" sz="1600" b="1" dirty="0">
                <a:solidFill>
                  <a:srgbClr val="FF0000"/>
                </a:solidFill>
              </a:rPr>
              <a:t> </a:t>
            </a:r>
          </a:p>
          <a:p>
            <a:r>
              <a:rPr lang="uk-UA" sz="1600" dirty="0"/>
              <a:t> - територіальні; </a:t>
            </a:r>
          </a:p>
          <a:p>
            <a:r>
              <a:rPr lang="uk-UA" sz="1600" dirty="0"/>
              <a:t> - економічні; </a:t>
            </a:r>
          </a:p>
          <a:p>
            <a:r>
              <a:rPr lang="uk-UA" sz="1600" dirty="0"/>
              <a:t> - політичні; </a:t>
            </a:r>
          </a:p>
          <a:p>
            <a:r>
              <a:rPr lang="uk-UA" sz="1600" dirty="0"/>
              <a:t> - історичні; </a:t>
            </a:r>
          </a:p>
          <a:p>
            <a:r>
              <a:rPr lang="uk-UA" sz="1600" dirty="0"/>
              <a:t> - ціннісні;</a:t>
            </a:r>
          </a:p>
          <a:p>
            <a:r>
              <a:rPr lang="uk-UA" sz="1600" dirty="0"/>
              <a:t> - конфесійні;</a:t>
            </a:r>
          </a:p>
          <a:p>
            <a:r>
              <a:rPr lang="uk-UA" sz="1600" dirty="0"/>
              <a:t> - соціально-побутові. </a:t>
            </a:r>
          </a:p>
          <a:p>
            <a:endParaRPr lang="uk-UA" sz="1600" dirty="0"/>
          </a:p>
        </p:txBody>
      </p:sp>
    </p:spTree>
    <p:extLst>
      <p:ext uri="{BB962C8B-B14F-4D97-AF65-F5344CB8AC3E}">
        <p14:creationId xmlns:p14="http://schemas.microsoft.com/office/powerpoint/2010/main" val="8770137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2E0F3-B81F-B046-7ABF-91B6685C58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824776-052C-685F-2706-AF509189D9ED}"/>
              </a:ext>
            </a:extLst>
          </p:cNvPr>
          <p:cNvSpPr txBox="1"/>
          <p:nvPr/>
        </p:nvSpPr>
        <p:spPr>
          <a:xfrm>
            <a:off x="647564" y="428178"/>
            <a:ext cx="7848872" cy="6001643"/>
          </a:xfrm>
          <a:prstGeom prst="rect">
            <a:avLst/>
          </a:prstGeom>
          <a:noFill/>
        </p:spPr>
        <p:txBody>
          <a:bodyPr wrap="square">
            <a:spAutoFit/>
          </a:bodyPr>
          <a:lstStyle/>
          <a:p>
            <a:r>
              <a:rPr lang="uk-UA" sz="1600" dirty="0"/>
              <a:t>За </a:t>
            </a:r>
            <a:r>
              <a:rPr lang="uk-UA" sz="1600" b="1" dirty="0">
                <a:solidFill>
                  <a:srgbClr val="FF0000"/>
                </a:solidFill>
              </a:rPr>
              <a:t>сферами</a:t>
            </a:r>
            <a:r>
              <a:rPr lang="uk-UA" sz="1600" dirty="0"/>
              <a:t> прояву: </a:t>
            </a:r>
          </a:p>
          <a:p>
            <a:r>
              <a:rPr lang="uk-UA" sz="1600" dirty="0"/>
              <a:t> - соціально-економічні; </a:t>
            </a:r>
          </a:p>
          <a:p>
            <a:r>
              <a:rPr lang="uk-UA" sz="1600" dirty="0"/>
              <a:t> - культурно-</a:t>
            </a:r>
            <a:r>
              <a:rPr lang="uk-UA" sz="1600" dirty="0" err="1"/>
              <a:t>мовні</a:t>
            </a:r>
            <a:r>
              <a:rPr lang="uk-UA" sz="1600" dirty="0"/>
              <a:t>;</a:t>
            </a:r>
          </a:p>
          <a:p>
            <a:r>
              <a:rPr lang="uk-UA" sz="1600" dirty="0"/>
              <a:t> - територіально-статусні; </a:t>
            </a:r>
          </a:p>
          <a:p>
            <a:r>
              <a:rPr lang="uk-UA" sz="1600" dirty="0"/>
              <a:t> - сепаратистські.</a:t>
            </a:r>
          </a:p>
          <a:p>
            <a:endParaRPr lang="uk-UA" sz="1400" dirty="0"/>
          </a:p>
          <a:p>
            <a:r>
              <a:rPr lang="uk-UA" sz="1600" dirty="0"/>
              <a:t> За </a:t>
            </a:r>
            <a:r>
              <a:rPr lang="uk-UA" sz="1600" b="1" dirty="0">
                <a:solidFill>
                  <a:srgbClr val="FF0000"/>
                </a:solidFill>
              </a:rPr>
              <a:t>цілями</a:t>
            </a:r>
            <a:r>
              <a:rPr lang="uk-UA" sz="1600" dirty="0"/>
              <a:t>:</a:t>
            </a:r>
          </a:p>
          <a:p>
            <a:r>
              <a:rPr lang="uk-UA" sz="1600" dirty="0"/>
              <a:t>  - реалістичні;</a:t>
            </a:r>
          </a:p>
          <a:p>
            <a:r>
              <a:rPr lang="uk-UA" sz="1600" dirty="0"/>
              <a:t>  - нереалістичні. </a:t>
            </a:r>
          </a:p>
          <a:p>
            <a:endParaRPr lang="uk-UA" sz="1400" dirty="0"/>
          </a:p>
          <a:p>
            <a:r>
              <a:rPr lang="uk-UA" sz="1600" dirty="0"/>
              <a:t>За </a:t>
            </a:r>
            <a:r>
              <a:rPr lang="uk-UA" sz="1600" b="1" dirty="0">
                <a:solidFill>
                  <a:srgbClr val="FF0000"/>
                </a:solidFill>
              </a:rPr>
              <a:t>методами</a:t>
            </a:r>
            <a:r>
              <a:rPr lang="uk-UA" sz="1600" dirty="0"/>
              <a:t>: </a:t>
            </a:r>
          </a:p>
          <a:p>
            <a:r>
              <a:rPr lang="uk-UA" sz="1600" dirty="0"/>
              <a:t> - насильницькі; </a:t>
            </a:r>
          </a:p>
          <a:p>
            <a:r>
              <a:rPr lang="uk-UA" sz="1600" dirty="0"/>
              <a:t> - ненасильницькі.</a:t>
            </a:r>
          </a:p>
          <a:p>
            <a:r>
              <a:rPr lang="uk-UA" sz="1400" dirty="0"/>
              <a:t> </a:t>
            </a:r>
          </a:p>
          <a:p>
            <a:r>
              <a:rPr lang="uk-UA" sz="1600" dirty="0"/>
              <a:t>За </a:t>
            </a:r>
            <a:r>
              <a:rPr lang="uk-UA" sz="1600" b="1" dirty="0">
                <a:solidFill>
                  <a:srgbClr val="FF0000"/>
                </a:solidFill>
              </a:rPr>
              <a:t>обсягом використання військової сили</a:t>
            </a:r>
            <a:r>
              <a:rPr lang="uk-UA" sz="1600" dirty="0"/>
              <a:t>: </a:t>
            </a:r>
          </a:p>
          <a:p>
            <a:r>
              <a:rPr lang="uk-UA" sz="1600" dirty="0"/>
              <a:t> - мирні; </a:t>
            </a:r>
          </a:p>
          <a:p>
            <a:r>
              <a:rPr lang="uk-UA" sz="1600" dirty="0"/>
              <a:t> - з мінімальним (одноактних) використанням військової сили; </a:t>
            </a:r>
          </a:p>
          <a:p>
            <a:r>
              <a:rPr lang="uk-UA" sz="1600" dirty="0"/>
              <a:t> - військові. </a:t>
            </a:r>
          </a:p>
          <a:p>
            <a:r>
              <a:rPr lang="uk-UA" sz="1600" dirty="0"/>
              <a:t>По </a:t>
            </a:r>
            <a:r>
              <a:rPr lang="uk-UA" sz="1600" b="1" dirty="0">
                <a:solidFill>
                  <a:srgbClr val="FF0000"/>
                </a:solidFill>
              </a:rPr>
              <a:t>вертикалі</a:t>
            </a:r>
            <a:r>
              <a:rPr lang="uk-UA" sz="1600" dirty="0"/>
              <a:t>:</a:t>
            </a:r>
          </a:p>
          <a:p>
            <a:r>
              <a:rPr lang="uk-UA" sz="1600" dirty="0"/>
              <a:t> - між центром та адміністративною одиницею; </a:t>
            </a:r>
          </a:p>
          <a:p>
            <a:r>
              <a:rPr lang="uk-UA" sz="1600" dirty="0"/>
              <a:t> - між регіональними та місцевими органами влади. </a:t>
            </a:r>
          </a:p>
          <a:p>
            <a:r>
              <a:rPr lang="uk-UA" sz="1600" dirty="0"/>
              <a:t>По </a:t>
            </a:r>
            <a:r>
              <a:rPr lang="uk-UA" sz="1600" b="1" dirty="0">
                <a:solidFill>
                  <a:srgbClr val="FF0000"/>
                </a:solidFill>
              </a:rPr>
              <a:t>горизонталі</a:t>
            </a:r>
            <a:r>
              <a:rPr lang="uk-UA" sz="1600" dirty="0"/>
              <a:t>: </a:t>
            </a:r>
          </a:p>
          <a:p>
            <a:r>
              <a:rPr lang="uk-UA" sz="1600" dirty="0"/>
              <a:t> - між групами корінних і некорінних національностей;</a:t>
            </a:r>
          </a:p>
          <a:p>
            <a:r>
              <a:rPr lang="uk-UA" sz="1600" dirty="0"/>
              <a:t> - </a:t>
            </a:r>
            <a:r>
              <a:rPr lang="uk-UA" sz="1600" dirty="0" err="1"/>
              <a:t>мікроконфлікти</a:t>
            </a:r>
            <a:r>
              <a:rPr lang="uk-UA" sz="1600" dirty="0"/>
              <a:t> на особистісному рівні. </a:t>
            </a:r>
          </a:p>
        </p:txBody>
      </p:sp>
    </p:spTree>
    <p:extLst>
      <p:ext uri="{BB962C8B-B14F-4D97-AF65-F5344CB8AC3E}">
        <p14:creationId xmlns:p14="http://schemas.microsoft.com/office/powerpoint/2010/main" val="26035290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1894</TotalTime>
  <Words>2386</Words>
  <Application>Microsoft Office PowerPoint</Application>
  <PresentationFormat>Екран (4:3)</PresentationFormat>
  <Paragraphs>194</Paragraphs>
  <Slides>94</Slides>
  <Notes>3</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94</vt:i4>
      </vt:variant>
    </vt:vector>
  </HeadingPairs>
  <TitlesOfParts>
    <vt:vector size="101" baseType="lpstr">
      <vt:lpstr>Arial</vt:lpstr>
      <vt:lpstr>Calibri</vt:lpstr>
      <vt:lpstr>Century Gothic</vt:lpstr>
      <vt:lpstr>Garamond</vt:lpstr>
      <vt:lpstr>Times New Roman</vt:lpstr>
      <vt:lpstr>Wingdings</vt:lpstr>
      <vt:lpstr>Природа</vt:lpstr>
      <vt:lpstr>Презентація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 Суть, мета і концепція державної економічної політики. </vt:lpstr>
      <vt:lpstr>Презентація PowerPoint</vt:lpstr>
      <vt:lpstr>Мета та завдання ДЕП</vt:lpstr>
      <vt:lpstr>2. Основні напрями та завдання державної регіональної економічної політики. </vt:lpstr>
      <vt:lpstr>Презентація PowerPoint</vt:lpstr>
      <vt:lpstr>3. Сутність механізму реалізації державної економічної політики.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user</cp:lastModifiedBy>
  <cp:revision>146</cp:revision>
  <dcterms:created xsi:type="dcterms:W3CDTF">2022-09-01T08:21:12Z</dcterms:created>
  <dcterms:modified xsi:type="dcterms:W3CDTF">2024-11-01T15:24:33Z</dcterms:modified>
</cp:coreProperties>
</file>