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256" r:id="rId3"/>
    <p:sldId id="312" r:id="rId4"/>
    <p:sldId id="313" r:id="rId5"/>
    <p:sldId id="314" r:id="rId6"/>
    <p:sldId id="321" r:id="rId7"/>
    <p:sldId id="322" r:id="rId8"/>
    <p:sldId id="323" r:id="rId9"/>
    <p:sldId id="324" r:id="rId10"/>
    <p:sldId id="332" r:id="rId11"/>
    <p:sldId id="338" r:id="rId12"/>
    <p:sldId id="339" r:id="rId13"/>
    <p:sldId id="340" r:id="rId14"/>
    <p:sldId id="341" r:id="rId15"/>
    <p:sldId id="325" r:id="rId16"/>
    <p:sldId id="326" r:id="rId17"/>
    <p:sldId id="327" r:id="rId18"/>
    <p:sldId id="328" r:id="rId19"/>
    <p:sldId id="317" r:id="rId20"/>
    <p:sldId id="329" r:id="rId21"/>
    <p:sldId id="330" r:id="rId22"/>
    <p:sldId id="342" r:id="rId23"/>
    <p:sldId id="290" r:id="rId24"/>
    <p:sldId id="343" r:id="rId25"/>
    <p:sldId id="345" r:id="rId26"/>
    <p:sldId id="347" r:id="rId27"/>
    <p:sldId id="349" r:id="rId28"/>
    <p:sldId id="350" r:id="rId29"/>
    <p:sldId id="351" r:id="rId30"/>
    <p:sldId id="352" r:id="rId31"/>
    <p:sldId id="353" r:id="rId32"/>
    <p:sldId id="354" r:id="rId33"/>
    <p:sldId id="355" r:id="rId34"/>
    <p:sldId id="308" r:id="rId35"/>
    <p:sldId id="371" r:id="rId36"/>
    <p:sldId id="372" r:id="rId37"/>
    <p:sldId id="357" r:id="rId38"/>
    <p:sldId id="356" r:id="rId39"/>
    <p:sldId id="358" r:id="rId40"/>
    <p:sldId id="359" r:id="rId41"/>
    <p:sldId id="360" r:id="rId42"/>
    <p:sldId id="361" r:id="rId43"/>
    <p:sldId id="362" r:id="rId44"/>
    <p:sldId id="385" r:id="rId45"/>
    <p:sldId id="386" r:id="rId46"/>
    <p:sldId id="363" r:id="rId47"/>
    <p:sldId id="364" r:id="rId48"/>
    <p:sldId id="365" r:id="rId49"/>
    <p:sldId id="366" r:id="rId50"/>
    <p:sldId id="367" r:id="rId51"/>
    <p:sldId id="368" r:id="rId52"/>
    <p:sldId id="369" r:id="rId53"/>
    <p:sldId id="370" r:id="rId54"/>
    <p:sldId id="379" r:id="rId55"/>
    <p:sldId id="380" r:id="rId56"/>
    <p:sldId id="378" r:id="rId57"/>
    <p:sldId id="381" r:id="rId58"/>
    <p:sldId id="382" r:id="rId59"/>
    <p:sldId id="383" r:id="rId60"/>
    <p:sldId id="384" r:id="rId61"/>
    <p:sldId id="373" r:id="rId62"/>
    <p:sldId id="374" r:id="rId63"/>
    <p:sldId id="375" r:id="rId64"/>
    <p:sldId id="376" r:id="rId65"/>
    <p:sldId id="377" r:id="rId66"/>
    <p:sldId id="387" r:id="rId67"/>
    <p:sldId id="388" r:id="rId68"/>
    <p:sldId id="38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038"/>
    <a:srgbClr val="678C94"/>
    <a:srgbClr val="3E3E40"/>
    <a:srgbClr val="87888B"/>
    <a:srgbClr val="70CBD0"/>
    <a:srgbClr val="455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p:cViewPr varScale="1">
        <p:scale>
          <a:sx n="65" d="100"/>
          <a:sy n="65" d="100"/>
        </p:scale>
        <p:origin x="-16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80566491688548"/>
          <c:y val="1.7359630291974733E-2"/>
          <c:w val="0.88819437416081393"/>
          <c:h val="0.90248257558409228"/>
        </c:manualLayout>
      </c:layout>
      <c:barChart>
        <c:barDir val="col"/>
        <c:grouping val="clustered"/>
        <c:varyColors val="0"/>
        <c:ser>
          <c:idx val="0"/>
          <c:order val="0"/>
          <c:tx>
            <c:strRef>
              <c:f>Лист1!$B$1</c:f>
              <c:strCache>
                <c:ptCount val="1"/>
                <c:pt idx="0">
                  <c:v>Всього </c:v>
                </c:pt>
              </c:strCache>
            </c:strRef>
          </c:tx>
          <c:invertIfNegative val="0"/>
          <c:dLbls>
            <c:numFmt formatCode="#,##0.0" sourceLinked="0"/>
            <c:spPr>
              <a:noFill/>
              <a:ln>
                <a:noFill/>
              </a:ln>
              <a:effectLst/>
            </c:spPr>
            <c:txPr>
              <a:bodyPr rot="0" vert="horz"/>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linear"/>
            <c:dispRSqr val="0"/>
            <c:dispEq val="0"/>
          </c:trendline>
          <c:cat>
            <c:numRef>
              <c:f>Лист1!$A$2:$A$12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Лист1!$B$2:$B$12</c:f>
              <c:numCache>
                <c:formatCode>General</c:formatCode>
                <c:ptCount val="11"/>
                <c:pt idx="0">
                  <c:v>213.6</c:v>
                </c:pt>
                <c:pt idx="5">
                  <c:v>156.19999999999999</c:v>
                </c:pt>
                <c:pt idx="8">
                  <c:v>140</c:v>
                </c:pt>
                <c:pt idx="9">
                  <c:v>124.7</c:v>
                </c:pt>
                <c:pt idx="10">
                  <c:v>114.7</c:v>
                </c:pt>
              </c:numCache>
            </c:numRef>
          </c:val>
          <c:extLst xmlns:c16r2="http://schemas.microsoft.com/office/drawing/2015/06/chart">
            <c:ext xmlns:c16="http://schemas.microsoft.com/office/drawing/2014/chart" uri="{C3380CC4-5D6E-409C-BE32-E72D297353CC}">
              <c16:uniqueId val="{00000000-AA52-4970-9BD5-8E65C5773E98}"/>
            </c:ext>
          </c:extLst>
        </c:ser>
        <c:ser>
          <c:idx val="1"/>
          <c:order val="1"/>
          <c:tx>
            <c:strRef>
              <c:f>Лист1!$C$1</c:f>
              <c:strCache>
                <c:ptCount val="1"/>
                <c:pt idx="0">
                  <c:v>Від стаціонарних джерел забруднення </c:v>
                </c:pt>
              </c:strCache>
            </c:strRef>
          </c:tx>
          <c:invertIfNegative val="0"/>
          <c:dLbls>
            <c:numFmt formatCode="#,##0.0" sourceLinked="0"/>
            <c:spPr>
              <a:noFill/>
              <a:ln>
                <a:noFill/>
              </a:ln>
              <a:effectLst/>
            </c:spPr>
            <c:txPr>
              <a:bodyPr rot="-5400000" vert="horz"/>
              <a:lstStyle/>
              <a:p>
                <a:pPr>
                  <a:defRPr sz="11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Лист1!$C$2:$C$12</c:f>
              <c:numCache>
                <c:formatCode>General</c:formatCode>
                <c:ptCount val="11"/>
                <c:pt idx="0">
                  <c:v>153.9</c:v>
                </c:pt>
                <c:pt idx="5">
                  <c:v>109.6</c:v>
                </c:pt>
                <c:pt idx="8">
                  <c:v>94.1</c:v>
                </c:pt>
                <c:pt idx="9">
                  <c:v>86.7</c:v>
                </c:pt>
                <c:pt idx="10">
                  <c:v>83.3</c:v>
                </c:pt>
              </c:numCache>
            </c:numRef>
          </c:val>
          <c:extLst xmlns:c16r2="http://schemas.microsoft.com/office/drawing/2015/06/chart">
            <c:ext xmlns:c16="http://schemas.microsoft.com/office/drawing/2014/chart" uri="{C3380CC4-5D6E-409C-BE32-E72D297353CC}">
              <c16:uniqueId val="{00000001-AA52-4970-9BD5-8E65C5773E98}"/>
            </c:ext>
          </c:extLst>
        </c:ser>
        <c:ser>
          <c:idx val="2"/>
          <c:order val="2"/>
          <c:tx>
            <c:strRef>
              <c:f>Лист1!$D$1</c:f>
              <c:strCache>
                <c:ptCount val="1"/>
                <c:pt idx="0">
                  <c:v>Від пересувних джерел забруднення
</c:v>
                </c:pt>
              </c:strCache>
            </c:strRef>
          </c:tx>
          <c:invertIfNegative val="0"/>
          <c:dLbls>
            <c:numFmt formatCode="#,##0.0" sourceLinked="0"/>
            <c:spPr>
              <a:noFill/>
              <a:ln>
                <a:noFill/>
              </a:ln>
              <a:effectLst/>
            </c:spPr>
            <c:txPr>
              <a:bodyPr rot="-5400000" vert="horz"/>
              <a:lstStyle/>
              <a:p>
                <a:pPr>
                  <a:defRPr sz="11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Лист1!$D$2:$D$12</c:f>
              <c:numCache>
                <c:formatCode>General</c:formatCode>
                <c:ptCount val="11"/>
                <c:pt idx="0">
                  <c:v>59.7</c:v>
                </c:pt>
                <c:pt idx="5">
                  <c:v>46.6</c:v>
                </c:pt>
                <c:pt idx="8">
                  <c:v>46</c:v>
                </c:pt>
                <c:pt idx="9">
                  <c:v>38</c:v>
                </c:pt>
                <c:pt idx="10">
                  <c:v>31.4</c:v>
                </c:pt>
              </c:numCache>
            </c:numRef>
          </c:val>
          <c:extLst xmlns:c16r2="http://schemas.microsoft.com/office/drawing/2015/06/chart">
            <c:ext xmlns:c16="http://schemas.microsoft.com/office/drawing/2014/chart" uri="{C3380CC4-5D6E-409C-BE32-E72D297353CC}">
              <c16:uniqueId val="{00000002-AA52-4970-9BD5-8E65C5773E98}"/>
            </c:ext>
          </c:extLst>
        </c:ser>
        <c:dLbls>
          <c:showLegendKey val="0"/>
          <c:showVal val="0"/>
          <c:showCatName val="0"/>
          <c:showSerName val="0"/>
          <c:showPercent val="0"/>
          <c:showBubbleSize val="0"/>
        </c:dLbls>
        <c:gapWidth val="150"/>
        <c:axId val="348965120"/>
        <c:axId val="348983296"/>
      </c:barChart>
      <c:catAx>
        <c:axId val="348965120"/>
        <c:scaling>
          <c:orientation val="minMax"/>
        </c:scaling>
        <c:delete val="0"/>
        <c:axPos val="b"/>
        <c:numFmt formatCode="General" sourceLinked="1"/>
        <c:majorTickMark val="out"/>
        <c:minorTickMark val="none"/>
        <c:tickLblPos val="nextTo"/>
        <c:txPr>
          <a:bodyPr/>
          <a:lstStyle/>
          <a:p>
            <a:pPr>
              <a:defRPr sz="1400"/>
            </a:pPr>
            <a:endParaRPr lang="ru-RU"/>
          </a:p>
        </c:txPr>
        <c:crossAx val="348983296"/>
        <c:crosses val="autoZero"/>
        <c:auto val="1"/>
        <c:lblAlgn val="ctr"/>
        <c:lblOffset val="100"/>
        <c:noMultiLvlLbl val="0"/>
      </c:catAx>
      <c:valAx>
        <c:axId val="348983296"/>
        <c:scaling>
          <c:orientation val="minMax"/>
        </c:scaling>
        <c:delete val="0"/>
        <c:axPos val="l"/>
        <c:majorGridlines/>
        <c:title>
          <c:tx>
            <c:rich>
              <a:bodyPr rot="-5400000" vert="horz"/>
              <a:lstStyle/>
              <a:p>
                <a:pPr>
                  <a:defRPr sz="1400"/>
                </a:pPr>
                <a:r>
                  <a:rPr lang="uk-UA" sz="1400"/>
                  <a:t>тис. т</a:t>
                </a:r>
              </a:p>
            </c:rich>
          </c:tx>
          <c:layout/>
          <c:overlay val="0"/>
        </c:title>
        <c:numFmt formatCode="General" sourceLinked="1"/>
        <c:majorTickMark val="out"/>
        <c:minorTickMark val="none"/>
        <c:tickLblPos val="nextTo"/>
        <c:txPr>
          <a:bodyPr/>
          <a:lstStyle/>
          <a:p>
            <a:pPr>
              <a:defRPr sz="1400"/>
            </a:pPr>
            <a:endParaRPr lang="ru-RU"/>
          </a:p>
        </c:txPr>
        <c:crossAx val="348965120"/>
        <c:crosses val="autoZero"/>
        <c:crossBetween val="between"/>
      </c:valAx>
    </c:plotArea>
    <c:legend>
      <c:legendPos val="tr"/>
      <c:layout>
        <c:manualLayout>
          <c:xMode val="edge"/>
          <c:yMode val="edge"/>
          <c:x val="0.48857829146678045"/>
          <c:y val="3.5714285714285712E-2"/>
          <c:w val="0.51142166868067063"/>
          <c:h val="0.24962311701516304"/>
        </c:manualLayout>
      </c:layout>
      <c:overlay val="1"/>
      <c:txPr>
        <a:bodyPr/>
        <a:lstStyle/>
        <a:p>
          <a:pPr>
            <a:defRPr sz="1200"/>
          </a:pPr>
          <a:endParaRPr lang="ru-RU"/>
        </a:p>
      </c:txPr>
    </c:legend>
    <c:plotVisOnly val="1"/>
    <c:dispBlanksAs val="gap"/>
    <c:showDLblsOverMax val="0"/>
  </c:chart>
  <c:txPr>
    <a:bodyPr/>
    <a:lstStyle/>
    <a:p>
      <a:pPr>
        <a:defRPr b="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F09F1-BB55-4EA0-8395-981B41AF35AC}"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uk-UA"/>
        </a:p>
      </dgm:t>
    </dgm:pt>
    <dgm:pt modelId="{94F1B692-BE84-4A6E-8FD9-F259CD58B5DA}">
      <dgm:prSet phldrT="[Текст]" custT="1"/>
      <dgm:spPr/>
      <dgm:t>
        <a:bodyPr/>
        <a:lstStyle/>
        <a:p>
          <a:r>
            <a:rPr lang="uk-UA" sz="1600" dirty="0"/>
            <a:t>1.</a:t>
          </a:r>
        </a:p>
      </dgm:t>
    </dgm:pt>
    <dgm:pt modelId="{D963AF96-A485-4A5F-99BE-A1103A299E62}" type="parTrans" cxnId="{E5D0666F-8E7D-4288-8D9E-FDD5C36CAD1E}">
      <dgm:prSet/>
      <dgm:spPr/>
      <dgm:t>
        <a:bodyPr/>
        <a:lstStyle/>
        <a:p>
          <a:endParaRPr lang="uk-UA" sz="1600"/>
        </a:p>
      </dgm:t>
    </dgm:pt>
    <dgm:pt modelId="{90D8249E-AA79-4489-9352-0BC46D954149}" type="sibTrans" cxnId="{E5D0666F-8E7D-4288-8D9E-FDD5C36CAD1E}">
      <dgm:prSet/>
      <dgm:spPr/>
      <dgm:t>
        <a:bodyPr/>
        <a:lstStyle/>
        <a:p>
          <a:endParaRPr lang="uk-UA" sz="1600"/>
        </a:p>
      </dgm:t>
    </dgm:pt>
    <dgm:pt modelId="{72C6FDAB-4418-4207-A526-9244B44EBE88}">
      <dgm:prSet phldrT="[Текст]" custT="1"/>
      <dgm:spPr/>
      <dgm:t>
        <a:bodyPr/>
        <a:lstStyle/>
        <a:p>
          <a:r>
            <a:rPr lang="uk-UA" sz="1600" dirty="0"/>
            <a:t>2.</a:t>
          </a:r>
        </a:p>
      </dgm:t>
    </dgm:pt>
    <dgm:pt modelId="{E0907387-049B-4611-87A1-9E596DD5BB37}" type="parTrans" cxnId="{E0EEA2AF-48EF-4EBA-8006-DBB3914A3844}">
      <dgm:prSet/>
      <dgm:spPr/>
      <dgm:t>
        <a:bodyPr/>
        <a:lstStyle/>
        <a:p>
          <a:endParaRPr lang="uk-UA" sz="1600"/>
        </a:p>
      </dgm:t>
    </dgm:pt>
    <dgm:pt modelId="{1D8862B3-F95B-4828-B587-6019C97E9FA0}" type="sibTrans" cxnId="{E0EEA2AF-48EF-4EBA-8006-DBB3914A3844}">
      <dgm:prSet/>
      <dgm:spPr/>
      <dgm:t>
        <a:bodyPr/>
        <a:lstStyle/>
        <a:p>
          <a:endParaRPr lang="uk-UA" sz="1600"/>
        </a:p>
      </dgm:t>
    </dgm:pt>
    <dgm:pt modelId="{C976DEA6-8E0B-44D7-94EC-8DA33DF459FE}">
      <dgm:prSet phldrT="[Текст]" custT="1"/>
      <dgm:spPr/>
      <dgm:t>
        <a:bodyPr/>
        <a:lstStyle/>
        <a:p>
          <a:r>
            <a:rPr lang="uk-UA" sz="1600" dirty="0"/>
            <a:t>4.</a:t>
          </a:r>
        </a:p>
      </dgm:t>
    </dgm:pt>
    <dgm:pt modelId="{2AAC1870-8F09-4F43-A3C7-F5CB30EC3065}" type="parTrans" cxnId="{0A41FC70-F62F-4E82-9121-A7B7736363E9}">
      <dgm:prSet/>
      <dgm:spPr/>
      <dgm:t>
        <a:bodyPr/>
        <a:lstStyle/>
        <a:p>
          <a:endParaRPr lang="uk-UA" sz="1600"/>
        </a:p>
      </dgm:t>
    </dgm:pt>
    <dgm:pt modelId="{E7190BBD-E9AE-421A-863D-5565A16D695C}" type="sibTrans" cxnId="{0A41FC70-F62F-4E82-9121-A7B7736363E9}">
      <dgm:prSet/>
      <dgm:spPr/>
      <dgm:t>
        <a:bodyPr/>
        <a:lstStyle/>
        <a:p>
          <a:endParaRPr lang="uk-UA" sz="1600"/>
        </a:p>
      </dgm:t>
    </dgm:pt>
    <dgm:pt modelId="{0BC216B3-417F-4E93-BFEF-5E3CF25CA072}">
      <dgm:prSet phldrT="[Текст]" custT="1"/>
      <dgm:spPr/>
      <dgm:t>
        <a:bodyPr/>
        <a:lstStyle/>
        <a:p>
          <a:r>
            <a:rPr lang="uk-UA" sz="1600" dirty="0"/>
            <a:t>5.</a:t>
          </a:r>
        </a:p>
      </dgm:t>
    </dgm:pt>
    <dgm:pt modelId="{8E0F1D1E-3117-4B10-B85E-DFFC8D32D425}" type="parTrans" cxnId="{53F1ACC9-DD6A-4AC9-B107-3434938EC032}">
      <dgm:prSet/>
      <dgm:spPr/>
      <dgm:t>
        <a:bodyPr/>
        <a:lstStyle/>
        <a:p>
          <a:endParaRPr lang="uk-UA" sz="1600"/>
        </a:p>
      </dgm:t>
    </dgm:pt>
    <dgm:pt modelId="{9F833157-7718-49DA-9B6B-B691ECC3294F}" type="sibTrans" cxnId="{53F1ACC9-DD6A-4AC9-B107-3434938EC032}">
      <dgm:prSet/>
      <dgm:spPr/>
      <dgm:t>
        <a:bodyPr/>
        <a:lstStyle/>
        <a:p>
          <a:endParaRPr lang="uk-UA" sz="1600"/>
        </a:p>
      </dgm:t>
    </dgm:pt>
    <dgm:pt modelId="{1174C2EF-44F1-4F1E-A3F6-FA24234982BA}">
      <dgm:prSet phldrT="[Текст]" custT="1"/>
      <dgm:spPr/>
      <dgm:t>
        <a:bodyPr/>
        <a:lstStyle/>
        <a:p>
          <a:r>
            <a:rPr lang="uk-UA" sz="1600" dirty="0"/>
            <a:t>6.</a:t>
          </a:r>
        </a:p>
      </dgm:t>
    </dgm:pt>
    <dgm:pt modelId="{0FAAF468-A903-49A3-B02E-22026A452818}" type="parTrans" cxnId="{22118BBE-111C-46E1-9142-E816FC0E95CB}">
      <dgm:prSet/>
      <dgm:spPr/>
      <dgm:t>
        <a:bodyPr/>
        <a:lstStyle/>
        <a:p>
          <a:endParaRPr lang="uk-UA" sz="1600"/>
        </a:p>
      </dgm:t>
    </dgm:pt>
    <dgm:pt modelId="{322A0E5E-1D7C-4B0B-BC85-13C930E4A45E}" type="sibTrans" cxnId="{22118BBE-111C-46E1-9142-E816FC0E95CB}">
      <dgm:prSet/>
      <dgm:spPr/>
      <dgm:t>
        <a:bodyPr/>
        <a:lstStyle/>
        <a:p>
          <a:endParaRPr lang="uk-UA" sz="1600"/>
        </a:p>
      </dgm:t>
    </dgm:pt>
    <dgm:pt modelId="{2B12A7E1-142D-46A7-B425-5E1FDB198068}">
      <dgm:prSet phldrT="[Текст]" custT="1"/>
      <dgm:spPr/>
      <dgm:t>
        <a:bodyPr/>
        <a:lstStyle/>
        <a:p>
          <a:r>
            <a:rPr lang="uk-UA" sz="2000" dirty="0">
              <a:latin typeface="Arial" panose="020B0604020202020204" pitchFamily="34" charset="0"/>
              <a:cs typeface="Arial" panose="020B0604020202020204" pitchFamily="34" charset="0"/>
            </a:rPr>
            <a:t>Підготовчий етап</a:t>
          </a:r>
        </a:p>
      </dgm:t>
    </dgm:pt>
    <dgm:pt modelId="{922A94E3-5CD6-43E9-A4D9-0EBFAE46B9CA}" type="parTrans" cxnId="{2B770C2F-0836-4AEF-B5A5-2AD4922E4EEA}">
      <dgm:prSet/>
      <dgm:spPr/>
      <dgm:t>
        <a:bodyPr/>
        <a:lstStyle/>
        <a:p>
          <a:endParaRPr lang="uk-UA"/>
        </a:p>
      </dgm:t>
    </dgm:pt>
    <dgm:pt modelId="{73273927-1F7B-4B3E-B9CB-0F87CF7B3905}" type="sibTrans" cxnId="{2B770C2F-0836-4AEF-B5A5-2AD4922E4EEA}">
      <dgm:prSet/>
      <dgm:spPr/>
      <dgm:t>
        <a:bodyPr/>
        <a:lstStyle/>
        <a:p>
          <a:endParaRPr lang="uk-UA"/>
        </a:p>
      </dgm:t>
    </dgm:pt>
    <dgm:pt modelId="{8B86E0DC-A103-42D3-8AB0-CD2B21229C70}">
      <dgm:prSet phldrT="[Текст]" custT="1"/>
      <dgm:spPr/>
      <dgm:t>
        <a:bodyPr/>
        <a:lstStyle/>
        <a:p>
          <a:r>
            <a:rPr lang="uk-UA" sz="2000" dirty="0">
              <a:latin typeface="Arial" panose="020B0604020202020204" pitchFamily="34" charset="0"/>
              <a:cs typeface="Arial" panose="020B0604020202020204" pitchFamily="34" charset="0"/>
            </a:rPr>
            <a:t>Визначення сфери охоплення СЕО</a:t>
          </a:r>
        </a:p>
      </dgm:t>
    </dgm:pt>
    <dgm:pt modelId="{5B6FF76B-790A-4246-9DDC-2671332AA029}" type="parTrans" cxnId="{A96F25F3-C7BD-4274-83B7-EB1D2B21C09C}">
      <dgm:prSet/>
      <dgm:spPr/>
      <dgm:t>
        <a:bodyPr/>
        <a:lstStyle/>
        <a:p>
          <a:endParaRPr lang="uk-UA"/>
        </a:p>
      </dgm:t>
    </dgm:pt>
    <dgm:pt modelId="{BE7627A7-6319-4A68-A501-050194379D15}" type="sibTrans" cxnId="{A96F25F3-C7BD-4274-83B7-EB1D2B21C09C}">
      <dgm:prSet/>
      <dgm:spPr/>
      <dgm:t>
        <a:bodyPr/>
        <a:lstStyle/>
        <a:p>
          <a:endParaRPr lang="uk-UA"/>
        </a:p>
      </dgm:t>
    </dgm:pt>
    <dgm:pt modelId="{539822C2-DCA5-40A1-9E67-83FA4C2CCA74}">
      <dgm:prSet phldrT="[Текст]" custT="1"/>
      <dgm:spPr/>
      <dgm:t>
        <a:bodyPr/>
        <a:lstStyle/>
        <a:p>
          <a:r>
            <a:rPr lang="uk-UA" sz="1600" dirty="0"/>
            <a:t>3.</a:t>
          </a:r>
        </a:p>
      </dgm:t>
    </dgm:pt>
    <dgm:pt modelId="{98C1141E-B6FC-444A-9842-147C8C68CE46}" type="parTrans" cxnId="{93D3A5BA-3326-49EE-9393-2C372F370A17}">
      <dgm:prSet/>
      <dgm:spPr/>
      <dgm:t>
        <a:bodyPr/>
        <a:lstStyle/>
        <a:p>
          <a:endParaRPr lang="uk-UA"/>
        </a:p>
      </dgm:t>
    </dgm:pt>
    <dgm:pt modelId="{F99FF2BD-FE55-4886-8503-A0600E1599B3}" type="sibTrans" cxnId="{93D3A5BA-3326-49EE-9393-2C372F370A17}">
      <dgm:prSet/>
      <dgm:spPr/>
      <dgm:t>
        <a:bodyPr/>
        <a:lstStyle/>
        <a:p>
          <a:endParaRPr lang="uk-UA"/>
        </a:p>
      </dgm:t>
    </dgm:pt>
    <dgm:pt modelId="{F7DD5A7D-5782-4447-A223-D2CC3B788E82}">
      <dgm:prSet phldrT="[Текст]" custT="1"/>
      <dgm:spPr/>
      <dgm:t>
        <a:bodyPr/>
        <a:lstStyle/>
        <a:p>
          <a:r>
            <a:rPr lang="uk-UA" sz="2000" dirty="0">
              <a:latin typeface="Arial" panose="020B0604020202020204" pitchFamily="34" charset="0"/>
              <a:cs typeface="Arial" panose="020B0604020202020204" pitchFamily="34" charset="0"/>
            </a:rPr>
            <a:t>Оцінка екологічної ситуації на території регіону</a:t>
          </a:r>
        </a:p>
      </dgm:t>
    </dgm:pt>
    <dgm:pt modelId="{5904DB40-A14A-428B-A598-6F24EBF7B660}" type="parTrans" cxnId="{1B4457D4-170E-4F44-9684-CFC7F396C22A}">
      <dgm:prSet/>
      <dgm:spPr/>
      <dgm:t>
        <a:bodyPr/>
        <a:lstStyle/>
        <a:p>
          <a:endParaRPr lang="uk-UA"/>
        </a:p>
      </dgm:t>
    </dgm:pt>
    <dgm:pt modelId="{60CFE87C-DE3F-4346-B9FB-3C2096D2DD1A}" type="sibTrans" cxnId="{1B4457D4-170E-4F44-9684-CFC7F396C22A}">
      <dgm:prSet/>
      <dgm:spPr/>
      <dgm:t>
        <a:bodyPr/>
        <a:lstStyle/>
        <a:p>
          <a:endParaRPr lang="uk-UA"/>
        </a:p>
      </dgm:t>
    </dgm:pt>
    <dgm:pt modelId="{2192623D-525D-4E7A-8E6C-83899FAB448D}">
      <dgm:prSet phldrT="[Текст]" custT="1"/>
      <dgm:spPr/>
      <dgm:t>
        <a:bodyPr/>
        <a:lstStyle/>
        <a:p>
          <a:r>
            <a:rPr lang="uk-UA" sz="2000" dirty="0">
              <a:latin typeface="Arial" panose="020B0604020202020204" pitchFamily="34" charset="0"/>
              <a:cs typeface="Arial" panose="020B0604020202020204" pitchFamily="34" charset="0"/>
            </a:rPr>
            <a:t>Проведення СЕО</a:t>
          </a:r>
        </a:p>
      </dgm:t>
    </dgm:pt>
    <dgm:pt modelId="{E2517BDC-D6A4-4B11-9BA0-910AAB04BEAA}" type="parTrans" cxnId="{EACB5998-8134-45F2-A940-9CC2ACB2AA20}">
      <dgm:prSet/>
      <dgm:spPr/>
      <dgm:t>
        <a:bodyPr/>
        <a:lstStyle/>
        <a:p>
          <a:endParaRPr lang="uk-UA"/>
        </a:p>
      </dgm:t>
    </dgm:pt>
    <dgm:pt modelId="{5F284F29-C8D5-4978-B094-4CE018495895}" type="sibTrans" cxnId="{EACB5998-8134-45F2-A940-9CC2ACB2AA20}">
      <dgm:prSet/>
      <dgm:spPr/>
      <dgm:t>
        <a:bodyPr/>
        <a:lstStyle/>
        <a:p>
          <a:endParaRPr lang="uk-UA"/>
        </a:p>
      </dgm:t>
    </dgm:pt>
    <dgm:pt modelId="{C481F051-667A-4A5D-B93D-7DC8E118E07B}">
      <dgm:prSet phldrT="[Текст]" custT="1"/>
      <dgm:spPr/>
      <dgm:t>
        <a:bodyPr/>
        <a:lstStyle/>
        <a:p>
          <a:r>
            <a:rPr lang="uk-UA" sz="2000" dirty="0">
              <a:latin typeface="Arial" panose="020B0604020202020204" pitchFamily="34" charset="0"/>
              <a:cs typeface="Arial" panose="020B0604020202020204" pitchFamily="34" charset="0"/>
            </a:rPr>
            <a:t>Розроблення документації з СЕО та передача на затвердження</a:t>
          </a:r>
        </a:p>
      </dgm:t>
    </dgm:pt>
    <dgm:pt modelId="{FF9CEEDF-DC8D-428B-9A91-B7DD573EE1E4}" type="parTrans" cxnId="{73F076A2-8339-49DD-88E6-D3099FDDFA7A}">
      <dgm:prSet/>
      <dgm:spPr/>
      <dgm:t>
        <a:bodyPr/>
        <a:lstStyle/>
        <a:p>
          <a:endParaRPr lang="uk-UA"/>
        </a:p>
      </dgm:t>
    </dgm:pt>
    <dgm:pt modelId="{FDA7453D-15A1-4C3B-AF5D-B49A201F4589}" type="sibTrans" cxnId="{73F076A2-8339-49DD-88E6-D3099FDDFA7A}">
      <dgm:prSet/>
      <dgm:spPr/>
      <dgm:t>
        <a:bodyPr/>
        <a:lstStyle/>
        <a:p>
          <a:endParaRPr lang="uk-UA"/>
        </a:p>
      </dgm:t>
    </dgm:pt>
    <dgm:pt modelId="{F2616293-4175-4AB0-B851-D98E463B2B29}">
      <dgm:prSet phldrT="[Текст]" custT="1"/>
      <dgm:spPr/>
      <dgm:t>
        <a:bodyPr/>
        <a:lstStyle/>
        <a:p>
          <a:r>
            <a:rPr lang="uk-UA" sz="2000" dirty="0">
              <a:latin typeface="Arial" panose="020B0604020202020204" pitchFamily="34" charset="0"/>
              <a:cs typeface="Arial" panose="020B0604020202020204" pitchFamily="34" charset="0"/>
            </a:rPr>
            <a:t>Моніторинг фактичного впливу впровадження Стратегії на довкілля</a:t>
          </a:r>
        </a:p>
      </dgm:t>
    </dgm:pt>
    <dgm:pt modelId="{B41FF9ED-711E-480D-9A21-A541BBEB32A0}" type="parTrans" cxnId="{49BE32F0-7BEF-41B0-9364-BBD709D00682}">
      <dgm:prSet/>
      <dgm:spPr/>
      <dgm:t>
        <a:bodyPr/>
        <a:lstStyle/>
        <a:p>
          <a:endParaRPr lang="uk-UA"/>
        </a:p>
      </dgm:t>
    </dgm:pt>
    <dgm:pt modelId="{A7D6D754-966B-4ECC-91B9-8B084285B4E9}" type="sibTrans" cxnId="{49BE32F0-7BEF-41B0-9364-BBD709D00682}">
      <dgm:prSet/>
      <dgm:spPr/>
      <dgm:t>
        <a:bodyPr/>
        <a:lstStyle/>
        <a:p>
          <a:endParaRPr lang="uk-UA"/>
        </a:p>
      </dgm:t>
    </dgm:pt>
    <dgm:pt modelId="{F54FF06F-4B62-49DA-9040-2F0D4BEEB2BA}" type="pres">
      <dgm:prSet presAssocID="{DCCF09F1-BB55-4EA0-8395-981B41AF35AC}" presName="Name0" presStyleCnt="0">
        <dgm:presLayoutVars>
          <dgm:chPref val="3"/>
          <dgm:dir/>
          <dgm:animLvl val="lvl"/>
          <dgm:resizeHandles/>
        </dgm:presLayoutVars>
      </dgm:prSet>
      <dgm:spPr/>
      <dgm:t>
        <a:bodyPr/>
        <a:lstStyle/>
        <a:p>
          <a:endParaRPr lang="ru-RU"/>
        </a:p>
      </dgm:t>
    </dgm:pt>
    <dgm:pt modelId="{6CBACB21-949C-423E-86D5-18340ACA425F}" type="pres">
      <dgm:prSet presAssocID="{94F1B692-BE84-4A6E-8FD9-F259CD58B5DA}" presName="horFlow" presStyleCnt="0"/>
      <dgm:spPr/>
    </dgm:pt>
    <dgm:pt modelId="{DC4F93D2-5ABC-4371-ADD9-6926E5F08FE8}" type="pres">
      <dgm:prSet presAssocID="{94F1B692-BE84-4A6E-8FD9-F259CD58B5DA}" presName="bigChev" presStyleLbl="node1" presStyleIdx="0" presStyleCnt="6"/>
      <dgm:spPr/>
      <dgm:t>
        <a:bodyPr/>
        <a:lstStyle/>
        <a:p>
          <a:endParaRPr lang="ru-RU"/>
        </a:p>
      </dgm:t>
    </dgm:pt>
    <dgm:pt modelId="{56A65A03-E815-44D9-98F9-9861BE24F284}" type="pres">
      <dgm:prSet presAssocID="{922A94E3-5CD6-43E9-A4D9-0EBFAE46B9CA}" presName="parTrans" presStyleCnt="0"/>
      <dgm:spPr/>
    </dgm:pt>
    <dgm:pt modelId="{4918A970-CB0F-445A-89A8-94C35BD5E25C}" type="pres">
      <dgm:prSet presAssocID="{2B12A7E1-142D-46A7-B425-5E1FDB198068}" presName="node" presStyleLbl="alignAccFollowNode1" presStyleIdx="0" presStyleCnt="6" custScaleX="359401" custLinFactNeighborX="12600" custLinFactNeighborY="2629">
        <dgm:presLayoutVars>
          <dgm:bulletEnabled val="1"/>
        </dgm:presLayoutVars>
      </dgm:prSet>
      <dgm:spPr/>
      <dgm:t>
        <a:bodyPr/>
        <a:lstStyle/>
        <a:p>
          <a:endParaRPr lang="ru-RU"/>
        </a:p>
      </dgm:t>
    </dgm:pt>
    <dgm:pt modelId="{BA032BCE-78F2-4A4B-987D-0471C4EE021B}" type="pres">
      <dgm:prSet presAssocID="{94F1B692-BE84-4A6E-8FD9-F259CD58B5DA}" presName="vSp" presStyleCnt="0"/>
      <dgm:spPr/>
    </dgm:pt>
    <dgm:pt modelId="{1EC06817-398C-415A-95E2-F06D990E9D91}" type="pres">
      <dgm:prSet presAssocID="{72C6FDAB-4418-4207-A526-9244B44EBE88}" presName="horFlow" presStyleCnt="0"/>
      <dgm:spPr/>
    </dgm:pt>
    <dgm:pt modelId="{760775E5-6771-49D6-8F40-6AAA2AC1FF27}" type="pres">
      <dgm:prSet presAssocID="{72C6FDAB-4418-4207-A526-9244B44EBE88}" presName="bigChev" presStyleLbl="node1" presStyleIdx="1" presStyleCnt="6"/>
      <dgm:spPr/>
      <dgm:t>
        <a:bodyPr/>
        <a:lstStyle/>
        <a:p>
          <a:endParaRPr lang="ru-RU"/>
        </a:p>
      </dgm:t>
    </dgm:pt>
    <dgm:pt modelId="{767BB7B2-8E8C-4D23-8B31-4BFD289EDCB0}" type="pres">
      <dgm:prSet presAssocID="{5B6FF76B-790A-4246-9DDC-2671332AA029}" presName="parTrans" presStyleCnt="0"/>
      <dgm:spPr/>
    </dgm:pt>
    <dgm:pt modelId="{2D2EDDD2-DCCF-490E-ADF7-BB17DC9BDACB}" type="pres">
      <dgm:prSet presAssocID="{8B86E0DC-A103-42D3-8AB0-CD2B21229C70}" presName="node" presStyleLbl="alignAccFollowNode1" presStyleIdx="1" presStyleCnt="6" custScaleX="356055">
        <dgm:presLayoutVars>
          <dgm:bulletEnabled val="1"/>
        </dgm:presLayoutVars>
      </dgm:prSet>
      <dgm:spPr/>
      <dgm:t>
        <a:bodyPr/>
        <a:lstStyle/>
        <a:p>
          <a:endParaRPr lang="ru-RU"/>
        </a:p>
      </dgm:t>
    </dgm:pt>
    <dgm:pt modelId="{EA47B7F9-9913-48DC-88C8-7E6C9639129B}" type="pres">
      <dgm:prSet presAssocID="{72C6FDAB-4418-4207-A526-9244B44EBE88}" presName="vSp" presStyleCnt="0"/>
      <dgm:spPr/>
    </dgm:pt>
    <dgm:pt modelId="{87E4B762-3E04-4B13-98D7-202EC740A2E7}" type="pres">
      <dgm:prSet presAssocID="{539822C2-DCA5-40A1-9E67-83FA4C2CCA74}" presName="horFlow" presStyleCnt="0"/>
      <dgm:spPr/>
    </dgm:pt>
    <dgm:pt modelId="{9FD2DC15-8DC8-4CFB-B0C6-0623B2328F24}" type="pres">
      <dgm:prSet presAssocID="{539822C2-DCA5-40A1-9E67-83FA4C2CCA74}" presName="bigChev" presStyleLbl="node1" presStyleIdx="2" presStyleCnt="6"/>
      <dgm:spPr/>
      <dgm:t>
        <a:bodyPr/>
        <a:lstStyle/>
        <a:p>
          <a:endParaRPr lang="ru-RU"/>
        </a:p>
      </dgm:t>
    </dgm:pt>
    <dgm:pt modelId="{D381A68F-0951-422A-AD08-F65786B19941}" type="pres">
      <dgm:prSet presAssocID="{5904DB40-A14A-428B-A598-6F24EBF7B660}" presName="parTrans" presStyleCnt="0"/>
      <dgm:spPr/>
    </dgm:pt>
    <dgm:pt modelId="{46042724-68E0-4E3E-9260-DABA0A9C730D}" type="pres">
      <dgm:prSet presAssocID="{F7DD5A7D-5782-4447-A223-D2CC3B788E82}" presName="node" presStyleLbl="alignAccFollowNode1" presStyleIdx="2" presStyleCnt="6" custScaleX="362229">
        <dgm:presLayoutVars>
          <dgm:bulletEnabled val="1"/>
        </dgm:presLayoutVars>
      </dgm:prSet>
      <dgm:spPr/>
      <dgm:t>
        <a:bodyPr/>
        <a:lstStyle/>
        <a:p>
          <a:endParaRPr lang="ru-RU"/>
        </a:p>
      </dgm:t>
    </dgm:pt>
    <dgm:pt modelId="{D3838220-7011-4868-9446-0C91D374E7DC}" type="pres">
      <dgm:prSet presAssocID="{539822C2-DCA5-40A1-9E67-83FA4C2CCA74}" presName="vSp" presStyleCnt="0"/>
      <dgm:spPr/>
    </dgm:pt>
    <dgm:pt modelId="{C8101C1C-3D94-4D3D-BDD3-B158D82F57AC}" type="pres">
      <dgm:prSet presAssocID="{C976DEA6-8E0B-44D7-94EC-8DA33DF459FE}" presName="horFlow" presStyleCnt="0"/>
      <dgm:spPr/>
    </dgm:pt>
    <dgm:pt modelId="{B7E1C5E0-016B-4F19-AFC8-B03C5E02DC68}" type="pres">
      <dgm:prSet presAssocID="{C976DEA6-8E0B-44D7-94EC-8DA33DF459FE}" presName="bigChev" presStyleLbl="node1" presStyleIdx="3" presStyleCnt="6"/>
      <dgm:spPr/>
      <dgm:t>
        <a:bodyPr/>
        <a:lstStyle/>
        <a:p>
          <a:endParaRPr lang="ru-RU"/>
        </a:p>
      </dgm:t>
    </dgm:pt>
    <dgm:pt modelId="{831C984E-2FF1-4913-8050-2DE7B1AD7124}" type="pres">
      <dgm:prSet presAssocID="{E2517BDC-D6A4-4B11-9BA0-910AAB04BEAA}" presName="parTrans" presStyleCnt="0"/>
      <dgm:spPr/>
    </dgm:pt>
    <dgm:pt modelId="{38B16A91-605D-4D02-8493-B734E97CAF16}" type="pres">
      <dgm:prSet presAssocID="{2192623D-525D-4E7A-8E6C-83899FAB448D}" presName="node" presStyleLbl="alignAccFollowNode1" presStyleIdx="3" presStyleCnt="6" custScaleX="361890" custLinFactNeighborX="5723">
        <dgm:presLayoutVars>
          <dgm:bulletEnabled val="1"/>
        </dgm:presLayoutVars>
      </dgm:prSet>
      <dgm:spPr/>
      <dgm:t>
        <a:bodyPr/>
        <a:lstStyle/>
        <a:p>
          <a:endParaRPr lang="ru-RU"/>
        </a:p>
      </dgm:t>
    </dgm:pt>
    <dgm:pt modelId="{ACF372C0-139E-4AFD-9761-96DD5ADBD8F3}" type="pres">
      <dgm:prSet presAssocID="{C976DEA6-8E0B-44D7-94EC-8DA33DF459FE}" presName="vSp" presStyleCnt="0"/>
      <dgm:spPr/>
    </dgm:pt>
    <dgm:pt modelId="{DC79B873-CB39-4F4D-A1DF-79811CB7B5F0}" type="pres">
      <dgm:prSet presAssocID="{0BC216B3-417F-4E93-BFEF-5E3CF25CA072}" presName="horFlow" presStyleCnt="0"/>
      <dgm:spPr/>
    </dgm:pt>
    <dgm:pt modelId="{FADF3FD0-6C65-4AA1-9DAF-39C09811593B}" type="pres">
      <dgm:prSet presAssocID="{0BC216B3-417F-4E93-BFEF-5E3CF25CA072}" presName="bigChev" presStyleLbl="node1" presStyleIdx="4" presStyleCnt="6"/>
      <dgm:spPr/>
      <dgm:t>
        <a:bodyPr/>
        <a:lstStyle/>
        <a:p>
          <a:endParaRPr lang="ru-RU"/>
        </a:p>
      </dgm:t>
    </dgm:pt>
    <dgm:pt modelId="{6264C5EA-3200-4EC4-9516-BB84C0460346}" type="pres">
      <dgm:prSet presAssocID="{FF9CEEDF-DC8D-428B-9A91-B7DD573EE1E4}" presName="parTrans" presStyleCnt="0"/>
      <dgm:spPr/>
    </dgm:pt>
    <dgm:pt modelId="{789A259C-662F-4CF4-839A-6C4AF19460B2}" type="pres">
      <dgm:prSet presAssocID="{C481F051-667A-4A5D-B93D-7DC8E118E07B}" presName="node" presStyleLbl="alignAccFollowNode1" presStyleIdx="4" presStyleCnt="6" custScaleX="372223" custScaleY="108760">
        <dgm:presLayoutVars>
          <dgm:bulletEnabled val="1"/>
        </dgm:presLayoutVars>
      </dgm:prSet>
      <dgm:spPr/>
      <dgm:t>
        <a:bodyPr/>
        <a:lstStyle/>
        <a:p>
          <a:endParaRPr lang="ru-RU"/>
        </a:p>
      </dgm:t>
    </dgm:pt>
    <dgm:pt modelId="{411ED498-BD7B-4B92-B556-E48857E6DC46}" type="pres">
      <dgm:prSet presAssocID="{0BC216B3-417F-4E93-BFEF-5E3CF25CA072}" presName="vSp" presStyleCnt="0"/>
      <dgm:spPr/>
    </dgm:pt>
    <dgm:pt modelId="{F0F5ECD0-16FC-479E-BB72-0F5FBF0F1775}" type="pres">
      <dgm:prSet presAssocID="{1174C2EF-44F1-4F1E-A3F6-FA24234982BA}" presName="horFlow" presStyleCnt="0"/>
      <dgm:spPr/>
    </dgm:pt>
    <dgm:pt modelId="{C0AD25B8-AB9D-46AC-A645-7B6E3ABC3339}" type="pres">
      <dgm:prSet presAssocID="{1174C2EF-44F1-4F1E-A3F6-FA24234982BA}" presName="bigChev" presStyleLbl="node1" presStyleIdx="5" presStyleCnt="6"/>
      <dgm:spPr/>
      <dgm:t>
        <a:bodyPr/>
        <a:lstStyle/>
        <a:p>
          <a:endParaRPr lang="ru-RU"/>
        </a:p>
      </dgm:t>
    </dgm:pt>
    <dgm:pt modelId="{8D5481E5-BFEE-490D-AE61-656AB51DF1FC}" type="pres">
      <dgm:prSet presAssocID="{B41FF9ED-711E-480D-9A21-A541BBEB32A0}" presName="parTrans" presStyleCnt="0"/>
      <dgm:spPr/>
    </dgm:pt>
    <dgm:pt modelId="{1789F262-DF65-4451-ACF4-CDC7E109F15C}" type="pres">
      <dgm:prSet presAssocID="{F2616293-4175-4AB0-B851-D98E463B2B29}" presName="node" presStyleLbl="alignAccFollowNode1" presStyleIdx="5" presStyleCnt="6" custScaleX="370391" custScaleY="127380">
        <dgm:presLayoutVars>
          <dgm:bulletEnabled val="1"/>
        </dgm:presLayoutVars>
      </dgm:prSet>
      <dgm:spPr/>
      <dgm:t>
        <a:bodyPr/>
        <a:lstStyle/>
        <a:p>
          <a:endParaRPr lang="ru-RU"/>
        </a:p>
      </dgm:t>
    </dgm:pt>
  </dgm:ptLst>
  <dgm:cxnLst>
    <dgm:cxn modelId="{622C712F-97EC-4129-A70C-3BAC6A0400C8}" type="presOf" srcId="{1174C2EF-44F1-4F1E-A3F6-FA24234982BA}" destId="{C0AD25B8-AB9D-46AC-A645-7B6E3ABC3339}" srcOrd="0" destOrd="0" presId="urn:microsoft.com/office/officeart/2005/8/layout/lProcess3"/>
    <dgm:cxn modelId="{2B770C2F-0836-4AEF-B5A5-2AD4922E4EEA}" srcId="{94F1B692-BE84-4A6E-8FD9-F259CD58B5DA}" destId="{2B12A7E1-142D-46A7-B425-5E1FDB198068}" srcOrd="0" destOrd="0" parTransId="{922A94E3-5CD6-43E9-A4D9-0EBFAE46B9CA}" sibTransId="{73273927-1F7B-4B3E-B9CB-0F87CF7B3905}"/>
    <dgm:cxn modelId="{7ABF4DC1-EF00-4262-B035-87907BEB874B}" type="presOf" srcId="{8B86E0DC-A103-42D3-8AB0-CD2B21229C70}" destId="{2D2EDDD2-DCCF-490E-ADF7-BB17DC9BDACB}" srcOrd="0" destOrd="0" presId="urn:microsoft.com/office/officeart/2005/8/layout/lProcess3"/>
    <dgm:cxn modelId="{0A41FC70-F62F-4E82-9121-A7B7736363E9}" srcId="{DCCF09F1-BB55-4EA0-8395-981B41AF35AC}" destId="{C976DEA6-8E0B-44D7-94EC-8DA33DF459FE}" srcOrd="3" destOrd="0" parTransId="{2AAC1870-8F09-4F43-A3C7-F5CB30EC3065}" sibTransId="{E7190BBD-E9AE-421A-863D-5565A16D695C}"/>
    <dgm:cxn modelId="{E5D0666F-8E7D-4288-8D9E-FDD5C36CAD1E}" srcId="{DCCF09F1-BB55-4EA0-8395-981B41AF35AC}" destId="{94F1B692-BE84-4A6E-8FD9-F259CD58B5DA}" srcOrd="0" destOrd="0" parTransId="{D963AF96-A485-4A5F-99BE-A1103A299E62}" sibTransId="{90D8249E-AA79-4489-9352-0BC46D954149}"/>
    <dgm:cxn modelId="{49BE32F0-7BEF-41B0-9364-BBD709D00682}" srcId="{1174C2EF-44F1-4F1E-A3F6-FA24234982BA}" destId="{F2616293-4175-4AB0-B851-D98E463B2B29}" srcOrd="0" destOrd="0" parTransId="{B41FF9ED-711E-480D-9A21-A541BBEB32A0}" sibTransId="{A7D6D754-966B-4ECC-91B9-8B084285B4E9}"/>
    <dgm:cxn modelId="{22118BBE-111C-46E1-9142-E816FC0E95CB}" srcId="{DCCF09F1-BB55-4EA0-8395-981B41AF35AC}" destId="{1174C2EF-44F1-4F1E-A3F6-FA24234982BA}" srcOrd="5" destOrd="0" parTransId="{0FAAF468-A903-49A3-B02E-22026A452818}" sibTransId="{322A0E5E-1D7C-4B0B-BC85-13C930E4A45E}"/>
    <dgm:cxn modelId="{DCE7027B-0835-4170-A2B7-55906235D30B}" type="presOf" srcId="{72C6FDAB-4418-4207-A526-9244B44EBE88}" destId="{760775E5-6771-49D6-8F40-6AAA2AC1FF27}" srcOrd="0" destOrd="0" presId="urn:microsoft.com/office/officeart/2005/8/layout/lProcess3"/>
    <dgm:cxn modelId="{93D3A5BA-3326-49EE-9393-2C372F370A17}" srcId="{DCCF09F1-BB55-4EA0-8395-981B41AF35AC}" destId="{539822C2-DCA5-40A1-9E67-83FA4C2CCA74}" srcOrd="2" destOrd="0" parTransId="{98C1141E-B6FC-444A-9842-147C8C68CE46}" sibTransId="{F99FF2BD-FE55-4886-8503-A0600E1599B3}"/>
    <dgm:cxn modelId="{A96F25F3-C7BD-4274-83B7-EB1D2B21C09C}" srcId="{72C6FDAB-4418-4207-A526-9244B44EBE88}" destId="{8B86E0DC-A103-42D3-8AB0-CD2B21229C70}" srcOrd="0" destOrd="0" parTransId="{5B6FF76B-790A-4246-9DDC-2671332AA029}" sibTransId="{BE7627A7-6319-4A68-A501-050194379D15}"/>
    <dgm:cxn modelId="{7452900A-A825-4DF9-81B1-A073F96C4BA7}" type="presOf" srcId="{2192623D-525D-4E7A-8E6C-83899FAB448D}" destId="{38B16A91-605D-4D02-8493-B734E97CAF16}" srcOrd="0" destOrd="0" presId="urn:microsoft.com/office/officeart/2005/8/layout/lProcess3"/>
    <dgm:cxn modelId="{1B4457D4-170E-4F44-9684-CFC7F396C22A}" srcId="{539822C2-DCA5-40A1-9E67-83FA4C2CCA74}" destId="{F7DD5A7D-5782-4447-A223-D2CC3B788E82}" srcOrd="0" destOrd="0" parTransId="{5904DB40-A14A-428B-A598-6F24EBF7B660}" sibTransId="{60CFE87C-DE3F-4346-B9FB-3C2096D2DD1A}"/>
    <dgm:cxn modelId="{E0EEA2AF-48EF-4EBA-8006-DBB3914A3844}" srcId="{DCCF09F1-BB55-4EA0-8395-981B41AF35AC}" destId="{72C6FDAB-4418-4207-A526-9244B44EBE88}" srcOrd="1" destOrd="0" parTransId="{E0907387-049B-4611-87A1-9E596DD5BB37}" sibTransId="{1D8862B3-F95B-4828-B587-6019C97E9FA0}"/>
    <dgm:cxn modelId="{C3A51109-5208-48AE-9472-EF37C73A6E2F}" type="presOf" srcId="{2B12A7E1-142D-46A7-B425-5E1FDB198068}" destId="{4918A970-CB0F-445A-89A8-94C35BD5E25C}" srcOrd="0" destOrd="0" presId="urn:microsoft.com/office/officeart/2005/8/layout/lProcess3"/>
    <dgm:cxn modelId="{627AAB89-D91F-4DB9-AFB6-B027799D7261}" type="presOf" srcId="{F7DD5A7D-5782-4447-A223-D2CC3B788E82}" destId="{46042724-68E0-4E3E-9260-DABA0A9C730D}" srcOrd="0" destOrd="0" presId="urn:microsoft.com/office/officeart/2005/8/layout/lProcess3"/>
    <dgm:cxn modelId="{12F38011-911E-4F17-9E5A-CC51F5CBFB33}" type="presOf" srcId="{0BC216B3-417F-4E93-BFEF-5E3CF25CA072}" destId="{FADF3FD0-6C65-4AA1-9DAF-39C09811593B}" srcOrd="0" destOrd="0" presId="urn:microsoft.com/office/officeart/2005/8/layout/lProcess3"/>
    <dgm:cxn modelId="{EACB5998-8134-45F2-A940-9CC2ACB2AA20}" srcId="{C976DEA6-8E0B-44D7-94EC-8DA33DF459FE}" destId="{2192623D-525D-4E7A-8E6C-83899FAB448D}" srcOrd="0" destOrd="0" parTransId="{E2517BDC-D6A4-4B11-9BA0-910AAB04BEAA}" sibTransId="{5F284F29-C8D5-4978-B094-4CE018495895}"/>
    <dgm:cxn modelId="{73F076A2-8339-49DD-88E6-D3099FDDFA7A}" srcId="{0BC216B3-417F-4E93-BFEF-5E3CF25CA072}" destId="{C481F051-667A-4A5D-B93D-7DC8E118E07B}" srcOrd="0" destOrd="0" parTransId="{FF9CEEDF-DC8D-428B-9A91-B7DD573EE1E4}" sibTransId="{FDA7453D-15A1-4C3B-AF5D-B49A201F4589}"/>
    <dgm:cxn modelId="{7BD5E99F-EE10-4EA9-B1F1-D38E865E5FE7}" type="presOf" srcId="{C481F051-667A-4A5D-B93D-7DC8E118E07B}" destId="{789A259C-662F-4CF4-839A-6C4AF19460B2}" srcOrd="0" destOrd="0" presId="urn:microsoft.com/office/officeart/2005/8/layout/lProcess3"/>
    <dgm:cxn modelId="{D7AA0FD2-4D6B-4361-A1F7-A771AB2F0423}" type="presOf" srcId="{C976DEA6-8E0B-44D7-94EC-8DA33DF459FE}" destId="{B7E1C5E0-016B-4F19-AFC8-B03C5E02DC68}" srcOrd="0" destOrd="0" presId="urn:microsoft.com/office/officeart/2005/8/layout/lProcess3"/>
    <dgm:cxn modelId="{25B3B492-DA25-4674-ADDC-3FA9DF3AEBF7}" type="presOf" srcId="{F2616293-4175-4AB0-B851-D98E463B2B29}" destId="{1789F262-DF65-4451-ACF4-CDC7E109F15C}" srcOrd="0" destOrd="0" presId="urn:microsoft.com/office/officeart/2005/8/layout/lProcess3"/>
    <dgm:cxn modelId="{3443A6D8-4947-414A-9C10-8E8DC34110B3}" type="presOf" srcId="{DCCF09F1-BB55-4EA0-8395-981B41AF35AC}" destId="{F54FF06F-4B62-49DA-9040-2F0D4BEEB2BA}" srcOrd="0" destOrd="0" presId="urn:microsoft.com/office/officeart/2005/8/layout/lProcess3"/>
    <dgm:cxn modelId="{B58BC542-5A7B-43B6-9D4D-925471C5FE4E}" type="presOf" srcId="{539822C2-DCA5-40A1-9E67-83FA4C2CCA74}" destId="{9FD2DC15-8DC8-4CFB-B0C6-0623B2328F24}" srcOrd="0" destOrd="0" presId="urn:microsoft.com/office/officeart/2005/8/layout/lProcess3"/>
    <dgm:cxn modelId="{4BA4FC0B-C517-4A2D-9B42-E4557824F4F3}" type="presOf" srcId="{94F1B692-BE84-4A6E-8FD9-F259CD58B5DA}" destId="{DC4F93D2-5ABC-4371-ADD9-6926E5F08FE8}" srcOrd="0" destOrd="0" presId="urn:microsoft.com/office/officeart/2005/8/layout/lProcess3"/>
    <dgm:cxn modelId="{53F1ACC9-DD6A-4AC9-B107-3434938EC032}" srcId="{DCCF09F1-BB55-4EA0-8395-981B41AF35AC}" destId="{0BC216B3-417F-4E93-BFEF-5E3CF25CA072}" srcOrd="4" destOrd="0" parTransId="{8E0F1D1E-3117-4B10-B85E-DFFC8D32D425}" sibTransId="{9F833157-7718-49DA-9B6B-B691ECC3294F}"/>
    <dgm:cxn modelId="{E0AD709A-E6AE-45C2-B3AA-43FBEBBFBF24}" type="presParOf" srcId="{F54FF06F-4B62-49DA-9040-2F0D4BEEB2BA}" destId="{6CBACB21-949C-423E-86D5-18340ACA425F}" srcOrd="0" destOrd="0" presId="urn:microsoft.com/office/officeart/2005/8/layout/lProcess3"/>
    <dgm:cxn modelId="{769E11C2-5481-489D-BC0A-EC2AFCB1223D}" type="presParOf" srcId="{6CBACB21-949C-423E-86D5-18340ACA425F}" destId="{DC4F93D2-5ABC-4371-ADD9-6926E5F08FE8}" srcOrd="0" destOrd="0" presId="urn:microsoft.com/office/officeart/2005/8/layout/lProcess3"/>
    <dgm:cxn modelId="{3D97BC3E-9094-4994-95FB-AFF28584C5A6}" type="presParOf" srcId="{6CBACB21-949C-423E-86D5-18340ACA425F}" destId="{56A65A03-E815-44D9-98F9-9861BE24F284}" srcOrd="1" destOrd="0" presId="urn:microsoft.com/office/officeart/2005/8/layout/lProcess3"/>
    <dgm:cxn modelId="{7A617B17-636C-42DA-9AC1-33B1F5A418F8}" type="presParOf" srcId="{6CBACB21-949C-423E-86D5-18340ACA425F}" destId="{4918A970-CB0F-445A-89A8-94C35BD5E25C}" srcOrd="2" destOrd="0" presId="urn:microsoft.com/office/officeart/2005/8/layout/lProcess3"/>
    <dgm:cxn modelId="{C18C5CCF-A08A-4FF1-979C-AB66908EB46D}" type="presParOf" srcId="{F54FF06F-4B62-49DA-9040-2F0D4BEEB2BA}" destId="{BA032BCE-78F2-4A4B-987D-0471C4EE021B}" srcOrd="1" destOrd="0" presId="urn:microsoft.com/office/officeart/2005/8/layout/lProcess3"/>
    <dgm:cxn modelId="{3DE0F9B3-CEE6-4F2F-8D33-9228483E1027}" type="presParOf" srcId="{F54FF06F-4B62-49DA-9040-2F0D4BEEB2BA}" destId="{1EC06817-398C-415A-95E2-F06D990E9D91}" srcOrd="2" destOrd="0" presId="urn:microsoft.com/office/officeart/2005/8/layout/lProcess3"/>
    <dgm:cxn modelId="{AFDB39DD-D11C-4FC3-9901-9DF096E391B8}" type="presParOf" srcId="{1EC06817-398C-415A-95E2-F06D990E9D91}" destId="{760775E5-6771-49D6-8F40-6AAA2AC1FF27}" srcOrd="0" destOrd="0" presId="urn:microsoft.com/office/officeart/2005/8/layout/lProcess3"/>
    <dgm:cxn modelId="{38AD920C-2B1D-45E7-B314-0A61A4026D4C}" type="presParOf" srcId="{1EC06817-398C-415A-95E2-F06D990E9D91}" destId="{767BB7B2-8E8C-4D23-8B31-4BFD289EDCB0}" srcOrd="1" destOrd="0" presId="urn:microsoft.com/office/officeart/2005/8/layout/lProcess3"/>
    <dgm:cxn modelId="{99EFD3AB-ACD1-4DCC-A74F-D1FE8EDEB959}" type="presParOf" srcId="{1EC06817-398C-415A-95E2-F06D990E9D91}" destId="{2D2EDDD2-DCCF-490E-ADF7-BB17DC9BDACB}" srcOrd="2" destOrd="0" presId="urn:microsoft.com/office/officeart/2005/8/layout/lProcess3"/>
    <dgm:cxn modelId="{3E136296-619F-4BDD-BB78-8A1CB075E389}" type="presParOf" srcId="{F54FF06F-4B62-49DA-9040-2F0D4BEEB2BA}" destId="{EA47B7F9-9913-48DC-88C8-7E6C9639129B}" srcOrd="3" destOrd="0" presId="urn:microsoft.com/office/officeart/2005/8/layout/lProcess3"/>
    <dgm:cxn modelId="{08E06368-705B-4A62-BB56-321EB6975DEF}" type="presParOf" srcId="{F54FF06F-4B62-49DA-9040-2F0D4BEEB2BA}" destId="{87E4B762-3E04-4B13-98D7-202EC740A2E7}" srcOrd="4" destOrd="0" presId="urn:microsoft.com/office/officeart/2005/8/layout/lProcess3"/>
    <dgm:cxn modelId="{EAB5E939-6102-4273-8FD6-270B92A3DB66}" type="presParOf" srcId="{87E4B762-3E04-4B13-98D7-202EC740A2E7}" destId="{9FD2DC15-8DC8-4CFB-B0C6-0623B2328F24}" srcOrd="0" destOrd="0" presId="urn:microsoft.com/office/officeart/2005/8/layout/lProcess3"/>
    <dgm:cxn modelId="{A78F34B4-F02D-4743-A120-5C3391C099C8}" type="presParOf" srcId="{87E4B762-3E04-4B13-98D7-202EC740A2E7}" destId="{D381A68F-0951-422A-AD08-F65786B19941}" srcOrd="1" destOrd="0" presId="urn:microsoft.com/office/officeart/2005/8/layout/lProcess3"/>
    <dgm:cxn modelId="{33ECE5AE-05A4-4555-9457-C9C1527971F4}" type="presParOf" srcId="{87E4B762-3E04-4B13-98D7-202EC740A2E7}" destId="{46042724-68E0-4E3E-9260-DABA0A9C730D}" srcOrd="2" destOrd="0" presId="urn:microsoft.com/office/officeart/2005/8/layout/lProcess3"/>
    <dgm:cxn modelId="{342AC38F-042D-4078-BF98-138BBDDE8123}" type="presParOf" srcId="{F54FF06F-4B62-49DA-9040-2F0D4BEEB2BA}" destId="{D3838220-7011-4868-9446-0C91D374E7DC}" srcOrd="5" destOrd="0" presId="urn:microsoft.com/office/officeart/2005/8/layout/lProcess3"/>
    <dgm:cxn modelId="{8980EA20-029F-47ED-AEE8-4539FD6BB51F}" type="presParOf" srcId="{F54FF06F-4B62-49DA-9040-2F0D4BEEB2BA}" destId="{C8101C1C-3D94-4D3D-BDD3-B158D82F57AC}" srcOrd="6" destOrd="0" presId="urn:microsoft.com/office/officeart/2005/8/layout/lProcess3"/>
    <dgm:cxn modelId="{6CE27513-B81D-4512-B4A2-67F1474D8D83}" type="presParOf" srcId="{C8101C1C-3D94-4D3D-BDD3-B158D82F57AC}" destId="{B7E1C5E0-016B-4F19-AFC8-B03C5E02DC68}" srcOrd="0" destOrd="0" presId="urn:microsoft.com/office/officeart/2005/8/layout/lProcess3"/>
    <dgm:cxn modelId="{80DF853A-D2A0-4D6D-955C-C7477597FFB6}" type="presParOf" srcId="{C8101C1C-3D94-4D3D-BDD3-B158D82F57AC}" destId="{831C984E-2FF1-4913-8050-2DE7B1AD7124}" srcOrd="1" destOrd="0" presId="urn:microsoft.com/office/officeart/2005/8/layout/lProcess3"/>
    <dgm:cxn modelId="{D8B077D4-1459-4429-B692-9FD29F094A87}" type="presParOf" srcId="{C8101C1C-3D94-4D3D-BDD3-B158D82F57AC}" destId="{38B16A91-605D-4D02-8493-B734E97CAF16}" srcOrd="2" destOrd="0" presId="urn:microsoft.com/office/officeart/2005/8/layout/lProcess3"/>
    <dgm:cxn modelId="{47FCB25B-441B-44DE-B4F5-DA444912419F}" type="presParOf" srcId="{F54FF06F-4B62-49DA-9040-2F0D4BEEB2BA}" destId="{ACF372C0-139E-4AFD-9761-96DD5ADBD8F3}" srcOrd="7" destOrd="0" presId="urn:microsoft.com/office/officeart/2005/8/layout/lProcess3"/>
    <dgm:cxn modelId="{19EA6E43-A1BC-43EC-8567-1ABBB7001AAC}" type="presParOf" srcId="{F54FF06F-4B62-49DA-9040-2F0D4BEEB2BA}" destId="{DC79B873-CB39-4F4D-A1DF-79811CB7B5F0}" srcOrd="8" destOrd="0" presId="urn:microsoft.com/office/officeart/2005/8/layout/lProcess3"/>
    <dgm:cxn modelId="{BF11AA19-6097-4E35-BC09-60B836E028C6}" type="presParOf" srcId="{DC79B873-CB39-4F4D-A1DF-79811CB7B5F0}" destId="{FADF3FD0-6C65-4AA1-9DAF-39C09811593B}" srcOrd="0" destOrd="0" presId="urn:microsoft.com/office/officeart/2005/8/layout/lProcess3"/>
    <dgm:cxn modelId="{C7AEDBE1-DDAE-4E50-83C7-61D0DBDD353A}" type="presParOf" srcId="{DC79B873-CB39-4F4D-A1DF-79811CB7B5F0}" destId="{6264C5EA-3200-4EC4-9516-BB84C0460346}" srcOrd="1" destOrd="0" presId="urn:microsoft.com/office/officeart/2005/8/layout/lProcess3"/>
    <dgm:cxn modelId="{8D744384-AA2E-455D-8875-03E8D3EB0D41}" type="presParOf" srcId="{DC79B873-CB39-4F4D-A1DF-79811CB7B5F0}" destId="{789A259C-662F-4CF4-839A-6C4AF19460B2}" srcOrd="2" destOrd="0" presId="urn:microsoft.com/office/officeart/2005/8/layout/lProcess3"/>
    <dgm:cxn modelId="{07F63980-CFEE-4E8A-9210-63D9EE99FF1D}" type="presParOf" srcId="{F54FF06F-4B62-49DA-9040-2F0D4BEEB2BA}" destId="{411ED498-BD7B-4B92-B556-E48857E6DC46}" srcOrd="9" destOrd="0" presId="urn:microsoft.com/office/officeart/2005/8/layout/lProcess3"/>
    <dgm:cxn modelId="{6591D28B-1BB1-4237-81C2-877CA6E36E48}" type="presParOf" srcId="{F54FF06F-4B62-49DA-9040-2F0D4BEEB2BA}" destId="{F0F5ECD0-16FC-479E-BB72-0F5FBF0F1775}" srcOrd="10" destOrd="0" presId="urn:microsoft.com/office/officeart/2005/8/layout/lProcess3"/>
    <dgm:cxn modelId="{BB714C51-6BAC-4A2D-961B-79B5967D38C8}" type="presParOf" srcId="{F0F5ECD0-16FC-479E-BB72-0F5FBF0F1775}" destId="{C0AD25B8-AB9D-46AC-A645-7B6E3ABC3339}" srcOrd="0" destOrd="0" presId="urn:microsoft.com/office/officeart/2005/8/layout/lProcess3"/>
    <dgm:cxn modelId="{9BAA17E1-B9BF-49E8-BE67-BC47342B13D0}" type="presParOf" srcId="{F0F5ECD0-16FC-479E-BB72-0F5FBF0F1775}" destId="{8D5481E5-BFEE-490D-AE61-656AB51DF1FC}" srcOrd="1" destOrd="0" presId="urn:microsoft.com/office/officeart/2005/8/layout/lProcess3"/>
    <dgm:cxn modelId="{B153622B-1943-4E2B-8833-4D100D60FC08}" type="presParOf" srcId="{F0F5ECD0-16FC-479E-BB72-0F5FBF0F1775}" destId="{1789F262-DF65-4451-ACF4-CDC7E109F15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93D2-5ABC-4371-ADD9-6926E5F08FE8}">
      <dsp:nvSpPr>
        <dsp:cNvPr id="0" name=""/>
        <dsp:cNvSpPr/>
      </dsp:nvSpPr>
      <dsp:spPr>
        <a:xfrm>
          <a:off x="605030" y="2209"/>
          <a:ext cx="1676699" cy="67067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kern="1200" dirty="0"/>
            <a:t>1.</a:t>
          </a:r>
        </a:p>
      </dsp:txBody>
      <dsp:txXfrm>
        <a:off x="940370" y="2209"/>
        <a:ext cx="1006020" cy="670679"/>
      </dsp:txXfrm>
    </dsp:sp>
    <dsp:sp modelId="{4918A970-CB0F-445A-89A8-94C35BD5E25C}">
      <dsp:nvSpPr>
        <dsp:cNvPr id="0" name=""/>
        <dsp:cNvSpPr/>
      </dsp:nvSpPr>
      <dsp:spPr>
        <a:xfrm>
          <a:off x="2091223" y="73852"/>
          <a:ext cx="5001643" cy="5566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kern="1200" dirty="0">
              <a:latin typeface="Arial" panose="020B0604020202020204" pitchFamily="34" charset="0"/>
              <a:cs typeface="Arial" panose="020B0604020202020204" pitchFamily="34" charset="0"/>
            </a:rPr>
            <a:t>Підготовчий етап</a:t>
          </a:r>
        </a:p>
      </dsp:txBody>
      <dsp:txXfrm>
        <a:off x="2369555" y="73852"/>
        <a:ext cx="4444979" cy="556664"/>
      </dsp:txXfrm>
    </dsp:sp>
    <dsp:sp modelId="{760775E5-6771-49D6-8F40-6AAA2AC1FF27}">
      <dsp:nvSpPr>
        <dsp:cNvPr id="0" name=""/>
        <dsp:cNvSpPr/>
      </dsp:nvSpPr>
      <dsp:spPr>
        <a:xfrm>
          <a:off x="605030" y="766784"/>
          <a:ext cx="1676699" cy="67067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kern="1200" dirty="0"/>
            <a:t>2.</a:t>
          </a:r>
        </a:p>
      </dsp:txBody>
      <dsp:txXfrm>
        <a:off x="940370" y="766784"/>
        <a:ext cx="1006020" cy="670679"/>
      </dsp:txXfrm>
    </dsp:sp>
    <dsp:sp modelId="{2D2EDDD2-DCCF-490E-ADF7-BB17DC9BDACB}">
      <dsp:nvSpPr>
        <dsp:cNvPr id="0" name=""/>
        <dsp:cNvSpPr/>
      </dsp:nvSpPr>
      <dsp:spPr>
        <a:xfrm>
          <a:off x="2063759" y="823792"/>
          <a:ext cx="4955078" cy="5566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kern="1200" dirty="0">
              <a:latin typeface="Arial" panose="020B0604020202020204" pitchFamily="34" charset="0"/>
              <a:cs typeface="Arial" panose="020B0604020202020204" pitchFamily="34" charset="0"/>
            </a:rPr>
            <a:t>Визначення сфери охоплення СЕО</a:t>
          </a:r>
        </a:p>
      </dsp:txBody>
      <dsp:txXfrm>
        <a:off x="2342091" y="823792"/>
        <a:ext cx="4398414" cy="556664"/>
      </dsp:txXfrm>
    </dsp:sp>
    <dsp:sp modelId="{9FD2DC15-8DC8-4CFB-B0C6-0623B2328F24}">
      <dsp:nvSpPr>
        <dsp:cNvPr id="0" name=""/>
        <dsp:cNvSpPr/>
      </dsp:nvSpPr>
      <dsp:spPr>
        <a:xfrm>
          <a:off x="605030" y="1531359"/>
          <a:ext cx="1676699" cy="67067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kern="1200" dirty="0"/>
            <a:t>3.</a:t>
          </a:r>
        </a:p>
      </dsp:txBody>
      <dsp:txXfrm>
        <a:off x="940370" y="1531359"/>
        <a:ext cx="1006020" cy="670679"/>
      </dsp:txXfrm>
    </dsp:sp>
    <dsp:sp modelId="{46042724-68E0-4E3E-9260-DABA0A9C730D}">
      <dsp:nvSpPr>
        <dsp:cNvPr id="0" name=""/>
        <dsp:cNvSpPr/>
      </dsp:nvSpPr>
      <dsp:spPr>
        <a:xfrm>
          <a:off x="2063759" y="1588367"/>
          <a:ext cx="5040999" cy="5566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kern="1200" dirty="0">
              <a:latin typeface="Arial" panose="020B0604020202020204" pitchFamily="34" charset="0"/>
              <a:cs typeface="Arial" panose="020B0604020202020204" pitchFamily="34" charset="0"/>
            </a:rPr>
            <a:t>Оцінка екологічної ситуації на території регіону</a:t>
          </a:r>
        </a:p>
      </dsp:txBody>
      <dsp:txXfrm>
        <a:off x="2342091" y="1588367"/>
        <a:ext cx="4484335" cy="556664"/>
      </dsp:txXfrm>
    </dsp:sp>
    <dsp:sp modelId="{B7E1C5E0-016B-4F19-AFC8-B03C5E02DC68}">
      <dsp:nvSpPr>
        <dsp:cNvPr id="0" name=""/>
        <dsp:cNvSpPr/>
      </dsp:nvSpPr>
      <dsp:spPr>
        <a:xfrm>
          <a:off x="605030" y="2295935"/>
          <a:ext cx="1676699" cy="67067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kern="1200" dirty="0"/>
            <a:t>4.</a:t>
          </a:r>
        </a:p>
      </dsp:txBody>
      <dsp:txXfrm>
        <a:off x="940370" y="2295935"/>
        <a:ext cx="1006020" cy="670679"/>
      </dsp:txXfrm>
    </dsp:sp>
    <dsp:sp modelId="{38B16A91-605D-4D02-8493-B734E97CAF16}">
      <dsp:nvSpPr>
        <dsp:cNvPr id="0" name=""/>
        <dsp:cNvSpPr/>
      </dsp:nvSpPr>
      <dsp:spPr>
        <a:xfrm>
          <a:off x="2076233" y="2352942"/>
          <a:ext cx="5036281" cy="5566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kern="1200" dirty="0">
              <a:latin typeface="Arial" panose="020B0604020202020204" pitchFamily="34" charset="0"/>
              <a:cs typeface="Arial" panose="020B0604020202020204" pitchFamily="34" charset="0"/>
            </a:rPr>
            <a:t>Проведення СЕО</a:t>
          </a:r>
        </a:p>
      </dsp:txBody>
      <dsp:txXfrm>
        <a:off x="2354565" y="2352942"/>
        <a:ext cx="4479617" cy="556664"/>
      </dsp:txXfrm>
    </dsp:sp>
    <dsp:sp modelId="{FADF3FD0-6C65-4AA1-9DAF-39C09811593B}">
      <dsp:nvSpPr>
        <dsp:cNvPr id="0" name=""/>
        <dsp:cNvSpPr/>
      </dsp:nvSpPr>
      <dsp:spPr>
        <a:xfrm>
          <a:off x="605030" y="3060510"/>
          <a:ext cx="1676699" cy="67067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kern="1200" dirty="0"/>
            <a:t>5.</a:t>
          </a:r>
        </a:p>
      </dsp:txBody>
      <dsp:txXfrm>
        <a:off x="940370" y="3060510"/>
        <a:ext cx="1006020" cy="670679"/>
      </dsp:txXfrm>
    </dsp:sp>
    <dsp:sp modelId="{789A259C-662F-4CF4-839A-6C4AF19460B2}">
      <dsp:nvSpPr>
        <dsp:cNvPr id="0" name=""/>
        <dsp:cNvSpPr/>
      </dsp:nvSpPr>
      <dsp:spPr>
        <a:xfrm>
          <a:off x="2063759" y="3093136"/>
          <a:ext cx="5180082" cy="60542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kern="1200" dirty="0">
              <a:latin typeface="Arial" panose="020B0604020202020204" pitchFamily="34" charset="0"/>
              <a:cs typeface="Arial" panose="020B0604020202020204" pitchFamily="34" charset="0"/>
            </a:rPr>
            <a:t>Розроблення документації з СЕО та передача на затвердження</a:t>
          </a:r>
        </a:p>
      </dsp:txBody>
      <dsp:txXfrm>
        <a:off x="2366473" y="3093136"/>
        <a:ext cx="4574654" cy="605428"/>
      </dsp:txXfrm>
    </dsp:sp>
    <dsp:sp modelId="{C0AD25B8-AB9D-46AC-A645-7B6E3ABC3339}">
      <dsp:nvSpPr>
        <dsp:cNvPr id="0" name=""/>
        <dsp:cNvSpPr/>
      </dsp:nvSpPr>
      <dsp:spPr>
        <a:xfrm>
          <a:off x="605030" y="3844284"/>
          <a:ext cx="1676699" cy="67067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kern="1200" dirty="0"/>
            <a:t>6.</a:t>
          </a:r>
        </a:p>
      </dsp:txBody>
      <dsp:txXfrm>
        <a:off x="940370" y="3844284"/>
        <a:ext cx="1006020" cy="670679"/>
      </dsp:txXfrm>
    </dsp:sp>
    <dsp:sp modelId="{1789F262-DF65-4451-ACF4-CDC7E109F15C}">
      <dsp:nvSpPr>
        <dsp:cNvPr id="0" name=""/>
        <dsp:cNvSpPr/>
      </dsp:nvSpPr>
      <dsp:spPr>
        <a:xfrm>
          <a:off x="2063759" y="3825085"/>
          <a:ext cx="5154586" cy="70907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kern="1200" dirty="0">
              <a:latin typeface="Arial" panose="020B0604020202020204" pitchFamily="34" charset="0"/>
              <a:cs typeface="Arial" panose="020B0604020202020204" pitchFamily="34" charset="0"/>
            </a:rPr>
            <a:t>Моніторинг фактичного впливу впровадження Стратегії на довкілля</a:t>
          </a:r>
        </a:p>
      </dsp:txBody>
      <dsp:txXfrm>
        <a:off x="2418299" y="3825085"/>
        <a:ext cx="4445507" cy="7090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0.42014</cdr:x>
      <cdr:y>0.07143</cdr:y>
    </cdr:from>
    <cdr:to>
      <cdr:x>0.58681</cdr:x>
      <cdr:y>0.35714</cdr:y>
    </cdr:to>
    <cdr:sp macro="" textlink="">
      <cdr:nvSpPr>
        <cdr:cNvPr id="2" name="Поле 1"/>
        <cdr:cNvSpPr txBox="1"/>
      </cdr:nvSpPr>
      <cdr:spPr>
        <a:xfrm xmlns:a="http://schemas.openxmlformats.org/drawingml/2006/main">
          <a:off x="2305050"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uk-UA" sz="1100"/>
        </a:p>
      </cdr:txBody>
    </cdr:sp>
  </cdr:relSizeAnchor>
  <cdr:relSizeAnchor xmlns:cdr="http://schemas.openxmlformats.org/drawingml/2006/chartDrawing">
    <cdr:from>
      <cdr:x>0.41319</cdr:x>
      <cdr:y>0.07937</cdr:y>
    </cdr:from>
    <cdr:to>
      <cdr:x>0.57986</cdr:x>
      <cdr:y>0.36508</cdr:y>
    </cdr:to>
    <cdr:sp macro="" textlink="">
      <cdr:nvSpPr>
        <cdr:cNvPr id="3" name="Поле 2"/>
        <cdr:cNvSpPr txBox="1"/>
      </cdr:nvSpPr>
      <cdr:spPr>
        <a:xfrm xmlns:a="http://schemas.openxmlformats.org/drawingml/2006/main">
          <a:off x="2266950" y="25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uk-U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57CBA-BE18-41DB-8C2B-06601FEF50FF}" type="datetimeFigureOut">
              <a:rPr lang="uk-UA" smtClean="0"/>
              <a:t>25.01.2022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F185A-63A1-4205-961D-E2B06C05AFD8}" type="slidenum">
              <a:rPr lang="uk-UA" smtClean="0"/>
              <a:t>‹#›</a:t>
            </a:fld>
            <a:endParaRPr lang="uk-UA"/>
          </a:p>
        </p:txBody>
      </p:sp>
    </p:spTree>
    <p:extLst>
      <p:ext uri="{BB962C8B-B14F-4D97-AF65-F5344CB8AC3E}">
        <p14:creationId xmlns:p14="http://schemas.microsoft.com/office/powerpoint/2010/main" val="257729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294573D4-5081-4003-BA28-51BBC1FEB37E}" type="slidenum">
              <a:rPr lang="de-DE" smtClean="0"/>
              <a:pPr>
                <a:defRPr/>
              </a:pPr>
              <a:t>32</a:t>
            </a:fld>
            <a:endParaRPr lang="de-DE"/>
          </a:p>
        </p:txBody>
      </p:sp>
      <p:sp>
        <p:nvSpPr>
          <p:cNvPr id="72707" name="Rectangle 2"/>
          <p:cNvSpPr>
            <a:spLocks noGrp="1" noRot="1" noChangeAspect="1" noChangeArrowheads="1" noTextEdit="1"/>
          </p:cNvSpPr>
          <p:nvPr>
            <p:ph type="sldImg"/>
          </p:nvPr>
        </p:nvSpPr>
        <p:spPr>
          <a:xfrm>
            <a:off x="1146175" y="687388"/>
            <a:ext cx="4567238" cy="3425825"/>
          </a:xfrm>
          <a:ln w="12700"/>
        </p:spPr>
      </p:sp>
      <p:sp>
        <p:nvSpPr>
          <p:cNvPr id="72708" name="Rectangle 3"/>
          <p:cNvSpPr>
            <a:spLocks noGrp="1" noChangeArrowheads="1"/>
          </p:cNvSpPr>
          <p:nvPr>
            <p:ph type="body" idx="1"/>
          </p:nvPr>
        </p:nvSpPr>
        <p:spPr>
          <a:xfrm>
            <a:off x="912814" y="4342124"/>
            <a:ext cx="5032375" cy="41158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06" tIns="45103" rIns="90206" bIns="45103"/>
          <a:lstStyle/>
          <a:p>
            <a:pPr eaLnBrk="1" hangingPunct="1"/>
            <a:endParaRPr lang="cs-CZ" alt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ACCD0E89-794C-4F89-8AD1-8C6D0E1EF89A}" type="slidenum">
              <a:rPr lang="uk-UA" smtClean="0"/>
              <a:pPr/>
              <a:t>50</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ий слайд">
    <p:spTree>
      <p:nvGrpSpPr>
        <p:cNvPr id="1" name=""/>
        <p:cNvGrpSpPr/>
        <p:nvPr/>
      </p:nvGrpSpPr>
      <p:grpSpPr>
        <a:xfrm>
          <a:off x="0" y="0"/>
          <a:ext cx="0" cy="0"/>
          <a:chOff x="0" y="0"/>
          <a:chExt cx="0" cy="0"/>
        </a:xfrm>
      </p:grpSpPr>
      <p:pic>
        <p:nvPicPr>
          <p:cNvPr id="13"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extLst>
      <p:ext uri="{BB962C8B-B14F-4D97-AF65-F5344CB8AC3E}">
        <p14:creationId xmlns:p14="http://schemas.microsoft.com/office/powerpoint/2010/main" val="5911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73945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5" name="Місце для нижнього колонтитула 4"/>
          <p:cNvSpPr>
            <a:spLocks noGrp="1"/>
          </p:cNvSpPr>
          <p:nvPr>
            <p:ph type="ftr" sz="quarter" idx="11"/>
          </p:nvPr>
        </p:nvSpPr>
        <p:spPr/>
        <p:txBody>
          <a:bodyPr/>
          <a:lstStyle/>
          <a:p>
            <a:endParaRPr lang="en-US"/>
          </a:p>
        </p:txBody>
      </p:sp>
      <p:sp>
        <p:nvSpPr>
          <p:cNvPr id="6" name="Місце для номера слайда 5"/>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223084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uk-UA"/>
              <a:t>Зразок заголовка</a:t>
            </a:r>
            <a:endParaRPr lang="en-US"/>
          </a:p>
        </p:txBody>
      </p:sp>
      <p:sp>
        <p:nvSpPr>
          <p:cNvPr id="3" name="Пі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5"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Місце для номера слайда 5"/>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176258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вмісту 2"/>
          <p:cNvSpPr>
            <a:spLocks noGrp="1"/>
          </p:cNvSpPr>
          <p:nvPr>
            <p:ph idx="1"/>
          </p:nvPr>
        </p:nvSpPr>
        <p:spPr>
          <a:xfrm>
            <a:off x="457200" y="1600200"/>
            <a:ext cx="8229600" cy="4525963"/>
          </a:xfrm>
          <a:prstGeom prst="rect">
            <a:avLst/>
          </a:prstGeo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5"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Місце для номера слайда 5"/>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169208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uk-UA"/>
              <a:t>Зразок заголовка</a:t>
            </a:r>
            <a:endParaRPr lang="en-US"/>
          </a:p>
        </p:txBody>
      </p:sp>
      <p:sp>
        <p:nvSpPr>
          <p:cNvPr id="3" name="Місце для тексту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5"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Місце для номера слайда 5"/>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258966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вмісту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вмісту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4"/>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6" name="Місце для нижнього колонтитула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Місце для номера слайда 6"/>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4191428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uk-UA"/>
              <a:t>Зразок заголовка</a:t>
            </a:r>
            <a:endParaRPr lang="en-US"/>
          </a:p>
        </p:txBody>
      </p:sp>
      <p:sp>
        <p:nvSpPr>
          <p:cNvPr id="3" name="Місце для тексту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тексту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7" name="Місце для дати 6"/>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8" name="Місце для нижнього колонтитула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Місце для номера слайда 8"/>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81283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дати 2"/>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4" name="Місце для нижнього колонтитула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Місце для номера слайда 4"/>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383059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3" name="Місце для нижнього колонтитула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Місце для номера слайда 3"/>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3107703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uk-UA"/>
              <a:t>Зразок заголовка</a:t>
            </a:r>
            <a:endParaRPr lang="en-US"/>
          </a:p>
        </p:txBody>
      </p:sp>
      <p:sp>
        <p:nvSpPr>
          <p:cNvPr id="3" name="Місце для вмісту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тексту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6" name="Місце для нижнього колонтитула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Місце для номера слайда 6"/>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272180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200" b="1" cap="all" baseline="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uk-UA" dirty="0"/>
              <a:t>Зразок заголовка</a:t>
            </a:r>
            <a:endParaRPr lang="en-US" dirty="0"/>
          </a:p>
        </p:txBody>
      </p:sp>
      <p:sp>
        <p:nvSpPr>
          <p:cNvPr id="3" name="Місце для вмісту 2"/>
          <p:cNvSpPr>
            <a:spLocks noGrp="1"/>
          </p:cNvSpPr>
          <p:nvPr>
            <p:ph idx="1"/>
          </p:nvPr>
        </p:nvSpPr>
        <p:spPr>
          <a:xfrm>
            <a:off x="457200" y="1600201"/>
            <a:ext cx="8229600" cy="4246594"/>
          </a:xfrm>
        </p:spPr>
        <p:txBody>
          <a:bodyPr/>
          <a:lstStyle>
            <a:lvl1pPr marL="342900" indent="-342900">
              <a:buClr>
                <a:srgbClr val="678C94"/>
              </a:buClr>
              <a:buFont typeface="Wingdings" panose="05000000000000000000" pitchFamily="2" charset="2"/>
              <a:buChar char="§"/>
              <a:defRPr>
                <a:solidFill>
                  <a:srgbClr val="3E3E40"/>
                </a:solidFill>
                <a:latin typeface="Arial" panose="020B0604020202020204" pitchFamily="34" charset="0"/>
                <a:cs typeface="Arial" panose="020B0604020202020204" pitchFamily="34" charset="0"/>
              </a:defRPr>
            </a:lvl1pPr>
            <a:lvl2pPr>
              <a:defRPr>
                <a:solidFill>
                  <a:srgbClr val="3E3E40"/>
                </a:solidFill>
                <a:latin typeface="Arial" panose="020B0604020202020204" pitchFamily="34" charset="0"/>
                <a:cs typeface="Arial" panose="020B0604020202020204" pitchFamily="34" charset="0"/>
              </a:defRPr>
            </a:lvl2pPr>
            <a:lvl3pPr>
              <a:defRPr>
                <a:solidFill>
                  <a:srgbClr val="3E3E40"/>
                </a:solidFill>
                <a:latin typeface="Arial" panose="020B0604020202020204" pitchFamily="34" charset="0"/>
                <a:cs typeface="Arial" panose="020B0604020202020204" pitchFamily="34" charset="0"/>
              </a:defRPr>
            </a:lvl3pPr>
            <a:lvl4pPr>
              <a:defRPr>
                <a:solidFill>
                  <a:srgbClr val="3E3E40"/>
                </a:solidFill>
                <a:latin typeface="Arial" panose="020B0604020202020204" pitchFamily="34" charset="0"/>
                <a:cs typeface="Arial" panose="020B0604020202020204" pitchFamily="34" charset="0"/>
              </a:defRPr>
            </a:lvl4pPr>
            <a:lvl5pPr>
              <a:defRPr>
                <a:solidFill>
                  <a:srgbClr val="3E3E40"/>
                </a:solidFill>
                <a:latin typeface="Arial" panose="020B0604020202020204" pitchFamily="34" charset="0"/>
                <a:cs typeface="Arial" panose="020B0604020202020204" pitchFamily="34" charset="0"/>
              </a:defRPr>
            </a:lvl5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6" name="Місце для номера слайда 5"/>
          <p:cNvSpPr>
            <a:spLocks noGrp="1"/>
          </p:cNvSpPr>
          <p:nvPr>
            <p:ph type="sldNum" sz="quarter" idx="12"/>
          </p:nvPr>
        </p:nvSpPr>
        <p:spPr>
          <a:xfrm>
            <a:off x="6553200" y="6165304"/>
            <a:ext cx="2133600" cy="365125"/>
          </a:xfrm>
        </p:spPr>
        <p:txBody>
          <a:bodyPr/>
          <a:lstStyle>
            <a:lvl1pPr>
              <a:defRPr sz="1050">
                <a:solidFill>
                  <a:srgbClr val="678C94"/>
                </a:solidFill>
                <a:latin typeface="Arial" panose="020B0604020202020204" pitchFamily="34" charset="0"/>
                <a:cs typeface="Arial" panose="020B0604020202020204" pitchFamily="34" charset="0"/>
              </a:defRPr>
            </a:lvl1pPr>
          </a:lstStyle>
          <a:p>
            <a:fld id="{AFF3B619-E758-4A27-ACBF-A5AD662677B1}" type="slidenum">
              <a:rPr lang="en-US" smtClean="0"/>
              <a:pPr/>
              <a:t>‹#›</a:t>
            </a:fld>
            <a:endParaRPr lang="en-US" dirty="0"/>
          </a:p>
        </p:txBody>
      </p:sp>
      <p:pic>
        <p:nvPicPr>
          <p:cNvPr id="7" name="Рисунок 2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9" t="36472" r="9813" b="42093"/>
          <a:stretch/>
        </p:blipFill>
        <p:spPr bwMode="auto">
          <a:xfrm>
            <a:off x="482600" y="5846794"/>
            <a:ext cx="2505224" cy="49756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 сполучна лінія 9"/>
          <p:cNvCxnSpPr/>
          <p:nvPr userDrawn="1"/>
        </p:nvCxnSpPr>
        <p:spPr>
          <a:xfrm>
            <a:off x="482600" y="1412776"/>
            <a:ext cx="8193856"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1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uk-UA"/>
              <a:t>Зразок заголовка</a:t>
            </a:r>
            <a:endParaRPr lang="en-US"/>
          </a:p>
        </p:txBody>
      </p:sp>
      <p:sp>
        <p:nvSpPr>
          <p:cNvPr id="3" name="Місце для зображення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Місце для тексту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6" name="Місце для нижнього колонтитула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Місце для номера слайда 6"/>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2748111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1600200"/>
            <a:ext cx="8229600" cy="4525963"/>
          </a:xfrm>
          <a:prstGeom prst="rect">
            <a:avLst/>
          </a:prstGeo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5"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Місце для номера слайда 5"/>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235608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a:prstGeom prst="rect">
            <a:avLst/>
          </a:prstGeom>
        </p:spPr>
        <p:txBody>
          <a:bodyPr vert="eaVert"/>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51525"/>
          </a:xfrm>
          <a:prstGeom prst="rect">
            <a:avLst/>
          </a:prstGeo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p:cNvSpPr>
            <a:spLocks noGrp="1"/>
          </p:cNvSpPr>
          <p:nvPr>
            <p:ph type="dt" sz="half" idx="10"/>
          </p:nvPr>
        </p:nvSpPr>
        <p:spPr>
          <a:xfrm>
            <a:off x="457200" y="6356350"/>
            <a:ext cx="2133600" cy="365125"/>
          </a:xfrm>
          <a:prstGeom prst="rect">
            <a:avLst/>
          </a:prstGeom>
        </p:spPr>
        <p:txBody>
          <a:bodyPr/>
          <a:lstStyle/>
          <a:p>
            <a:fld id="{F7313D66-EB67-4CFB-99DD-7ED1FB900601}" type="datetimeFigureOut">
              <a:rPr lang="en-US" smtClean="0"/>
              <a:t>1/25/2022</a:t>
            </a:fld>
            <a:endParaRPr lang="en-US"/>
          </a:p>
        </p:txBody>
      </p:sp>
      <p:sp>
        <p:nvSpPr>
          <p:cNvPr id="5"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Місце для номера слайда 5"/>
          <p:cNvSpPr>
            <a:spLocks noGrp="1"/>
          </p:cNvSpPr>
          <p:nvPr>
            <p:ph type="sldNum" sz="quarter" idx="12"/>
          </p:nvPr>
        </p:nvSpPr>
        <p:spPr>
          <a:xfrm>
            <a:off x="6553200" y="6356350"/>
            <a:ext cx="2133600" cy="365125"/>
          </a:xfrm>
          <a:prstGeom prst="rect">
            <a:avLst/>
          </a:prstGeom>
        </p:spPr>
        <p:txBody>
          <a:bodyPr/>
          <a:lstStyle/>
          <a:p>
            <a:fld id="{3699853F-EB2E-4D71-911F-792BE5E2A7CD}" type="slidenum">
              <a:rPr lang="en-US" smtClean="0"/>
              <a:t>‹#›</a:t>
            </a:fld>
            <a:endParaRPr lang="en-US"/>
          </a:p>
        </p:txBody>
      </p:sp>
    </p:spTree>
    <p:extLst>
      <p:ext uri="{BB962C8B-B14F-4D97-AF65-F5344CB8AC3E}">
        <p14:creationId xmlns:p14="http://schemas.microsoft.com/office/powerpoint/2010/main" val="229979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озділу">
    <p:spTree>
      <p:nvGrpSpPr>
        <p:cNvPr id="1" name=""/>
        <p:cNvGrpSpPr/>
        <p:nvPr/>
      </p:nvGrpSpPr>
      <p:grpSpPr>
        <a:xfrm>
          <a:off x="0" y="0"/>
          <a:ext cx="0" cy="0"/>
          <a:chOff x="0" y="0"/>
          <a:chExt cx="0" cy="0"/>
        </a:xfrm>
      </p:grpSpPr>
      <p:sp>
        <p:nvSpPr>
          <p:cNvPr id="14" name="Підзаголовок 2"/>
          <p:cNvSpPr txBox="1">
            <a:spLocks/>
          </p:cNvSpPr>
          <p:nvPr userDrawn="1"/>
        </p:nvSpPr>
        <p:spPr>
          <a:xfrm>
            <a:off x="0" y="3212976"/>
            <a:ext cx="9144000" cy="33148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90700" indent="0" algn="l"/>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ПРОЕКТ «ПАРТНЕРСТВО ДЛЯ РОЗВИТКУ МІСТ» </a:t>
            </a:r>
            <a:b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br>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впроваджує</a:t>
            </a:r>
            <a:r>
              <a:rPr lang="uk-UA" sz="1400" b="0" baseline="0" noProof="0" dirty="0">
                <a:solidFill>
                  <a:srgbClr val="3E3E40"/>
                </a:solidFill>
                <a:latin typeface="Tahoma" panose="020B0604030504040204" pitchFamily="34" charset="0"/>
                <a:ea typeface="Tahoma" panose="020B0604030504040204" pitchFamily="34" charset="0"/>
                <a:cs typeface="Tahoma" panose="020B0604030504040204" pitchFamily="34" charset="0"/>
              </a:rPr>
              <a:t> Федерація канадських муніципалітетів </a:t>
            </a:r>
            <a:br>
              <a:rPr lang="uk-UA" sz="1400" b="0" baseline="0" noProof="0" dirty="0">
                <a:solidFill>
                  <a:srgbClr val="3E3E40"/>
                </a:solidFill>
                <a:latin typeface="Tahoma" panose="020B0604030504040204" pitchFamily="34" charset="0"/>
                <a:ea typeface="Tahoma" panose="020B0604030504040204" pitchFamily="34" charset="0"/>
                <a:cs typeface="Tahoma" panose="020B0604030504040204" pitchFamily="34" charset="0"/>
              </a:rPr>
            </a:br>
            <a:r>
              <a:rPr lang="uk-UA" sz="1400" b="0" baseline="0" noProof="0" dirty="0">
                <a:solidFill>
                  <a:srgbClr val="3E3E40"/>
                </a:solidFill>
                <a:latin typeface="Tahoma" panose="020B0604030504040204" pitchFamily="34" charset="0"/>
                <a:ea typeface="Tahoma" panose="020B0604030504040204" pitchFamily="34" charset="0"/>
                <a:cs typeface="Tahoma" panose="020B0604030504040204" pitchFamily="34" charset="0"/>
              </a:rPr>
              <a:t>за фінансової підтримки Уряду Канади</a:t>
            </a:r>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 </a:t>
            </a:r>
          </a:p>
          <a:p>
            <a:pPr marL="1790700" indent="0" algn="l"/>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
            </a:r>
            <a:b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br>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вул. </a:t>
            </a:r>
            <a:r>
              <a:rPr lang="uk-UA" sz="1400" b="0" noProof="0" dirty="0" err="1">
                <a:solidFill>
                  <a:srgbClr val="3E3E40"/>
                </a:solidFill>
                <a:latin typeface="Tahoma" panose="020B0604030504040204" pitchFamily="34" charset="0"/>
                <a:ea typeface="Tahoma" panose="020B0604030504040204" pitchFamily="34" charset="0"/>
                <a:cs typeface="Tahoma" panose="020B0604030504040204" pitchFamily="34" charset="0"/>
              </a:rPr>
              <a:t>Щекавицька</a:t>
            </a:r>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 30/39, офіс 27, Київ, 04071</a:t>
            </a:r>
          </a:p>
          <a:p>
            <a:pPr marL="1790700" indent="0" algn="l"/>
            <a:r>
              <a:rPr lang="uk-UA" sz="1400" b="0" noProof="0" dirty="0" err="1">
                <a:solidFill>
                  <a:srgbClr val="3E3E40"/>
                </a:solidFill>
                <a:latin typeface="Tahoma" panose="020B0604030504040204" pitchFamily="34" charset="0"/>
                <a:ea typeface="Tahoma" panose="020B0604030504040204" pitchFamily="34" charset="0"/>
                <a:cs typeface="Tahoma" panose="020B0604030504040204" pitchFamily="34" charset="0"/>
              </a:rPr>
              <a:t>тел</a:t>
            </a:r>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 +38 044 2071282, факс +38 044 2071283</a:t>
            </a:r>
          </a:p>
          <a:p>
            <a:pPr marL="1790700" indent="0" algn="l"/>
            <a:r>
              <a:rPr lang="uk-UA" sz="1400" b="0" noProof="0" dirty="0">
                <a:solidFill>
                  <a:srgbClr val="3E3E40"/>
                </a:solidFill>
                <a:latin typeface="Tahoma" panose="020B0604030504040204" pitchFamily="34" charset="0"/>
                <a:ea typeface="Tahoma" panose="020B0604030504040204" pitchFamily="34" charset="0"/>
                <a:cs typeface="Tahoma" panose="020B0604030504040204" pitchFamily="34" charset="0"/>
              </a:rPr>
              <a:t>office@pleddg.org.ua</a:t>
            </a:r>
            <a:endParaRPr lang="en-US" sz="1400" b="0" noProof="0" dirty="0">
              <a:solidFill>
                <a:srgbClr val="3E3E40"/>
              </a:solidFill>
              <a:latin typeface="Tahoma" panose="020B0604030504040204" pitchFamily="34" charset="0"/>
              <a:ea typeface="Tahoma" panose="020B0604030504040204" pitchFamily="34" charset="0"/>
              <a:cs typeface="Tahoma" panose="020B0604030504040204" pitchFamily="34" charset="0"/>
            </a:endParaRPr>
          </a:p>
          <a:p>
            <a:pPr marL="17907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400" kern="1300" dirty="0">
                <a:solidFill>
                  <a:srgbClr val="3E3E40"/>
                </a:solidFill>
                <a:latin typeface="Tahoma" panose="020B0604030504040204" pitchFamily="34" charset="0"/>
                <a:ea typeface="Tahoma" panose="020B0604030504040204" pitchFamily="34" charset="0"/>
                <a:cs typeface="Tahoma" panose="020B0604030504040204" pitchFamily="34" charset="0"/>
              </a:rPr>
              <a:t>www.pleddg.org.ua</a:t>
            </a:r>
          </a:p>
          <a:p>
            <a:pPr marL="1701800" indent="0" algn="l"/>
            <a:endParaRPr lang="uk-UA" sz="1400" b="0" noProof="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uk-UA" sz="1400" b="0" noProof="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Заголовок 1"/>
          <p:cNvSpPr txBox="1">
            <a:spLocks/>
          </p:cNvSpPr>
          <p:nvPr userDrawn="1"/>
        </p:nvSpPr>
        <p:spPr>
          <a:xfrm>
            <a:off x="0" y="2060848"/>
            <a:ext cx="91440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0700" indent="0" algn="l"/>
            <a:r>
              <a:rPr lang="uk-UA" sz="3200" b="1" cap="all" noProof="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Дякуємо</a:t>
            </a:r>
            <a:r>
              <a:rPr lang="uk-UA" sz="3200" b="1" cap="all" baseline="0" noProof="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за увагу!</a:t>
            </a:r>
            <a:endParaRPr lang="uk-UA" sz="3200" b="1" cap="all" noProof="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1" name="Рисунок 2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34" name="Рисунок 22"/>
          <p:cNvPicPr>
            <a:picLocks noChangeAspect="1" noChangeArrowheads="1"/>
          </p:cNvPicPr>
          <p:nvPr userDrawn="1"/>
        </p:nvPicPr>
        <p:blipFill>
          <a:blip r:embed="rId3">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5" name="Рисунок 2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8"/>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6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Два об'єкти">
    <p:spTree>
      <p:nvGrpSpPr>
        <p:cNvPr id="1" name=""/>
        <p:cNvGrpSpPr/>
        <p:nvPr/>
      </p:nvGrpSpPr>
      <p:grpSpPr>
        <a:xfrm>
          <a:off x="0" y="0"/>
          <a:ext cx="0" cy="0"/>
          <a:chOff x="0" y="0"/>
          <a:chExt cx="0" cy="0"/>
        </a:xfrm>
      </p:grpSpPr>
      <p:sp>
        <p:nvSpPr>
          <p:cNvPr id="4" name="Місце для вмісту 3"/>
          <p:cNvSpPr>
            <a:spLocks noGrp="1"/>
          </p:cNvSpPr>
          <p:nvPr>
            <p:ph sz="half" idx="2"/>
          </p:nvPr>
        </p:nvSpPr>
        <p:spPr>
          <a:xfrm>
            <a:off x="4648200" y="1600201"/>
            <a:ext cx="4038600" cy="4304612"/>
          </a:xfrm>
        </p:spPr>
        <p:txBody>
          <a:bodyPr/>
          <a:lstStyle>
            <a:lvl1pPr>
              <a:buClr>
                <a:srgbClr val="678C94"/>
              </a:buCl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10" name="Місце для номера слайда 5"/>
          <p:cNvSpPr txBox="1">
            <a:spLocks/>
          </p:cNvSpPr>
          <p:nvPr userDrawn="1"/>
        </p:nvSpPr>
        <p:spPr>
          <a:xfrm>
            <a:off x="6553200" y="622332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678C9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F3B619-E758-4A27-ACBF-A5AD662677B1}" type="slidenum">
              <a:rPr lang="en-US" smtClean="0"/>
              <a:pPr/>
              <a:t>‹#›</a:t>
            </a:fld>
            <a:endParaRPr lang="en-US" dirty="0"/>
          </a:p>
        </p:txBody>
      </p:sp>
      <p:pic>
        <p:nvPicPr>
          <p:cNvPr id="11" name="Рисунок 2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9" t="36472" r="9813" b="42093"/>
          <a:stretch/>
        </p:blipFill>
        <p:spPr bwMode="auto">
          <a:xfrm>
            <a:off x="482600" y="5904812"/>
            <a:ext cx="2505224" cy="49756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 сполучна лінія 11"/>
          <p:cNvCxnSpPr/>
          <p:nvPr userDrawn="1"/>
        </p:nvCxnSpPr>
        <p:spPr>
          <a:xfrm>
            <a:off x="482600" y="6520901"/>
            <a:ext cx="8193856" cy="0"/>
          </a:xfrm>
          <a:prstGeom prst="line">
            <a:avLst/>
          </a:prstGeom>
          <a:ln w="28575">
            <a:solidFill>
              <a:srgbClr val="870038"/>
            </a:solidFill>
          </a:ln>
        </p:spPr>
        <p:style>
          <a:lnRef idx="1">
            <a:schemeClr val="accent1"/>
          </a:lnRef>
          <a:fillRef idx="0">
            <a:schemeClr val="accent1"/>
          </a:fillRef>
          <a:effectRef idx="0">
            <a:schemeClr val="accent1"/>
          </a:effectRef>
          <a:fontRef idx="minor">
            <a:schemeClr val="tx1"/>
          </a:fontRef>
        </p:style>
      </p:cxnSp>
      <p:cxnSp>
        <p:nvCxnSpPr>
          <p:cNvPr id="13" name="Пряма сполучна лінія 12"/>
          <p:cNvCxnSpPr/>
          <p:nvPr userDrawn="1"/>
        </p:nvCxnSpPr>
        <p:spPr>
          <a:xfrm>
            <a:off x="482600" y="6583362"/>
            <a:ext cx="8193856" cy="0"/>
          </a:xfrm>
          <a:prstGeom prst="line">
            <a:avLst/>
          </a:prstGeom>
          <a:ln w="28575">
            <a:solidFill>
              <a:srgbClr val="70CBD0"/>
            </a:solidFill>
          </a:ln>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userDrawn="1"/>
        </p:nvCxnSpPr>
        <p:spPr>
          <a:xfrm>
            <a:off x="482600" y="1470794"/>
            <a:ext cx="8193856" cy="0"/>
          </a:xfrm>
          <a:prstGeom prst="line">
            <a:avLst/>
          </a:prstGeom>
          <a:ln w="28575">
            <a:solidFill>
              <a:srgbClr val="678C94"/>
            </a:solidFill>
          </a:ln>
        </p:spPr>
        <p:style>
          <a:lnRef idx="1">
            <a:schemeClr val="accent1"/>
          </a:lnRef>
          <a:fillRef idx="0">
            <a:schemeClr val="accent1"/>
          </a:fillRef>
          <a:effectRef idx="0">
            <a:schemeClr val="accent1"/>
          </a:effectRef>
          <a:fontRef idx="minor">
            <a:schemeClr val="tx1"/>
          </a:fontRef>
        </p:style>
      </p:cxnSp>
      <p:sp>
        <p:nvSpPr>
          <p:cNvPr id="15" name="Заголовок 1"/>
          <p:cNvSpPr txBox="1">
            <a:spLocks/>
          </p:cNvSpPr>
          <p:nvPr userDrawn="1"/>
        </p:nvSpPr>
        <p:spPr>
          <a:xfrm>
            <a:off x="4572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678C94"/>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uk-UA" dirty="0"/>
              <a:t>Зразок заголовка</a:t>
            </a:r>
            <a:endParaRPr lang="en-US" dirty="0"/>
          </a:p>
        </p:txBody>
      </p:sp>
      <p:sp>
        <p:nvSpPr>
          <p:cNvPr id="16" name="Місце для вмісту 2"/>
          <p:cNvSpPr>
            <a:spLocks noGrp="1"/>
          </p:cNvSpPr>
          <p:nvPr>
            <p:ph sz="half" idx="1"/>
          </p:nvPr>
        </p:nvSpPr>
        <p:spPr>
          <a:xfrm>
            <a:off x="457200" y="1600201"/>
            <a:ext cx="4038600" cy="4304612"/>
          </a:xfrm>
        </p:spPr>
        <p:txBody>
          <a:bodyPr/>
          <a:lstStyle>
            <a:lvl1pPr>
              <a:buClr>
                <a:srgbClr val="678C94"/>
              </a:buCl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extLst>
      <p:ext uri="{BB962C8B-B14F-4D97-AF65-F5344CB8AC3E}">
        <p14:creationId xmlns:p14="http://schemas.microsoft.com/office/powerpoint/2010/main" val="102362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endParaRPr lang="en-US"/>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7" name="Місце для дати 6"/>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8" name="Місце для нижнього колонтитула 7"/>
          <p:cNvSpPr>
            <a:spLocks noGrp="1"/>
          </p:cNvSpPr>
          <p:nvPr>
            <p:ph type="ftr" sz="quarter" idx="11"/>
          </p:nvPr>
        </p:nvSpPr>
        <p:spPr/>
        <p:txBody>
          <a:bodyPr/>
          <a:lstStyle/>
          <a:p>
            <a:endParaRPr lang="en-US"/>
          </a:p>
        </p:txBody>
      </p:sp>
      <p:sp>
        <p:nvSpPr>
          <p:cNvPr id="9" name="Місце для номера слайда 8"/>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13310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endParaRPr lang="en-US"/>
          </a:p>
        </p:txBody>
      </p:sp>
      <p:sp>
        <p:nvSpPr>
          <p:cNvPr id="3" name="Місце для дати 2"/>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12255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3" name="Місце для нижнього колонтитула 2"/>
          <p:cNvSpPr>
            <a:spLocks noGrp="1"/>
          </p:cNvSpPr>
          <p:nvPr>
            <p:ph type="ftr" sz="quarter" idx="11"/>
          </p:nvPr>
        </p:nvSpPr>
        <p:spPr/>
        <p:txBody>
          <a:bodyPr/>
          <a:lstStyle/>
          <a:p>
            <a:endParaRPr lang="en-US"/>
          </a:p>
        </p:txBody>
      </p:sp>
      <p:sp>
        <p:nvSpPr>
          <p:cNvPr id="4" name="Місце для номера слайда 3"/>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19447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endParaRPr lang="en-US"/>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144898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endParaRPr lang="en-US"/>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a:xfrm>
            <a:off x="457200" y="6356350"/>
            <a:ext cx="2133600" cy="365125"/>
          </a:xfrm>
          <a:prstGeom prst="rect">
            <a:avLst/>
          </a:prstGeom>
        </p:spPr>
        <p:txBody>
          <a:bodyPr/>
          <a:lstStyle/>
          <a:p>
            <a:fld id="{4B5B196F-0046-4C7F-86C5-6E16C90ACD24}" type="datetimeFigureOut">
              <a:rPr lang="en-US" smtClean="0"/>
              <a:t>1/25/2022</a:t>
            </a:fld>
            <a:endParaRPr lang="en-US"/>
          </a:p>
        </p:txBody>
      </p:sp>
      <p:sp>
        <p:nvSpPr>
          <p:cNvPr id="6" name="Місце для нижнього колонтитула 5"/>
          <p:cNvSpPr>
            <a:spLocks noGrp="1"/>
          </p:cNvSpPr>
          <p:nvPr>
            <p:ph type="ftr" sz="quarter" idx="11"/>
          </p:nvPr>
        </p:nvSpPr>
        <p:spPr/>
        <p:txBody>
          <a:bodyPr/>
          <a:lstStyle/>
          <a:p>
            <a:endParaRPr lang="en-US"/>
          </a:p>
        </p:txBody>
      </p:sp>
      <p:sp>
        <p:nvSpPr>
          <p:cNvPr id="7" name="Місце для номера слайда 6"/>
          <p:cNvSpPr>
            <a:spLocks noGrp="1"/>
          </p:cNvSpPr>
          <p:nvPr>
            <p:ph type="sldNum" sz="quarter" idx="12"/>
          </p:nvPr>
        </p:nvSpPr>
        <p:spPr/>
        <p:txBody>
          <a:bodyPr/>
          <a:lstStyle/>
          <a:p>
            <a:fld id="{AFF3B619-E758-4A27-ACBF-A5AD662677B1}" type="slidenum">
              <a:rPr lang="en-US" smtClean="0"/>
              <a:t>‹#›</a:t>
            </a:fld>
            <a:endParaRPr lang="en-US"/>
          </a:p>
        </p:txBody>
      </p:sp>
    </p:spTree>
    <p:extLst>
      <p:ext uri="{BB962C8B-B14F-4D97-AF65-F5344CB8AC3E}">
        <p14:creationId xmlns:p14="http://schemas.microsoft.com/office/powerpoint/2010/main" val="21881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endParaRPr lang="en-US"/>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B619-E758-4A27-ACBF-A5AD662677B1}" type="slidenum">
              <a:rPr lang="en-US" smtClean="0"/>
              <a:t>‹#›</a:t>
            </a:fld>
            <a:endParaRPr lang="en-US"/>
          </a:p>
        </p:txBody>
      </p:sp>
    </p:spTree>
    <p:extLst>
      <p:ext uri="{BB962C8B-B14F-4D97-AF65-F5344CB8AC3E}">
        <p14:creationId xmlns:p14="http://schemas.microsoft.com/office/powerpoint/2010/main" val="27748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78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hyperlink" Target="https://www.unece.org/index.php?id=42853"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Заголовок 1"/>
          <p:cNvSpPr>
            <a:spLocks noGrp="1"/>
          </p:cNvSpPr>
          <p:nvPr>
            <p:ph type="ctrTitle" idx="4294967295"/>
          </p:nvPr>
        </p:nvSpPr>
        <p:spPr>
          <a:xfrm>
            <a:off x="2" y="1824336"/>
            <a:ext cx="9127354" cy="2108720"/>
          </a:xfrm>
        </p:spPr>
        <p:txBody>
          <a:bodyPr>
            <a:normAutofit/>
          </a:bodyPr>
          <a:lstStyle>
            <a:lvl1pPr marL="361950" indent="0">
              <a:defRPr lang="uk-UA" sz="2800" b="1" kern="1200" cap="all" baseline="0" dirty="0" smtClean="0">
                <a:solidFill>
                  <a:srgbClr val="870038"/>
                </a:solidFill>
                <a:effectLst/>
                <a:latin typeface="Tahoma" panose="020B0604030504040204" pitchFamily="34" charset="0"/>
                <a:ea typeface="Tahoma" panose="020B0604030504040204" pitchFamily="34" charset="0"/>
                <a:cs typeface="Tahoma" panose="020B0604030504040204" pitchFamily="34" charset="0"/>
              </a:defRPr>
            </a:lvl1pPr>
          </a:lstStyle>
          <a:p>
            <a:pPr marL="1790700" algn="l"/>
            <a:r>
              <a:rPr lang="uk-UA" altLang="uk-UA" dirty="0" smtClean="0">
                <a:effectLst>
                  <a:outerShdw blurRad="38100" dist="38100" dir="2700000" algn="tl">
                    <a:srgbClr val="000000">
                      <a:alpha val="43137"/>
                    </a:srgbClr>
                  </a:outerShdw>
                </a:effectLst>
              </a:rPr>
              <a:t>3.5. Екологічне </a:t>
            </a:r>
            <a:r>
              <a:rPr lang="uk-UA" altLang="uk-UA" dirty="0">
                <a:effectLst>
                  <a:outerShdw blurRad="38100" dist="38100" dir="2700000" algn="tl">
                    <a:srgbClr val="000000">
                      <a:alpha val="43137"/>
                    </a:srgbClr>
                  </a:outerShdw>
                </a:effectLst>
              </a:rPr>
              <a:t>оцінювання в стратегічному плануванні</a:t>
            </a:r>
            <a:endParaRPr lang="uk-U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770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altLang="uk-UA" dirty="0"/>
              <a:t>Закон України </a:t>
            </a:r>
            <a:r>
              <a:rPr lang="uk-UA" altLang="uk-UA" dirty="0" err="1"/>
              <a:t>прО</a:t>
            </a:r>
            <a:r>
              <a:rPr lang="uk-UA" altLang="uk-UA" dirty="0"/>
              <a:t> СЕО: Основні визначення</a:t>
            </a:r>
            <a:endParaRPr lang="uk-UA" dirty="0"/>
          </a:p>
        </p:txBody>
      </p:sp>
      <p:sp>
        <p:nvSpPr>
          <p:cNvPr id="3" name="Объект 2"/>
          <p:cNvSpPr>
            <a:spLocks noGrp="1"/>
          </p:cNvSpPr>
          <p:nvPr>
            <p:ph idx="1"/>
          </p:nvPr>
        </p:nvSpPr>
        <p:spPr/>
        <p:txBody>
          <a:bodyPr>
            <a:normAutofit fontScale="92500"/>
          </a:bodyPr>
          <a:lstStyle/>
          <a:p>
            <a:pPr marL="0" indent="0">
              <a:buNone/>
            </a:pPr>
            <a:r>
              <a:rPr lang="uk-UA" altLang="uk-UA" sz="2400" b="1" dirty="0"/>
              <a:t>Документи державного планування </a:t>
            </a:r>
            <a:r>
              <a:rPr lang="uk-UA" altLang="uk-UA" sz="2400" dirty="0"/>
              <a:t>– стратегії, плани, схеми, містобудівна документація, загальнодержавні програми, державні цільові програми та інші програми і програмні документи, включаючи будь-які зміни до них, які підлягають затвердженню органом державної влади, органом місцевого самоврядування</a:t>
            </a:r>
          </a:p>
          <a:p>
            <a:pPr marL="0" indent="0">
              <a:buNone/>
            </a:pPr>
            <a:r>
              <a:rPr lang="uk-UA" sz="2400" b="1" dirty="0"/>
              <a:t>Замовник</a:t>
            </a:r>
            <a:r>
              <a:rPr lang="uk-UA" sz="2400" dirty="0"/>
              <a:t> - орган виконавчої влади або орган місцевого самоврядування, який є відповідальним за розроблення документів державного планування та здійснює загальне керівництво і контроль за їх виконанням, або інший визначений законодавством замовник документів державного планування;</a:t>
            </a:r>
            <a:endParaRPr lang="uk-UA" altLang="uk-UA" sz="2400" dirty="0"/>
          </a:p>
          <a:p>
            <a:endParaRPr lang="uk-UA" dirty="0"/>
          </a:p>
        </p:txBody>
      </p:sp>
    </p:spTree>
    <p:extLst>
      <p:ext uri="{BB962C8B-B14F-4D97-AF65-F5344CB8AC3E}">
        <p14:creationId xmlns:p14="http://schemas.microsoft.com/office/powerpoint/2010/main" val="69579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altLang="uk-UA" sz="3600" dirty="0"/>
              <a:t>Об’єкти СЕО</a:t>
            </a:r>
            <a:endParaRPr lang="uk-UA" sz="3600" dirty="0"/>
          </a:p>
        </p:txBody>
      </p:sp>
      <p:sp>
        <p:nvSpPr>
          <p:cNvPr id="3" name="Объект 2"/>
          <p:cNvSpPr>
            <a:spLocks noGrp="1"/>
          </p:cNvSpPr>
          <p:nvPr>
            <p:ph idx="1"/>
          </p:nvPr>
        </p:nvSpPr>
        <p:spPr/>
        <p:txBody>
          <a:bodyPr>
            <a:normAutofit fontScale="70000" lnSpcReduction="20000"/>
          </a:bodyPr>
          <a:lstStyle/>
          <a:p>
            <a:pPr lvl="0" fontAlgn="base">
              <a:spcAft>
                <a:spcPct val="0"/>
              </a:spcAft>
            </a:pPr>
            <a:r>
              <a:rPr lang="uk-UA" b="1" kern="0" dirty="0">
                <a:solidFill>
                  <a:srgbClr val="505050"/>
                </a:solidFill>
              </a:rPr>
              <a:t>проекти документів державного планування </a:t>
            </a:r>
            <a:r>
              <a:rPr lang="uk-UA" kern="0" dirty="0">
                <a:solidFill>
                  <a:srgbClr val="505050"/>
                </a:solidFill>
              </a:rPr>
              <a:t>у сфері:</a:t>
            </a:r>
          </a:p>
          <a:p>
            <a:pPr lvl="0" fontAlgn="base">
              <a:spcAft>
                <a:spcPct val="0"/>
              </a:spcAft>
              <a:buFontTx/>
              <a:buChar char="•"/>
            </a:pPr>
            <a:r>
              <a:rPr lang="uk-UA" kern="0" dirty="0">
                <a:solidFill>
                  <a:srgbClr val="505050"/>
                </a:solidFill>
              </a:rPr>
              <a:t> сільського господарства, лісового господарства, рибного господарства, енергетики, промисловості, транспорту, поводження з відходами, використання водних ресурсів, охорони довкілля, телекомунікацій, туризму, містобудування (крім плану зонування території) і землеустрою (схем) та</a:t>
            </a:r>
          </a:p>
          <a:p>
            <a:pPr lvl="0" fontAlgn="base">
              <a:spcAft>
                <a:spcPct val="0"/>
              </a:spcAft>
              <a:buFontTx/>
              <a:buChar char="•"/>
            </a:pPr>
            <a:r>
              <a:rPr lang="uk-UA" kern="0" dirty="0">
                <a:solidFill>
                  <a:srgbClr val="505050"/>
                </a:solidFill>
              </a:rPr>
              <a:t> виконання яких передбачатиме реалізацію видів діяльності (або які містять види діяльності та об'єкти), щодо яких законодавством передбачено проведення процедури ОВД, а також</a:t>
            </a:r>
          </a:p>
          <a:p>
            <a:pPr lvl="0" fontAlgn="base">
              <a:spcAft>
                <a:spcPct val="0"/>
              </a:spcAft>
              <a:buFontTx/>
              <a:buChar char="•"/>
            </a:pPr>
            <a:r>
              <a:rPr lang="uk-UA" kern="0" dirty="0">
                <a:solidFill>
                  <a:srgbClr val="505050"/>
                </a:solidFill>
              </a:rPr>
              <a:t>які вимагають оцінки з огляду на ймовірні наслідки для територій та об’єктів природно-заповідного фонду та екологічної мережі</a:t>
            </a:r>
            <a:endParaRPr lang="uk-UA" dirty="0"/>
          </a:p>
        </p:txBody>
      </p:sp>
    </p:spTree>
    <p:extLst>
      <p:ext uri="{BB962C8B-B14F-4D97-AF65-F5344CB8AC3E}">
        <p14:creationId xmlns:p14="http://schemas.microsoft.com/office/powerpoint/2010/main" val="152775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Не підлягають СЕО </a:t>
            </a:r>
          </a:p>
        </p:txBody>
      </p:sp>
      <p:sp>
        <p:nvSpPr>
          <p:cNvPr id="3" name="Объект 2"/>
          <p:cNvSpPr>
            <a:spLocks noGrp="1"/>
          </p:cNvSpPr>
          <p:nvPr>
            <p:ph idx="1"/>
          </p:nvPr>
        </p:nvSpPr>
        <p:spPr/>
        <p:txBody>
          <a:bodyPr>
            <a:normAutofit fontScale="70000" lnSpcReduction="20000"/>
          </a:bodyPr>
          <a:lstStyle/>
          <a:p>
            <a:r>
              <a:rPr lang="uk-UA" dirty="0">
                <a:solidFill>
                  <a:schemeClr val="tx1">
                    <a:lumMod val="50000"/>
                  </a:schemeClr>
                </a:solidFill>
              </a:rPr>
              <a:t>проекти документів державного планування, єдиною метою яких є обслуговування потреб, пов’язаних з обороною або надзвичайними ситуаціями, </a:t>
            </a:r>
          </a:p>
          <a:p>
            <a:r>
              <a:rPr lang="uk-UA" dirty="0">
                <a:solidFill>
                  <a:schemeClr val="tx1">
                    <a:lumMod val="50000"/>
                  </a:schemeClr>
                </a:solidFill>
              </a:rPr>
              <a:t>фінансові або бюджетні документи державного планування</a:t>
            </a:r>
          </a:p>
          <a:p>
            <a:pPr algn="just">
              <a:spcAft>
                <a:spcPts val="0"/>
              </a:spcAft>
            </a:pPr>
            <a:r>
              <a:rPr lang="uk-UA" dirty="0">
                <a:solidFill>
                  <a:schemeClr val="tx1">
                    <a:lumMod val="50000"/>
                  </a:schemeClr>
                </a:solidFill>
              </a:rPr>
              <a:t>документи, що стосуються створення або розширення територій та об'єктів природно-заповідного фонду</a:t>
            </a:r>
          </a:p>
          <a:p>
            <a:pPr algn="just">
              <a:spcAft>
                <a:spcPts val="0"/>
              </a:spcAft>
            </a:pPr>
            <a:r>
              <a:rPr lang="uk-UA" dirty="0">
                <a:solidFill>
                  <a:schemeClr val="tx1">
                    <a:lumMod val="50000"/>
                  </a:schemeClr>
                </a:solidFill>
              </a:rPr>
              <a:t>програми економічного і соціального розвитку Автономної Республіки Крим, областей, районів та міст на короткостроковий період (до 1 січня 2020 року).</a:t>
            </a:r>
          </a:p>
          <a:p>
            <a:pPr marL="0" indent="0" algn="just">
              <a:lnSpc>
                <a:spcPct val="80000"/>
              </a:lnSpc>
              <a:buNone/>
            </a:pPr>
            <a:r>
              <a:rPr lang="uk-UA" dirty="0">
                <a:solidFill>
                  <a:schemeClr val="tx1">
                    <a:lumMod val="50000"/>
                  </a:schemeClr>
                </a:solidFill>
              </a:rPr>
              <a:t>	</a:t>
            </a:r>
          </a:p>
          <a:p>
            <a:pPr marL="0" indent="0" algn="just">
              <a:lnSpc>
                <a:spcPct val="80000"/>
              </a:lnSpc>
              <a:buNone/>
            </a:pPr>
            <a:r>
              <a:rPr lang="uk-UA" dirty="0">
                <a:solidFill>
                  <a:srgbClr val="C00000"/>
                </a:solidFill>
              </a:rPr>
              <a:t>Документи державного планування, щодо яких здійснюється стратегічна екологічна оцінка, не підлягають екологічній та державній санітарно-епідеміологічній експертизам</a:t>
            </a:r>
          </a:p>
          <a:p>
            <a:endParaRPr lang="uk-UA" dirty="0"/>
          </a:p>
        </p:txBody>
      </p:sp>
    </p:spTree>
    <p:extLst>
      <p:ext uri="{BB962C8B-B14F-4D97-AF65-F5344CB8AC3E}">
        <p14:creationId xmlns:p14="http://schemas.microsoft.com/office/powerpoint/2010/main" val="272110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Особливості СЕО </a:t>
            </a:r>
          </a:p>
        </p:txBody>
      </p:sp>
      <p:sp>
        <p:nvSpPr>
          <p:cNvPr id="3" name="Объект 2"/>
          <p:cNvSpPr>
            <a:spLocks noGrp="1"/>
          </p:cNvSpPr>
          <p:nvPr>
            <p:ph idx="1"/>
          </p:nvPr>
        </p:nvSpPr>
        <p:spPr>
          <a:xfrm>
            <a:off x="457200" y="1600201"/>
            <a:ext cx="8229600" cy="3917031"/>
          </a:xfrm>
        </p:spPr>
        <p:txBody>
          <a:bodyPr>
            <a:normAutofit/>
          </a:bodyPr>
          <a:lstStyle/>
          <a:p>
            <a:pPr>
              <a:buFont typeface="Wingdings" pitchFamily="2" charset="2"/>
              <a:buChar char="Ø"/>
            </a:pPr>
            <a:r>
              <a:rPr lang="uk-UA" sz="2600" dirty="0">
                <a:solidFill>
                  <a:srgbClr val="C00000"/>
                </a:solidFill>
              </a:rPr>
              <a:t>жодного дозволу!</a:t>
            </a:r>
          </a:p>
          <a:p>
            <a:pPr>
              <a:buFont typeface="Wingdings" pitchFamily="2" charset="2"/>
              <a:buChar char="Ø"/>
            </a:pPr>
            <a:r>
              <a:rPr lang="uk-UA" sz="2600" dirty="0">
                <a:solidFill>
                  <a:schemeClr val="accent1"/>
                </a:solidFill>
              </a:rPr>
              <a:t>жодного погодження!</a:t>
            </a:r>
          </a:p>
          <a:p>
            <a:pPr>
              <a:buFont typeface="Wingdings" pitchFamily="2" charset="2"/>
              <a:buChar char="Ø"/>
            </a:pPr>
            <a:r>
              <a:rPr lang="uk-UA" sz="2600" dirty="0">
                <a:solidFill>
                  <a:srgbClr val="C00000"/>
                </a:solidFill>
              </a:rPr>
              <a:t>консультації мають на меті отримання зауважень і пропозицій (ненадання протягом визначеного терміну - вважаються відсутніми)! </a:t>
            </a:r>
          </a:p>
          <a:p>
            <a:pPr>
              <a:buFont typeface="Wingdings" pitchFamily="2" charset="2"/>
              <a:buChar char="Ø"/>
            </a:pPr>
            <a:r>
              <a:rPr lang="uk-UA" sz="2600" dirty="0">
                <a:solidFill>
                  <a:schemeClr val="accent1"/>
                </a:solidFill>
              </a:rPr>
              <a:t>максимальна визначеність та прозорість!</a:t>
            </a:r>
            <a:r>
              <a:rPr lang="uk-UA" sz="2600" dirty="0">
                <a:solidFill>
                  <a:schemeClr val="accent2"/>
                </a:solidFill>
              </a:rPr>
              <a:t> </a:t>
            </a:r>
          </a:p>
          <a:p>
            <a:pPr>
              <a:buFont typeface="Wingdings" pitchFamily="2" charset="2"/>
              <a:buChar char="Ø"/>
            </a:pPr>
            <a:r>
              <a:rPr lang="uk-UA" sz="2600" dirty="0">
                <a:solidFill>
                  <a:srgbClr val="C00000"/>
                </a:solidFill>
              </a:rPr>
              <a:t>Процедура СЕО  інтегрована у чинну процедуру розроблення містобудівної документації!</a:t>
            </a:r>
          </a:p>
          <a:p>
            <a:endParaRPr lang="uk-UA" dirty="0"/>
          </a:p>
        </p:txBody>
      </p:sp>
    </p:spTree>
    <p:extLst>
      <p:ext uri="{BB962C8B-B14F-4D97-AF65-F5344CB8AC3E}">
        <p14:creationId xmlns:p14="http://schemas.microsoft.com/office/powerpoint/2010/main" val="179064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521" y="219075"/>
            <a:ext cx="8424936" cy="906463"/>
          </a:xfrm>
        </p:spPr>
        <p:txBody>
          <a:bodyPr>
            <a:noAutofit/>
          </a:bodyPr>
          <a:lstStyle/>
          <a:p>
            <a:r>
              <a:rPr lang="uk-UA" altLang="uk-UA" dirty="0"/>
              <a:t>Основні принципи реалізації СЕО </a:t>
            </a:r>
          </a:p>
        </p:txBody>
      </p:sp>
      <p:sp>
        <p:nvSpPr>
          <p:cNvPr id="30723" name="Rectangle 3"/>
          <p:cNvSpPr>
            <a:spLocks noGrp="1" noChangeArrowheads="1"/>
          </p:cNvSpPr>
          <p:nvPr>
            <p:ph type="body" idx="1"/>
          </p:nvPr>
        </p:nvSpPr>
        <p:spPr/>
        <p:txBody>
          <a:bodyPr>
            <a:normAutofit/>
          </a:bodyPr>
          <a:lstStyle/>
          <a:p>
            <a:r>
              <a:rPr lang="uk-UA" altLang="uk-UA" sz="2400" dirty="0"/>
              <a:t>Здійснюється </a:t>
            </a:r>
            <a:r>
              <a:rPr lang="uk-UA" altLang="uk-UA" sz="2400" b="1" dirty="0"/>
              <a:t>відповідальним</a:t>
            </a:r>
            <a:r>
              <a:rPr lang="uk-UA" altLang="uk-UA" sz="2400" dirty="0"/>
              <a:t> за розроблення ДДП (замовник) </a:t>
            </a:r>
          </a:p>
          <a:p>
            <a:r>
              <a:rPr lang="uk-UA" altLang="uk-UA" sz="2400" dirty="0"/>
              <a:t>Застосовується </a:t>
            </a:r>
            <a:r>
              <a:rPr lang="uk-UA" altLang="uk-UA" sz="2400" b="1" dirty="0"/>
              <a:t>якомога раніше </a:t>
            </a:r>
            <a:r>
              <a:rPr lang="uk-UA" altLang="uk-UA" sz="2400" dirty="0"/>
              <a:t>в процесі ухвалення рішення</a:t>
            </a:r>
          </a:p>
          <a:p>
            <a:r>
              <a:rPr lang="uk-UA" altLang="uk-UA" sz="2400" dirty="0"/>
              <a:t>Увага приділяється </a:t>
            </a:r>
            <a:r>
              <a:rPr lang="uk-UA" altLang="uk-UA" sz="2400" b="1" dirty="0"/>
              <a:t>ключовим питанням</a:t>
            </a:r>
          </a:p>
          <a:p>
            <a:r>
              <a:rPr lang="uk-UA" altLang="uk-UA" sz="2400" dirty="0"/>
              <a:t>Оцінює розумну кількість </a:t>
            </a:r>
            <a:r>
              <a:rPr lang="uk-UA" altLang="uk-UA" sz="2400" b="1" dirty="0"/>
              <a:t>альтернатив</a:t>
            </a:r>
          </a:p>
          <a:p>
            <a:r>
              <a:rPr lang="uk-UA" altLang="uk-UA" sz="2400" dirty="0"/>
              <a:t>Надає адекватні можливості для </a:t>
            </a:r>
            <a:r>
              <a:rPr lang="uk-UA" altLang="uk-UA" sz="2400" b="1" dirty="0"/>
              <a:t>залучення</a:t>
            </a:r>
            <a:r>
              <a:rPr lang="uk-UA" altLang="uk-UA" sz="2400" dirty="0"/>
              <a:t> основних заінтересованих сторін і громадськості</a:t>
            </a:r>
          </a:p>
          <a:p>
            <a:r>
              <a:rPr lang="uk-UA" altLang="uk-UA" sz="2400" dirty="0"/>
              <a:t>Виконується за допомогою адекватних і економічно ефективних </a:t>
            </a:r>
            <a:r>
              <a:rPr lang="uk-UA" altLang="uk-UA" sz="2400" b="1" dirty="0"/>
              <a:t>методів і технологій аналізу</a:t>
            </a:r>
          </a:p>
          <a:p>
            <a:endParaRPr lang="uk-UA" altLang="uk-UA" dirty="0"/>
          </a:p>
          <a:p>
            <a:endParaRPr lang="uk-UA" altLang="uk-UA" dirty="0"/>
          </a:p>
        </p:txBody>
      </p:sp>
      <p:sp>
        <p:nvSpPr>
          <p:cNvPr id="4"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14</a:t>
            </a:fld>
            <a:endParaRPr lang="en-CA" dirty="0"/>
          </a:p>
        </p:txBody>
      </p:sp>
    </p:spTree>
    <p:extLst>
      <p:ext uri="{BB962C8B-B14F-4D97-AF65-F5344CB8AC3E}">
        <p14:creationId xmlns:p14="http://schemas.microsoft.com/office/powerpoint/2010/main" val="204307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404664"/>
            <a:ext cx="7776095" cy="906463"/>
          </a:xfrm>
        </p:spPr>
        <p:txBody>
          <a:bodyPr/>
          <a:lstStyle/>
          <a:p>
            <a:r>
              <a:rPr lang="uk-UA" altLang="uk-UA" dirty="0"/>
              <a:t>Вигоди від проведення СЕО</a:t>
            </a:r>
          </a:p>
        </p:txBody>
      </p:sp>
      <p:sp>
        <p:nvSpPr>
          <p:cNvPr id="33795" name="Rectangle 3"/>
          <p:cNvSpPr>
            <a:spLocks noGrp="1" noChangeArrowheads="1"/>
          </p:cNvSpPr>
          <p:nvPr>
            <p:ph type="body" idx="1"/>
          </p:nvPr>
        </p:nvSpPr>
        <p:spPr/>
        <p:txBody>
          <a:bodyPr/>
          <a:lstStyle/>
          <a:p>
            <a:r>
              <a:rPr lang="uk-UA" altLang="uk-UA" sz="2400" dirty="0"/>
              <a:t>Забезпечує </a:t>
            </a:r>
            <a:r>
              <a:rPr lang="uk-UA" altLang="uk-UA" sz="2400" b="1" dirty="0"/>
              <a:t>високий рівень </a:t>
            </a:r>
            <a:r>
              <a:rPr lang="uk-UA" altLang="uk-UA" sz="2400" dirty="0"/>
              <a:t>захисту довкілля </a:t>
            </a:r>
          </a:p>
          <a:p>
            <a:r>
              <a:rPr lang="uk-UA" altLang="uk-UA" sz="2400" dirty="0"/>
              <a:t>Поліпшує </a:t>
            </a:r>
            <a:r>
              <a:rPr lang="uk-UA" altLang="uk-UA" sz="2400" b="1" dirty="0"/>
              <a:t>якість розробки ДДП </a:t>
            </a:r>
          </a:p>
          <a:p>
            <a:r>
              <a:rPr lang="uk-UA" altLang="uk-UA" sz="2400" dirty="0"/>
              <a:t>Підвищує </a:t>
            </a:r>
            <a:r>
              <a:rPr lang="uk-UA" altLang="uk-UA" sz="2400" b="1" dirty="0"/>
              <a:t>ефективність процесу прийняття рішень </a:t>
            </a:r>
          </a:p>
          <a:p>
            <a:r>
              <a:rPr lang="uk-UA" altLang="uk-UA" sz="2400" dirty="0"/>
              <a:t>Сприяє виявленню </a:t>
            </a:r>
            <a:r>
              <a:rPr lang="uk-UA" altLang="uk-UA" sz="2400" b="1" dirty="0"/>
              <a:t>нових можливостей </a:t>
            </a:r>
            <a:r>
              <a:rPr lang="uk-UA" altLang="uk-UA" sz="2400" dirty="0"/>
              <a:t>розвитку</a:t>
            </a:r>
          </a:p>
          <a:p>
            <a:r>
              <a:rPr lang="uk-UA" altLang="uk-UA" sz="2400" dirty="0"/>
              <a:t>Допомагає </a:t>
            </a:r>
            <a:r>
              <a:rPr lang="uk-UA" altLang="uk-UA" sz="2400" b="1" dirty="0"/>
              <a:t>запобігти помилкам</a:t>
            </a:r>
            <a:r>
              <a:rPr lang="uk-UA" altLang="uk-UA" sz="2400" dirty="0"/>
              <a:t>, які можуть бути дуже дорогими  </a:t>
            </a:r>
          </a:p>
          <a:p>
            <a:r>
              <a:rPr lang="uk-UA" altLang="uk-UA" sz="2400" dirty="0"/>
              <a:t>Поліпшує </a:t>
            </a:r>
            <a:r>
              <a:rPr lang="uk-UA" altLang="uk-UA" sz="2400" b="1" dirty="0"/>
              <a:t>систему управління </a:t>
            </a:r>
          </a:p>
          <a:p>
            <a:r>
              <a:rPr lang="uk-UA" altLang="uk-UA" sz="2400" dirty="0"/>
              <a:t>Сприяє </a:t>
            </a:r>
            <a:r>
              <a:rPr lang="uk-UA" altLang="uk-UA" sz="2400" b="1" dirty="0"/>
              <a:t>транскордонній співпраці </a:t>
            </a:r>
            <a:endParaRPr lang="en-US" altLang="uk-UA" sz="2400" b="1" dirty="0"/>
          </a:p>
          <a:p>
            <a:r>
              <a:rPr lang="uk-UA" altLang="uk-UA" sz="2400" dirty="0"/>
              <a:t>Залучає </a:t>
            </a:r>
            <a:r>
              <a:rPr lang="uk-UA" altLang="uk-UA" sz="2400" b="1" dirty="0"/>
              <a:t>громадськість</a:t>
            </a:r>
            <a:r>
              <a:rPr lang="uk-UA" altLang="uk-UA" sz="2400" dirty="0"/>
              <a:t> до процесу прийняття рішень</a:t>
            </a:r>
            <a:endParaRPr lang="en-GB" altLang="uk-UA" sz="2400" dirty="0"/>
          </a:p>
          <a:p>
            <a:endParaRPr lang="uk-UA" altLang="uk-UA" sz="2400" dirty="0"/>
          </a:p>
        </p:txBody>
      </p:sp>
      <p:sp>
        <p:nvSpPr>
          <p:cNvPr id="4"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15</a:t>
            </a:fld>
            <a:endParaRPr lang="en-CA" dirty="0"/>
          </a:p>
        </p:txBody>
      </p:sp>
    </p:spTree>
    <p:extLst>
      <p:ext uri="{BB962C8B-B14F-4D97-AF65-F5344CB8AC3E}">
        <p14:creationId xmlns:p14="http://schemas.microsoft.com/office/powerpoint/2010/main" val="280678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3568" y="404664"/>
            <a:ext cx="6480175" cy="906463"/>
          </a:xfrm>
        </p:spPr>
        <p:txBody>
          <a:bodyPr/>
          <a:lstStyle/>
          <a:p>
            <a:r>
              <a:rPr lang="uk-UA" altLang="uk-UA" dirty="0"/>
              <a:t>Витрати на СЕО (1)</a:t>
            </a:r>
          </a:p>
        </p:txBody>
      </p:sp>
      <p:sp>
        <p:nvSpPr>
          <p:cNvPr id="48131" name="Rectangle 3"/>
          <p:cNvSpPr>
            <a:spLocks noGrp="1" noChangeArrowheads="1"/>
          </p:cNvSpPr>
          <p:nvPr>
            <p:ph type="body" idx="1"/>
          </p:nvPr>
        </p:nvSpPr>
        <p:spPr>
          <a:xfrm>
            <a:off x="395536" y="1340768"/>
            <a:ext cx="8351837" cy="4608512"/>
          </a:xfrm>
        </p:spPr>
        <p:txBody>
          <a:bodyPr/>
          <a:lstStyle/>
          <a:p>
            <a:r>
              <a:rPr lang="uk-UA" altLang="uk-UA" sz="2400" dirty="0"/>
              <a:t>Основні витрати на початковому етапі застосування СЕО</a:t>
            </a:r>
          </a:p>
          <a:p>
            <a:pPr lvl="1"/>
            <a:r>
              <a:rPr lang="uk-UA" altLang="uk-UA" sz="2400" dirty="0"/>
              <a:t>розробка та перевірка відповідних підходів та інструментів</a:t>
            </a:r>
          </a:p>
          <a:p>
            <a:pPr lvl="1"/>
            <a:r>
              <a:rPr lang="uk-UA" altLang="uk-UA" sz="2400" dirty="0"/>
              <a:t>збір вихідних даних</a:t>
            </a:r>
          </a:p>
          <a:p>
            <a:r>
              <a:rPr lang="uk-UA" altLang="uk-UA" sz="2400" dirty="0"/>
              <a:t>Подальші СЕО коштуватимуть дешевше </a:t>
            </a:r>
          </a:p>
          <a:p>
            <a:pPr lvl="1"/>
            <a:r>
              <a:rPr lang="uk-UA" altLang="uk-UA" sz="2400" dirty="0"/>
              <a:t>використання попереднього досвіду </a:t>
            </a:r>
          </a:p>
          <a:p>
            <a:pPr lvl="1"/>
            <a:r>
              <a:rPr lang="uk-UA" altLang="uk-UA" sz="2400" dirty="0"/>
              <a:t>можуть вимагати лише стандартної аналітичної роботи та управління процесом</a:t>
            </a:r>
          </a:p>
          <a:p>
            <a:r>
              <a:rPr lang="uk-UA" altLang="uk-UA" sz="2400" dirty="0"/>
              <a:t>Коштує дуже мало порівняно з витратами на реалізацію ДДП</a:t>
            </a:r>
          </a:p>
        </p:txBody>
      </p:sp>
      <p:sp>
        <p:nvSpPr>
          <p:cNvPr id="4"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16</a:t>
            </a:fld>
            <a:endParaRPr lang="en-CA" dirty="0"/>
          </a:p>
        </p:txBody>
      </p:sp>
    </p:spTree>
    <p:extLst>
      <p:ext uri="{BB962C8B-B14F-4D97-AF65-F5344CB8AC3E}">
        <p14:creationId xmlns:p14="http://schemas.microsoft.com/office/powerpoint/2010/main" val="332968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219075"/>
            <a:ext cx="7272039" cy="906463"/>
          </a:xfrm>
        </p:spPr>
        <p:txBody>
          <a:bodyPr/>
          <a:lstStyle/>
          <a:p>
            <a:r>
              <a:rPr lang="uk-UA" altLang="uk-UA" dirty="0"/>
              <a:t>Витрати на СЕО (2)</a:t>
            </a:r>
          </a:p>
        </p:txBody>
      </p:sp>
      <p:sp>
        <p:nvSpPr>
          <p:cNvPr id="47107" name="Rectangle 3"/>
          <p:cNvSpPr>
            <a:spLocks noGrp="1" noChangeArrowheads="1"/>
          </p:cNvSpPr>
          <p:nvPr>
            <p:ph type="body" idx="1"/>
          </p:nvPr>
        </p:nvSpPr>
        <p:spPr>
          <a:xfrm>
            <a:off x="251520" y="1599673"/>
            <a:ext cx="8640960" cy="4526884"/>
          </a:xfrm>
        </p:spPr>
        <p:txBody>
          <a:bodyPr/>
          <a:lstStyle/>
          <a:p>
            <a:r>
              <a:rPr lang="uk-UA" altLang="uk-UA" sz="2400" dirty="0"/>
              <a:t>Зазвичай СЕО планування землекористування на регіональному та місцевому рівні збільшувала вартість планування на </a:t>
            </a:r>
            <a:r>
              <a:rPr lang="uk-UA" altLang="uk-UA" sz="2400" b="1" dirty="0"/>
              <a:t>5-10%</a:t>
            </a:r>
            <a:r>
              <a:rPr lang="uk-UA" altLang="uk-UA" sz="2400" dirty="0"/>
              <a:t> (дослідження Міністерства охорони довкілля Канади)</a:t>
            </a:r>
          </a:p>
          <a:p>
            <a:r>
              <a:rPr lang="uk-UA" altLang="uk-UA" sz="2400" dirty="0"/>
              <a:t>Деякі хороші СЕО збільшували витрати менш ніж на 5%</a:t>
            </a:r>
          </a:p>
          <a:p>
            <a:r>
              <a:rPr lang="uk-UA" altLang="uk-UA" sz="2400" dirty="0"/>
              <a:t>Витрати залежать від кількості та деталізації альтернатив </a:t>
            </a:r>
          </a:p>
          <a:p>
            <a:r>
              <a:rPr lang="uk-UA" altLang="uk-UA" sz="2400" dirty="0"/>
              <a:t>У більшості випадків необхідно </a:t>
            </a:r>
            <a:r>
              <a:rPr lang="uk-UA" altLang="uk-UA" sz="2400" b="1" dirty="0"/>
              <a:t>70-80 людино-днів </a:t>
            </a:r>
            <a:r>
              <a:rPr lang="uk-UA" altLang="uk-UA" sz="2400" dirty="0"/>
              <a:t>(британське дослідження)</a:t>
            </a:r>
          </a:p>
          <a:p>
            <a:r>
              <a:rPr lang="uk-UA" altLang="uk-UA" sz="2400" dirty="0"/>
              <a:t>Але «СЕО виправдовувала витрачений час та ресурси»</a:t>
            </a:r>
          </a:p>
        </p:txBody>
      </p:sp>
      <p:sp>
        <p:nvSpPr>
          <p:cNvPr id="4"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17</a:t>
            </a:fld>
            <a:endParaRPr lang="en-CA" dirty="0"/>
          </a:p>
        </p:txBody>
      </p:sp>
    </p:spTree>
    <p:extLst>
      <p:ext uri="{BB962C8B-B14F-4D97-AF65-F5344CB8AC3E}">
        <p14:creationId xmlns:p14="http://schemas.microsoft.com/office/powerpoint/2010/main" val="317506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076471235"/>
              </p:ext>
            </p:extLst>
          </p:nvPr>
        </p:nvGraphicFramePr>
        <p:xfrm>
          <a:off x="179512" y="72470"/>
          <a:ext cx="8856984" cy="6734159"/>
        </p:xfrm>
        <a:graphic>
          <a:graphicData uri="http://schemas.openxmlformats.org/drawingml/2006/table">
            <a:tbl>
              <a:tblPr>
                <a:tableStyleId>{46F890A9-2807-4EBB-B81D-B2AA78EC7F39}</a:tableStyleId>
              </a:tblPr>
              <a:tblGrid>
                <a:gridCol w="4264473">
                  <a:extLst>
                    <a:ext uri="{9D8B030D-6E8A-4147-A177-3AD203B41FA5}">
                      <a16:colId xmlns:a16="http://schemas.microsoft.com/office/drawing/2014/main" xmlns="" val="20000"/>
                    </a:ext>
                  </a:extLst>
                </a:gridCol>
                <a:gridCol w="4592511">
                  <a:extLst>
                    <a:ext uri="{9D8B030D-6E8A-4147-A177-3AD203B41FA5}">
                      <a16:colId xmlns:a16="http://schemas.microsoft.com/office/drawing/2014/main" xmlns="" val="20001"/>
                    </a:ext>
                  </a:extLst>
                </a:gridCol>
              </a:tblGrid>
              <a:tr h="288032">
                <a:tc>
                  <a:txBody>
                    <a:bodyPr/>
                    <a:lstStyle/>
                    <a:p>
                      <a:pPr algn="ctr">
                        <a:lnSpc>
                          <a:spcPct val="100000"/>
                        </a:lnSpc>
                        <a:spcAft>
                          <a:spcPts val="0"/>
                        </a:spcAft>
                        <a:tabLst>
                          <a:tab pos="990600" algn="l"/>
                        </a:tabLst>
                      </a:pPr>
                      <a:r>
                        <a:rPr lang="uk-UA" sz="1800" b="1" kern="1200" cap="all" baseline="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ОВНС/екологічна експертиза</a:t>
                      </a: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tabLst>
                          <a:tab pos="-3646170" algn="l"/>
                        </a:tabLst>
                      </a:pPr>
                      <a:r>
                        <a:rPr lang="uk-UA" sz="1800" b="1" kern="1200" cap="all" baseline="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СЕО</a:t>
                      </a: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92305">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Проводиться виключно для конкретних </a:t>
                      </a:r>
                      <a:r>
                        <a:rPr lang="uk-UA" sz="1800" b="1" dirty="0">
                          <a:effectLst/>
                          <a:latin typeface="Arial" panose="020B0604020202020204" pitchFamily="34" charset="0"/>
                          <a:cs typeface="Arial" panose="020B0604020202020204" pitchFamily="34" charset="0"/>
                        </a:rPr>
                        <a:t>проектів</a:t>
                      </a:r>
                      <a:r>
                        <a:rPr lang="uk-UA" sz="1800" dirty="0">
                          <a:effectLst/>
                          <a:latin typeface="Arial" panose="020B0604020202020204" pitchFamily="34" charset="0"/>
                          <a:cs typeface="Arial" panose="020B0604020202020204" pitchFamily="34" charset="0"/>
                        </a:rPr>
                        <a:t>, багато з яких реалізуються в рамках вже затверджених стратегій </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b="1" dirty="0">
                          <a:effectLst/>
                          <a:latin typeface="Arial" panose="020B0604020202020204" pitchFamily="34" charset="0"/>
                          <a:cs typeface="Arial" panose="020B0604020202020204" pitchFamily="34" charset="0"/>
                        </a:rPr>
                        <a:t>Регулює екологічні відносини </a:t>
                      </a:r>
                      <a:r>
                        <a:rPr lang="uk-UA" sz="1800" dirty="0">
                          <a:effectLst/>
                          <a:latin typeface="Arial" panose="020B0604020202020204" pitchFamily="34" charset="0"/>
                          <a:cs typeface="Arial" panose="020B0604020202020204" pitchFamily="34" charset="0"/>
                        </a:rPr>
                        <a:t>з метою запобігання появі екологічно небезпечних проектів діяльності</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94229">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Оцінює </a:t>
                      </a:r>
                      <a:r>
                        <a:rPr lang="uk-UA" sz="1800" b="1" dirty="0">
                          <a:effectLst/>
                          <a:latin typeface="Arial" panose="020B0604020202020204" pitchFamily="34" charset="0"/>
                          <a:cs typeface="Arial" panose="020B0604020202020204" pitchFamily="34" charset="0"/>
                        </a:rPr>
                        <a:t>впливи проектів </a:t>
                      </a:r>
                      <a:r>
                        <a:rPr lang="uk-UA" sz="1800" dirty="0">
                          <a:effectLst/>
                          <a:latin typeface="Arial" panose="020B0604020202020204" pitchFamily="34" charset="0"/>
                          <a:cs typeface="Arial" panose="020B0604020202020204" pitchFamily="34" charset="0"/>
                        </a:rPr>
                        <a:t>діяльності на довкілля </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Оцінює впливи офіційних </a:t>
                      </a:r>
                      <a:r>
                        <a:rPr lang="uk-UA" sz="1800" b="1" dirty="0">
                          <a:effectLst/>
                          <a:latin typeface="Arial" panose="020B0604020202020204" pitchFamily="34" charset="0"/>
                          <a:cs typeface="Arial" panose="020B0604020202020204" pitchFamily="34" charset="0"/>
                        </a:rPr>
                        <a:t>програм і планів</a:t>
                      </a:r>
                      <a:r>
                        <a:rPr lang="uk-UA" sz="1800" dirty="0">
                          <a:effectLst/>
                          <a:latin typeface="Arial" panose="020B0604020202020204" pitchFamily="34" charset="0"/>
                          <a:cs typeface="Arial" panose="020B0604020202020204" pitchFamily="34" charset="0"/>
                        </a:rPr>
                        <a:t> на довкілля</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94229">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Стосується розроблення та прийняття конкретних </a:t>
                      </a:r>
                      <a:r>
                        <a:rPr lang="uk-UA" sz="1800" b="1" dirty="0">
                          <a:effectLst/>
                          <a:latin typeface="Arial" panose="020B0604020202020204" pitchFamily="34" charset="0"/>
                          <a:cs typeface="Arial" panose="020B0604020202020204" pitchFamily="34" charset="0"/>
                        </a:rPr>
                        <a:t>проектів</a:t>
                      </a:r>
                      <a:r>
                        <a:rPr lang="uk-UA" sz="1800" dirty="0">
                          <a:effectLst/>
                          <a:latin typeface="Arial" panose="020B0604020202020204" pitchFamily="34" charset="0"/>
                          <a:cs typeface="Arial" panose="020B0604020202020204" pitchFamily="34" charset="0"/>
                        </a:rPr>
                        <a:t> діяльності</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Стосується </a:t>
                      </a:r>
                      <a:r>
                        <a:rPr lang="uk-UA" sz="1800" b="1" dirty="0">
                          <a:effectLst/>
                          <a:latin typeface="Arial" panose="020B0604020202020204" pitchFamily="34" charset="0"/>
                          <a:cs typeface="Arial" panose="020B0604020202020204" pitchFamily="34" charset="0"/>
                        </a:rPr>
                        <a:t>планування розвитку </a:t>
                      </a:r>
                      <a:r>
                        <a:rPr lang="uk-UA" sz="1800" dirty="0">
                          <a:effectLst/>
                          <a:latin typeface="Arial" panose="020B0604020202020204" pitchFamily="34" charset="0"/>
                          <a:cs typeface="Arial" panose="020B0604020202020204" pitchFamily="34" charset="0"/>
                        </a:rPr>
                        <a:t>на національному, регіональному, місцевому та галузевому рівнях</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92305">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Дозволяє оцінити вплив кожного проекту </a:t>
                      </a:r>
                      <a:r>
                        <a:rPr lang="uk-UA" sz="1800" b="1" dirty="0">
                          <a:effectLst/>
                          <a:latin typeface="Arial" panose="020B0604020202020204" pitchFamily="34" charset="0"/>
                          <a:cs typeface="Arial" panose="020B0604020202020204" pitchFamily="34" charset="0"/>
                        </a:rPr>
                        <a:t>окремо </a:t>
                      </a:r>
                      <a:endParaRPr lang="uk-UA" sz="1800" b="1"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Передбачає оцінку можливого сумарного </a:t>
                      </a:r>
                      <a:r>
                        <a:rPr lang="uk-UA" sz="1800" b="1" dirty="0">
                          <a:effectLst/>
                          <a:latin typeface="Arial" panose="020B0604020202020204" pitchFamily="34" charset="0"/>
                          <a:cs typeface="Arial" panose="020B0604020202020204" pitchFamily="34" charset="0"/>
                        </a:rPr>
                        <a:t>(кумулятивного) впливу </a:t>
                      </a:r>
                      <a:r>
                        <a:rPr lang="uk-UA" sz="1800" dirty="0">
                          <a:effectLst/>
                          <a:latin typeface="Arial" panose="020B0604020202020204" pitchFamily="34" charset="0"/>
                          <a:cs typeface="Arial" panose="020B0604020202020204" pitchFamily="34" charset="0"/>
                        </a:rPr>
                        <a:t>на довкілля сукупності проектів або широкої стратегії </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03753">
                <a:tc>
                  <a:txBody>
                    <a:bodyPr/>
                    <a:lstStyle/>
                    <a:p>
                      <a:pPr marL="45720" marR="0" indent="0" algn="l" defTabSz="914400" rtl="0" eaLnBrk="1" fontAlgn="auto" latinLnBrk="0" hangingPunct="1">
                        <a:lnSpc>
                          <a:spcPct val="100000"/>
                        </a:lnSpc>
                        <a:spcBef>
                          <a:spcPts val="0"/>
                        </a:spcBef>
                        <a:spcAft>
                          <a:spcPts val="0"/>
                        </a:spcAft>
                        <a:buClrTx/>
                        <a:buSzTx/>
                        <a:buFontTx/>
                        <a:buNone/>
                        <a:tabLst>
                          <a:tab pos="990600" algn="l"/>
                        </a:tabLst>
                        <a:defRPr/>
                      </a:pPr>
                      <a:r>
                        <a:rPr lang="uk-UA" sz="1800" dirty="0">
                          <a:latin typeface="Arial" panose="020B0604020202020204" pitchFamily="34" charset="0"/>
                          <a:cs typeface="Arial" panose="020B0604020202020204" pitchFamily="34" charset="0"/>
                        </a:rPr>
                        <a:t>На ОВНС можуть впливати органи місцевої влади. Рішення щодо проекту приймають ЦОВВ </a:t>
                      </a: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Під час затвердження плану чи програми висновки та пропозиції, отримані в процесі СЕО, мають бути </a:t>
                      </a:r>
                      <a:r>
                        <a:rPr lang="uk-UA" sz="1800" b="1" dirty="0">
                          <a:effectLst/>
                          <a:latin typeface="Arial" panose="020B0604020202020204" pitchFamily="34" charset="0"/>
                          <a:cs typeface="Arial" panose="020B0604020202020204" pitchFamily="34" charset="0"/>
                        </a:rPr>
                        <a:t>враховані</a:t>
                      </a:r>
                      <a:endParaRPr lang="uk-UA" sz="1800" b="1"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94229">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Має цілком визначені </a:t>
                      </a:r>
                      <a:r>
                        <a:rPr lang="uk-UA" sz="1800" b="1" dirty="0">
                          <a:effectLst/>
                          <a:latin typeface="Arial" panose="020B0604020202020204" pitchFamily="34" charset="0"/>
                          <a:cs typeface="Arial" panose="020B0604020202020204" pitchFamily="34" charset="0"/>
                        </a:rPr>
                        <a:t>терміни виконання </a:t>
                      </a:r>
                      <a:r>
                        <a:rPr lang="uk-UA" sz="1800" dirty="0">
                          <a:effectLst/>
                          <a:latin typeface="Arial" panose="020B0604020202020204" pitchFamily="34" charset="0"/>
                          <a:cs typeface="Arial" panose="020B0604020202020204" pitchFamily="34" charset="0"/>
                        </a:rPr>
                        <a:t>(початок, кінець)</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b="1" dirty="0">
                          <a:effectLst/>
                          <a:latin typeface="Arial" panose="020B0604020202020204" pitchFamily="34" charset="0"/>
                          <a:cs typeface="Arial" panose="020B0604020202020204" pitchFamily="34" charset="0"/>
                        </a:rPr>
                        <a:t>Безперервний процес</a:t>
                      </a:r>
                      <a:r>
                        <a:rPr lang="uk-UA" sz="1800" dirty="0">
                          <a:effectLst/>
                          <a:latin typeface="Arial" panose="020B0604020202020204" pitchFamily="34" charset="0"/>
                          <a:cs typeface="Arial" panose="020B0604020202020204" pitchFamily="34" charset="0"/>
                        </a:rPr>
                        <a:t>, спрямований на надання інформації в потрібний час </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94229">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Спрямована на </a:t>
                      </a:r>
                      <a:r>
                        <a:rPr lang="uk-UA" sz="1800" b="1" dirty="0">
                          <a:effectLst/>
                          <a:latin typeface="Arial" panose="020B0604020202020204" pitchFamily="34" charset="0"/>
                          <a:cs typeface="Arial" panose="020B0604020202020204" pitchFamily="34" charset="0"/>
                        </a:rPr>
                        <a:t>зменшення впливу </a:t>
                      </a:r>
                      <a:r>
                        <a:rPr lang="uk-UA" sz="1800" dirty="0">
                          <a:effectLst/>
                          <a:latin typeface="Arial" panose="020B0604020202020204" pitchFamily="34" charset="0"/>
                          <a:cs typeface="Arial" panose="020B0604020202020204" pitchFamily="34" charset="0"/>
                        </a:rPr>
                        <a:t>на довкілля певного проекту </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Зосереджена на підтриманні необхідного рівня та </a:t>
                      </a:r>
                      <a:r>
                        <a:rPr lang="uk-UA" sz="1800" b="1" dirty="0">
                          <a:effectLst/>
                          <a:latin typeface="Arial" panose="020B0604020202020204" pitchFamily="34" charset="0"/>
                          <a:cs typeface="Arial" panose="020B0604020202020204" pitchFamily="34" charset="0"/>
                        </a:rPr>
                        <a:t>поліпшення якості довкілля </a:t>
                      </a:r>
                      <a:endParaRPr lang="uk-UA" sz="1800" b="1"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990381">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Має </a:t>
                      </a:r>
                      <a:r>
                        <a:rPr lang="uk-UA" sz="1800" b="1" dirty="0">
                          <a:effectLst/>
                          <a:latin typeface="Arial" panose="020B0604020202020204" pitchFamily="34" charset="0"/>
                          <a:cs typeface="Arial" panose="020B0604020202020204" pitchFamily="34" charset="0"/>
                        </a:rPr>
                        <a:t>високий рівень деталізації </a:t>
                      </a:r>
                      <a:r>
                        <a:rPr lang="uk-UA" sz="1800" dirty="0">
                          <a:effectLst/>
                          <a:latin typeface="Arial" panose="020B0604020202020204" pitchFamily="34" charset="0"/>
                          <a:cs typeface="Arial" panose="020B0604020202020204" pitchFamily="34" charset="0"/>
                        </a:rPr>
                        <a:t>та вузьку перспективу дії</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a:lnSpc>
                          <a:spcPct val="100000"/>
                        </a:lnSpc>
                        <a:spcAft>
                          <a:spcPts val="0"/>
                        </a:spcAft>
                        <a:tabLst>
                          <a:tab pos="990600" algn="l"/>
                        </a:tabLst>
                      </a:pPr>
                      <a:r>
                        <a:rPr lang="uk-UA" sz="1800" dirty="0">
                          <a:effectLst/>
                          <a:latin typeface="Arial" panose="020B0604020202020204" pitchFamily="34" charset="0"/>
                          <a:cs typeface="Arial" panose="020B0604020202020204" pitchFamily="34" charset="0"/>
                        </a:rPr>
                        <a:t>Має низький рівень деталізації та </a:t>
                      </a:r>
                      <a:r>
                        <a:rPr lang="uk-UA" sz="1800" b="1" dirty="0">
                          <a:effectLst/>
                          <a:latin typeface="Arial" panose="020B0604020202020204" pitchFamily="34" charset="0"/>
                          <a:cs typeface="Arial" panose="020B0604020202020204" pitchFamily="34" charset="0"/>
                        </a:rPr>
                        <a:t>широку перспективу дії</a:t>
                      </a:r>
                      <a:r>
                        <a:rPr lang="uk-UA" sz="1800" dirty="0">
                          <a:effectLst/>
                          <a:latin typeface="Arial" panose="020B0604020202020204" pitchFamily="34" charset="0"/>
                          <a:cs typeface="Arial" panose="020B0604020202020204" pitchFamily="34" charset="0"/>
                        </a:rPr>
                        <a:t>, регулює створення загальних правових умов для планування певних видів діяльності </a:t>
                      </a:r>
                      <a:endParaRPr lang="uk-UA" sz="1800" dirty="0">
                        <a:effectLst/>
                        <a:latin typeface="Arial" panose="020B0604020202020204" pitchFamily="34" charset="0"/>
                        <a:ea typeface="Times New Roman"/>
                        <a:cs typeface="Arial" panose="020B0604020202020204" pitchFamily="34" charset="0"/>
                      </a:endParaRPr>
                    </a:p>
                  </a:txBody>
                  <a:tcPr marL="32023" marR="32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9874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219075"/>
            <a:ext cx="6480175" cy="906463"/>
          </a:xfrm>
        </p:spPr>
        <p:txBody>
          <a:bodyPr/>
          <a:lstStyle/>
          <a:p>
            <a:r>
              <a:rPr lang="uk-UA" altLang="uk-UA" dirty="0"/>
              <a:t>Значення СЕО</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7" y="1377731"/>
            <a:ext cx="8453437"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6"/>
          <p:cNvSpPr txBox="1">
            <a:spLocks noChangeArrowheads="1"/>
          </p:cNvSpPr>
          <p:nvPr/>
        </p:nvSpPr>
        <p:spPr bwMode="auto">
          <a:xfrm>
            <a:off x="755650" y="1069756"/>
            <a:ext cx="302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Окремі ініціативи розвитку</a:t>
            </a:r>
          </a:p>
        </p:txBody>
      </p:sp>
      <p:sp>
        <p:nvSpPr>
          <p:cNvPr id="59397" name="TextBox 7"/>
          <p:cNvSpPr txBox="1">
            <a:spLocks noChangeArrowheads="1"/>
          </p:cNvSpPr>
          <p:nvPr/>
        </p:nvSpPr>
        <p:spPr bwMode="auto">
          <a:xfrm>
            <a:off x="5801167" y="1052736"/>
            <a:ext cx="302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Ємність середовища</a:t>
            </a:r>
          </a:p>
        </p:txBody>
      </p:sp>
      <p:sp>
        <p:nvSpPr>
          <p:cNvPr id="59398" name="TextBox 8"/>
          <p:cNvSpPr txBox="1">
            <a:spLocks noChangeArrowheads="1"/>
          </p:cNvSpPr>
          <p:nvPr/>
        </p:nvSpPr>
        <p:spPr bwMode="auto">
          <a:xfrm>
            <a:off x="203736" y="5459390"/>
            <a:ext cx="129698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Минулі</a:t>
            </a:r>
          </a:p>
          <a:p>
            <a:pPr algn="ctr">
              <a:spcBef>
                <a:spcPct val="20000"/>
              </a:spcBef>
            </a:pPr>
            <a:r>
              <a:rPr lang="uk-UA" altLang="uk-UA" sz="1400" dirty="0">
                <a:solidFill>
                  <a:srgbClr val="0070C0"/>
                </a:solidFill>
              </a:rPr>
              <a:t>практики</a:t>
            </a:r>
          </a:p>
        </p:txBody>
      </p:sp>
      <p:sp>
        <p:nvSpPr>
          <p:cNvPr id="59399" name="TextBox 9"/>
          <p:cNvSpPr txBox="1">
            <a:spLocks noChangeArrowheads="1"/>
          </p:cNvSpPr>
          <p:nvPr/>
        </p:nvSpPr>
        <p:spPr bwMode="auto">
          <a:xfrm>
            <a:off x="1691680" y="5488781"/>
            <a:ext cx="1296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Поточні дії</a:t>
            </a:r>
          </a:p>
        </p:txBody>
      </p:sp>
      <p:sp>
        <p:nvSpPr>
          <p:cNvPr id="59400" name="TextBox 10"/>
          <p:cNvSpPr txBox="1">
            <a:spLocks noChangeArrowheads="1"/>
          </p:cNvSpPr>
          <p:nvPr/>
        </p:nvSpPr>
        <p:spPr bwMode="auto">
          <a:xfrm>
            <a:off x="3169771" y="5488781"/>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Майбутні ініціативи</a:t>
            </a:r>
          </a:p>
        </p:txBody>
      </p:sp>
      <p:sp>
        <p:nvSpPr>
          <p:cNvPr id="59401" name="TextBox 12"/>
          <p:cNvSpPr txBox="1">
            <a:spLocks noChangeArrowheads="1"/>
          </p:cNvSpPr>
          <p:nvPr/>
        </p:nvSpPr>
        <p:spPr bwMode="auto">
          <a:xfrm>
            <a:off x="4108266" y="1763390"/>
            <a:ext cx="143986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Національний</a:t>
            </a: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r>
              <a:rPr lang="uk-UA" altLang="uk-UA" sz="1400" dirty="0">
                <a:solidFill>
                  <a:srgbClr val="0070C0"/>
                </a:solidFill>
              </a:rPr>
              <a:t>Регіональний</a:t>
            </a: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endParaRPr lang="uk-UA" altLang="uk-UA" sz="1400" dirty="0">
              <a:solidFill>
                <a:srgbClr val="0070C0"/>
              </a:solidFill>
            </a:endParaRPr>
          </a:p>
          <a:p>
            <a:pPr algn="ctr">
              <a:spcBef>
                <a:spcPct val="20000"/>
              </a:spcBef>
            </a:pPr>
            <a:r>
              <a:rPr lang="uk-UA" altLang="uk-UA" sz="1400" dirty="0">
                <a:solidFill>
                  <a:srgbClr val="0070C0"/>
                </a:solidFill>
              </a:rPr>
              <a:t>Місцевий</a:t>
            </a:r>
          </a:p>
        </p:txBody>
      </p:sp>
      <p:sp>
        <p:nvSpPr>
          <p:cNvPr id="59402" name="Right Arrow 14"/>
          <p:cNvSpPr>
            <a:spLocks noChangeArrowheads="1"/>
          </p:cNvSpPr>
          <p:nvPr/>
        </p:nvSpPr>
        <p:spPr bwMode="auto">
          <a:xfrm>
            <a:off x="5364163" y="3789363"/>
            <a:ext cx="360362" cy="215900"/>
          </a:xfrm>
          <a:prstGeom prst="rightArrow">
            <a:avLst>
              <a:gd name="adj1" fmla="val 50000"/>
              <a:gd name="adj2" fmla="val 50073"/>
            </a:avLst>
          </a:prstGeom>
          <a:solidFill>
            <a:srgbClr val="D7DB43"/>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lIns="0" tIns="0" rIns="0" bIns="0" anchor="ct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endParaRPr lang="en-CA" altLang="uk-UA"/>
          </a:p>
        </p:txBody>
      </p:sp>
      <p:sp>
        <p:nvSpPr>
          <p:cNvPr id="59403" name="Right Arrow 15"/>
          <p:cNvSpPr>
            <a:spLocks noChangeArrowheads="1"/>
          </p:cNvSpPr>
          <p:nvPr/>
        </p:nvSpPr>
        <p:spPr bwMode="auto">
          <a:xfrm>
            <a:off x="3924300" y="3789363"/>
            <a:ext cx="360363" cy="215900"/>
          </a:xfrm>
          <a:prstGeom prst="rightArrow">
            <a:avLst>
              <a:gd name="adj1" fmla="val 50000"/>
              <a:gd name="adj2" fmla="val 50074"/>
            </a:avLst>
          </a:prstGeom>
          <a:solidFill>
            <a:srgbClr val="D7DB43"/>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lIns="0" tIns="0" rIns="0" bIns="0" anchor="ct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endParaRPr lang="en-CA" altLang="uk-UA"/>
          </a:p>
        </p:txBody>
      </p:sp>
      <p:sp>
        <p:nvSpPr>
          <p:cNvPr id="59404" name="TextBox 16"/>
          <p:cNvSpPr txBox="1">
            <a:spLocks noChangeArrowheads="1"/>
          </p:cNvSpPr>
          <p:nvPr/>
        </p:nvSpPr>
        <p:spPr bwMode="auto">
          <a:xfrm>
            <a:off x="5799579" y="5547518"/>
            <a:ext cx="3025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Кумулятивний вплив*</a:t>
            </a:r>
          </a:p>
          <a:p>
            <a:pPr algn="ctr">
              <a:spcBef>
                <a:spcPct val="20000"/>
              </a:spcBef>
            </a:pPr>
            <a:r>
              <a:rPr lang="uk-UA" altLang="uk-UA" sz="1200" dirty="0">
                <a:solidFill>
                  <a:srgbClr val="0070C0"/>
                </a:solidFill>
              </a:rPr>
              <a:t>*Навіть якщо всі проекти відповідають нормам</a:t>
            </a:r>
          </a:p>
        </p:txBody>
      </p:sp>
      <p:sp>
        <p:nvSpPr>
          <p:cNvPr id="13"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19</a:t>
            </a:fld>
            <a:endParaRPr lang="en-CA" dirty="0"/>
          </a:p>
        </p:txBody>
      </p:sp>
    </p:spTree>
    <p:extLst>
      <p:ext uri="{BB962C8B-B14F-4D97-AF65-F5344CB8AC3E}">
        <p14:creationId xmlns:p14="http://schemas.microsoft.com/office/powerpoint/2010/main" val="255569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Економіка як відкрита підсистема глобальної екосистеми</a:t>
            </a:r>
          </a:p>
        </p:txBody>
      </p:sp>
      <p:pic>
        <p:nvPicPr>
          <p:cNvPr id="8" name="Объект 7"/>
          <p:cNvPicPr>
            <a:picLocks noGrp="1"/>
          </p:cNvPicPr>
          <p:nvPr>
            <p:ph idx="1"/>
          </p:nvPr>
        </p:nvPicPr>
        <p:blipFill rotWithShape="1">
          <a:blip r:embed="rId2">
            <a:extLst>
              <a:ext uri="{28A0092B-C50C-407E-A947-70E740481C1C}">
                <a14:useLocalDpi xmlns:a14="http://schemas.microsoft.com/office/drawing/2010/main" val="0"/>
              </a:ext>
            </a:extLst>
          </a:blip>
          <a:srcRect l="11648" t="15180" r="19517" b="2024"/>
          <a:stretch/>
        </p:blipFill>
        <p:spPr bwMode="auto">
          <a:xfrm>
            <a:off x="179512" y="1628800"/>
            <a:ext cx="4248472" cy="3600400"/>
          </a:xfrm>
          <a:prstGeom prst="rect">
            <a:avLst/>
          </a:prstGeom>
          <a:noFill/>
          <a:ln>
            <a:noFill/>
          </a:ln>
          <a:extLst>
            <a:ext uri="{53640926-AAD7-44D8-BBD7-CCE9431645EC}">
              <a14:shadowObscured xmlns:a14="http://schemas.microsoft.com/office/drawing/2010/main"/>
            </a:ext>
          </a:extLst>
        </p:spPr>
      </p:pic>
      <p:pic>
        <p:nvPicPr>
          <p:cNvPr id="9" name="Рисунок 8"/>
          <p:cNvPicPr/>
          <p:nvPr/>
        </p:nvPicPr>
        <p:blipFill rotWithShape="1">
          <a:blip r:embed="rId3">
            <a:extLst>
              <a:ext uri="{28A0092B-C50C-407E-A947-70E740481C1C}">
                <a14:useLocalDpi xmlns:a14="http://schemas.microsoft.com/office/drawing/2010/main" val="0"/>
              </a:ext>
            </a:extLst>
          </a:blip>
          <a:srcRect l="10389" t="1832" r="19516" b="3141"/>
          <a:stretch/>
        </p:blipFill>
        <p:spPr bwMode="auto">
          <a:xfrm>
            <a:off x="4499993" y="1628800"/>
            <a:ext cx="4443074" cy="4680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092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3"/>
          <p:cNvSpPr>
            <a:spLocks noGrp="1"/>
          </p:cNvSpPr>
          <p:nvPr>
            <p:ph type="title"/>
          </p:nvPr>
        </p:nvSpPr>
        <p:spPr>
          <a:xfrm>
            <a:off x="457472" y="275013"/>
            <a:ext cx="8229057" cy="705716"/>
          </a:xfrm>
        </p:spPr>
        <p:txBody>
          <a:bodyPr>
            <a:normAutofit/>
          </a:bodyPr>
          <a:lstStyle/>
          <a:p>
            <a:r>
              <a:rPr lang="uk-UA"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Значення СЕО</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4100"/>
            <a:ext cx="34004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60420" name="TextBox 5"/>
          <p:cNvSpPr txBox="1">
            <a:spLocks noChangeArrowheads="1"/>
          </p:cNvSpPr>
          <p:nvPr/>
        </p:nvSpPr>
        <p:spPr bwMode="auto">
          <a:xfrm>
            <a:off x="4295775" y="1083709"/>
            <a:ext cx="187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Забруднене повітря в місті </a:t>
            </a:r>
          </a:p>
        </p:txBody>
      </p:sp>
      <p:sp>
        <p:nvSpPr>
          <p:cNvPr id="60421" name="TextBox 6"/>
          <p:cNvSpPr txBox="1">
            <a:spLocks noChangeArrowheads="1"/>
          </p:cNvSpPr>
          <p:nvPr/>
        </p:nvSpPr>
        <p:spPr bwMode="auto">
          <a:xfrm>
            <a:off x="4335463" y="2983946"/>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200" dirty="0">
                <a:solidFill>
                  <a:srgbClr val="0070C0"/>
                </a:solidFill>
              </a:rPr>
              <a:t>Забруднені відходи міста</a:t>
            </a:r>
          </a:p>
        </p:txBody>
      </p:sp>
      <p:sp>
        <p:nvSpPr>
          <p:cNvPr id="60422" name="TextBox 7"/>
          <p:cNvSpPr txBox="1">
            <a:spLocks noChangeArrowheads="1"/>
          </p:cNvSpPr>
          <p:nvPr/>
        </p:nvSpPr>
        <p:spPr bwMode="auto">
          <a:xfrm>
            <a:off x="4264025" y="4607258"/>
            <a:ext cx="2159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400" dirty="0">
                <a:solidFill>
                  <a:srgbClr val="0070C0"/>
                </a:solidFill>
              </a:rPr>
              <a:t>Забруднена вода в місті</a:t>
            </a:r>
          </a:p>
        </p:txBody>
      </p:sp>
      <p:sp>
        <p:nvSpPr>
          <p:cNvPr id="60423" name="TextBox 8"/>
          <p:cNvSpPr txBox="1">
            <a:spLocks noChangeArrowheads="1"/>
          </p:cNvSpPr>
          <p:nvPr/>
        </p:nvSpPr>
        <p:spPr bwMode="auto">
          <a:xfrm>
            <a:off x="7164388" y="1700213"/>
            <a:ext cx="16557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a:t>НАСЛІДКИ</a:t>
            </a:r>
          </a:p>
        </p:txBody>
      </p:sp>
      <p:sp>
        <p:nvSpPr>
          <p:cNvPr id="60424" name="TextBox 9"/>
          <p:cNvSpPr txBox="1">
            <a:spLocks noChangeArrowheads="1"/>
          </p:cNvSpPr>
          <p:nvPr/>
        </p:nvSpPr>
        <p:spPr bwMode="auto">
          <a:xfrm>
            <a:off x="7164388" y="2349500"/>
            <a:ext cx="17287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spcBef>
                <a:spcPct val="20000"/>
              </a:spcBef>
            </a:pPr>
            <a:r>
              <a:rPr lang="uk-UA" altLang="uk-UA" sz="1600">
                <a:solidFill>
                  <a:srgbClr val="0070C0"/>
                </a:solidFill>
              </a:rPr>
              <a:t>Конкурентоспроможність</a:t>
            </a:r>
          </a:p>
          <a:p>
            <a:pPr algn="ctr">
              <a:spcBef>
                <a:spcPct val="20000"/>
              </a:spcBef>
            </a:pPr>
            <a:endParaRPr lang="uk-UA" altLang="uk-UA" sz="1600">
              <a:solidFill>
                <a:srgbClr val="0070C0"/>
              </a:solidFill>
            </a:endParaRPr>
          </a:p>
          <a:p>
            <a:pPr algn="ctr">
              <a:spcBef>
                <a:spcPct val="20000"/>
              </a:spcBef>
            </a:pPr>
            <a:r>
              <a:rPr lang="uk-UA" altLang="uk-UA" sz="1600">
                <a:solidFill>
                  <a:srgbClr val="0070C0"/>
                </a:solidFill>
              </a:rPr>
              <a:t>Прибутковість</a:t>
            </a:r>
          </a:p>
          <a:p>
            <a:pPr algn="ctr">
              <a:spcBef>
                <a:spcPct val="20000"/>
              </a:spcBef>
            </a:pPr>
            <a:endParaRPr lang="uk-UA" altLang="uk-UA" sz="1600">
              <a:solidFill>
                <a:srgbClr val="0070C0"/>
              </a:solidFill>
            </a:endParaRPr>
          </a:p>
          <a:p>
            <a:pPr algn="ctr">
              <a:spcBef>
                <a:spcPct val="20000"/>
              </a:spcBef>
            </a:pPr>
            <a:endParaRPr lang="uk-UA" altLang="uk-UA" sz="1600">
              <a:solidFill>
                <a:srgbClr val="0070C0"/>
              </a:solidFill>
            </a:endParaRPr>
          </a:p>
          <a:p>
            <a:pPr algn="ctr">
              <a:spcBef>
                <a:spcPct val="20000"/>
              </a:spcBef>
            </a:pPr>
            <a:r>
              <a:rPr lang="uk-UA" altLang="uk-UA" sz="1600">
                <a:solidFill>
                  <a:srgbClr val="0070C0"/>
                </a:solidFill>
              </a:rPr>
              <a:t>Управління </a:t>
            </a:r>
          </a:p>
          <a:p>
            <a:pPr algn="ctr">
              <a:spcBef>
                <a:spcPct val="20000"/>
              </a:spcBef>
            </a:pPr>
            <a:endParaRPr lang="uk-UA" altLang="uk-UA" sz="1600">
              <a:solidFill>
                <a:srgbClr val="0070C0"/>
              </a:solidFill>
            </a:endParaRPr>
          </a:p>
          <a:p>
            <a:pPr algn="ctr">
              <a:spcBef>
                <a:spcPct val="20000"/>
              </a:spcBef>
            </a:pPr>
            <a:endParaRPr lang="uk-UA" altLang="uk-UA" sz="1600">
              <a:solidFill>
                <a:srgbClr val="0070C0"/>
              </a:solidFill>
            </a:endParaRPr>
          </a:p>
          <a:p>
            <a:pPr algn="ctr">
              <a:spcBef>
                <a:spcPct val="20000"/>
              </a:spcBef>
            </a:pPr>
            <a:r>
              <a:rPr lang="uk-UA" altLang="uk-UA" sz="1600">
                <a:solidFill>
                  <a:srgbClr val="0070C0"/>
                </a:solidFill>
              </a:rPr>
              <a:t>Придатність для життя</a:t>
            </a:r>
          </a:p>
          <a:p>
            <a:pPr algn="ctr">
              <a:spcBef>
                <a:spcPct val="20000"/>
              </a:spcBef>
            </a:pPr>
            <a:endParaRPr lang="uk-UA" altLang="uk-UA" sz="1600">
              <a:solidFill>
                <a:srgbClr val="0070C0"/>
              </a:solidFill>
            </a:endParaRPr>
          </a:p>
          <a:p>
            <a:pPr algn="ctr">
              <a:spcBef>
                <a:spcPct val="20000"/>
              </a:spcBef>
            </a:pPr>
            <a:r>
              <a:rPr lang="uk-UA" altLang="uk-UA" sz="1600">
                <a:solidFill>
                  <a:srgbClr val="0070C0"/>
                </a:solidFill>
              </a:rPr>
              <a:t>Занепокоєння</a:t>
            </a:r>
          </a:p>
        </p:txBody>
      </p:sp>
      <p:sp>
        <p:nvSpPr>
          <p:cNvPr id="11" name="Down Arrow 10"/>
          <p:cNvSpPr/>
          <p:nvPr/>
        </p:nvSpPr>
        <p:spPr bwMode="auto">
          <a:xfrm>
            <a:off x="6875463" y="2373313"/>
            <a:ext cx="217487" cy="503237"/>
          </a:xfrm>
          <a:prstGeom prst="downArrow">
            <a:avLst/>
          </a:prstGeom>
          <a:solidFill>
            <a:schemeClr val="accent1">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spcBef>
                <a:spcPct val="20000"/>
              </a:spcBef>
              <a:defRPr/>
            </a:pPr>
            <a:endParaRPr lang="en-CA">
              <a:solidFill>
                <a:schemeClr val="tx1"/>
              </a:solidFill>
            </a:endParaRPr>
          </a:p>
        </p:txBody>
      </p:sp>
      <p:sp>
        <p:nvSpPr>
          <p:cNvPr id="12" name="Down Arrow 11"/>
          <p:cNvSpPr/>
          <p:nvPr/>
        </p:nvSpPr>
        <p:spPr bwMode="auto">
          <a:xfrm>
            <a:off x="6875463" y="3189288"/>
            <a:ext cx="217487" cy="503237"/>
          </a:xfrm>
          <a:prstGeom prst="downArrow">
            <a:avLst/>
          </a:prstGeom>
          <a:solidFill>
            <a:schemeClr val="accent1">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spcBef>
                <a:spcPct val="20000"/>
              </a:spcBef>
              <a:defRPr/>
            </a:pPr>
            <a:endParaRPr lang="en-CA">
              <a:solidFill>
                <a:schemeClr val="tx1"/>
              </a:solidFill>
            </a:endParaRPr>
          </a:p>
        </p:txBody>
      </p:sp>
      <p:sp>
        <p:nvSpPr>
          <p:cNvPr id="13" name="Down Arrow 12"/>
          <p:cNvSpPr/>
          <p:nvPr/>
        </p:nvSpPr>
        <p:spPr bwMode="auto">
          <a:xfrm>
            <a:off x="6875463" y="4005263"/>
            <a:ext cx="217487" cy="503237"/>
          </a:xfrm>
          <a:prstGeom prst="downArrow">
            <a:avLst/>
          </a:prstGeom>
          <a:solidFill>
            <a:schemeClr val="accent1">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spcBef>
                <a:spcPct val="20000"/>
              </a:spcBef>
              <a:defRPr/>
            </a:pPr>
            <a:endParaRPr lang="en-CA">
              <a:solidFill>
                <a:schemeClr val="tx1"/>
              </a:solidFill>
            </a:endParaRPr>
          </a:p>
        </p:txBody>
      </p:sp>
      <p:sp>
        <p:nvSpPr>
          <p:cNvPr id="14" name="Down Arrow 13"/>
          <p:cNvSpPr/>
          <p:nvPr/>
        </p:nvSpPr>
        <p:spPr bwMode="auto">
          <a:xfrm>
            <a:off x="6875463" y="4797425"/>
            <a:ext cx="217487" cy="503238"/>
          </a:xfrm>
          <a:prstGeom prst="downArrow">
            <a:avLst/>
          </a:prstGeom>
          <a:solidFill>
            <a:schemeClr val="accent1">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spcBef>
                <a:spcPct val="20000"/>
              </a:spcBef>
              <a:defRPr/>
            </a:pPr>
            <a:endParaRPr lang="en-CA">
              <a:solidFill>
                <a:schemeClr val="tx1"/>
              </a:solidFill>
            </a:endParaRPr>
          </a:p>
        </p:txBody>
      </p:sp>
      <p:sp>
        <p:nvSpPr>
          <p:cNvPr id="15" name="Down Arrow 14"/>
          <p:cNvSpPr/>
          <p:nvPr/>
        </p:nvSpPr>
        <p:spPr bwMode="auto">
          <a:xfrm rot="10800000">
            <a:off x="6875463" y="5661025"/>
            <a:ext cx="217487" cy="504825"/>
          </a:xfrm>
          <a:prstGeom prst="downArrow">
            <a:avLst/>
          </a:prstGeom>
          <a:solidFill>
            <a:srgbClr val="B70068"/>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lstStyle/>
          <a:p>
            <a:pPr algn="ctr">
              <a:spcBef>
                <a:spcPct val="20000"/>
              </a:spcBef>
              <a:defRPr/>
            </a:pPr>
            <a:endParaRPr lang="en-CA">
              <a:solidFill>
                <a:schemeClr val="tx1"/>
              </a:solidFill>
            </a:endParaRPr>
          </a:p>
        </p:txBody>
      </p:sp>
      <p:pic>
        <p:nvPicPr>
          <p:cNvPr id="60430" name="Picture 6" descr="Junk store Royalty Fre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399632"/>
            <a:ext cx="181927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8" descr="Coal fired electric power station beside a river at sunset Royalty Free Stock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646" y="1607584"/>
            <a:ext cx="18161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0" descr="Metallurgical works with smoke. Mariupol, Ukrainee Royalty Free Stock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0318" y="5064125"/>
            <a:ext cx="18002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3" name="TextBox 1"/>
          <p:cNvSpPr txBox="1">
            <a:spLocks noChangeArrowheads="1"/>
          </p:cNvSpPr>
          <p:nvPr/>
        </p:nvSpPr>
        <p:spPr bwMode="auto">
          <a:xfrm>
            <a:off x="1133475" y="1070787"/>
            <a:ext cx="20240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lgn="ctr"/>
            <a:r>
              <a:rPr lang="uk-UA" altLang="uk-UA" sz="1400" dirty="0">
                <a:solidFill>
                  <a:srgbClr val="0070C0"/>
                </a:solidFill>
              </a:rPr>
              <a:t>ПЕРЕВИЩЕННЯ</a:t>
            </a:r>
          </a:p>
          <a:p>
            <a:pPr algn="ctr"/>
            <a:r>
              <a:rPr lang="uk-UA" altLang="uk-UA" sz="1400" dirty="0">
                <a:solidFill>
                  <a:srgbClr val="0070C0"/>
                </a:solidFill>
              </a:rPr>
              <a:t>ємності середовища</a:t>
            </a:r>
          </a:p>
        </p:txBody>
      </p:sp>
      <p:sp>
        <p:nvSpPr>
          <p:cNvPr id="60434" name="TextBox 2"/>
          <p:cNvSpPr txBox="1">
            <a:spLocks noChangeArrowheads="1"/>
          </p:cNvSpPr>
          <p:nvPr/>
        </p:nvSpPr>
        <p:spPr bwMode="auto">
          <a:xfrm>
            <a:off x="1135062" y="5913438"/>
            <a:ext cx="20669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999999"/>
                </a:solidFill>
                <a:latin typeface="Arial" pitchFamily="34" charset="0"/>
              </a:defRPr>
            </a:lvl1pPr>
            <a:lvl2pPr marL="742950" indent="-285750">
              <a:defRPr sz="2200" b="1">
                <a:solidFill>
                  <a:srgbClr val="999999"/>
                </a:solidFill>
                <a:latin typeface="Arial" pitchFamily="34" charset="0"/>
              </a:defRPr>
            </a:lvl2pPr>
            <a:lvl3pPr marL="1143000" indent="-228600">
              <a:defRPr sz="2200" b="1">
                <a:solidFill>
                  <a:srgbClr val="999999"/>
                </a:solidFill>
                <a:latin typeface="Arial" pitchFamily="34" charset="0"/>
              </a:defRPr>
            </a:lvl3pPr>
            <a:lvl4pPr marL="1600200" indent="-228600">
              <a:defRPr sz="2200" b="1">
                <a:solidFill>
                  <a:srgbClr val="999999"/>
                </a:solidFill>
                <a:latin typeface="Arial" pitchFamily="34" charset="0"/>
              </a:defRPr>
            </a:lvl4pPr>
            <a:lvl5pPr marL="2057400" indent="-22860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r>
              <a:rPr lang="uk-UA" altLang="uk-UA" sz="1400" dirty="0">
                <a:solidFill>
                  <a:srgbClr val="0070C0"/>
                </a:solidFill>
              </a:rPr>
              <a:t>Кумулятивний або одиничний аспект</a:t>
            </a:r>
          </a:p>
        </p:txBody>
      </p:sp>
      <p:sp>
        <p:nvSpPr>
          <p:cNvPr id="19"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20</a:t>
            </a:fld>
            <a:endParaRPr lang="en-CA" dirty="0"/>
          </a:p>
        </p:txBody>
      </p:sp>
    </p:spTree>
    <p:extLst>
      <p:ext uri="{BB962C8B-B14F-4D97-AF65-F5344CB8AC3E}">
        <p14:creationId xmlns:p14="http://schemas.microsoft.com/office/powerpoint/2010/main" val="279643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38" y="188640"/>
            <a:ext cx="8579025" cy="993748"/>
          </a:xfrm>
        </p:spPr>
        <p:txBody>
          <a:bodyPr>
            <a:normAutofit/>
          </a:bodyPr>
          <a:lstStyle/>
          <a:p>
            <a:pPr>
              <a:lnSpc>
                <a:spcPts val="3500"/>
              </a:lnSpc>
            </a:pPr>
            <a:r>
              <a:rPr lang="uk-UA" sz="3600" b="1" dirty="0"/>
              <a:t>Типові завдання процесу розроблення планів і програм</a:t>
            </a:r>
            <a:endParaRPr lang="uk-UA" sz="3600" dirty="0"/>
          </a:p>
        </p:txBody>
      </p:sp>
      <p:sp>
        <p:nvSpPr>
          <p:cNvPr id="4" name="Номер слайда 3"/>
          <p:cNvSpPr>
            <a:spLocks noGrp="1"/>
          </p:cNvSpPr>
          <p:nvPr>
            <p:ph type="sldNum" sz="quarter" idx="12"/>
          </p:nvPr>
        </p:nvSpPr>
        <p:spPr/>
        <p:txBody>
          <a:bodyPr/>
          <a:lstStyle/>
          <a:p>
            <a:fld id="{B3B17E8A-3D28-4A89-9E43-EE70221FAC57}" type="slidenum">
              <a:rPr lang="en-CA" smtClean="0"/>
              <a:pPr/>
              <a:t>21</a:t>
            </a:fld>
            <a:endParaRPr lang="en-CA"/>
          </a:p>
        </p:txBody>
      </p:sp>
      <p:grpSp>
        <p:nvGrpSpPr>
          <p:cNvPr id="8" name="Группа 7"/>
          <p:cNvGrpSpPr/>
          <p:nvPr/>
        </p:nvGrpSpPr>
        <p:grpSpPr>
          <a:xfrm>
            <a:off x="135295" y="1316679"/>
            <a:ext cx="8856984" cy="4896544"/>
            <a:chOff x="0" y="0"/>
            <a:chExt cx="5820410" cy="3241344"/>
          </a:xfrm>
        </p:grpSpPr>
        <p:sp>
          <p:nvSpPr>
            <p:cNvPr id="9" name="Поле 112857"/>
            <p:cNvSpPr txBox="1"/>
            <p:nvPr/>
          </p:nvSpPr>
          <p:spPr>
            <a:xfrm>
              <a:off x="1324971" y="134923"/>
              <a:ext cx="2005965" cy="416133"/>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Визначення сфери охоплення плану чи програми</a:t>
              </a:r>
            </a:p>
          </p:txBody>
        </p:sp>
        <p:sp>
          <p:nvSpPr>
            <p:cNvPr id="10" name="Поле 112858"/>
            <p:cNvSpPr txBox="1"/>
            <p:nvPr/>
          </p:nvSpPr>
          <p:spPr>
            <a:xfrm>
              <a:off x="1324971" y="697472"/>
              <a:ext cx="2005965" cy="42291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Аналіз контексту та нульового варіанту</a:t>
              </a:r>
            </a:p>
          </p:txBody>
        </p:sp>
        <p:sp>
          <p:nvSpPr>
            <p:cNvPr id="11" name="Поле 112859"/>
            <p:cNvSpPr txBox="1"/>
            <p:nvPr/>
          </p:nvSpPr>
          <p:spPr>
            <a:xfrm>
              <a:off x="1324971" y="1234932"/>
              <a:ext cx="2005965" cy="413959"/>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Підготовка та порівняння альтернативних варіантів </a:t>
              </a:r>
            </a:p>
          </p:txBody>
        </p:sp>
        <p:sp>
          <p:nvSpPr>
            <p:cNvPr id="12" name="Поле 112860"/>
            <p:cNvSpPr txBox="1"/>
            <p:nvPr/>
          </p:nvSpPr>
          <p:spPr>
            <a:xfrm>
              <a:off x="1327863" y="1817529"/>
              <a:ext cx="2005965" cy="286603"/>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Документальне оформлення</a:t>
              </a:r>
            </a:p>
          </p:txBody>
        </p:sp>
        <p:sp>
          <p:nvSpPr>
            <p:cNvPr id="13" name="Поле 112861"/>
            <p:cNvSpPr txBox="1"/>
            <p:nvPr/>
          </p:nvSpPr>
          <p:spPr>
            <a:xfrm>
              <a:off x="1324971" y="2243449"/>
              <a:ext cx="2005965" cy="415925"/>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dirty="0">
                  <a:effectLst/>
                  <a:latin typeface="Times New Roman"/>
                  <a:ea typeface="Calibri"/>
                </a:rPr>
                <a:t>Консультації із заінте­ресо­ва­ни­ми органами та громадськістю</a:t>
              </a:r>
            </a:p>
          </p:txBody>
        </p:sp>
        <p:sp>
          <p:nvSpPr>
            <p:cNvPr id="14" name="Поле 112862"/>
            <p:cNvSpPr txBox="1"/>
            <p:nvPr/>
          </p:nvSpPr>
          <p:spPr>
            <a:xfrm>
              <a:off x="1321841" y="2824822"/>
              <a:ext cx="2005965" cy="29337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Прийняття рішень</a:t>
              </a:r>
            </a:p>
          </p:txBody>
        </p:sp>
        <p:sp>
          <p:nvSpPr>
            <p:cNvPr id="15" name="Прямоугольник 14"/>
            <p:cNvSpPr/>
            <p:nvPr/>
          </p:nvSpPr>
          <p:spPr>
            <a:xfrm>
              <a:off x="0" y="0"/>
              <a:ext cx="5820410" cy="3241344"/>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grpSp>
      <p:cxnSp>
        <p:nvCxnSpPr>
          <p:cNvPr id="17" name="Прямая со стрелкой 16"/>
          <p:cNvCxnSpPr/>
          <p:nvPr/>
        </p:nvCxnSpPr>
        <p:spPr>
          <a:xfrm flipV="1">
            <a:off x="1153160" y="7532370"/>
            <a:ext cx="0" cy="33210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9" name="Овал 18"/>
          <p:cNvSpPr/>
          <p:nvPr/>
        </p:nvSpPr>
        <p:spPr>
          <a:xfrm>
            <a:off x="6358539" y="1892941"/>
            <a:ext cx="2484824" cy="1554473"/>
          </a:xfrm>
          <a:prstGeom prst="ellipse">
            <a:avLst/>
          </a:prstGeom>
          <a:solidFill>
            <a:srgbClr val="FFFF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0" name="Поле 112854"/>
          <p:cNvSpPr txBox="1"/>
          <p:nvPr/>
        </p:nvSpPr>
        <p:spPr>
          <a:xfrm>
            <a:off x="6837388" y="2093253"/>
            <a:ext cx="1527125" cy="1097158"/>
          </a:xfrm>
          <a:prstGeom prst="rect">
            <a:avLst/>
          </a:prstGeom>
          <a:solidFill>
            <a:srgbClr val="FFFF6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dirty="0">
                <a:effectLst/>
                <a:latin typeface="Times New Roman"/>
                <a:ea typeface="Calibri"/>
              </a:rPr>
              <a:t>Можливі консультації з органами влади</a:t>
            </a:r>
          </a:p>
        </p:txBody>
      </p:sp>
      <p:sp>
        <p:nvSpPr>
          <p:cNvPr id="21" name="Овал 20"/>
          <p:cNvSpPr/>
          <p:nvPr/>
        </p:nvSpPr>
        <p:spPr>
          <a:xfrm>
            <a:off x="6444208" y="3659464"/>
            <a:ext cx="2416373" cy="1643567"/>
          </a:xfrm>
          <a:prstGeom prst="ellipse">
            <a:avLst/>
          </a:prstGeom>
          <a:solidFill>
            <a:srgbClr val="FFFF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2" name="Поле 112852"/>
          <p:cNvSpPr txBox="1"/>
          <p:nvPr/>
        </p:nvSpPr>
        <p:spPr>
          <a:xfrm>
            <a:off x="6939606" y="3836746"/>
            <a:ext cx="1425575" cy="1298171"/>
          </a:xfrm>
          <a:prstGeom prst="rect">
            <a:avLst/>
          </a:prstGeom>
          <a:solidFill>
            <a:srgbClr val="FFFF6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dirty="0">
                <a:effectLst/>
                <a:latin typeface="Times New Roman"/>
                <a:ea typeface="Calibri"/>
              </a:rPr>
              <a:t>Можливий доступ громадськості до інформації та участі </a:t>
            </a:r>
          </a:p>
        </p:txBody>
      </p:sp>
      <p:cxnSp>
        <p:nvCxnSpPr>
          <p:cNvPr id="23" name="Прямая со стрелкой 22"/>
          <p:cNvCxnSpPr/>
          <p:nvPr/>
        </p:nvCxnSpPr>
        <p:spPr>
          <a:xfrm flipH="1" flipV="1">
            <a:off x="5292081" y="1758926"/>
            <a:ext cx="895994" cy="1137909"/>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H="1" flipV="1">
            <a:off x="5292081" y="2603259"/>
            <a:ext cx="895994" cy="587152"/>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flipH="1" flipV="1">
            <a:off x="5364090" y="3380816"/>
            <a:ext cx="823985" cy="118348"/>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H="1">
            <a:off x="5364089" y="3764951"/>
            <a:ext cx="823986" cy="486342"/>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H="1">
            <a:off x="5364089" y="4149080"/>
            <a:ext cx="823986" cy="822911"/>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flipH="1">
            <a:off x="5292082" y="4447372"/>
            <a:ext cx="895993" cy="1285551"/>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Rectangle 22"/>
          <p:cNvSpPr>
            <a:spLocks noChangeArrowheads="1"/>
          </p:cNvSpPr>
          <p:nvPr/>
        </p:nvSpPr>
        <p:spPr bwMode="auto">
          <a:xfrm>
            <a:off x="1616075" y="3326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30" name="Овал 29"/>
          <p:cNvSpPr/>
          <p:nvPr/>
        </p:nvSpPr>
        <p:spPr>
          <a:xfrm>
            <a:off x="467544" y="1786898"/>
            <a:ext cx="1224136" cy="3642183"/>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1" name="Поле 112845"/>
          <p:cNvSpPr txBox="1"/>
          <p:nvPr/>
        </p:nvSpPr>
        <p:spPr>
          <a:xfrm>
            <a:off x="839041" y="3499164"/>
            <a:ext cx="1269290" cy="5315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i="1" dirty="0">
                <a:effectLst/>
                <a:latin typeface="Arial Narrow"/>
                <a:ea typeface="Calibri"/>
              </a:rPr>
              <a:t>Ітеративний процес</a:t>
            </a:r>
            <a:r>
              <a:rPr lang="uk-UA" sz="1600" dirty="0">
                <a:effectLst/>
                <a:latin typeface="Arial Narrow"/>
                <a:ea typeface="Calibri"/>
              </a:rPr>
              <a:t> </a:t>
            </a:r>
            <a:endParaRPr lang="uk-UA" sz="1600" dirty="0">
              <a:effectLst/>
              <a:latin typeface="Times New Roman"/>
              <a:ea typeface="Calibri"/>
            </a:endParaRPr>
          </a:p>
        </p:txBody>
      </p:sp>
    </p:spTree>
    <p:extLst>
      <p:ext uri="{BB962C8B-B14F-4D97-AF65-F5344CB8AC3E}">
        <p14:creationId xmlns:p14="http://schemas.microsoft.com/office/powerpoint/2010/main" val="378396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631" y="548680"/>
            <a:ext cx="8373290" cy="633708"/>
          </a:xfrm>
        </p:spPr>
        <p:txBody>
          <a:bodyPr>
            <a:normAutofit/>
          </a:bodyPr>
          <a:lstStyle/>
          <a:p>
            <a:pPr lvl="0">
              <a:lnSpc>
                <a:spcPts val="3500"/>
              </a:lnSpc>
            </a:pPr>
            <a:r>
              <a:rPr lang="uk-UA" altLang="uk-UA" b="1" dirty="0"/>
              <a:t>Елементи СЕО планів і програм</a:t>
            </a:r>
            <a:endParaRPr lang="uk-UA" b="1" dirty="0"/>
          </a:p>
        </p:txBody>
      </p:sp>
      <p:sp>
        <p:nvSpPr>
          <p:cNvPr id="4" name="Номер слайда 3"/>
          <p:cNvSpPr>
            <a:spLocks noGrp="1"/>
          </p:cNvSpPr>
          <p:nvPr>
            <p:ph type="sldNum" sz="quarter" idx="12"/>
          </p:nvPr>
        </p:nvSpPr>
        <p:spPr/>
        <p:txBody>
          <a:bodyPr/>
          <a:lstStyle/>
          <a:p>
            <a:fld id="{B3B17E8A-3D28-4A89-9E43-EE70221FAC57}" type="slidenum">
              <a:rPr lang="en-CA" smtClean="0"/>
              <a:pPr/>
              <a:t>22</a:t>
            </a:fld>
            <a:endParaRPr lang="en-CA" dirty="0"/>
          </a:p>
        </p:txBody>
      </p:sp>
      <p:grpSp>
        <p:nvGrpSpPr>
          <p:cNvPr id="29" name="Группа 28"/>
          <p:cNvGrpSpPr/>
          <p:nvPr/>
        </p:nvGrpSpPr>
        <p:grpSpPr>
          <a:xfrm>
            <a:off x="0" y="1353944"/>
            <a:ext cx="8964488" cy="5380086"/>
            <a:chOff x="0" y="0"/>
            <a:chExt cx="5820410" cy="2545308"/>
          </a:xfrm>
        </p:grpSpPr>
        <p:sp>
          <p:nvSpPr>
            <p:cNvPr id="30" name="Поле 112900"/>
            <p:cNvSpPr txBox="1"/>
            <p:nvPr/>
          </p:nvSpPr>
          <p:spPr>
            <a:xfrm>
              <a:off x="1252246" y="129653"/>
              <a:ext cx="2005965" cy="416133"/>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Визначення необхідності проведення СЕО</a:t>
              </a:r>
            </a:p>
          </p:txBody>
        </p:sp>
        <p:sp>
          <p:nvSpPr>
            <p:cNvPr id="31" name="Поле 112901"/>
            <p:cNvSpPr txBox="1"/>
            <p:nvPr/>
          </p:nvSpPr>
          <p:spPr>
            <a:xfrm>
              <a:off x="1249771" y="675564"/>
              <a:ext cx="2005965" cy="422910"/>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Визначення сфери охоплення екологічного звіту </a:t>
              </a:r>
            </a:p>
          </p:txBody>
        </p:sp>
        <p:sp>
          <p:nvSpPr>
            <p:cNvPr id="32" name="Поле 112902"/>
            <p:cNvSpPr txBox="1"/>
            <p:nvPr/>
          </p:nvSpPr>
          <p:spPr>
            <a:xfrm>
              <a:off x="1249771" y="1234816"/>
              <a:ext cx="2005965" cy="259614"/>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Екологічний звіт  </a:t>
              </a:r>
            </a:p>
          </p:txBody>
        </p:sp>
        <p:sp>
          <p:nvSpPr>
            <p:cNvPr id="33" name="Поле 112903"/>
            <p:cNvSpPr txBox="1"/>
            <p:nvPr/>
          </p:nvSpPr>
          <p:spPr>
            <a:xfrm>
              <a:off x="1252332" y="2093295"/>
              <a:ext cx="2005965" cy="260926"/>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Моніторинг  </a:t>
              </a:r>
            </a:p>
          </p:txBody>
        </p:sp>
        <p:sp>
          <p:nvSpPr>
            <p:cNvPr id="34" name="Поле 112904"/>
            <p:cNvSpPr txBox="1"/>
            <p:nvPr/>
          </p:nvSpPr>
          <p:spPr>
            <a:xfrm>
              <a:off x="1252332" y="1633404"/>
              <a:ext cx="2005965" cy="293370"/>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dirty="0">
                  <a:effectLst/>
                  <a:latin typeface="Times New Roman"/>
                  <a:ea typeface="Calibri"/>
                </a:rPr>
                <a:t>Прийняття рішень</a:t>
              </a:r>
            </a:p>
          </p:txBody>
        </p:sp>
        <p:sp>
          <p:nvSpPr>
            <p:cNvPr id="35" name="Прямоугольник 34"/>
            <p:cNvSpPr/>
            <p:nvPr/>
          </p:nvSpPr>
          <p:spPr>
            <a:xfrm>
              <a:off x="0" y="0"/>
              <a:ext cx="5820410" cy="2545308"/>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grpSp>
      <p:sp>
        <p:nvSpPr>
          <p:cNvPr id="50" name="Rectangle 5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2" name="Овал 51"/>
          <p:cNvSpPr/>
          <p:nvPr/>
        </p:nvSpPr>
        <p:spPr>
          <a:xfrm>
            <a:off x="6440805" y="1524968"/>
            <a:ext cx="2263568" cy="1080120"/>
          </a:xfrm>
          <a:prstGeom prst="ellipse">
            <a:avLst/>
          </a:prstGeom>
          <a:solidFill>
            <a:srgbClr val="FFFF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53" name="Поле 112889"/>
          <p:cNvSpPr txBox="1"/>
          <p:nvPr/>
        </p:nvSpPr>
        <p:spPr>
          <a:xfrm>
            <a:off x="6634490" y="1799908"/>
            <a:ext cx="1656183" cy="402590"/>
          </a:xfrm>
          <a:prstGeom prst="rect">
            <a:avLst/>
          </a:prstGeom>
          <a:solidFill>
            <a:srgbClr val="FFFF6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dirty="0">
                <a:effectLst/>
                <a:latin typeface="Times New Roman"/>
                <a:ea typeface="Calibri"/>
              </a:rPr>
              <a:t>Консультації з органами влади</a:t>
            </a:r>
          </a:p>
        </p:txBody>
      </p:sp>
      <p:cxnSp>
        <p:nvCxnSpPr>
          <p:cNvPr id="54" name="Прямая со стрелкой 53"/>
          <p:cNvCxnSpPr/>
          <p:nvPr/>
        </p:nvCxnSpPr>
        <p:spPr>
          <a:xfrm flipH="1" flipV="1">
            <a:off x="5365966" y="1799908"/>
            <a:ext cx="898944" cy="80518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5" name="Прямая со стрелкой 54"/>
          <p:cNvCxnSpPr/>
          <p:nvPr/>
        </p:nvCxnSpPr>
        <p:spPr>
          <a:xfrm flipH="1" flipV="1">
            <a:off x="5305441" y="2901851"/>
            <a:ext cx="957564" cy="300524"/>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Прямая со стрелкой 55"/>
          <p:cNvCxnSpPr/>
          <p:nvPr/>
        </p:nvCxnSpPr>
        <p:spPr>
          <a:xfrm flipH="1">
            <a:off x="5358079" y="3611098"/>
            <a:ext cx="852288" cy="209011"/>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p:nvPr/>
        </p:nvCxnSpPr>
        <p:spPr>
          <a:xfrm flipH="1">
            <a:off x="5373174" y="4070378"/>
            <a:ext cx="837193" cy="508547"/>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8" name="Прямая со стрелкой 57"/>
          <p:cNvCxnSpPr/>
          <p:nvPr/>
        </p:nvCxnSpPr>
        <p:spPr>
          <a:xfrm flipH="1">
            <a:off x="5342853" y="4579871"/>
            <a:ext cx="867514" cy="991386"/>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9" name="Овал 58"/>
          <p:cNvSpPr/>
          <p:nvPr/>
        </p:nvSpPr>
        <p:spPr>
          <a:xfrm>
            <a:off x="6468227" y="2916399"/>
            <a:ext cx="2236146" cy="1187494"/>
          </a:xfrm>
          <a:prstGeom prst="ellipse">
            <a:avLst/>
          </a:prstGeom>
          <a:solidFill>
            <a:srgbClr val="FFFF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60" name="Поле 112887"/>
          <p:cNvSpPr txBox="1"/>
          <p:nvPr/>
        </p:nvSpPr>
        <p:spPr>
          <a:xfrm>
            <a:off x="6613697" y="3208508"/>
            <a:ext cx="1656183" cy="402590"/>
          </a:xfrm>
          <a:prstGeom prst="rect">
            <a:avLst/>
          </a:prstGeom>
          <a:solidFill>
            <a:srgbClr val="FFFF6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dirty="0">
                <a:effectLst/>
                <a:latin typeface="Times New Roman"/>
                <a:ea typeface="Calibri"/>
              </a:rPr>
              <a:t>Участь громадськості </a:t>
            </a:r>
          </a:p>
        </p:txBody>
      </p:sp>
      <p:sp>
        <p:nvSpPr>
          <p:cNvPr id="61" name="Овал 60"/>
          <p:cNvSpPr/>
          <p:nvPr/>
        </p:nvSpPr>
        <p:spPr>
          <a:xfrm>
            <a:off x="6493229" y="4494486"/>
            <a:ext cx="2236146" cy="1263808"/>
          </a:xfrm>
          <a:prstGeom prst="ellipse">
            <a:avLst/>
          </a:prstGeom>
          <a:solidFill>
            <a:srgbClr val="FFFF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62" name="Поле 112885"/>
          <p:cNvSpPr txBox="1"/>
          <p:nvPr/>
        </p:nvSpPr>
        <p:spPr>
          <a:xfrm>
            <a:off x="6660231" y="4806369"/>
            <a:ext cx="1656183" cy="484312"/>
          </a:xfrm>
          <a:prstGeom prst="rect">
            <a:avLst/>
          </a:prstGeom>
          <a:solidFill>
            <a:srgbClr val="FFFF6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dirty="0">
                <a:effectLst/>
                <a:latin typeface="Times New Roman"/>
                <a:ea typeface="Calibri"/>
              </a:rPr>
              <a:t>Транскордонні консультації </a:t>
            </a:r>
          </a:p>
        </p:txBody>
      </p:sp>
      <p:sp>
        <p:nvSpPr>
          <p:cNvPr id="103" name="Овал 102"/>
          <p:cNvSpPr/>
          <p:nvPr/>
        </p:nvSpPr>
        <p:spPr>
          <a:xfrm>
            <a:off x="484181" y="1943859"/>
            <a:ext cx="1224136" cy="3642183"/>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04" name="Поле 112845"/>
          <p:cNvSpPr txBox="1"/>
          <p:nvPr/>
        </p:nvSpPr>
        <p:spPr>
          <a:xfrm>
            <a:off x="839041" y="3499164"/>
            <a:ext cx="1269290" cy="5315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i="1" dirty="0">
                <a:effectLst/>
                <a:latin typeface="Arial Narrow"/>
                <a:ea typeface="Calibri"/>
              </a:rPr>
              <a:t>Ітеративний процес</a:t>
            </a:r>
            <a:r>
              <a:rPr lang="uk-UA" sz="1600" dirty="0">
                <a:effectLst/>
                <a:latin typeface="Arial Narrow"/>
                <a:ea typeface="Calibri"/>
              </a:rPr>
              <a:t> </a:t>
            </a:r>
            <a:endParaRPr lang="uk-UA" sz="1600" dirty="0">
              <a:effectLst/>
              <a:latin typeface="Times New Roman"/>
              <a:ea typeface="Calibri"/>
            </a:endParaRPr>
          </a:p>
        </p:txBody>
      </p:sp>
    </p:spTree>
    <p:extLst>
      <p:ext uri="{BB962C8B-B14F-4D97-AF65-F5344CB8AC3E}">
        <p14:creationId xmlns:p14="http://schemas.microsoft.com/office/powerpoint/2010/main" val="259098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uk-UA"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СЕО на стадії розробки ДДП</a:t>
            </a:r>
            <a:endParaRPr lang="en-GB"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3012" name="AutoShape 3"/>
          <p:cNvSpPr>
            <a:spLocks noChangeArrowheads="1"/>
          </p:cNvSpPr>
          <p:nvPr/>
        </p:nvSpPr>
        <p:spPr bwMode="auto">
          <a:xfrm>
            <a:off x="914400" y="4333940"/>
            <a:ext cx="2819400" cy="762000"/>
          </a:xfrm>
          <a:prstGeom prst="flowChartAlternateProcess">
            <a:avLst/>
          </a:prstGeom>
          <a:solidFill>
            <a:srgbClr val="EAEAEA"/>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a:solidFill>
                  <a:schemeClr val="tx1"/>
                </a:solidFill>
                <a:latin typeface="Times New Roman" pitchFamily="18" charset="0"/>
                <a:cs typeface="Times New Roman" pitchFamily="18" charset="0"/>
              </a:rPr>
              <a:t>Консультації</a:t>
            </a:r>
            <a:endParaRPr lang="en-GB" altLang="uk-UA" sz="2400">
              <a:solidFill>
                <a:schemeClr val="tx1"/>
              </a:solidFill>
              <a:latin typeface="Times New Roman" pitchFamily="18" charset="0"/>
              <a:cs typeface="Times New Roman" pitchFamily="18" charset="0"/>
            </a:endParaRPr>
          </a:p>
        </p:txBody>
      </p:sp>
      <p:sp>
        <p:nvSpPr>
          <p:cNvPr id="43014" name="AutoShape 5"/>
          <p:cNvSpPr>
            <a:spLocks noChangeArrowheads="1"/>
          </p:cNvSpPr>
          <p:nvPr/>
        </p:nvSpPr>
        <p:spPr bwMode="auto">
          <a:xfrm>
            <a:off x="838200" y="5400740"/>
            <a:ext cx="2895600" cy="838200"/>
          </a:xfrm>
          <a:prstGeom prst="flowChartAlternateProcess">
            <a:avLst/>
          </a:prstGeom>
          <a:solidFill>
            <a:srgbClr val="EAEAEA"/>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a:solidFill>
                  <a:schemeClr val="tx1"/>
                </a:solidFill>
                <a:latin typeface="Times New Roman" pitchFamily="18" charset="0"/>
                <a:cs typeface="Times New Roman" pitchFamily="18" charset="0"/>
              </a:rPr>
              <a:t>Затвердження</a:t>
            </a:r>
            <a:endParaRPr lang="en-GB" altLang="uk-UA" sz="2400" b="0">
              <a:solidFill>
                <a:schemeClr val="tx1"/>
              </a:solidFill>
              <a:latin typeface="Times New Roman" pitchFamily="18" charset="0"/>
              <a:cs typeface="Times New Roman" pitchFamily="18" charset="0"/>
            </a:endParaRPr>
          </a:p>
        </p:txBody>
      </p:sp>
      <p:sp>
        <p:nvSpPr>
          <p:cNvPr id="43016" name="Line 7"/>
          <p:cNvSpPr>
            <a:spLocks noChangeShapeType="1"/>
          </p:cNvSpPr>
          <p:nvPr/>
        </p:nvSpPr>
        <p:spPr bwMode="auto">
          <a:xfrm>
            <a:off x="2438400" y="5095940"/>
            <a:ext cx="0" cy="3048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19" name="Oval 10"/>
          <p:cNvSpPr>
            <a:spLocks noChangeArrowheads="1"/>
          </p:cNvSpPr>
          <p:nvPr/>
        </p:nvSpPr>
        <p:spPr bwMode="auto">
          <a:xfrm>
            <a:off x="4140200" y="4333940"/>
            <a:ext cx="1511300" cy="762000"/>
          </a:xfrm>
          <a:prstGeom prst="ellipse">
            <a:avLst/>
          </a:prstGeom>
          <a:solidFill>
            <a:srgbClr val="FFFF00"/>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latin typeface="Times New Roman" pitchFamily="18" charset="0"/>
                <a:cs typeface="Times New Roman" pitchFamily="18" charset="0"/>
              </a:rPr>
              <a:t>консультації</a:t>
            </a:r>
            <a:endParaRPr lang="en-GB" altLang="uk-UA" sz="2000" b="0">
              <a:solidFill>
                <a:schemeClr val="tx1"/>
              </a:solidFill>
              <a:latin typeface="Times New Roman" pitchFamily="18" charset="0"/>
              <a:cs typeface="Times New Roman" pitchFamily="18" charset="0"/>
            </a:endParaRPr>
          </a:p>
        </p:txBody>
      </p:sp>
      <p:sp>
        <p:nvSpPr>
          <p:cNvPr id="43021" name="Line 12"/>
          <p:cNvSpPr>
            <a:spLocks noChangeShapeType="1"/>
          </p:cNvSpPr>
          <p:nvPr/>
        </p:nvSpPr>
        <p:spPr bwMode="auto">
          <a:xfrm flipH="1">
            <a:off x="5726112" y="4333941"/>
            <a:ext cx="825500" cy="345604"/>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22" name="Oval 13"/>
          <p:cNvSpPr>
            <a:spLocks noChangeArrowheads="1"/>
          </p:cNvSpPr>
          <p:nvPr/>
        </p:nvSpPr>
        <p:spPr bwMode="auto">
          <a:xfrm>
            <a:off x="4191000" y="5400740"/>
            <a:ext cx="1460500" cy="762000"/>
          </a:xfrm>
          <a:prstGeom prst="ellipse">
            <a:avLst/>
          </a:prstGeom>
          <a:solidFill>
            <a:srgbClr val="FF0000"/>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1600" b="0">
                <a:solidFill>
                  <a:schemeClr val="tx1"/>
                </a:solidFill>
                <a:latin typeface="Times New Roman" pitchFamily="18" charset="0"/>
                <a:cs typeface="Times New Roman" pitchFamily="18" charset="0"/>
              </a:rPr>
              <a:t>Внесення </a:t>
            </a:r>
          </a:p>
          <a:p>
            <a:pPr algn="ctr" eaLnBrk="1" hangingPunct="1"/>
            <a:r>
              <a:rPr lang="uk-UA" altLang="uk-UA" sz="1600" b="0">
                <a:solidFill>
                  <a:schemeClr val="tx1"/>
                </a:solidFill>
                <a:latin typeface="Times New Roman" pitchFamily="18" charset="0"/>
                <a:cs typeface="Times New Roman" pitchFamily="18" charset="0"/>
              </a:rPr>
              <a:t>для схвалення </a:t>
            </a:r>
            <a:endParaRPr lang="en-GB" altLang="uk-UA" sz="1600" b="0">
              <a:solidFill>
                <a:schemeClr val="accent2"/>
              </a:solidFill>
              <a:latin typeface="Times New Roman" pitchFamily="18" charset="0"/>
              <a:cs typeface="Times New Roman" pitchFamily="18" charset="0"/>
            </a:endParaRPr>
          </a:p>
        </p:txBody>
      </p:sp>
      <p:sp>
        <p:nvSpPr>
          <p:cNvPr id="43024" name="Line 15"/>
          <p:cNvSpPr>
            <a:spLocks noChangeShapeType="1"/>
          </p:cNvSpPr>
          <p:nvPr/>
        </p:nvSpPr>
        <p:spPr bwMode="auto">
          <a:xfrm flipV="1">
            <a:off x="4392612" y="3813203"/>
            <a:ext cx="3810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25" name="Line 16"/>
          <p:cNvSpPr>
            <a:spLocks noChangeShapeType="1"/>
          </p:cNvSpPr>
          <p:nvPr/>
        </p:nvSpPr>
        <p:spPr bwMode="auto">
          <a:xfrm>
            <a:off x="6138862" y="3852928"/>
            <a:ext cx="187325"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27" name="Line 18"/>
          <p:cNvSpPr>
            <a:spLocks noChangeShapeType="1"/>
          </p:cNvSpPr>
          <p:nvPr/>
        </p:nvSpPr>
        <p:spPr bwMode="auto">
          <a:xfrm>
            <a:off x="2286000" y="2413000"/>
            <a:ext cx="0" cy="3048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28" name="Line 19"/>
          <p:cNvSpPr>
            <a:spLocks noChangeShapeType="1"/>
          </p:cNvSpPr>
          <p:nvPr/>
        </p:nvSpPr>
        <p:spPr bwMode="auto">
          <a:xfrm flipH="1">
            <a:off x="4932363" y="5095940"/>
            <a:ext cx="0" cy="288925"/>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29" name="Line 20"/>
          <p:cNvSpPr>
            <a:spLocks noChangeShapeType="1"/>
          </p:cNvSpPr>
          <p:nvPr/>
        </p:nvSpPr>
        <p:spPr bwMode="auto">
          <a:xfrm flipH="1">
            <a:off x="533400" y="5994400"/>
            <a:ext cx="22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uk-UA"/>
          </a:p>
        </p:txBody>
      </p:sp>
      <p:sp>
        <p:nvSpPr>
          <p:cNvPr id="43030" name="Line 21"/>
          <p:cNvSpPr>
            <a:spLocks noChangeShapeType="1"/>
          </p:cNvSpPr>
          <p:nvPr/>
        </p:nvSpPr>
        <p:spPr bwMode="auto">
          <a:xfrm flipV="1">
            <a:off x="533400" y="2032000"/>
            <a:ext cx="0" cy="3962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3031" name="Line 22"/>
          <p:cNvSpPr>
            <a:spLocks noChangeShapeType="1"/>
          </p:cNvSpPr>
          <p:nvPr/>
        </p:nvSpPr>
        <p:spPr bwMode="auto">
          <a:xfrm>
            <a:off x="533400" y="20320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uk-UA"/>
          </a:p>
        </p:txBody>
      </p:sp>
      <p:sp>
        <p:nvSpPr>
          <p:cNvPr id="43032" name="Line 23"/>
          <p:cNvSpPr>
            <a:spLocks noChangeShapeType="1"/>
          </p:cNvSpPr>
          <p:nvPr/>
        </p:nvSpPr>
        <p:spPr bwMode="auto">
          <a:xfrm flipH="1">
            <a:off x="3744912" y="5807140"/>
            <a:ext cx="431800" cy="158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25" name="AutoShape 4"/>
          <p:cNvSpPr>
            <a:spLocks noChangeArrowheads="1"/>
          </p:cNvSpPr>
          <p:nvPr/>
        </p:nvSpPr>
        <p:spPr bwMode="auto">
          <a:xfrm>
            <a:off x="877887" y="2505140"/>
            <a:ext cx="2819400" cy="838200"/>
          </a:xfrm>
          <a:prstGeom prst="flowChartAlternateProcess">
            <a:avLst/>
          </a:prstGeom>
          <a:solidFill>
            <a:srgbClr val="EAEAEA"/>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dirty="0">
                <a:solidFill>
                  <a:schemeClr val="tx1"/>
                </a:solidFill>
                <a:latin typeface="Times New Roman" pitchFamily="18" charset="0"/>
                <a:cs typeface="Times New Roman" pitchFamily="18" charset="0"/>
              </a:rPr>
              <a:t>Проект</a:t>
            </a:r>
            <a:r>
              <a:rPr lang="en-GB" altLang="uk-UA" sz="2400" dirty="0">
                <a:solidFill>
                  <a:schemeClr val="tx1"/>
                </a:solidFill>
                <a:latin typeface="Times New Roman" pitchFamily="18" charset="0"/>
                <a:cs typeface="Times New Roman" pitchFamily="18" charset="0"/>
              </a:rPr>
              <a:t> </a:t>
            </a:r>
            <a:r>
              <a:rPr lang="uk-UA" altLang="uk-UA" sz="2400" dirty="0">
                <a:solidFill>
                  <a:schemeClr val="tx1"/>
                </a:solidFill>
                <a:latin typeface="Times New Roman" pitchFamily="18" charset="0"/>
                <a:cs typeface="Times New Roman" pitchFamily="18" charset="0"/>
              </a:rPr>
              <a:t>ДДП</a:t>
            </a:r>
            <a:endParaRPr lang="en-GB" altLang="uk-UA" sz="2400" b="0" dirty="0">
              <a:solidFill>
                <a:schemeClr val="tx1"/>
              </a:solidFill>
              <a:latin typeface="Times New Roman" pitchFamily="18" charset="0"/>
              <a:cs typeface="Times New Roman" pitchFamily="18" charset="0"/>
            </a:endParaRPr>
          </a:p>
        </p:txBody>
      </p:sp>
      <p:sp>
        <p:nvSpPr>
          <p:cNvPr id="26" name="Line 6"/>
          <p:cNvSpPr>
            <a:spLocks noChangeShapeType="1"/>
          </p:cNvSpPr>
          <p:nvPr/>
        </p:nvSpPr>
        <p:spPr bwMode="auto">
          <a:xfrm>
            <a:off x="2325687" y="3343340"/>
            <a:ext cx="0" cy="4572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27" name="Oval 8"/>
          <p:cNvSpPr>
            <a:spLocks noChangeArrowheads="1"/>
          </p:cNvSpPr>
          <p:nvPr/>
        </p:nvSpPr>
        <p:spPr bwMode="auto">
          <a:xfrm>
            <a:off x="4773612" y="3343340"/>
            <a:ext cx="1365250" cy="838200"/>
          </a:xfrm>
          <a:prstGeom prst="ellipse">
            <a:avLst/>
          </a:prstGeom>
          <a:solidFill>
            <a:srgbClr val="00FFFF"/>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latin typeface="Times New Roman" pitchFamily="18" charset="0"/>
                <a:cs typeface="Times New Roman" pitchFamily="18" charset="0"/>
              </a:rPr>
              <a:t>Сфера </a:t>
            </a:r>
          </a:p>
          <a:p>
            <a:pPr algn="ctr" eaLnBrk="1" hangingPunct="1"/>
            <a:r>
              <a:rPr lang="uk-UA" altLang="uk-UA" sz="2000" b="0">
                <a:solidFill>
                  <a:schemeClr val="tx1"/>
                </a:solidFill>
                <a:latin typeface="Times New Roman" pitchFamily="18" charset="0"/>
                <a:cs typeface="Times New Roman" pitchFamily="18" charset="0"/>
              </a:rPr>
              <a:t>охоплення</a:t>
            </a:r>
            <a:endParaRPr lang="en-GB" altLang="uk-UA" sz="2000" b="0">
              <a:solidFill>
                <a:schemeClr val="tx1"/>
              </a:solidFill>
              <a:latin typeface="Times New Roman" pitchFamily="18" charset="0"/>
              <a:cs typeface="Times New Roman" pitchFamily="18" charset="0"/>
            </a:endParaRPr>
          </a:p>
        </p:txBody>
      </p:sp>
      <p:sp>
        <p:nvSpPr>
          <p:cNvPr id="28" name="Oval 9"/>
          <p:cNvSpPr>
            <a:spLocks noChangeArrowheads="1"/>
          </p:cNvSpPr>
          <p:nvPr/>
        </p:nvSpPr>
        <p:spPr bwMode="auto">
          <a:xfrm>
            <a:off x="6368532" y="2748028"/>
            <a:ext cx="2667964" cy="2121132"/>
          </a:xfrm>
          <a:prstGeom prst="ellipse">
            <a:avLst/>
          </a:prstGeom>
          <a:solidFill>
            <a:srgbClr val="00FF00"/>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a:solidFill>
                  <a:schemeClr val="tx1"/>
                </a:solidFill>
                <a:latin typeface="Times New Roman" pitchFamily="18" charset="0"/>
                <a:cs typeface="Times New Roman" pitchFamily="18" charset="0"/>
              </a:rPr>
              <a:t>СЕО</a:t>
            </a:r>
            <a:endParaRPr lang="en-GB" altLang="uk-UA" sz="2400">
              <a:solidFill>
                <a:schemeClr val="tx1"/>
              </a:solidFill>
              <a:latin typeface="Times New Roman" pitchFamily="18" charset="0"/>
              <a:cs typeface="Times New Roman" pitchFamily="18" charset="0"/>
            </a:endParaRPr>
          </a:p>
        </p:txBody>
      </p:sp>
      <p:sp>
        <p:nvSpPr>
          <p:cNvPr id="29" name="Line 11"/>
          <p:cNvSpPr>
            <a:spLocks noChangeShapeType="1"/>
          </p:cNvSpPr>
          <p:nvPr/>
        </p:nvSpPr>
        <p:spPr bwMode="auto">
          <a:xfrm flipV="1">
            <a:off x="2327274" y="3800540"/>
            <a:ext cx="1214438" cy="7937"/>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30" name="Oval 14"/>
          <p:cNvSpPr>
            <a:spLocks noChangeArrowheads="1"/>
          </p:cNvSpPr>
          <p:nvPr/>
        </p:nvSpPr>
        <p:spPr bwMode="auto">
          <a:xfrm>
            <a:off x="3541712" y="3419540"/>
            <a:ext cx="838200" cy="762000"/>
          </a:xfrm>
          <a:prstGeom prst="ellipse">
            <a:avLst/>
          </a:prstGeom>
          <a:solidFill>
            <a:srgbClr val="FF99CC"/>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1600" b="0">
                <a:solidFill>
                  <a:schemeClr val="tx1"/>
                </a:solidFill>
                <a:latin typeface="Times New Roman" pitchFamily="18" charset="0"/>
                <a:cs typeface="Times New Roman" pitchFamily="18" charset="0"/>
              </a:rPr>
              <a:t>Необхід-</a:t>
            </a:r>
          </a:p>
          <a:p>
            <a:pPr algn="ctr" eaLnBrk="1" hangingPunct="1"/>
            <a:r>
              <a:rPr lang="uk-UA" altLang="uk-UA" sz="1600" b="0">
                <a:solidFill>
                  <a:schemeClr val="tx1"/>
                </a:solidFill>
                <a:latin typeface="Times New Roman" pitchFamily="18" charset="0"/>
                <a:cs typeface="Times New Roman" pitchFamily="18" charset="0"/>
              </a:rPr>
              <a:t>ність</a:t>
            </a:r>
            <a:endParaRPr lang="en-GB" altLang="uk-UA" sz="1600" b="0">
              <a:solidFill>
                <a:schemeClr val="tx1"/>
              </a:solidFill>
              <a:latin typeface="Times New Roman" pitchFamily="18" charset="0"/>
              <a:cs typeface="Times New Roman" pitchFamily="18" charset="0"/>
            </a:endParaRPr>
          </a:p>
        </p:txBody>
      </p:sp>
      <p:sp>
        <p:nvSpPr>
          <p:cNvPr id="31" name="AutoShape 17"/>
          <p:cNvSpPr>
            <a:spLocks noChangeArrowheads="1"/>
          </p:cNvSpPr>
          <p:nvPr/>
        </p:nvSpPr>
        <p:spPr bwMode="auto">
          <a:xfrm>
            <a:off x="877887" y="1438340"/>
            <a:ext cx="2819400" cy="762000"/>
          </a:xfrm>
          <a:prstGeom prst="flowChartAlternateProcess">
            <a:avLst/>
          </a:prstGeom>
          <a:solidFill>
            <a:srgbClr val="EAEAEA"/>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dirty="0">
                <a:solidFill>
                  <a:schemeClr val="tx1"/>
                </a:solidFill>
                <a:latin typeface="Times New Roman" pitchFamily="18" charset="0"/>
                <a:cs typeface="Times New Roman" pitchFamily="18" charset="0"/>
              </a:rPr>
              <a:t>Ініціація</a:t>
            </a:r>
            <a:endParaRPr lang="en-GB" altLang="uk-UA" sz="2400" b="0" dirty="0">
              <a:solidFill>
                <a:schemeClr val="tx1"/>
              </a:solidFill>
              <a:latin typeface="Times New Roman" pitchFamily="18" charset="0"/>
              <a:cs typeface="Times New Roman" pitchFamily="18" charset="0"/>
            </a:endParaRPr>
          </a:p>
        </p:txBody>
      </p:sp>
      <p:sp>
        <p:nvSpPr>
          <p:cNvPr id="34" name="Номер слайда 3"/>
          <p:cNvSpPr>
            <a:spLocks noGrp="1"/>
          </p:cNvSpPr>
          <p:nvPr>
            <p:ph type="sldNum" sz="quarter" idx="12"/>
          </p:nvPr>
        </p:nvSpPr>
        <p:spPr>
          <a:xfrm>
            <a:off x="6552567" y="6244625"/>
            <a:ext cx="2133962" cy="476589"/>
          </a:xfrm>
        </p:spPr>
        <p:txBody>
          <a:bodyPr/>
          <a:lstStyle/>
          <a:p>
            <a:fld id="{B3B17E8A-3D28-4A89-9E43-EE70221FAC57}" type="slidenum">
              <a:rPr lang="en-CA" smtClean="0"/>
              <a:pPr/>
              <a:t>23</a:t>
            </a:fld>
            <a:endParaRPr lang="en-CA" dirty="0"/>
          </a:p>
        </p:txBody>
      </p:sp>
    </p:spTree>
    <p:extLst>
      <p:ext uri="{BB962C8B-B14F-4D97-AF65-F5344CB8AC3E}">
        <p14:creationId xmlns:p14="http://schemas.microsoft.com/office/powerpoint/2010/main" val="215208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uk-UA" sz="2800" dirty="0"/>
              <a:t>Порядок проведення процедури СЕО</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473" y="908720"/>
            <a:ext cx="6264696" cy="589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25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561700"/>
          </a:xfrm>
        </p:spPr>
        <p:txBody>
          <a:bodyPr>
            <a:normAutofit fontScale="90000"/>
          </a:bodyPr>
          <a:lstStyle/>
          <a:p>
            <a:r>
              <a:rPr lang="uk-UA" sz="3600" dirty="0"/>
              <a:t>Основні етапи СЕО</a:t>
            </a:r>
          </a:p>
        </p:txBody>
      </p:sp>
      <p:sp>
        <p:nvSpPr>
          <p:cNvPr id="4" name="Номер слайда 3"/>
          <p:cNvSpPr>
            <a:spLocks noGrp="1"/>
          </p:cNvSpPr>
          <p:nvPr>
            <p:ph type="sldNum" sz="quarter" idx="12"/>
          </p:nvPr>
        </p:nvSpPr>
        <p:spPr/>
        <p:txBody>
          <a:bodyPr/>
          <a:lstStyle/>
          <a:p>
            <a:fld id="{B3B17E8A-3D28-4A89-9E43-EE70221FAC57}" type="slidenum">
              <a:rPr lang="en-CA" smtClean="0"/>
              <a:pPr/>
              <a:t>25</a:t>
            </a:fld>
            <a:endParaRPr lang="en-CA" dirty="0"/>
          </a:p>
        </p:txBody>
      </p:sp>
      <p:grpSp>
        <p:nvGrpSpPr>
          <p:cNvPr id="7" name="Группа 6"/>
          <p:cNvGrpSpPr/>
          <p:nvPr/>
        </p:nvGrpSpPr>
        <p:grpSpPr>
          <a:xfrm>
            <a:off x="179512" y="980728"/>
            <a:ext cx="8856984" cy="5064002"/>
            <a:chOff x="0" y="0"/>
            <a:chExt cx="6191651" cy="2750024"/>
          </a:xfrm>
        </p:grpSpPr>
        <p:sp>
          <p:nvSpPr>
            <p:cNvPr id="8" name="Поле 15"/>
            <p:cNvSpPr txBox="1"/>
            <p:nvPr/>
          </p:nvSpPr>
          <p:spPr>
            <a:xfrm>
              <a:off x="1624084" y="0"/>
              <a:ext cx="3302626" cy="723332"/>
            </a:xfrm>
            <a:prstGeom prst="rect">
              <a:avLst/>
            </a:prstGeom>
            <a:solidFill>
              <a:schemeClr val="lt1"/>
            </a:solidFill>
            <a:ln w="127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700" b="1" dirty="0">
                  <a:solidFill>
                    <a:srgbClr val="222222"/>
                  </a:solidFill>
                  <a:effectLst/>
                  <a:ea typeface="Calibri"/>
                </a:rPr>
                <a:t>Визначення контексту</a:t>
              </a:r>
              <a:r>
                <a:rPr lang="uk-UA" sz="1700" dirty="0">
                  <a:solidFill>
                    <a:srgbClr val="222222"/>
                  </a:solidFill>
                  <a:effectLst/>
                  <a:ea typeface="Calibri"/>
                </a:rPr>
                <a:t>: </a:t>
              </a:r>
              <a:r>
                <a:rPr lang="uk-UA" sz="1700" dirty="0" err="1">
                  <a:solidFill>
                    <a:srgbClr val="222222"/>
                  </a:solidFill>
                  <a:effectLst/>
                  <a:ea typeface="Calibri"/>
                </a:rPr>
                <a:t>скринінг</a:t>
              </a:r>
              <a:r>
                <a:rPr lang="uk-UA" sz="1700" dirty="0">
                  <a:solidFill>
                    <a:srgbClr val="222222"/>
                  </a:solidFill>
                  <a:effectLst/>
                  <a:ea typeface="Calibri"/>
                </a:rPr>
                <a:t> (попередня оцінка), визначення сфери охоплення, визначення цілей і завдань, визначення заінтересованих сторін, план взаємодії</a:t>
              </a:r>
              <a:endParaRPr lang="uk-UA" sz="1700" dirty="0">
                <a:effectLst/>
                <a:ea typeface="Calibri"/>
              </a:endParaRPr>
            </a:p>
          </p:txBody>
        </p:sp>
        <p:sp>
          <p:nvSpPr>
            <p:cNvPr id="9" name="Поле 16"/>
            <p:cNvSpPr txBox="1"/>
            <p:nvPr/>
          </p:nvSpPr>
          <p:spPr>
            <a:xfrm>
              <a:off x="1624084" y="791570"/>
              <a:ext cx="3302626" cy="641170"/>
            </a:xfrm>
            <a:prstGeom prst="rect">
              <a:avLst/>
            </a:prstGeom>
            <a:solidFill>
              <a:schemeClr val="lt1"/>
            </a:solidFill>
            <a:ln w="127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700" b="1" dirty="0">
                  <a:solidFill>
                    <a:srgbClr val="222222"/>
                  </a:solidFill>
                  <a:effectLst/>
                  <a:ea typeface="Calibri"/>
                </a:rPr>
                <a:t>Проведення СЕО</a:t>
              </a:r>
              <a:r>
                <a:rPr lang="uk-UA" sz="1700" dirty="0">
                  <a:solidFill>
                    <a:srgbClr val="222222"/>
                  </a:solidFill>
                  <a:effectLst/>
                  <a:ea typeface="Calibri"/>
                </a:rPr>
                <a:t>: діалог із заінтересованими сторонами, масштаб СЕО, фактори впливу, альтернативи, забезпечення якості звіту з СЕО </a:t>
              </a:r>
              <a:r>
                <a:rPr lang="uk-UA" sz="1100" dirty="0">
                  <a:solidFill>
                    <a:srgbClr val="222222"/>
                  </a:solidFill>
                  <a:effectLst/>
                  <a:latin typeface="Times New Roman"/>
                  <a:ea typeface="Calibri"/>
                </a:rPr>
                <a:t/>
              </a:r>
              <a:br>
                <a:rPr lang="uk-UA" sz="1100" dirty="0">
                  <a:solidFill>
                    <a:srgbClr val="222222"/>
                  </a:solidFill>
                  <a:effectLst/>
                  <a:latin typeface="Times New Roman"/>
                  <a:ea typeface="Calibri"/>
                </a:rPr>
              </a:br>
              <a:endParaRPr lang="uk-UA" sz="1200" dirty="0">
                <a:effectLst/>
                <a:latin typeface="Times New Roman"/>
                <a:ea typeface="Calibri"/>
              </a:endParaRPr>
            </a:p>
          </p:txBody>
        </p:sp>
        <p:sp>
          <p:nvSpPr>
            <p:cNvPr id="10" name="Поле 17"/>
            <p:cNvSpPr txBox="1"/>
            <p:nvPr/>
          </p:nvSpPr>
          <p:spPr>
            <a:xfrm>
              <a:off x="1644556" y="1569493"/>
              <a:ext cx="3275330" cy="559558"/>
            </a:xfrm>
            <a:prstGeom prst="rect">
              <a:avLst/>
            </a:prstGeom>
            <a:solidFill>
              <a:schemeClr val="lt1"/>
            </a:solidFill>
            <a:ln w="127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700" b="1" dirty="0">
                  <a:solidFill>
                    <a:srgbClr val="222222"/>
                  </a:solidFill>
                  <a:effectLst/>
                  <a:ea typeface="Calibri"/>
                </a:rPr>
                <a:t>Інформування / вплив на прийняття рішень</a:t>
              </a:r>
              <a:r>
                <a:rPr lang="uk-UA" sz="1700" dirty="0">
                  <a:solidFill>
                    <a:srgbClr val="222222"/>
                  </a:solidFill>
                  <a:effectLst/>
                  <a:ea typeface="Calibri"/>
                </a:rPr>
                <a:t>: формулювання рекомендацій, взаємодія з розробниками та політиками</a:t>
              </a:r>
              <a:br>
                <a:rPr lang="uk-UA" sz="1700" dirty="0">
                  <a:solidFill>
                    <a:srgbClr val="222222"/>
                  </a:solidFill>
                  <a:effectLst/>
                  <a:ea typeface="Calibri"/>
                </a:rPr>
              </a:br>
              <a:endParaRPr lang="uk-UA" sz="1700" dirty="0">
                <a:effectLst/>
                <a:ea typeface="Calibri"/>
              </a:endParaRPr>
            </a:p>
          </p:txBody>
        </p:sp>
        <p:sp>
          <p:nvSpPr>
            <p:cNvPr id="11" name="Стрелка вниз 10"/>
            <p:cNvSpPr/>
            <p:nvPr/>
          </p:nvSpPr>
          <p:spPr>
            <a:xfrm>
              <a:off x="375314" y="0"/>
              <a:ext cx="313690" cy="2750024"/>
            </a:xfrm>
            <a:prstGeom prst="downArrow">
              <a:avLst>
                <a:gd name="adj1" fmla="val 44367"/>
                <a:gd name="adj2" fmla="val 19658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2" name="Поле 20"/>
            <p:cNvSpPr txBox="1"/>
            <p:nvPr/>
          </p:nvSpPr>
          <p:spPr>
            <a:xfrm>
              <a:off x="1644556" y="2245057"/>
              <a:ext cx="3281528" cy="463550"/>
            </a:xfrm>
            <a:prstGeom prst="rect">
              <a:avLst/>
            </a:prstGeom>
            <a:solidFill>
              <a:schemeClr val="lt1"/>
            </a:solidFill>
            <a:ln w="127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700" b="1" dirty="0">
                  <a:solidFill>
                    <a:srgbClr val="222222"/>
                  </a:solidFill>
                  <a:effectLst/>
                  <a:ea typeface="Calibri"/>
                </a:rPr>
                <a:t>Моніторинг:</a:t>
              </a:r>
              <a:r>
                <a:rPr lang="uk-UA" sz="1700" dirty="0">
                  <a:solidFill>
                    <a:srgbClr val="222222"/>
                  </a:solidFill>
                  <a:effectLst/>
                  <a:ea typeface="Calibri"/>
                </a:rPr>
                <a:t> контроль реалізації, оцінка політичних рішень і зворотний зв'язок</a:t>
              </a:r>
              <a:r>
                <a:rPr lang="uk-UA" sz="1100" dirty="0">
                  <a:solidFill>
                    <a:srgbClr val="222222"/>
                  </a:solidFill>
                  <a:effectLst/>
                  <a:latin typeface="Times New Roman"/>
                  <a:ea typeface="Calibri"/>
                </a:rPr>
                <a:t/>
              </a:r>
              <a:br>
                <a:rPr lang="uk-UA" sz="1100" dirty="0">
                  <a:solidFill>
                    <a:srgbClr val="222222"/>
                  </a:solidFill>
                  <a:effectLst/>
                  <a:latin typeface="Times New Roman"/>
                  <a:ea typeface="Calibri"/>
                </a:rPr>
              </a:br>
              <a:endParaRPr lang="uk-UA" sz="1200" dirty="0">
                <a:effectLst/>
                <a:latin typeface="Times New Roman"/>
                <a:ea typeface="Calibri"/>
              </a:endParaRPr>
            </a:p>
          </p:txBody>
        </p:sp>
        <p:sp>
          <p:nvSpPr>
            <p:cNvPr id="13" name="Правая фигурная скобка 12"/>
            <p:cNvSpPr/>
            <p:nvPr/>
          </p:nvSpPr>
          <p:spPr>
            <a:xfrm>
              <a:off x="5069667" y="791570"/>
              <a:ext cx="154940" cy="7092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4" name="Поле 22"/>
            <p:cNvSpPr txBox="1"/>
            <p:nvPr/>
          </p:nvSpPr>
          <p:spPr>
            <a:xfrm>
              <a:off x="5224608" y="846161"/>
              <a:ext cx="967043" cy="57975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b="1" dirty="0">
                  <a:solidFill>
                    <a:srgbClr val="222222"/>
                  </a:solidFill>
                  <a:effectLst/>
                  <a:latin typeface="Times New Roman"/>
                  <a:ea typeface="Calibri"/>
                </a:rPr>
                <a:t>Контроль з боку виконавця</a:t>
              </a:r>
              <a:endParaRPr lang="uk-UA" dirty="0">
                <a:effectLst/>
                <a:latin typeface="Times New Roman"/>
                <a:ea typeface="Calibri"/>
              </a:endParaRPr>
            </a:p>
          </p:txBody>
        </p:sp>
        <p:sp>
          <p:nvSpPr>
            <p:cNvPr id="15" name="Поле 23"/>
            <p:cNvSpPr txBox="1"/>
            <p:nvPr/>
          </p:nvSpPr>
          <p:spPr>
            <a:xfrm>
              <a:off x="0" y="163773"/>
              <a:ext cx="429260" cy="2081284"/>
            </a:xfrm>
            <a:prstGeom prst="rect">
              <a:avLst/>
            </a:prstGeom>
            <a:solidFill>
              <a:schemeClr val="lt1"/>
            </a:solidFill>
            <a:ln w="3175">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spcAft>
                  <a:spcPts val="0"/>
                </a:spcAft>
              </a:pPr>
              <a:r>
                <a:rPr lang="uk-UA" sz="2000" b="1" dirty="0">
                  <a:solidFill>
                    <a:srgbClr val="222222"/>
                  </a:solidFill>
                  <a:effectLst/>
                  <a:latin typeface="Times New Roman"/>
                  <a:ea typeface="Calibri"/>
                </a:rPr>
                <a:t>Контроль з боку органів влади </a:t>
              </a:r>
              <a:endParaRPr lang="uk-UA" sz="2000" dirty="0">
                <a:effectLst/>
                <a:latin typeface="Times New Roman"/>
                <a:ea typeface="Calibri"/>
              </a:endParaRPr>
            </a:p>
          </p:txBody>
        </p:sp>
        <p:cxnSp>
          <p:nvCxnSpPr>
            <p:cNvPr id="16" name="Прямая со стрелкой 15"/>
            <p:cNvCxnSpPr/>
            <p:nvPr/>
          </p:nvCxnSpPr>
          <p:spPr>
            <a:xfrm flipH="1">
              <a:off x="730156" y="382137"/>
              <a:ext cx="79819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730156" y="1146412"/>
              <a:ext cx="79819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750627" y="1842448"/>
              <a:ext cx="79819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750627" y="2436125"/>
              <a:ext cx="79819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071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000" b="1" dirty="0"/>
              <a:t>Способи проведення СЕО</a:t>
            </a:r>
            <a:endParaRPr lang="uk-UA" sz="4000" dirty="0"/>
          </a:p>
        </p:txBody>
      </p:sp>
      <p:sp>
        <p:nvSpPr>
          <p:cNvPr id="3" name="Объект 2"/>
          <p:cNvSpPr>
            <a:spLocks noGrp="1"/>
          </p:cNvSpPr>
          <p:nvPr>
            <p:ph idx="1"/>
          </p:nvPr>
        </p:nvSpPr>
        <p:spPr/>
        <p:txBody>
          <a:bodyPr/>
          <a:lstStyle/>
          <a:p>
            <a:pPr marL="514350" lvl="0" indent="-514350">
              <a:buFont typeface="+mj-lt"/>
              <a:buAutoNum type="arabicParenR"/>
            </a:pPr>
            <a:r>
              <a:rPr lang="uk-UA" dirty="0"/>
              <a:t>СЕО, проведена </a:t>
            </a:r>
            <a:r>
              <a:rPr lang="uk-UA" b="1" dirty="0"/>
              <a:t>ретроспективно </a:t>
            </a:r>
            <a:r>
              <a:rPr lang="uk-UA" dirty="0"/>
              <a:t>та поза зв'язком з процесом розроблення планів і програм </a:t>
            </a:r>
          </a:p>
          <a:p>
            <a:pPr marL="514350" lvl="0" indent="-514350">
              <a:buFont typeface="+mj-lt"/>
              <a:buAutoNum type="arabicParenR"/>
            </a:pPr>
            <a:r>
              <a:rPr lang="uk-UA" dirty="0"/>
              <a:t>СЕО, </a:t>
            </a:r>
            <a:r>
              <a:rPr lang="uk-UA" b="1" dirty="0"/>
              <a:t>частково інтегрована </a:t>
            </a:r>
            <a:r>
              <a:rPr lang="uk-UA" dirty="0"/>
              <a:t>в процес розроблення планів і програм</a:t>
            </a:r>
          </a:p>
          <a:p>
            <a:pPr marL="514350" lvl="0" indent="-514350">
              <a:buFont typeface="+mj-lt"/>
              <a:buAutoNum type="arabicParenR"/>
            </a:pPr>
            <a:r>
              <a:rPr lang="uk-UA" dirty="0"/>
              <a:t>СЕО, </a:t>
            </a:r>
            <a:r>
              <a:rPr lang="uk-UA" b="1" dirty="0"/>
              <a:t>повністю інтегрована </a:t>
            </a:r>
            <a:r>
              <a:rPr lang="uk-UA" dirty="0"/>
              <a:t>в процес розроблення плану або програми</a:t>
            </a:r>
          </a:p>
          <a:p>
            <a:endParaRPr lang="uk-UA" dirty="0"/>
          </a:p>
        </p:txBody>
      </p:sp>
      <p:sp>
        <p:nvSpPr>
          <p:cNvPr id="4" name="Номер слайда 3"/>
          <p:cNvSpPr>
            <a:spLocks noGrp="1"/>
          </p:cNvSpPr>
          <p:nvPr>
            <p:ph type="sldNum" sz="quarter" idx="12"/>
          </p:nvPr>
        </p:nvSpPr>
        <p:spPr/>
        <p:txBody>
          <a:bodyPr/>
          <a:lstStyle/>
          <a:p>
            <a:fld id="{B3B17E8A-3D28-4A89-9E43-EE70221FAC57}" type="slidenum">
              <a:rPr lang="en-CA" smtClean="0"/>
              <a:pPr/>
              <a:t>26</a:t>
            </a:fld>
            <a:endParaRPr lang="en-CA"/>
          </a:p>
        </p:txBody>
      </p:sp>
    </p:spTree>
    <p:extLst>
      <p:ext uri="{BB962C8B-B14F-4D97-AF65-F5344CB8AC3E}">
        <p14:creationId xmlns:p14="http://schemas.microsoft.com/office/powerpoint/2010/main" val="4221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777724"/>
          </a:xfrm>
        </p:spPr>
        <p:txBody>
          <a:bodyPr>
            <a:normAutofit/>
          </a:bodyPr>
          <a:lstStyle/>
          <a:p>
            <a:r>
              <a:rPr lang="uk-UA" sz="3600" b="1" dirty="0"/>
              <a:t>1. Ретроспективна СЕО </a:t>
            </a: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grpSp>
        <p:nvGrpSpPr>
          <p:cNvPr id="6" name="Группа 5"/>
          <p:cNvGrpSpPr/>
          <p:nvPr/>
        </p:nvGrpSpPr>
        <p:grpSpPr>
          <a:xfrm>
            <a:off x="790668" y="983263"/>
            <a:ext cx="7597756" cy="5760640"/>
            <a:chOff x="0" y="0"/>
            <a:chExt cx="5958665" cy="4988257"/>
          </a:xfrm>
        </p:grpSpPr>
        <p:sp>
          <p:nvSpPr>
            <p:cNvPr id="7" name="Поле 112709"/>
            <p:cNvSpPr txBox="1"/>
            <p:nvPr/>
          </p:nvSpPr>
          <p:spPr>
            <a:xfrm>
              <a:off x="40943" y="0"/>
              <a:ext cx="2374265" cy="2933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600" b="1" dirty="0">
                  <a:effectLst/>
                  <a:latin typeface="Times New Roman"/>
                  <a:ea typeface="Calibri"/>
                </a:rPr>
                <a:t>Створення плану чи програми </a:t>
              </a:r>
              <a:endParaRPr lang="uk-UA" sz="1600" dirty="0">
                <a:effectLst/>
                <a:latin typeface="Times New Roman"/>
                <a:ea typeface="Calibri"/>
              </a:endParaRPr>
            </a:p>
          </p:txBody>
        </p:sp>
        <p:sp>
          <p:nvSpPr>
            <p:cNvPr id="8" name="Поле 112710"/>
            <p:cNvSpPr txBox="1"/>
            <p:nvPr/>
          </p:nvSpPr>
          <p:spPr>
            <a:xfrm>
              <a:off x="4271749" y="0"/>
              <a:ext cx="811530" cy="29342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600" b="1" dirty="0">
                  <a:effectLst/>
                  <a:latin typeface="Times New Roman"/>
                  <a:ea typeface="Calibri"/>
                </a:rPr>
                <a:t>СЕО</a:t>
              </a:r>
              <a:endParaRPr lang="uk-UA" sz="1600" dirty="0">
                <a:effectLst/>
                <a:latin typeface="Times New Roman"/>
                <a:ea typeface="Calibri"/>
              </a:endParaRPr>
            </a:p>
          </p:txBody>
        </p:sp>
        <p:sp>
          <p:nvSpPr>
            <p:cNvPr id="9" name="Поле 112711"/>
            <p:cNvSpPr txBox="1"/>
            <p:nvPr/>
          </p:nvSpPr>
          <p:spPr>
            <a:xfrm>
              <a:off x="75063" y="402609"/>
              <a:ext cx="2005965" cy="416133"/>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Визначення сфери охоплення плану чи програми</a:t>
              </a:r>
            </a:p>
          </p:txBody>
        </p:sp>
        <p:sp>
          <p:nvSpPr>
            <p:cNvPr id="10" name="Поле 112712"/>
            <p:cNvSpPr txBox="1"/>
            <p:nvPr/>
          </p:nvSpPr>
          <p:spPr>
            <a:xfrm>
              <a:off x="3732663" y="2531660"/>
              <a:ext cx="2005965" cy="593554"/>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500"/>
                </a:lnSpc>
                <a:spcAft>
                  <a:spcPts val="0"/>
                </a:spcAft>
              </a:pPr>
              <a:r>
                <a:rPr lang="uk-UA" sz="1400" dirty="0">
                  <a:effectLst/>
                  <a:latin typeface="Times New Roman"/>
                  <a:ea typeface="Calibri"/>
                </a:rPr>
                <a:t>Визначення сфери охоплення екологічного звіту</a:t>
              </a:r>
            </a:p>
            <a:p>
              <a:pPr algn="ctr">
                <a:lnSpc>
                  <a:spcPts val="1500"/>
                </a:lnSpc>
                <a:spcAft>
                  <a:spcPts val="0"/>
                </a:spcAft>
              </a:pPr>
              <a:r>
                <a:rPr lang="uk-UA" sz="1400" dirty="0">
                  <a:effectLst/>
                  <a:latin typeface="Times New Roman"/>
                  <a:ea typeface="Calibri"/>
                </a:rPr>
                <a:t>(і, відповідно, оцінки)</a:t>
              </a:r>
            </a:p>
          </p:txBody>
        </p:sp>
        <p:sp>
          <p:nvSpPr>
            <p:cNvPr id="11" name="Поле 112713"/>
            <p:cNvSpPr txBox="1"/>
            <p:nvPr/>
          </p:nvSpPr>
          <p:spPr>
            <a:xfrm>
              <a:off x="3732663" y="1999397"/>
              <a:ext cx="2005965" cy="423081"/>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Визначити чи потрібно проводити СЕО</a:t>
              </a:r>
            </a:p>
          </p:txBody>
        </p:sp>
        <p:sp>
          <p:nvSpPr>
            <p:cNvPr id="12" name="Поле 112714"/>
            <p:cNvSpPr txBox="1"/>
            <p:nvPr/>
          </p:nvSpPr>
          <p:spPr>
            <a:xfrm>
              <a:off x="75063" y="948519"/>
              <a:ext cx="2005965" cy="42291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Аналіз контексту та нульового варіанту</a:t>
              </a:r>
            </a:p>
          </p:txBody>
        </p:sp>
        <p:sp>
          <p:nvSpPr>
            <p:cNvPr id="13" name="Поле 112715"/>
            <p:cNvSpPr txBox="1"/>
            <p:nvPr/>
          </p:nvSpPr>
          <p:spPr>
            <a:xfrm>
              <a:off x="3732663" y="3248167"/>
              <a:ext cx="2005965" cy="300251"/>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Екологічний звіт </a:t>
              </a:r>
            </a:p>
            <a:p>
              <a:pPr algn="ctr">
                <a:spcAft>
                  <a:spcPts val="0"/>
                </a:spcAft>
              </a:pPr>
              <a:r>
                <a:rPr lang="uk-UA" sz="200" dirty="0">
                  <a:effectLst/>
                  <a:latin typeface="Times New Roman"/>
                  <a:ea typeface="Calibri"/>
                </a:rPr>
                <a:t> </a:t>
              </a:r>
              <a:endParaRPr lang="uk-UA" sz="1200" dirty="0">
                <a:effectLst/>
                <a:latin typeface="Times New Roman"/>
                <a:ea typeface="Calibri"/>
              </a:endParaRPr>
            </a:p>
            <a:p>
              <a:pPr>
                <a:spcAft>
                  <a:spcPts val="0"/>
                </a:spcAft>
              </a:pPr>
              <a:r>
                <a:rPr lang="uk-UA" sz="1100" dirty="0">
                  <a:effectLst/>
                  <a:latin typeface="Times New Roman"/>
                  <a:ea typeface="Calibri"/>
                </a:rPr>
                <a:t> </a:t>
              </a:r>
              <a:endParaRPr lang="uk-UA" sz="1200" dirty="0">
                <a:effectLst/>
                <a:latin typeface="Times New Roman"/>
                <a:ea typeface="Calibri"/>
              </a:endParaRPr>
            </a:p>
          </p:txBody>
        </p:sp>
        <p:sp>
          <p:nvSpPr>
            <p:cNvPr id="14" name="Поле 112716"/>
            <p:cNvSpPr txBox="1"/>
            <p:nvPr/>
          </p:nvSpPr>
          <p:spPr>
            <a:xfrm>
              <a:off x="75063" y="1494430"/>
              <a:ext cx="2005965" cy="415925"/>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Підготовка та порівняння альтернативних варіантів</a:t>
              </a:r>
            </a:p>
          </p:txBody>
        </p:sp>
        <p:sp>
          <p:nvSpPr>
            <p:cNvPr id="15" name="Поле 112717"/>
            <p:cNvSpPr txBox="1"/>
            <p:nvPr/>
          </p:nvSpPr>
          <p:spPr>
            <a:xfrm>
              <a:off x="75063" y="2060812"/>
              <a:ext cx="2005965" cy="415925"/>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Документальне </a:t>
              </a:r>
            </a:p>
            <a:p>
              <a:pPr algn="ctr">
                <a:spcAft>
                  <a:spcPts val="0"/>
                </a:spcAft>
              </a:pPr>
              <a:r>
                <a:rPr lang="uk-UA" sz="1400" dirty="0">
                  <a:effectLst/>
                  <a:latin typeface="Times New Roman"/>
                  <a:ea typeface="Calibri"/>
                </a:rPr>
                <a:t>оформлення</a:t>
              </a:r>
            </a:p>
          </p:txBody>
        </p:sp>
        <p:sp>
          <p:nvSpPr>
            <p:cNvPr id="16" name="Поле 112718"/>
            <p:cNvSpPr txBox="1"/>
            <p:nvPr/>
          </p:nvSpPr>
          <p:spPr>
            <a:xfrm>
              <a:off x="95172" y="3509979"/>
              <a:ext cx="2005965" cy="293370"/>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Прийняття рішень</a:t>
              </a:r>
            </a:p>
          </p:txBody>
        </p:sp>
        <p:sp>
          <p:nvSpPr>
            <p:cNvPr id="17" name="Поле 112719"/>
            <p:cNvSpPr txBox="1"/>
            <p:nvPr/>
          </p:nvSpPr>
          <p:spPr>
            <a:xfrm>
              <a:off x="89678" y="3909134"/>
              <a:ext cx="2005965" cy="415925"/>
            </a:xfrm>
            <a:prstGeom prst="rect">
              <a:avLst/>
            </a:prstGeom>
            <a:solidFill>
              <a:schemeClr val="bg1">
                <a:lumMod val="8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Загальний моніторинг реалізації </a:t>
              </a:r>
            </a:p>
          </p:txBody>
        </p:sp>
        <p:sp>
          <p:nvSpPr>
            <p:cNvPr id="18" name="Поле 112720"/>
            <p:cNvSpPr txBox="1"/>
            <p:nvPr/>
          </p:nvSpPr>
          <p:spPr>
            <a:xfrm>
              <a:off x="3732663" y="4026090"/>
              <a:ext cx="2005965" cy="415925"/>
            </a:xfrm>
            <a:prstGeom prst="rect">
              <a:avLst/>
            </a:prstGeom>
            <a:solidFill>
              <a:srgbClr val="66FF99"/>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400" dirty="0">
                  <a:effectLst/>
                  <a:latin typeface="Times New Roman"/>
                  <a:ea typeface="Calibri"/>
                </a:rPr>
                <a:t>Екологічний моніторинг реалізації </a:t>
              </a:r>
            </a:p>
          </p:txBody>
        </p:sp>
        <p:sp>
          <p:nvSpPr>
            <p:cNvPr id="19" name="Поле 112721"/>
            <p:cNvSpPr txBox="1"/>
            <p:nvPr/>
          </p:nvSpPr>
          <p:spPr>
            <a:xfrm>
              <a:off x="1779629" y="4544100"/>
              <a:ext cx="4179036" cy="4438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400" i="1" dirty="0">
                  <a:effectLst/>
                  <a:latin typeface="Times New Roman"/>
                  <a:ea typeface="Calibri"/>
                </a:rPr>
                <a:t>Примітка: Участь громадськості, консультації з органами влади та транскордонні консультації в цю спрощену схему не включені.</a:t>
              </a:r>
              <a:endParaRPr lang="uk-UA" sz="1400" dirty="0">
                <a:effectLst/>
                <a:latin typeface="Times New Roman"/>
                <a:ea typeface="Calibri"/>
              </a:endParaRPr>
            </a:p>
            <a:p>
              <a:pPr>
                <a:spcAft>
                  <a:spcPts val="0"/>
                </a:spcAft>
              </a:pPr>
              <a:r>
                <a:rPr lang="uk-UA" sz="1200" dirty="0">
                  <a:effectLst/>
                  <a:latin typeface="Times New Roman"/>
                  <a:ea typeface="Calibri"/>
                </a:rPr>
                <a:t> </a:t>
              </a:r>
            </a:p>
          </p:txBody>
        </p:sp>
        <p:sp>
          <p:nvSpPr>
            <p:cNvPr id="20" name="Прямоугольник 19"/>
            <p:cNvSpPr/>
            <p:nvPr/>
          </p:nvSpPr>
          <p:spPr>
            <a:xfrm>
              <a:off x="0" y="0"/>
              <a:ext cx="5820410" cy="4988257"/>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cxnSp>
          <p:nvCxnSpPr>
            <p:cNvPr id="21" name="Прямая со стрелкой 20"/>
            <p:cNvCxnSpPr/>
            <p:nvPr/>
          </p:nvCxnSpPr>
          <p:spPr>
            <a:xfrm>
              <a:off x="962167" y="2613546"/>
              <a:ext cx="0" cy="86614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320119" y="2265528"/>
              <a:ext cx="1214120"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2320119" y="3411940"/>
              <a:ext cx="1213979" cy="31305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333767" y="3794078"/>
              <a:ext cx="1132764" cy="36849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Rectangle 34"/>
          <p:cNvSpPr>
            <a:spLocks noChangeArrowheads="1"/>
          </p:cNvSpPr>
          <p:nvPr/>
        </p:nvSpPr>
        <p:spPr bwMode="auto">
          <a:xfrm>
            <a:off x="0" y="544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9965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5012"/>
            <a:ext cx="9144000" cy="993748"/>
          </a:xfrm>
        </p:spPr>
        <p:txBody>
          <a:bodyPr>
            <a:normAutofit fontScale="90000"/>
          </a:bodyPr>
          <a:lstStyle/>
          <a:p>
            <a:r>
              <a:rPr lang="uk-UA" sz="3600" b="1" dirty="0"/>
              <a:t>1.Слабкі сторони ретроспективної СЕО </a:t>
            </a:r>
          </a:p>
        </p:txBody>
      </p:sp>
      <p:sp>
        <p:nvSpPr>
          <p:cNvPr id="3" name="Объект 2"/>
          <p:cNvSpPr>
            <a:spLocks noGrp="1"/>
          </p:cNvSpPr>
          <p:nvPr>
            <p:ph idx="1"/>
          </p:nvPr>
        </p:nvSpPr>
        <p:spPr>
          <a:xfrm>
            <a:off x="467544" y="1556792"/>
            <a:ext cx="8229057" cy="4526884"/>
          </a:xfrm>
        </p:spPr>
        <p:txBody>
          <a:bodyPr/>
          <a:lstStyle/>
          <a:p>
            <a:r>
              <a:rPr lang="uk-UA" sz="2400" b="1" dirty="0"/>
              <a:t>Не впливає </a:t>
            </a:r>
            <a:r>
              <a:rPr lang="uk-UA" sz="2400" dirty="0"/>
              <a:t>на розроблення плану або програми. Така СЕО принесе мінімальну вигоду для довкілля.</a:t>
            </a:r>
          </a:p>
          <a:p>
            <a:pPr lvl="0"/>
            <a:r>
              <a:rPr lang="uk-UA" sz="2400" b="1" dirty="0"/>
              <a:t>Може дублювати зусилля з розроблення альтернатив</a:t>
            </a:r>
            <a:r>
              <a:rPr lang="uk-UA" sz="2400" dirty="0"/>
              <a:t>, їх аналізу та порівняння </a:t>
            </a:r>
          </a:p>
          <a:p>
            <a:pPr lvl="0"/>
            <a:r>
              <a:rPr lang="uk-UA" sz="2400" b="1" dirty="0"/>
              <a:t>Дублювання процесу коментування</a:t>
            </a:r>
          </a:p>
          <a:p>
            <a:pPr lvl="0"/>
            <a:r>
              <a:rPr lang="uk-UA" sz="2400" dirty="0"/>
              <a:t>Подібна СЕО звичайно сильно </a:t>
            </a:r>
            <a:r>
              <a:rPr lang="uk-UA" sz="2400" b="1" dirty="0"/>
              <a:t>затримує </a:t>
            </a:r>
            <a:r>
              <a:rPr lang="uk-UA" sz="2400" dirty="0"/>
              <a:t>процес розроблення планів і програм</a:t>
            </a:r>
            <a:endParaRPr lang="uk-UA" dirty="0"/>
          </a:p>
        </p:txBody>
      </p:sp>
      <p:sp>
        <p:nvSpPr>
          <p:cNvPr id="4" name="Номер слайда 3"/>
          <p:cNvSpPr>
            <a:spLocks noGrp="1"/>
          </p:cNvSpPr>
          <p:nvPr>
            <p:ph type="sldNum" sz="quarter" idx="12"/>
          </p:nvPr>
        </p:nvSpPr>
        <p:spPr/>
        <p:txBody>
          <a:bodyPr/>
          <a:lstStyle/>
          <a:p>
            <a:fld id="{B3B17E8A-3D28-4A89-9E43-EE70221FAC57}" type="slidenum">
              <a:rPr lang="en-CA" smtClean="0"/>
              <a:pPr/>
              <a:t>28</a:t>
            </a:fld>
            <a:endParaRPr lang="en-CA"/>
          </a:p>
        </p:txBody>
      </p:sp>
    </p:spTree>
    <p:extLst>
      <p:ext uri="{BB962C8B-B14F-4D97-AF65-F5344CB8AC3E}">
        <p14:creationId xmlns:p14="http://schemas.microsoft.com/office/powerpoint/2010/main" val="150101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1520" y="275012"/>
            <a:ext cx="8640960" cy="849732"/>
          </a:xfrm>
        </p:spPr>
        <p:txBody>
          <a:bodyPr>
            <a:noAutofit/>
          </a:bodyPr>
          <a:lstStyle/>
          <a:p>
            <a:r>
              <a:rPr lang="uk-UA" altLang="uk-UA" sz="28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СЕО одночасно з розробкою</a:t>
            </a:r>
            <a:r>
              <a:rPr lang="en-US" altLang="uk-UA" sz="28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uk-UA" altLang="uk-UA" sz="28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a:t>
            </a:r>
            <a:r>
              <a:rPr lang="en-US" altLang="uk-UA" sz="28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uk-UA" altLang="uk-UA" sz="28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a:t>
            </a:r>
            <a:endParaRPr lang="en-GB" altLang="uk-UA" sz="28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5063" name="Line 6"/>
          <p:cNvSpPr>
            <a:spLocks noChangeShapeType="1"/>
          </p:cNvSpPr>
          <p:nvPr/>
        </p:nvSpPr>
        <p:spPr bwMode="auto">
          <a:xfrm>
            <a:off x="2425700" y="5295900"/>
            <a:ext cx="0" cy="304800"/>
          </a:xfrm>
          <a:prstGeom prst="line">
            <a:avLst/>
          </a:prstGeom>
          <a:noFill/>
          <a:ln w="28575">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45064" name="Oval 7"/>
          <p:cNvSpPr>
            <a:spLocks noChangeArrowheads="1"/>
          </p:cNvSpPr>
          <p:nvPr/>
        </p:nvSpPr>
        <p:spPr bwMode="auto">
          <a:xfrm>
            <a:off x="4254500" y="2318774"/>
            <a:ext cx="2590800" cy="1752600"/>
          </a:xfrm>
          <a:prstGeom prst="ellipse">
            <a:avLst/>
          </a:prstGeom>
          <a:solidFill>
            <a:srgbClr val="00FF00"/>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a:solidFill>
                  <a:schemeClr val="tx1"/>
                </a:solidFill>
                <a:latin typeface="Times New Roman" pitchFamily="18" charset="0"/>
                <a:cs typeface="Times New Roman" pitchFamily="18" charset="0"/>
              </a:rPr>
              <a:t>Екологічний звіт</a:t>
            </a:r>
            <a:endParaRPr lang="en-GB" altLang="uk-UA" sz="2400">
              <a:solidFill>
                <a:schemeClr val="tx1"/>
              </a:solidFill>
              <a:latin typeface="Times New Roman" pitchFamily="18" charset="0"/>
              <a:cs typeface="Times New Roman" pitchFamily="18" charset="0"/>
            </a:endParaRPr>
          </a:p>
        </p:txBody>
      </p:sp>
      <p:sp>
        <p:nvSpPr>
          <p:cNvPr id="45065" name="Oval 8"/>
          <p:cNvSpPr>
            <a:spLocks noChangeArrowheads="1"/>
          </p:cNvSpPr>
          <p:nvPr/>
        </p:nvSpPr>
        <p:spPr bwMode="auto">
          <a:xfrm>
            <a:off x="5168900" y="4452374"/>
            <a:ext cx="1196975" cy="762000"/>
          </a:xfrm>
          <a:prstGeom prst="ellipse">
            <a:avLst/>
          </a:prstGeom>
          <a:solidFill>
            <a:srgbClr val="FFFF00"/>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latin typeface="Times New Roman" pitchFamily="18" charset="0"/>
                <a:cs typeface="Times New Roman" pitchFamily="18" charset="0"/>
              </a:rPr>
              <a:t>консульт</a:t>
            </a:r>
            <a:r>
              <a:rPr lang="en-GB" altLang="uk-UA" sz="2000" b="0">
                <a:solidFill>
                  <a:schemeClr val="tx1"/>
                </a:solidFill>
                <a:latin typeface="Times New Roman" pitchFamily="18" charset="0"/>
                <a:cs typeface="Times New Roman" pitchFamily="18" charset="0"/>
              </a:rPr>
              <a:t>.</a:t>
            </a:r>
          </a:p>
        </p:txBody>
      </p:sp>
      <p:sp>
        <p:nvSpPr>
          <p:cNvPr id="45067" name="Oval 10"/>
          <p:cNvSpPr>
            <a:spLocks noChangeArrowheads="1"/>
          </p:cNvSpPr>
          <p:nvPr/>
        </p:nvSpPr>
        <p:spPr bwMode="auto">
          <a:xfrm>
            <a:off x="4635500" y="1328174"/>
            <a:ext cx="838200" cy="762000"/>
          </a:xfrm>
          <a:prstGeom prst="ellipse">
            <a:avLst/>
          </a:prstGeom>
          <a:solidFill>
            <a:srgbClr val="FF00FF">
              <a:alpha val="67058"/>
            </a:srgbClr>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1600" b="0">
                <a:solidFill>
                  <a:schemeClr val="tx1"/>
                </a:solidFill>
                <a:latin typeface="Times New Roman" pitchFamily="18" charset="0"/>
                <a:cs typeface="Times New Roman" pitchFamily="18" charset="0"/>
              </a:rPr>
              <a:t>Необхід-</a:t>
            </a:r>
          </a:p>
          <a:p>
            <a:pPr algn="ctr" eaLnBrk="1" hangingPunct="1"/>
            <a:r>
              <a:rPr lang="uk-UA" altLang="uk-UA" sz="1600" b="0">
                <a:solidFill>
                  <a:schemeClr val="tx1"/>
                </a:solidFill>
                <a:latin typeface="Times New Roman" pitchFamily="18" charset="0"/>
                <a:cs typeface="Times New Roman" pitchFamily="18" charset="0"/>
              </a:rPr>
              <a:t>ність</a:t>
            </a:r>
            <a:endParaRPr lang="en-GB" altLang="uk-UA" sz="1600" b="0">
              <a:solidFill>
                <a:schemeClr val="tx1"/>
              </a:solidFill>
              <a:latin typeface="Times New Roman" pitchFamily="18" charset="0"/>
              <a:cs typeface="Times New Roman" pitchFamily="18" charset="0"/>
            </a:endParaRPr>
          </a:p>
        </p:txBody>
      </p:sp>
      <p:sp>
        <p:nvSpPr>
          <p:cNvPr id="45069" name="Rectangle 12"/>
          <p:cNvSpPr>
            <a:spLocks noChangeArrowheads="1"/>
          </p:cNvSpPr>
          <p:nvPr/>
        </p:nvSpPr>
        <p:spPr bwMode="auto">
          <a:xfrm>
            <a:off x="596900" y="2166374"/>
            <a:ext cx="6553200" cy="21336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endParaRPr lang="en-US" altLang="uk-UA"/>
          </a:p>
        </p:txBody>
      </p:sp>
      <p:sp>
        <p:nvSpPr>
          <p:cNvPr id="45070" name="Oval 13"/>
          <p:cNvSpPr>
            <a:spLocks noChangeArrowheads="1"/>
          </p:cNvSpPr>
          <p:nvPr/>
        </p:nvSpPr>
        <p:spPr bwMode="auto">
          <a:xfrm>
            <a:off x="5730875" y="1328174"/>
            <a:ext cx="1270000" cy="762000"/>
          </a:xfrm>
          <a:prstGeom prst="ellipse">
            <a:avLst/>
          </a:prstGeom>
          <a:solidFill>
            <a:srgbClr val="00CCFF"/>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latin typeface="Times New Roman" pitchFamily="18" charset="0"/>
                <a:cs typeface="Times New Roman" pitchFamily="18" charset="0"/>
              </a:rPr>
              <a:t>Сфера </a:t>
            </a:r>
          </a:p>
          <a:p>
            <a:pPr algn="ctr" eaLnBrk="1" hangingPunct="1"/>
            <a:r>
              <a:rPr lang="uk-UA" altLang="uk-UA" sz="2000" b="0">
                <a:solidFill>
                  <a:schemeClr val="tx1"/>
                </a:solidFill>
                <a:latin typeface="Times New Roman" pitchFamily="18" charset="0"/>
                <a:cs typeface="Times New Roman" pitchFamily="18" charset="0"/>
              </a:rPr>
              <a:t>охоплення</a:t>
            </a:r>
            <a:endParaRPr lang="en-GB" altLang="uk-UA" sz="2000" b="0">
              <a:solidFill>
                <a:schemeClr val="tx1"/>
              </a:solidFill>
              <a:latin typeface="Times New Roman" pitchFamily="18" charset="0"/>
              <a:cs typeface="Times New Roman" pitchFamily="18" charset="0"/>
            </a:endParaRPr>
          </a:p>
        </p:txBody>
      </p:sp>
      <p:sp>
        <p:nvSpPr>
          <p:cNvPr id="45071" name="Line 14"/>
          <p:cNvSpPr>
            <a:spLocks noChangeShapeType="1"/>
          </p:cNvSpPr>
          <p:nvPr/>
        </p:nvSpPr>
        <p:spPr bwMode="auto">
          <a:xfrm flipH="1">
            <a:off x="500914" y="5743344"/>
            <a:ext cx="22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uk-UA"/>
          </a:p>
        </p:txBody>
      </p:sp>
      <p:sp>
        <p:nvSpPr>
          <p:cNvPr id="18" name="AutoShape 3"/>
          <p:cNvSpPr>
            <a:spLocks noChangeArrowheads="1"/>
          </p:cNvSpPr>
          <p:nvPr/>
        </p:nvSpPr>
        <p:spPr bwMode="auto">
          <a:xfrm>
            <a:off x="788987" y="4376174"/>
            <a:ext cx="3200400" cy="762000"/>
          </a:xfrm>
          <a:prstGeom prst="flowChartAlternateProcess">
            <a:avLst/>
          </a:prstGeom>
          <a:solidFill>
            <a:srgbClr val="DDDDDD"/>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dirty="0">
                <a:solidFill>
                  <a:schemeClr val="tx1"/>
                </a:solidFill>
                <a:latin typeface="Times New Roman" pitchFamily="18" charset="0"/>
                <a:cs typeface="Times New Roman" pitchFamily="18" charset="0"/>
              </a:rPr>
              <a:t>Консультації</a:t>
            </a:r>
            <a:r>
              <a:rPr lang="en-GB" altLang="uk-UA" sz="2400" dirty="0">
                <a:solidFill>
                  <a:schemeClr val="tx1"/>
                </a:solidFill>
                <a:latin typeface="Times New Roman" pitchFamily="18" charset="0"/>
                <a:cs typeface="Times New Roman" pitchFamily="18" charset="0"/>
              </a:rPr>
              <a:t> </a:t>
            </a:r>
            <a:r>
              <a:rPr lang="uk-UA" altLang="uk-UA" sz="2400" dirty="0">
                <a:solidFill>
                  <a:schemeClr val="tx1"/>
                </a:solidFill>
                <a:latin typeface="Times New Roman" pitchFamily="18" charset="0"/>
                <a:cs typeface="Times New Roman" pitchFamily="18" charset="0"/>
              </a:rPr>
              <a:t>з </a:t>
            </a:r>
            <a:r>
              <a:rPr lang="en-GB" altLang="uk-UA" sz="2400" dirty="0">
                <a:solidFill>
                  <a:schemeClr val="tx1"/>
                </a:solidFill>
                <a:latin typeface="Times New Roman" pitchFamily="18" charset="0"/>
                <a:cs typeface="Times New Roman" pitchFamily="18" charset="0"/>
              </a:rPr>
              <a:t>П/П</a:t>
            </a:r>
          </a:p>
        </p:txBody>
      </p:sp>
      <p:sp>
        <p:nvSpPr>
          <p:cNvPr id="19" name="AutoShape 4"/>
          <p:cNvSpPr>
            <a:spLocks noChangeArrowheads="1"/>
          </p:cNvSpPr>
          <p:nvPr/>
        </p:nvSpPr>
        <p:spPr bwMode="auto">
          <a:xfrm>
            <a:off x="865187" y="2242574"/>
            <a:ext cx="3124200" cy="1981200"/>
          </a:xfrm>
          <a:prstGeom prst="flowChartAlternateProcess">
            <a:avLst/>
          </a:prstGeom>
          <a:solidFill>
            <a:srgbClr val="DDDDDD"/>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dirty="0">
                <a:solidFill>
                  <a:schemeClr val="tx1"/>
                </a:solidFill>
                <a:latin typeface="Times New Roman" pitchFamily="18" charset="0"/>
                <a:cs typeface="Times New Roman" pitchFamily="18" charset="0"/>
              </a:rPr>
              <a:t>Проект</a:t>
            </a:r>
            <a:r>
              <a:rPr lang="en-GB" altLang="uk-UA" sz="2400" dirty="0">
                <a:solidFill>
                  <a:schemeClr val="tx1"/>
                </a:solidFill>
                <a:latin typeface="Times New Roman" pitchFamily="18" charset="0"/>
                <a:cs typeface="Times New Roman" pitchFamily="18" charset="0"/>
              </a:rPr>
              <a:t> </a:t>
            </a:r>
            <a:r>
              <a:rPr lang="uk-UA" altLang="uk-UA" dirty="0">
                <a:solidFill>
                  <a:schemeClr val="tx1"/>
                </a:solidFill>
              </a:rPr>
              <a:t>П/П</a:t>
            </a:r>
            <a:endParaRPr lang="en-GB" altLang="uk-UA" dirty="0">
              <a:solidFill>
                <a:schemeClr val="tx1"/>
              </a:solidFill>
            </a:endParaRPr>
          </a:p>
        </p:txBody>
      </p:sp>
      <p:sp>
        <p:nvSpPr>
          <p:cNvPr id="20" name="AutoShape 5"/>
          <p:cNvSpPr>
            <a:spLocks noChangeArrowheads="1"/>
          </p:cNvSpPr>
          <p:nvPr/>
        </p:nvSpPr>
        <p:spPr bwMode="auto">
          <a:xfrm>
            <a:off x="788987" y="5366774"/>
            <a:ext cx="3200400" cy="838200"/>
          </a:xfrm>
          <a:prstGeom prst="flowChartAlternateProcess">
            <a:avLst/>
          </a:prstGeom>
          <a:solidFill>
            <a:srgbClr val="DDDDDD"/>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dirty="0">
                <a:solidFill>
                  <a:schemeClr val="tx1"/>
                </a:solidFill>
                <a:latin typeface="Times New Roman" pitchFamily="18" charset="0"/>
                <a:cs typeface="Times New Roman" pitchFamily="18" charset="0"/>
              </a:rPr>
              <a:t>Затвердження</a:t>
            </a:r>
            <a:r>
              <a:rPr lang="en-GB" altLang="uk-UA" sz="2400" dirty="0">
                <a:solidFill>
                  <a:schemeClr val="tx1"/>
                </a:solidFill>
                <a:latin typeface="Times New Roman" pitchFamily="18" charset="0"/>
                <a:cs typeface="Times New Roman" pitchFamily="18" charset="0"/>
              </a:rPr>
              <a:t> П/П</a:t>
            </a:r>
          </a:p>
        </p:txBody>
      </p:sp>
      <p:sp>
        <p:nvSpPr>
          <p:cNvPr id="21" name="Oval 9"/>
          <p:cNvSpPr>
            <a:spLocks noChangeArrowheads="1"/>
          </p:cNvSpPr>
          <p:nvPr/>
        </p:nvSpPr>
        <p:spPr bwMode="auto">
          <a:xfrm>
            <a:off x="5132387" y="5366774"/>
            <a:ext cx="1196975" cy="762000"/>
          </a:xfrm>
          <a:prstGeom prst="ellipse">
            <a:avLst/>
          </a:prstGeom>
          <a:solidFill>
            <a:srgbClr val="FF0000">
              <a:alpha val="59999"/>
            </a:srgbClr>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dirty="0">
                <a:solidFill>
                  <a:schemeClr val="tx1"/>
                </a:solidFill>
                <a:latin typeface="Times New Roman" pitchFamily="18" charset="0"/>
                <a:cs typeface="Times New Roman" pitchFamily="18" charset="0"/>
              </a:rPr>
              <a:t>остаточна </a:t>
            </a:r>
          </a:p>
          <a:p>
            <a:pPr algn="ctr" eaLnBrk="1" hangingPunct="1"/>
            <a:r>
              <a:rPr lang="uk-UA" altLang="uk-UA" sz="2000" b="0" dirty="0">
                <a:solidFill>
                  <a:schemeClr val="tx1"/>
                </a:solidFill>
                <a:latin typeface="Times New Roman" pitchFamily="18" charset="0"/>
                <a:cs typeface="Times New Roman" pitchFamily="18" charset="0"/>
              </a:rPr>
              <a:t>правка</a:t>
            </a:r>
            <a:endParaRPr lang="en-GB" altLang="uk-UA" sz="2000" b="0" dirty="0">
              <a:solidFill>
                <a:schemeClr val="tx1"/>
              </a:solidFill>
              <a:latin typeface="Times New Roman" pitchFamily="18" charset="0"/>
              <a:cs typeface="Times New Roman" pitchFamily="18" charset="0"/>
            </a:endParaRPr>
          </a:p>
        </p:txBody>
      </p:sp>
      <p:sp>
        <p:nvSpPr>
          <p:cNvPr id="22" name="AutoShape 11"/>
          <p:cNvSpPr>
            <a:spLocks noChangeArrowheads="1"/>
          </p:cNvSpPr>
          <p:nvPr/>
        </p:nvSpPr>
        <p:spPr bwMode="auto">
          <a:xfrm>
            <a:off x="865187" y="1328174"/>
            <a:ext cx="3124200" cy="762000"/>
          </a:xfrm>
          <a:prstGeom prst="flowChartAlternateProcess">
            <a:avLst/>
          </a:prstGeom>
          <a:solidFill>
            <a:srgbClr val="DDDDDD"/>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400" dirty="0">
                <a:solidFill>
                  <a:schemeClr val="tx1"/>
                </a:solidFill>
                <a:latin typeface="Times New Roman" pitchFamily="18" charset="0"/>
                <a:cs typeface="Times New Roman" pitchFamily="18" charset="0"/>
              </a:rPr>
              <a:t>Ініціація</a:t>
            </a:r>
            <a:r>
              <a:rPr lang="en-GB" altLang="uk-UA" sz="2400" dirty="0">
                <a:solidFill>
                  <a:schemeClr val="tx1"/>
                </a:solidFill>
                <a:latin typeface="Times New Roman" pitchFamily="18" charset="0"/>
                <a:cs typeface="Times New Roman" pitchFamily="18" charset="0"/>
              </a:rPr>
              <a:t> </a:t>
            </a:r>
            <a:r>
              <a:rPr lang="uk-UA" altLang="uk-UA" sz="2400" dirty="0">
                <a:solidFill>
                  <a:schemeClr val="tx1"/>
                </a:solidFill>
                <a:latin typeface="Times New Roman" pitchFamily="18" charset="0"/>
                <a:cs typeface="Times New Roman" pitchFamily="18" charset="0"/>
              </a:rPr>
              <a:t>П</a:t>
            </a:r>
            <a:r>
              <a:rPr lang="en-GB" altLang="uk-UA" sz="2400" dirty="0">
                <a:solidFill>
                  <a:schemeClr val="tx1"/>
                </a:solidFill>
                <a:latin typeface="Times New Roman" pitchFamily="18" charset="0"/>
                <a:cs typeface="Times New Roman" pitchFamily="18" charset="0"/>
              </a:rPr>
              <a:t>/</a:t>
            </a:r>
            <a:r>
              <a:rPr lang="uk-UA" altLang="uk-UA" sz="2400" dirty="0">
                <a:solidFill>
                  <a:schemeClr val="tx1"/>
                </a:solidFill>
                <a:latin typeface="Times New Roman" pitchFamily="18" charset="0"/>
                <a:cs typeface="Times New Roman" pitchFamily="18" charset="0"/>
              </a:rPr>
              <a:t>П</a:t>
            </a:r>
            <a:endParaRPr lang="en-GB" altLang="uk-UA" sz="2400" b="0" dirty="0">
              <a:solidFill>
                <a:schemeClr val="tx1"/>
              </a:solidFill>
              <a:latin typeface="Times New Roman" pitchFamily="18" charset="0"/>
              <a:cs typeface="Times New Roman" pitchFamily="18" charset="0"/>
            </a:endParaRPr>
          </a:p>
        </p:txBody>
      </p:sp>
      <p:sp>
        <p:nvSpPr>
          <p:cNvPr id="24" name="Line 15"/>
          <p:cNvSpPr>
            <a:spLocks noChangeShapeType="1"/>
          </p:cNvSpPr>
          <p:nvPr/>
        </p:nvSpPr>
        <p:spPr bwMode="auto">
          <a:xfrm flipV="1">
            <a:off x="484187" y="1785374"/>
            <a:ext cx="0" cy="3962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uk-UA"/>
          </a:p>
        </p:txBody>
      </p:sp>
      <p:sp>
        <p:nvSpPr>
          <p:cNvPr id="25" name="Line 16"/>
          <p:cNvSpPr>
            <a:spLocks noChangeShapeType="1"/>
          </p:cNvSpPr>
          <p:nvPr/>
        </p:nvSpPr>
        <p:spPr bwMode="auto">
          <a:xfrm>
            <a:off x="484187" y="1785374"/>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uk-UA"/>
          </a:p>
        </p:txBody>
      </p:sp>
      <p:sp>
        <p:nvSpPr>
          <p:cNvPr id="26" name="Номер слайда 3"/>
          <p:cNvSpPr>
            <a:spLocks noGrp="1"/>
          </p:cNvSpPr>
          <p:nvPr>
            <p:ph type="sldNum" sz="quarter" idx="12"/>
          </p:nvPr>
        </p:nvSpPr>
        <p:spPr>
          <a:xfrm>
            <a:off x="6552567" y="6244625"/>
            <a:ext cx="2133962" cy="476589"/>
          </a:xfrm>
        </p:spPr>
        <p:txBody>
          <a:bodyPr/>
          <a:lstStyle/>
          <a:p>
            <a:fld id="{B3B17E8A-3D28-4A89-9E43-EE70221FAC57}" type="slidenum">
              <a:rPr lang="en-CA" smtClean="0"/>
              <a:pPr/>
              <a:t>29</a:t>
            </a:fld>
            <a:endParaRPr lang="en-CA" dirty="0"/>
          </a:p>
        </p:txBody>
      </p:sp>
    </p:spTree>
    <p:extLst>
      <p:ext uri="{BB962C8B-B14F-4D97-AF65-F5344CB8AC3E}">
        <p14:creationId xmlns:p14="http://schemas.microsoft.com/office/powerpoint/2010/main" val="55458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Збалансований (сталий) Розвиток  </a:t>
            </a: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063" r="44100"/>
          <a:stretch/>
        </p:blipFill>
        <p:spPr>
          <a:xfrm>
            <a:off x="107504" y="1700808"/>
            <a:ext cx="3665656" cy="3783911"/>
          </a:xfrm>
        </p:spPr>
      </p:pic>
      <p:sp>
        <p:nvSpPr>
          <p:cNvPr id="5" name="Прямоугольник 4"/>
          <p:cNvSpPr/>
          <p:nvPr/>
        </p:nvSpPr>
        <p:spPr>
          <a:xfrm>
            <a:off x="3972330" y="1556792"/>
            <a:ext cx="4968552" cy="5016758"/>
          </a:xfrm>
          <a:prstGeom prst="rect">
            <a:avLst/>
          </a:prstGeom>
        </p:spPr>
        <p:txBody>
          <a:bodyPr wrap="square">
            <a:spAutoFit/>
          </a:bodyPr>
          <a:lstStyle/>
          <a:p>
            <a:pPr marL="342900" indent="-342900">
              <a:buAutoNum type="arabicParenR"/>
            </a:pPr>
            <a:r>
              <a:rPr lang="uk-UA" sz="2000" dirty="0">
                <a:latin typeface="Arial" panose="020B0604020202020204" pitchFamily="34" charset="0"/>
                <a:cs typeface="Arial" panose="020B0604020202020204" pitchFamily="34" charset="0"/>
              </a:rPr>
              <a:t>Розвиток, який дає змогу </a:t>
            </a:r>
            <a:r>
              <a:rPr lang="uk-UA" sz="2000" b="1" dirty="0">
                <a:latin typeface="Arial" panose="020B0604020202020204" pitchFamily="34" charset="0"/>
                <a:cs typeface="Arial" panose="020B0604020202020204" pitchFamily="34" charset="0"/>
              </a:rPr>
              <a:t>задовольнити потреби </a:t>
            </a:r>
            <a:r>
              <a:rPr lang="uk-UA" sz="2000" dirty="0">
                <a:latin typeface="Arial" panose="020B0604020202020204" pitchFamily="34" charset="0"/>
                <a:cs typeface="Arial" panose="020B0604020202020204" pitchFamily="34" charset="0"/>
              </a:rPr>
              <a:t>теперішніх поколінь і залишає можливість майбутнім поколінням задовольнити їхні потреби (визначення Комісії </a:t>
            </a:r>
            <a:r>
              <a:rPr lang="uk-UA" sz="2000" dirty="0" err="1">
                <a:latin typeface="Arial" panose="020B0604020202020204" pitchFamily="34" charset="0"/>
                <a:cs typeface="Arial" panose="020B0604020202020204" pitchFamily="34" charset="0"/>
              </a:rPr>
              <a:t>Брундтланд</a:t>
            </a:r>
            <a:r>
              <a:rPr lang="uk-UA" sz="2000" dirty="0">
                <a:latin typeface="Arial" panose="020B0604020202020204" pitchFamily="34" charset="0"/>
                <a:cs typeface="Arial" panose="020B0604020202020204" pitchFamily="34" charset="0"/>
              </a:rPr>
              <a:t>) </a:t>
            </a:r>
          </a:p>
          <a:p>
            <a:pPr marL="342900" indent="-342900">
              <a:buAutoNum type="arabicParenR"/>
            </a:pPr>
            <a:r>
              <a:rPr lang="uk-UA" sz="2000" dirty="0">
                <a:latin typeface="Arial" panose="020B0604020202020204" pitchFamily="34" charset="0"/>
                <a:cs typeface="Arial" panose="020B0604020202020204" pitchFamily="34" charset="0"/>
              </a:rPr>
              <a:t>Розвиток країн і регіонів, коли економічне зростання, матеріальне виробництво і споживання, а також інші види діяльності суспільства відбуваються </a:t>
            </a:r>
            <a:r>
              <a:rPr lang="uk-UA" sz="2000" b="1" dirty="0">
                <a:latin typeface="Arial" panose="020B0604020202020204" pitchFamily="34" charset="0"/>
                <a:cs typeface="Arial" panose="020B0604020202020204" pitchFamily="34" charset="0"/>
              </a:rPr>
              <a:t>в межах</a:t>
            </a:r>
            <a:r>
              <a:rPr lang="uk-UA" sz="2000" dirty="0">
                <a:latin typeface="Arial" panose="020B0604020202020204" pitchFamily="34" charset="0"/>
                <a:cs typeface="Arial" panose="020B0604020202020204" pitchFamily="34" charset="0"/>
              </a:rPr>
              <a:t>, які визначаються здатністю екосистем відновлюватися, поглинати забруднення та підтримувати життєдіяльність теперішніх і майбутніх поколінь </a:t>
            </a:r>
          </a:p>
        </p:txBody>
      </p:sp>
    </p:spTree>
    <p:extLst>
      <p:ext uri="{BB962C8B-B14F-4D97-AF65-F5344CB8AC3E}">
        <p14:creationId xmlns:p14="http://schemas.microsoft.com/office/powerpoint/2010/main" val="137165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614" y="188640"/>
            <a:ext cx="9143999" cy="906463"/>
          </a:xfrm>
        </p:spPr>
        <p:txBody>
          <a:bodyPr>
            <a:normAutofit fontScale="90000"/>
          </a:bodyPr>
          <a:lstStyle/>
          <a:p>
            <a:r>
              <a:rPr lang="uk-UA" altLang="uk-UA" sz="3600" b="1" dirty="0"/>
              <a:t>2. СЕО одночасно з розробкою</a:t>
            </a:r>
            <a:r>
              <a:rPr lang="en-US" altLang="uk-UA" sz="3600" b="1" dirty="0"/>
              <a:t> </a:t>
            </a:r>
            <a:r>
              <a:rPr lang="uk-UA" altLang="uk-UA" sz="3600" b="1" dirty="0"/>
              <a:t>ДДП</a:t>
            </a:r>
            <a:endParaRPr lang="de-DE" altLang="uk-UA" sz="3600" b="1" dirty="0"/>
          </a:p>
        </p:txBody>
      </p:sp>
      <p:sp>
        <p:nvSpPr>
          <p:cNvPr id="44035" name="Rectangle 3"/>
          <p:cNvSpPr>
            <a:spLocks noGrp="1" noChangeArrowheads="1"/>
          </p:cNvSpPr>
          <p:nvPr>
            <p:ph type="body" idx="1"/>
          </p:nvPr>
        </p:nvSpPr>
        <p:spPr>
          <a:xfrm>
            <a:off x="251520" y="1412776"/>
            <a:ext cx="8712968" cy="4824536"/>
          </a:xfrm>
        </p:spPr>
        <p:txBody>
          <a:bodyPr>
            <a:noAutofit/>
          </a:bodyPr>
          <a:lstStyle/>
          <a:p>
            <a:r>
              <a:rPr lang="uk-UA" altLang="uk-UA" sz="2200" dirty="0"/>
              <a:t>Експерти з СЕО працюють </a:t>
            </a:r>
            <a:r>
              <a:rPr lang="uk-UA" altLang="uk-UA" sz="2200" b="1" dirty="0"/>
              <a:t>окремо, але одночасно </a:t>
            </a:r>
            <a:r>
              <a:rPr lang="uk-UA" altLang="uk-UA" sz="2200" dirty="0"/>
              <a:t>з планувальниками</a:t>
            </a:r>
            <a:r>
              <a:rPr lang="en-US" altLang="uk-UA" sz="2200" dirty="0"/>
              <a:t> </a:t>
            </a:r>
          </a:p>
          <a:p>
            <a:r>
              <a:rPr lang="uk-UA" altLang="uk-UA" sz="2200" b="1" dirty="0"/>
              <a:t>Різні оцінки</a:t>
            </a:r>
            <a:r>
              <a:rPr lang="en-US" altLang="uk-UA" sz="2200" b="1" dirty="0"/>
              <a:t>/</a:t>
            </a:r>
            <a:r>
              <a:rPr lang="uk-UA" altLang="uk-UA" sz="2200" b="1" dirty="0"/>
              <a:t>інформація</a:t>
            </a:r>
            <a:r>
              <a:rPr lang="en-US" altLang="uk-UA" sz="2200" b="1" dirty="0"/>
              <a:t> </a:t>
            </a:r>
            <a:r>
              <a:rPr lang="uk-UA" altLang="uk-UA" sz="2200" b="1" dirty="0"/>
              <a:t>надаються команді з планування </a:t>
            </a:r>
            <a:r>
              <a:rPr lang="uk-UA" altLang="uk-UA" sz="2200" dirty="0"/>
              <a:t>під час розробки ДДП</a:t>
            </a:r>
            <a:r>
              <a:rPr lang="en-US" altLang="uk-UA" sz="2200" dirty="0"/>
              <a:t> – </a:t>
            </a:r>
            <a:r>
              <a:rPr lang="uk-UA" altLang="uk-UA" sz="2200" dirty="0"/>
              <a:t>довідки на різних стадіях формування ДДП</a:t>
            </a:r>
            <a:r>
              <a:rPr lang="en-US" altLang="uk-UA" sz="2200" dirty="0"/>
              <a:t> </a:t>
            </a:r>
          </a:p>
          <a:p>
            <a:r>
              <a:rPr lang="uk-UA" altLang="uk-UA" sz="2200" b="1" dirty="0"/>
              <a:t>Не обов'язково робить довшим </a:t>
            </a:r>
            <a:r>
              <a:rPr lang="uk-UA" altLang="uk-UA" sz="2200" dirty="0"/>
              <a:t>процес розробки ДДП</a:t>
            </a:r>
            <a:r>
              <a:rPr lang="en-US" altLang="uk-UA" sz="2200" dirty="0"/>
              <a:t> </a:t>
            </a:r>
          </a:p>
          <a:p>
            <a:r>
              <a:rPr lang="uk-UA" altLang="uk-UA" sz="2200" dirty="0"/>
              <a:t>Вимагає</a:t>
            </a:r>
            <a:r>
              <a:rPr lang="en-US" altLang="uk-UA" sz="2200" dirty="0"/>
              <a:t> </a:t>
            </a:r>
            <a:r>
              <a:rPr lang="uk-UA" altLang="uk-UA" sz="2200" b="1" dirty="0"/>
              <a:t>ефективної комунікації</a:t>
            </a:r>
            <a:r>
              <a:rPr lang="en-US" altLang="uk-UA" sz="2200" b="1" dirty="0"/>
              <a:t> </a:t>
            </a:r>
            <a:r>
              <a:rPr lang="uk-UA" altLang="uk-UA" sz="2200" dirty="0"/>
              <a:t>між</a:t>
            </a:r>
            <a:r>
              <a:rPr lang="en-US" altLang="uk-UA" sz="2200" dirty="0"/>
              <a:t> </a:t>
            </a:r>
            <a:r>
              <a:rPr lang="uk-UA" altLang="uk-UA" sz="2200" dirty="0"/>
              <a:t>командою з планування та командою з СЕО</a:t>
            </a:r>
            <a:r>
              <a:rPr lang="en-US" altLang="uk-UA" sz="2200" dirty="0"/>
              <a:t> (</a:t>
            </a:r>
            <a:r>
              <a:rPr lang="uk-UA" altLang="uk-UA" sz="2200" dirty="0"/>
              <a:t>наприклад, керівник СЕО є спостерігачем під час засідань команди з планування і навпаки</a:t>
            </a:r>
            <a:r>
              <a:rPr lang="en-US" altLang="uk-UA" sz="2200" dirty="0"/>
              <a:t>).</a:t>
            </a:r>
          </a:p>
          <a:p>
            <a:r>
              <a:rPr lang="uk-UA" altLang="uk-UA" sz="2200" dirty="0"/>
              <a:t>Звіт з СЕО подає всю цю інформацію </a:t>
            </a:r>
            <a:r>
              <a:rPr lang="uk-UA" altLang="uk-UA" sz="2200" b="1" dirty="0"/>
              <a:t>у зведеному вигляді </a:t>
            </a:r>
            <a:r>
              <a:rPr lang="uk-UA" altLang="uk-UA" sz="2200" dirty="0"/>
              <a:t>та підсумовує ключові відкриті питання для прийняття рішення</a:t>
            </a:r>
            <a:endParaRPr lang="de-DE" altLang="uk-UA" sz="2200" dirty="0"/>
          </a:p>
        </p:txBody>
      </p:sp>
      <p:sp>
        <p:nvSpPr>
          <p:cNvPr id="6" name="Номер слайда 3"/>
          <p:cNvSpPr>
            <a:spLocks noGrp="1"/>
          </p:cNvSpPr>
          <p:nvPr>
            <p:ph type="sldNum" sz="quarter" idx="12"/>
          </p:nvPr>
        </p:nvSpPr>
        <p:spPr>
          <a:xfrm>
            <a:off x="6552567" y="6244625"/>
            <a:ext cx="2133962" cy="476589"/>
          </a:xfrm>
        </p:spPr>
        <p:txBody>
          <a:bodyPr/>
          <a:lstStyle/>
          <a:p>
            <a:fld id="{B3B17E8A-3D28-4A89-9E43-EE70221FAC57}" type="slidenum">
              <a:rPr lang="en-CA" smtClean="0"/>
              <a:pPr/>
              <a:t>30</a:t>
            </a:fld>
            <a:endParaRPr lang="en-CA" dirty="0"/>
          </a:p>
        </p:txBody>
      </p:sp>
    </p:spTree>
    <p:extLst>
      <p:ext uri="{BB962C8B-B14F-4D97-AF65-F5344CB8AC3E}">
        <p14:creationId xmlns:p14="http://schemas.microsoft.com/office/powerpoint/2010/main" val="1469665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332656"/>
            <a:ext cx="8280151" cy="906463"/>
          </a:xfrm>
        </p:spPr>
        <p:txBody>
          <a:bodyPr>
            <a:normAutofit fontScale="90000"/>
          </a:bodyPr>
          <a:lstStyle/>
          <a:p>
            <a:r>
              <a:rPr lang="uk-UA" altLang="uk-UA" sz="3600" b="1" dirty="0"/>
              <a:t>3. СЕО</a:t>
            </a:r>
            <a:r>
              <a:rPr lang="en-US" altLang="uk-UA" sz="3600" b="1" dirty="0"/>
              <a:t> </a:t>
            </a:r>
            <a:r>
              <a:rPr lang="uk-UA" altLang="uk-UA" sz="3600" b="1" dirty="0"/>
              <a:t>повністю інтегрована у формування ДДП</a:t>
            </a:r>
            <a:r>
              <a:rPr lang="en-US" altLang="uk-UA" sz="3600" b="1" dirty="0"/>
              <a:t> </a:t>
            </a:r>
            <a:endParaRPr lang="de-DE" altLang="uk-UA" sz="3600" b="1" dirty="0"/>
          </a:p>
        </p:txBody>
      </p:sp>
      <p:sp>
        <p:nvSpPr>
          <p:cNvPr id="46083" name="Rectangle 3"/>
          <p:cNvSpPr>
            <a:spLocks noGrp="1" noChangeArrowheads="1"/>
          </p:cNvSpPr>
          <p:nvPr>
            <p:ph idx="1"/>
          </p:nvPr>
        </p:nvSpPr>
        <p:spPr>
          <a:xfrm>
            <a:off x="611560" y="1419225"/>
            <a:ext cx="8424935" cy="4608513"/>
          </a:xfrm>
        </p:spPr>
        <p:txBody>
          <a:bodyPr>
            <a:normAutofit fontScale="92500"/>
          </a:bodyPr>
          <a:lstStyle/>
          <a:p>
            <a:r>
              <a:rPr lang="uk-UA" altLang="uk-UA" sz="2200" b="1" dirty="0"/>
              <a:t>Експерти з СЕО є невід'ємною частиною</a:t>
            </a:r>
            <a:r>
              <a:rPr lang="uk-UA" altLang="uk-UA" sz="2200" dirty="0"/>
              <a:t> команди з планування </a:t>
            </a:r>
          </a:p>
          <a:p>
            <a:r>
              <a:rPr lang="uk-UA" altLang="uk-UA" sz="2200" dirty="0"/>
              <a:t>Експерти з СЕО окреслюють </a:t>
            </a:r>
            <a:r>
              <a:rPr lang="uk-UA" altLang="uk-UA" sz="2200" b="1" dirty="0"/>
              <a:t>ключові питання</a:t>
            </a:r>
            <a:r>
              <a:rPr lang="en-US" altLang="uk-UA" sz="2200" b="1" dirty="0"/>
              <a:t> </a:t>
            </a:r>
            <a:r>
              <a:rPr lang="en-US" altLang="uk-UA" sz="2200" dirty="0"/>
              <a:t>– </a:t>
            </a:r>
            <a:r>
              <a:rPr lang="uk-UA" altLang="uk-UA" sz="2200" dirty="0"/>
              <a:t>вони проводять різноманітні оцінювання спільно із планувальниками</a:t>
            </a:r>
            <a:endParaRPr lang="en-US" altLang="uk-UA" sz="2200" dirty="0"/>
          </a:p>
          <a:p>
            <a:r>
              <a:rPr lang="uk-UA" altLang="uk-UA" sz="2200" b="1" dirty="0"/>
              <a:t>Сприяють розробці ДДП</a:t>
            </a:r>
            <a:r>
              <a:rPr lang="en-US" altLang="uk-UA" sz="2200" b="1" dirty="0"/>
              <a:t> </a:t>
            </a:r>
          </a:p>
          <a:p>
            <a:r>
              <a:rPr lang="uk-UA" altLang="uk-UA" sz="2200" dirty="0"/>
              <a:t>Покращують </a:t>
            </a:r>
            <a:r>
              <a:rPr lang="uk-UA" altLang="uk-UA" sz="2200" b="1" dirty="0"/>
              <a:t>розуміння СЕО </a:t>
            </a:r>
            <a:r>
              <a:rPr lang="uk-UA" altLang="uk-UA" sz="2200" dirty="0"/>
              <a:t>серед планувальників</a:t>
            </a:r>
            <a:r>
              <a:rPr lang="en-US" altLang="uk-UA" sz="2200" dirty="0"/>
              <a:t> </a:t>
            </a:r>
          </a:p>
          <a:p>
            <a:r>
              <a:rPr lang="uk-UA" altLang="uk-UA" sz="2200" dirty="0"/>
              <a:t>Експерти з СЕО потребують чіткого </a:t>
            </a:r>
            <a:r>
              <a:rPr lang="uk-UA" altLang="uk-UA" sz="2200" b="1" dirty="0"/>
              <a:t>технічного завдання </a:t>
            </a:r>
            <a:r>
              <a:rPr lang="uk-UA" altLang="uk-UA" sz="2200" dirty="0"/>
              <a:t>та</a:t>
            </a:r>
            <a:r>
              <a:rPr lang="en-US" altLang="uk-UA" sz="2200" dirty="0"/>
              <a:t> </a:t>
            </a:r>
            <a:r>
              <a:rPr lang="uk-UA" altLang="uk-UA" sz="2200" dirty="0"/>
              <a:t>визначення ролей всередині команди</a:t>
            </a:r>
            <a:r>
              <a:rPr lang="en-US" altLang="uk-UA" sz="2200" dirty="0"/>
              <a:t> </a:t>
            </a:r>
            <a:r>
              <a:rPr lang="uk-UA" altLang="uk-UA" sz="2200" dirty="0"/>
              <a:t>ДДП</a:t>
            </a:r>
            <a:endParaRPr lang="en-US" altLang="uk-UA" sz="2200" dirty="0"/>
          </a:p>
          <a:p>
            <a:r>
              <a:rPr lang="uk-UA" altLang="uk-UA" sz="2200" dirty="0"/>
              <a:t>Повинні бути наявні системи </a:t>
            </a:r>
            <a:r>
              <a:rPr lang="uk-UA" altLang="uk-UA" sz="2200" b="1" dirty="0"/>
              <a:t>для розгляду</a:t>
            </a:r>
            <a:r>
              <a:rPr lang="en-US" altLang="uk-UA" sz="2200" b="1" dirty="0"/>
              <a:t>/</a:t>
            </a:r>
            <a:r>
              <a:rPr lang="uk-UA" altLang="uk-UA" sz="2200" b="1" dirty="0"/>
              <a:t>врахування конфліктуючих точок зору</a:t>
            </a:r>
            <a:endParaRPr lang="en-US" altLang="uk-UA" sz="2200" b="1" dirty="0"/>
          </a:p>
          <a:p>
            <a:r>
              <a:rPr lang="uk-UA" altLang="uk-UA" sz="2200" dirty="0"/>
              <a:t>Потребує ефективної внутрішньої</a:t>
            </a:r>
            <a:r>
              <a:rPr lang="en-US" altLang="uk-UA" sz="2200" dirty="0"/>
              <a:t> </a:t>
            </a:r>
            <a:r>
              <a:rPr lang="uk-UA" altLang="uk-UA" sz="2200" b="1" dirty="0"/>
              <a:t>комунікації</a:t>
            </a:r>
            <a:r>
              <a:rPr lang="uk-UA" altLang="uk-UA" sz="2200" dirty="0"/>
              <a:t> з командою з планування</a:t>
            </a:r>
            <a:endParaRPr lang="en-US" altLang="uk-UA" sz="2200" dirty="0"/>
          </a:p>
          <a:p>
            <a:r>
              <a:rPr lang="uk-UA" altLang="uk-UA" sz="2200" dirty="0"/>
              <a:t>Звіт з СЕО фіксує весь процес проведення оцінки</a:t>
            </a:r>
            <a:endParaRPr lang="de-DE" altLang="uk-UA" sz="2200" dirty="0"/>
          </a:p>
        </p:txBody>
      </p:sp>
      <p:sp>
        <p:nvSpPr>
          <p:cNvPr id="6" name="Номер слайда 3"/>
          <p:cNvSpPr>
            <a:spLocks noGrp="1"/>
          </p:cNvSpPr>
          <p:nvPr>
            <p:ph type="sldNum" sz="quarter" idx="12"/>
          </p:nvPr>
        </p:nvSpPr>
        <p:spPr>
          <a:xfrm>
            <a:off x="6552567" y="6244625"/>
            <a:ext cx="2133962" cy="476589"/>
          </a:xfrm>
        </p:spPr>
        <p:txBody>
          <a:bodyPr/>
          <a:lstStyle/>
          <a:p>
            <a:fld id="{B3B17E8A-3D28-4A89-9E43-EE70221FAC57}" type="slidenum">
              <a:rPr lang="en-CA" smtClean="0"/>
              <a:pPr/>
              <a:t>31</a:t>
            </a:fld>
            <a:endParaRPr lang="en-CA" dirty="0"/>
          </a:p>
        </p:txBody>
      </p:sp>
    </p:spTree>
    <p:extLst>
      <p:ext uri="{BB962C8B-B14F-4D97-AF65-F5344CB8AC3E}">
        <p14:creationId xmlns:p14="http://schemas.microsoft.com/office/powerpoint/2010/main" val="1547667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uk-UA"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СЕО</a:t>
            </a:r>
            <a:r>
              <a:rPr lang="en-US"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uk-UA"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повністю інтегрована у формування </a:t>
            </a:r>
            <a:r>
              <a:rPr lang="en-US"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uk-UA"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a:t>
            </a:r>
            <a:r>
              <a:rPr lang="en-US"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uk-UA"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a:t>
            </a:r>
            <a:endParaRPr lang="en-GB" alt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7108" name="AutoShape 3"/>
          <p:cNvSpPr>
            <a:spLocks noChangeArrowheads="1"/>
          </p:cNvSpPr>
          <p:nvPr/>
        </p:nvSpPr>
        <p:spPr bwMode="auto">
          <a:xfrm>
            <a:off x="1028700" y="1916508"/>
            <a:ext cx="1447800" cy="4038600"/>
          </a:xfrm>
          <a:prstGeom prst="downArrow">
            <a:avLst>
              <a:gd name="adj1" fmla="val 50000"/>
              <a:gd name="adj2" fmla="val 69737"/>
            </a:avLst>
          </a:prstGeom>
          <a:solidFill>
            <a:srgbClr val="C0C0C0"/>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endParaRPr lang="en-US" altLang="uk-UA"/>
          </a:p>
        </p:txBody>
      </p:sp>
      <p:sp>
        <p:nvSpPr>
          <p:cNvPr id="47109" name="Oval 4"/>
          <p:cNvSpPr>
            <a:spLocks noChangeArrowheads="1"/>
          </p:cNvSpPr>
          <p:nvPr/>
        </p:nvSpPr>
        <p:spPr bwMode="auto">
          <a:xfrm>
            <a:off x="3390900" y="1916508"/>
            <a:ext cx="2286000" cy="2286000"/>
          </a:xfrm>
          <a:prstGeom prst="ellipse">
            <a:avLst/>
          </a:prstGeom>
          <a:solidFill>
            <a:srgbClr val="00FF00">
              <a:alpha val="52940"/>
            </a:srgbClr>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rPr>
              <a:t>Експерти СЕО</a:t>
            </a:r>
            <a:endParaRPr lang="en-GB" altLang="uk-UA" sz="2000" b="0">
              <a:solidFill>
                <a:schemeClr val="tx1"/>
              </a:solidFill>
            </a:endParaRPr>
          </a:p>
        </p:txBody>
      </p:sp>
      <p:sp>
        <p:nvSpPr>
          <p:cNvPr id="47110" name="Oval 5"/>
          <p:cNvSpPr>
            <a:spLocks noChangeArrowheads="1"/>
          </p:cNvSpPr>
          <p:nvPr/>
        </p:nvSpPr>
        <p:spPr bwMode="auto">
          <a:xfrm>
            <a:off x="4152900" y="3516708"/>
            <a:ext cx="2286000" cy="2286000"/>
          </a:xfrm>
          <a:prstGeom prst="ellipse">
            <a:avLst/>
          </a:prstGeom>
          <a:solidFill>
            <a:srgbClr val="FF9900">
              <a:alpha val="52940"/>
            </a:srgbClr>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rPr>
              <a:t>Ключові </a:t>
            </a:r>
          </a:p>
          <a:p>
            <a:pPr algn="ctr" eaLnBrk="1" hangingPunct="1"/>
            <a:r>
              <a:rPr lang="uk-UA" altLang="uk-UA" sz="2000" b="0">
                <a:solidFill>
                  <a:schemeClr val="tx1"/>
                </a:solidFill>
              </a:rPr>
              <a:t>представники </a:t>
            </a:r>
          </a:p>
          <a:p>
            <a:pPr algn="ctr" eaLnBrk="1" hangingPunct="1"/>
            <a:r>
              <a:rPr lang="uk-UA" altLang="uk-UA" sz="2000" b="0">
                <a:solidFill>
                  <a:schemeClr val="tx1"/>
                </a:solidFill>
              </a:rPr>
              <a:t>влади </a:t>
            </a:r>
          </a:p>
          <a:p>
            <a:pPr algn="ctr" eaLnBrk="1" hangingPunct="1"/>
            <a:r>
              <a:rPr lang="uk-UA" altLang="uk-UA" sz="2000" b="0">
                <a:solidFill>
                  <a:schemeClr val="tx1"/>
                </a:solidFill>
              </a:rPr>
              <a:t>та </a:t>
            </a:r>
          </a:p>
          <a:p>
            <a:pPr algn="ctr" eaLnBrk="1" hangingPunct="1"/>
            <a:r>
              <a:rPr lang="uk-UA" altLang="uk-UA" sz="2000" b="0">
                <a:solidFill>
                  <a:schemeClr val="tx1"/>
                </a:solidFill>
              </a:rPr>
              <a:t>громадськості</a:t>
            </a:r>
            <a:endParaRPr lang="en-GB" altLang="uk-UA" sz="2000" b="0">
              <a:solidFill>
                <a:schemeClr val="tx1"/>
              </a:solidFill>
            </a:endParaRPr>
          </a:p>
        </p:txBody>
      </p:sp>
      <p:sp>
        <p:nvSpPr>
          <p:cNvPr id="47111" name="Oval 6"/>
          <p:cNvSpPr>
            <a:spLocks noChangeArrowheads="1"/>
          </p:cNvSpPr>
          <p:nvPr/>
        </p:nvSpPr>
        <p:spPr bwMode="auto">
          <a:xfrm>
            <a:off x="2705100" y="3516708"/>
            <a:ext cx="2209800" cy="2286000"/>
          </a:xfrm>
          <a:prstGeom prst="ellipse">
            <a:avLst/>
          </a:prstGeom>
          <a:solidFill>
            <a:srgbClr val="00FFFF">
              <a:alpha val="52940"/>
            </a:srgbClr>
          </a:solidFill>
          <a:ln w="12700">
            <a:solidFill>
              <a:schemeClr val="tx1"/>
            </a:solidFill>
            <a:round/>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2000" b="0">
                <a:solidFill>
                  <a:schemeClr val="tx1"/>
                </a:solidFill>
              </a:rPr>
              <a:t>Експерти </a:t>
            </a:r>
          </a:p>
          <a:p>
            <a:pPr algn="ctr" eaLnBrk="1" hangingPunct="1"/>
            <a:r>
              <a:rPr lang="uk-UA" altLang="uk-UA" sz="2000" b="0">
                <a:solidFill>
                  <a:schemeClr val="tx1"/>
                </a:solidFill>
              </a:rPr>
              <a:t>з планування</a:t>
            </a:r>
            <a:endParaRPr lang="en-GB" altLang="uk-UA" sz="2000" b="0">
              <a:solidFill>
                <a:schemeClr val="tx1"/>
              </a:solidFill>
            </a:endParaRPr>
          </a:p>
        </p:txBody>
      </p:sp>
      <p:sp>
        <p:nvSpPr>
          <p:cNvPr id="47112" name="Rectangle 7"/>
          <p:cNvSpPr>
            <a:spLocks noChangeArrowheads="1"/>
          </p:cNvSpPr>
          <p:nvPr/>
        </p:nvSpPr>
        <p:spPr bwMode="auto">
          <a:xfrm>
            <a:off x="6810375" y="1916508"/>
            <a:ext cx="1931988" cy="3886200"/>
          </a:xfrm>
          <a:prstGeom prst="rect">
            <a:avLst/>
          </a:prstGeom>
          <a:solidFill>
            <a:srgbClr val="FFFF00"/>
          </a:solidFill>
          <a:ln w="12700">
            <a:solidFill>
              <a:schemeClr val="tx1"/>
            </a:solidFill>
            <a:miter lim="800000"/>
            <a:headEnd type="none" w="sm" len="sm"/>
            <a:tailEnd type="none" w="sm" len="sm"/>
          </a:ln>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ctr" eaLnBrk="1" hangingPunct="1"/>
            <a:r>
              <a:rPr lang="uk-UA" altLang="uk-UA" sz="1800" b="0">
                <a:solidFill>
                  <a:schemeClr val="tx1"/>
                </a:solidFill>
              </a:rPr>
              <a:t>Вільний доступ </a:t>
            </a:r>
          </a:p>
          <a:p>
            <a:pPr algn="ctr" eaLnBrk="1" hangingPunct="1"/>
            <a:r>
              <a:rPr lang="uk-UA" altLang="uk-UA" sz="1800" b="0">
                <a:solidFill>
                  <a:schemeClr val="tx1"/>
                </a:solidFill>
              </a:rPr>
              <a:t>громади до </a:t>
            </a:r>
            <a:r>
              <a:rPr lang="en-GB" altLang="uk-UA" sz="1800" b="0">
                <a:solidFill>
                  <a:schemeClr val="tx1"/>
                </a:solidFill>
              </a:rPr>
              <a:t> </a:t>
            </a:r>
          </a:p>
          <a:p>
            <a:pPr algn="ctr" eaLnBrk="1" hangingPunct="1"/>
            <a:r>
              <a:rPr lang="uk-UA" altLang="uk-UA" sz="1800" b="0">
                <a:solidFill>
                  <a:schemeClr val="tx1"/>
                </a:solidFill>
              </a:rPr>
              <a:t>інформації та</a:t>
            </a:r>
            <a:endParaRPr lang="en-GB" altLang="uk-UA" sz="1800" b="0">
              <a:solidFill>
                <a:schemeClr val="tx1"/>
              </a:solidFill>
            </a:endParaRPr>
          </a:p>
          <a:p>
            <a:pPr algn="ctr" eaLnBrk="1" hangingPunct="1"/>
            <a:r>
              <a:rPr lang="uk-UA" altLang="uk-UA" sz="1800" b="0">
                <a:solidFill>
                  <a:schemeClr val="tx1"/>
                </a:solidFill>
              </a:rPr>
              <a:t>консультації</a:t>
            </a:r>
            <a:r>
              <a:rPr lang="en-GB" altLang="uk-UA" sz="1800" b="0">
                <a:solidFill>
                  <a:schemeClr val="tx1"/>
                </a:solidFill>
              </a:rPr>
              <a:t> </a:t>
            </a:r>
          </a:p>
          <a:p>
            <a:pPr algn="ctr" eaLnBrk="1" hangingPunct="1"/>
            <a:r>
              <a:rPr lang="uk-UA" altLang="uk-UA" sz="1800" b="0">
                <a:solidFill>
                  <a:schemeClr val="tx1"/>
                </a:solidFill>
              </a:rPr>
              <a:t>із зацікавленими</a:t>
            </a:r>
          </a:p>
          <a:p>
            <a:pPr algn="ctr" eaLnBrk="1" hangingPunct="1"/>
            <a:r>
              <a:rPr lang="uk-UA" altLang="uk-UA" sz="1800" b="0">
                <a:solidFill>
                  <a:schemeClr val="tx1"/>
                </a:solidFill>
              </a:rPr>
              <a:t>сторонами</a:t>
            </a:r>
            <a:endParaRPr lang="en-GB" altLang="uk-UA" sz="1800" b="0">
              <a:solidFill>
                <a:schemeClr val="tx1"/>
              </a:solidFill>
            </a:endParaRPr>
          </a:p>
        </p:txBody>
      </p:sp>
      <p:sp>
        <p:nvSpPr>
          <p:cNvPr id="47113" name="Oval 8"/>
          <p:cNvSpPr>
            <a:spLocks noChangeArrowheads="1"/>
          </p:cNvSpPr>
          <p:nvPr/>
        </p:nvSpPr>
        <p:spPr bwMode="auto">
          <a:xfrm>
            <a:off x="2400300" y="1840308"/>
            <a:ext cx="4343400" cy="43434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endParaRPr lang="en-US" altLang="uk-UA"/>
          </a:p>
        </p:txBody>
      </p:sp>
      <p:sp>
        <p:nvSpPr>
          <p:cNvPr id="10" name="Номер слайда 3"/>
          <p:cNvSpPr>
            <a:spLocks noGrp="1"/>
          </p:cNvSpPr>
          <p:nvPr>
            <p:ph type="sldNum" sz="quarter" idx="12"/>
          </p:nvPr>
        </p:nvSpPr>
        <p:spPr>
          <a:xfrm>
            <a:off x="6552567" y="6244625"/>
            <a:ext cx="2133962" cy="476589"/>
          </a:xfrm>
        </p:spPr>
        <p:txBody>
          <a:bodyPr/>
          <a:lstStyle/>
          <a:p>
            <a:fld id="{B3B17E8A-3D28-4A89-9E43-EE70221FAC57}" type="slidenum">
              <a:rPr lang="en-CA" smtClean="0"/>
              <a:pPr/>
              <a:t>32</a:t>
            </a:fld>
            <a:endParaRPr lang="en-CA" dirty="0"/>
          </a:p>
        </p:txBody>
      </p:sp>
    </p:spTree>
    <p:extLst>
      <p:ext uri="{BB962C8B-B14F-4D97-AF65-F5344CB8AC3E}">
        <p14:creationId xmlns:p14="http://schemas.microsoft.com/office/powerpoint/2010/main" val="338703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332656"/>
            <a:ext cx="8280151" cy="906463"/>
          </a:xfrm>
        </p:spPr>
        <p:txBody>
          <a:bodyPr>
            <a:normAutofit fontScale="90000"/>
          </a:bodyPr>
          <a:lstStyle/>
          <a:p>
            <a:r>
              <a:rPr lang="uk-UA" altLang="uk-UA" sz="3600" b="1" dirty="0"/>
              <a:t>3. СЕО</a:t>
            </a:r>
            <a:r>
              <a:rPr lang="en-US" altLang="uk-UA" sz="3600" b="1" dirty="0"/>
              <a:t> </a:t>
            </a:r>
            <a:r>
              <a:rPr lang="uk-UA" altLang="uk-UA" sz="3600" b="1" dirty="0"/>
              <a:t>повністю інтегрована у формування П</a:t>
            </a:r>
            <a:r>
              <a:rPr lang="en-US" altLang="uk-UA" sz="3600" b="1" dirty="0"/>
              <a:t>/</a:t>
            </a:r>
            <a:r>
              <a:rPr lang="uk-UA" altLang="uk-UA" sz="3600" b="1" dirty="0"/>
              <a:t>П</a:t>
            </a:r>
            <a:r>
              <a:rPr lang="en-US" altLang="uk-UA" sz="3600" b="1" dirty="0"/>
              <a:t> </a:t>
            </a:r>
            <a:endParaRPr lang="de-DE" altLang="uk-UA" sz="3600" b="1" dirty="0"/>
          </a:p>
        </p:txBody>
      </p:sp>
      <p:sp>
        <p:nvSpPr>
          <p:cNvPr id="46083" name="Rectangle 3"/>
          <p:cNvSpPr>
            <a:spLocks noGrp="1" noChangeArrowheads="1"/>
          </p:cNvSpPr>
          <p:nvPr>
            <p:ph type="body" idx="1"/>
          </p:nvPr>
        </p:nvSpPr>
        <p:spPr>
          <a:xfrm>
            <a:off x="179512" y="1419225"/>
            <a:ext cx="8856983" cy="4608513"/>
          </a:xfrm>
        </p:spPr>
        <p:txBody>
          <a:bodyPr/>
          <a:lstStyle/>
          <a:p>
            <a:r>
              <a:rPr lang="uk-UA" altLang="uk-UA" sz="2200" dirty="0"/>
              <a:t>Експерти з СЕО є невід'ємною частиною команди з планування </a:t>
            </a:r>
          </a:p>
          <a:p>
            <a:r>
              <a:rPr lang="uk-UA" altLang="uk-UA" sz="2200" dirty="0"/>
              <a:t>Експерти з СЕО окреслюють ключові питання</a:t>
            </a:r>
            <a:r>
              <a:rPr lang="en-US" altLang="uk-UA" sz="2200" dirty="0"/>
              <a:t> – </a:t>
            </a:r>
            <a:r>
              <a:rPr lang="uk-UA" altLang="uk-UA" sz="2200" dirty="0"/>
              <a:t>вони проводять різноманітні оцінювання спільно із планувальниками</a:t>
            </a:r>
            <a:endParaRPr lang="en-US" altLang="uk-UA" sz="2200" dirty="0"/>
          </a:p>
          <a:p>
            <a:r>
              <a:rPr lang="uk-UA" altLang="uk-UA" sz="2200" dirty="0"/>
              <a:t>Сприяють розробці П</a:t>
            </a:r>
            <a:r>
              <a:rPr lang="en-US" altLang="uk-UA" sz="2200" dirty="0"/>
              <a:t>/</a:t>
            </a:r>
            <a:r>
              <a:rPr lang="uk-UA" altLang="uk-UA" sz="2200" dirty="0"/>
              <a:t>П</a:t>
            </a:r>
            <a:r>
              <a:rPr lang="en-US" altLang="uk-UA" sz="2200" dirty="0"/>
              <a:t> </a:t>
            </a:r>
          </a:p>
          <a:p>
            <a:r>
              <a:rPr lang="uk-UA" altLang="uk-UA" sz="2200" dirty="0"/>
              <a:t>Покращують розуміння СЕО серед планувальників</a:t>
            </a:r>
            <a:r>
              <a:rPr lang="en-US" altLang="uk-UA" sz="2200" dirty="0"/>
              <a:t> </a:t>
            </a:r>
          </a:p>
          <a:p>
            <a:r>
              <a:rPr lang="uk-UA" altLang="uk-UA" sz="2200" dirty="0"/>
              <a:t>Експерти з СЕО потребують чіткого технічного завдання та</a:t>
            </a:r>
            <a:r>
              <a:rPr lang="en-US" altLang="uk-UA" sz="2200" dirty="0"/>
              <a:t> </a:t>
            </a:r>
            <a:r>
              <a:rPr lang="uk-UA" altLang="uk-UA" sz="2200" dirty="0"/>
              <a:t>визначення ролей всередині команди</a:t>
            </a:r>
            <a:r>
              <a:rPr lang="en-US" altLang="uk-UA" sz="2200" dirty="0"/>
              <a:t> </a:t>
            </a:r>
            <a:r>
              <a:rPr lang="uk-UA" altLang="uk-UA" sz="2200" dirty="0"/>
              <a:t>П</a:t>
            </a:r>
            <a:r>
              <a:rPr lang="en-US" altLang="uk-UA" sz="2200" dirty="0"/>
              <a:t>/</a:t>
            </a:r>
            <a:r>
              <a:rPr lang="uk-UA" altLang="uk-UA" sz="2200" dirty="0"/>
              <a:t>П</a:t>
            </a:r>
            <a:endParaRPr lang="en-US" altLang="uk-UA" sz="2200" dirty="0"/>
          </a:p>
          <a:p>
            <a:r>
              <a:rPr lang="uk-UA" altLang="uk-UA" sz="2200" dirty="0"/>
              <a:t>Повинні бути наявні системи для розгляду</a:t>
            </a:r>
            <a:r>
              <a:rPr lang="en-US" altLang="uk-UA" sz="2200" dirty="0"/>
              <a:t>/</a:t>
            </a:r>
            <a:r>
              <a:rPr lang="uk-UA" altLang="uk-UA" sz="2200" dirty="0"/>
              <a:t>врахування конфліктуючих точок зору</a:t>
            </a:r>
            <a:endParaRPr lang="en-US" altLang="uk-UA" sz="2200" dirty="0"/>
          </a:p>
          <a:p>
            <a:r>
              <a:rPr lang="uk-UA" altLang="uk-UA" sz="2200" dirty="0"/>
              <a:t>Потребує ефективної внутрішньої</a:t>
            </a:r>
            <a:r>
              <a:rPr lang="en-US" altLang="uk-UA" sz="2200" dirty="0"/>
              <a:t> </a:t>
            </a:r>
            <a:r>
              <a:rPr lang="uk-UA" altLang="uk-UA" sz="2200" dirty="0"/>
              <a:t>комунікації з командою з планування</a:t>
            </a:r>
            <a:endParaRPr lang="en-US" altLang="uk-UA" sz="2200" dirty="0"/>
          </a:p>
          <a:p>
            <a:r>
              <a:rPr lang="uk-UA" altLang="uk-UA" sz="2200" dirty="0"/>
              <a:t>Звіт з СЕО фіксує весь процес проведення оцінки</a:t>
            </a:r>
            <a:endParaRPr lang="de-DE" altLang="uk-UA" sz="2200" dirty="0"/>
          </a:p>
        </p:txBody>
      </p:sp>
      <p:sp>
        <p:nvSpPr>
          <p:cNvPr id="6" name="Номер слайда 3"/>
          <p:cNvSpPr>
            <a:spLocks noGrp="1"/>
          </p:cNvSpPr>
          <p:nvPr>
            <p:ph type="sldNum" sz="quarter" idx="12"/>
          </p:nvPr>
        </p:nvSpPr>
        <p:spPr>
          <a:xfrm>
            <a:off x="6552567" y="6244625"/>
            <a:ext cx="2133962" cy="476589"/>
          </a:xfrm>
        </p:spPr>
        <p:txBody>
          <a:bodyPr/>
          <a:lstStyle/>
          <a:p>
            <a:fld id="{B3B17E8A-3D28-4A89-9E43-EE70221FAC57}" type="slidenum">
              <a:rPr lang="en-CA" smtClean="0"/>
              <a:pPr/>
              <a:t>33</a:t>
            </a:fld>
            <a:endParaRPr lang="en-CA" dirty="0"/>
          </a:p>
        </p:txBody>
      </p:sp>
    </p:spTree>
    <p:extLst>
      <p:ext uri="{BB962C8B-B14F-4D97-AF65-F5344CB8AC3E}">
        <p14:creationId xmlns:p14="http://schemas.microsoft.com/office/powerpoint/2010/main" val="2840408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СЕРЕДНЯ КІЛЬКІСТЬ</a:t>
            </a:r>
            <a:r>
              <a:rPr lang="en-US" dirty="0"/>
              <a:t> </a:t>
            </a:r>
            <a:r>
              <a:rPr lang="uk-UA" dirty="0"/>
              <a:t>СЕО, ЯКІ </a:t>
            </a:r>
            <a:r>
              <a:rPr lang="en-US" dirty="0"/>
              <a:t> </a:t>
            </a:r>
            <a:br>
              <a:rPr lang="en-US" dirty="0"/>
            </a:br>
            <a:r>
              <a:rPr lang="uk-UA" dirty="0"/>
              <a:t>ПРОВОДИЛИСЯ ЩОРІЧНО</a:t>
            </a:r>
            <a:r>
              <a:rPr lang="en-US" dirty="0"/>
              <a:t> </a:t>
            </a:r>
            <a:r>
              <a:rPr lang="uk-UA" dirty="0"/>
              <a:t>У </a:t>
            </a:r>
            <a:r>
              <a:rPr lang="en-US" dirty="0"/>
              <a:t>2007-2014</a:t>
            </a:r>
            <a:r>
              <a:rPr lang="uk-UA"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37652918"/>
              </p:ext>
            </p:extLst>
          </p:nvPr>
        </p:nvGraphicFramePr>
        <p:xfrm>
          <a:off x="457200" y="1916832"/>
          <a:ext cx="8570794" cy="2606040"/>
        </p:xfrm>
        <a:graphic>
          <a:graphicData uri="http://schemas.openxmlformats.org/drawingml/2006/table">
            <a:tbl>
              <a:tblPr firstRow="1" bandRow="1">
                <a:tableStyleId>{2D5ABB26-0587-4C30-8999-92F81FD0307C}</a:tableStyleId>
              </a:tblPr>
              <a:tblGrid>
                <a:gridCol w="2818656">
                  <a:extLst>
                    <a:ext uri="{9D8B030D-6E8A-4147-A177-3AD203B41FA5}">
                      <a16:colId xmlns:a16="http://schemas.microsoft.com/office/drawing/2014/main" xmlns="" val="20000"/>
                    </a:ext>
                  </a:extLst>
                </a:gridCol>
                <a:gridCol w="5752138">
                  <a:extLst>
                    <a:ext uri="{9D8B030D-6E8A-4147-A177-3AD203B41FA5}">
                      <a16:colId xmlns:a16="http://schemas.microsoft.com/office/drawing/2014/main" xmlns="" val="20001"/>
                    </a:ext>
                  </a:extLst>
                </a:gridCol>
              </a:tblGrid>
              <a:tr h="2289409">
                <a:tc>
                  <a:txBody>
                    <a:bodyPr/>
                    <a:lstStyle/>
                    <a:p>
                      <a:pPr>
                        <a:lnSpc>
                          <a:spcPct val="90000"/>
                        </a:lnSpc>
                        <a:spcBef>
                          <a:spcPts val="0"/>
                        </a:spcBef>
                      </a:pPr>
                      <a:r>
                        <a:rPr lang="uk-UA" sz="2200" noProof="0" dirty="0"/>
                        <a:t>Німеччина: 3000</a:t>
                      </a:r>
                    </a:p>
                    <a:p>
                      <a:pPr>
                        <a:lnSpc>
                          <a:spcPct val="90000"/>
                        </a:lnSpc>
                        <a:spcBef>
                          <a:spcPts val="0"/>
                        </a:spcBef>
                      </a:pPr>
                      <a:r>
                        <a:rPr lang="uk-UA" sz="2200" noProof="0" dirty="0"/>
                        <a:t>Фінляндія: 1400</a:t>
                      </a:r>
                    </a:p>
                    <a:p>
                      <a:pPr>
                        <a:lnSpc>
                          <a:spcPct val="90000"/>
                        </a:lnSpc>
                        <a:spcBef>
                          <a:spcPts val="0"/>
                        </a:spcBef>
                      </a:pPr>
                      <a:r>
                        <a:rPr lang="uk-UA" sz="2200" noProof="0" dirty="0"/>
                        <a:t>Італія: 600</a:t>
                      </a:r>
                    </a:p>
                    <a:p>
                      <a:pPr>
                        <a:lnSpc>
                          <a:spcPct val="90000"/>
                        </a:lnSpc>
                        <a:spcBef>
                          <a:spcPts val="0"/>
                        </a:spcBef>
                      </a:pPr>
                      <a:r>
                        <a:rPr lang="uk-UA" sz="2200" noProof="0" dirty="0"/>
                        <a:t>Австрія: 160</a:t>
                      </a:r>
                    </a:p>
                    <a:p>
                      <a:pPr>
                        <a:lnSpc>
                          <a:spcPct val="90000"/>
                        </a:lnSpc>
                        <a:spcBef>
                          <a:spcPts val="0"/>
                        </a:spcBef>
                      </a:pPr>
                      <a:r>
                        <a:rPr lang="uk-UA" sz="2200" noProof="0" dirty="0"/>
                        <a:t>Ірландія і Латвія: 50</a:t>
                      </a:r>
                    </a:p>
                    <a:p>
                      <a:pPr marL="0" marR="0" indent="0" algn="l" defTabSz="457200" rtl="0" eaLnBrk="1" fontAlgn="auto" latinLnBrk="0" hangingPunct="1">
                        <a:lnSpc>
                          <a:spcPct val="100000"/>
                        </a:lnSpc>
                        <a:spcBef>
                          <a:spcPts val="0"/>
                        </a:spcBef>
                        <a:spcAft>
                          <a:spcPts val="0"/>
                        </a:spcAft>
                        <a:buClrTx/>
                        <a:buSzTx/>
                        <a:buFontTx/>
                        <a:buNone/>
                        <a:tabLst/>
                        <a:defRPr/>
                      </a:pPr>
                      <a:r>
                        <a:rPr lang="uk-UA" sz="2200" noProof="0" dirty="0"/>
                        <a:t>Естонія: 43</a:t>
                      </a:r>
                    </a:p>
                    <a:p>
                      <a:endParaRPr lang="uk-UA" sz="2200" noProof="0" dirty="0"/>
                    </a:p>
                    <a:p>
                      <a:endParaRPr lang="uk-UA" sz="2200" noProof="0" dirty="0"/>
                    </a:p>
                  </a:txBody>
                  <a:tcPr/>
                </a:tc>
                <a:tc>
                  <a:txBody>
                    <a:bodyPr/>
                    <a:lstStyle/>
                    <a:p>
                      <a:r>
                        <a:rPr lang="uk-UA" sz="2200" noProof="0" dirty="0"/>
                        <a:t>Чехія: 129</a:t>
                      </a:r>
                    </a:p>
                    <a:p>
                      <a:r>
                        <a:rPr lang="uk-UA" sz="2200" noProof="0" dirty="0"/>
                        <a:t>Румунія: 2</a:t>
                      </a:r>
                      <a:r>
                        <a:rPr lang="uk-UA" sz="2200" baseline="0" noProof="0" dirty="0"/>
                        <a:t> </a:t>
                      </a:r>
                      <a:r>
                        <a:rPr lang="uk-UA" sz="2200" noProof="0" dirty="0"/>
                        <a:t>657</a:t>
                      </a:r>
                    </a:p>
                    <a:p>
                      <a:r>
                        <a:rPr lang="uk-UA" sz="2200" noProof="0" dirty="0"/>
                        <a:t>Швеція</a:t>
                      </a:r>
                      <a:r>
                        <a:rPr lang="uk-UA" sz="2200" baseline="0" noProof="0" dirty="0"/>
                        <a:t>: </a:t>
                      </a:r>
                      <a:r>
                        <a:rPr lang="uk-UA" sz="2200" noProof="0" dirty="0"/>
                        <a:t>100-140</a:t>
                      </a:r>
                    </a:p>
                    <a:p>
                      <a:r>
                        <a:rPr lang="uk-UA" sz="2200" noProof="0" dirty="0"/>
                        <a:t>Португалія: 87</a:t>
                      </a:r>
                    </a:p>
                    <a:p>
                      <a:pPr marL="0" marR="0" indent="0" algn="l" defTabSz="457200" rtl="0" eaLnBrk="1" fontAlgn="auto" latinLnBrk="0" hangingPunct="1">
                        <a:lnSpc>
                          <a:spcPct val="100000"/>
                        </a:lnSpc>
                        <a:spcBef>
                          <a:spcPts val="0"/>
                        </a:spcBef>
                        <a:spcAft>
                          <a:spcPts val="0"/>
                        </a:spcAft>
                        <a:buClrTx/>
                        <a:buSzTx/>
                        <a:buFontTx/>
                        <a:buNone/>
                        <a:tabLst/>
                        <a:defRPr/>
                      </a:pPr>
                      <a:r>
                        <a:rPr lang="uk-UA" sz="2200" b="0" noProof="0" dirty="0"/>
                        <a:t>Угорщина:155</a:t>
                      </a:r>
                      <a:r>
                        <a:rPr lang="uk-UA" sz="2200" noProof="0" dirty="0"/>
                        <a:t> СЕО + 1 транскордонна СЕО</a:t>
                      </a:r>
                    </a:p>
                    <a:p>
                      <a:pPr marL="0" marR="0" indent="0" algn="l" defTabSz="457200" rtl="0" eaLnBrk="1" fontAlgn="auto" latinLnBrk="0" hangingPunct="1">
                        <a:lnSpc>
                          <a:spcPct val="100000"/>
                        </a:lnSpc>
                        <a:spcBef>
                          <a:spcPts val="0"/>
                        </a:spcBef>
                        <a:spcAft>
                          <a:spcPts val="0"/>
                        </a:spcAft>
                        <a:buClrTx/>
                        <a:buSzTx/>
                        <a:buFontTx/>
                        <a:buNone/>
                        <a:tabLst/>
                        <a:defRPr/>
                      </a:pPr>
                      <a:r>
                        <a:rPr lang="uk-UA" sz="2200" noProof="0" dirty="0"/>
                        <a:t>Болгарія: 512 </a:t>
                      </a:r>
                      <a:r>
                        <a:rPr lang="uk-UA" sz="2200" noProof="0" dirty="0" err="1"/>
                        <a:t>скринінгових</a:t>
                      </a:r>
                      <a:r>
                        <a:rPr lang="uk-UA" sz="2200" noProof="0" dirty="0"/>
                        <a:t> досліджень та 33 СЕО</a:t>
                      </a:r>
                    </a:p>
                  </a:txBody>
                  <a:tcPr/>
                </a:tc>
                <a:extLst>
                  <a:ext uri="{0D108BD9-81ED-4DB2-BD59-A6C34878D82A}">
                    <a16:rowId xmlns:a16="http://schemas.microsoft.com/office/drawing/2014/main" xmlns="" val="10000"/>
                  </a:ext>
                </a:extLst>
              </a:tr>
            </a:tbl>
          </a:graphicData>
        </a:graphic>
      </p:graphicFrame>
      <p:sp>
        <p:nvSpPr>
          <p:cNvPr id="5" name="Прямоугольник 4"/>
          <p:cNvSpPr/>
          <p:nvPr/>
        </p:nvSpPr>
        <p:spPr>
          <a:xfrm>
            <a:off x="3275856" y="5373216"/>
            <a:ext cx="5112568" cy="830997"/>
          </a:xfrm>
          <a:prstGeom prst="rect">
            <a:avLst/>
          </a:prstGeom>
        </p:spPr>
        <p:txBody>
          <a:bodyPr wrap="square">
            <a:spAutoFit/>
          </a:bodyPr>
          <a:lstStyle/>
          <a:p>
            <a:r>
              <a:rPr lang="uk-UA" sz="1600" dirty="0"/>
              <a:t>Джерело: Європейський Союз. 2016. Дослідження щодо підготовки звіту про застосування та ефективність Директиви щодо СЕО (Директива 2001/42 / ЄС). </a:t>
            </a:r>
          </a:p>
        </p:txBody>
      </p:sp>
    </p:spTree>
    <p:extLst>
      <p:ext uri="{BB962C8B-B14F-4D97-AF65-F5344CB8AC3E}">
        <p14:creationId xmlns:p14="http://schemas.microsoft.com/office/powerpoint/2010/main" val="3744526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a:t>Кількість процедур СЕО, здійснених протягом 2010-2012</a:t>
            </a:r>
          </a:p>
        </p:txBody>
      </p:sp>
      <p:pic>
        <p:nvPicPr>
          <p:cNvPr id="4" name="Объект 3"/>
          <p:cNvPicPr>
            <a:picLocks noGrp="1" noChangeAspect="1"/>
          </p:cNvPicPr>
          <p:nvPr>
            <p:ph idx="1"/>
          </p:nvPr>
        </p:nvPicPr>
        <p:blipFill>
          <a:blip r:embed="rId2"/>
          <a:stretch>
            <a:fillRect/>
          </a:stretch>
        </p:blipFill>
        <p:spPr>
          <a:xfrm>
            <a:off x="107504" y="1556792"/>
            <a:ext cx="4392496" cy="3816735"/>
          </a:xfrm>
          <a:prstGeom prst="rect">
            <a:avLst/>
          </a:prstGeom>
        </p:spPr>
      </p:pic>
      <p:pic>
        <p:nvPicPr>
          <p:cNvPr id="5" name="Рисунок 4"/>
          <p:cNvPicPr>
            <a:picLocks noChangeAspect="1"/>
          </p:cNvPicPr>
          <p:nvPr/>
        </p:nvPicPr>
        <p:blipFill>
          <a:blip r:embed="rId3"/>
          <a:stretch>
            <a:fillRect/>
          </a:stretch>
        </p:blipFill>
        <p:spPr>
          <a:xfrm>
            <a:off x="4551289" y="2132856"/>
            <a:ext cx="4485207" cy="3690685"/>
          </a:xfrm>
          <a:prstGeom prst="rect">
            <a:avLst/>
          </a:prstGeom>
        </p:spPr>
      </p:pic>
      <p:sp>
        <p:nvSpPr>
          <p:cNvPr id="6" name="Прямоугольник 5"/>
          <p:cNvSpPr/>
          <p:nvPr/>
        </p:nvSpPr>
        <p:spPr>
          <a:xfrm>
            <a:off x="3779912" y="5949280"/>
            <a:ext cx="5256584" cy="738664"/>
          </a:xfrm>
          <a:prstGeom prst="rect">
            <a:avLst/>
          </a:prstGeom>
        </p:spPr>
        <p:txBody>
          <a:bodyPr wrap="square">
            <a:spAutoFit/>
          </a:bodyPr>
          <a:lstStyle/>
          <a:p>
            <a:r>
              <a:rPr lang="uk-UA" sz="1400" i="1" dirty="0"/>
              <a:t>Джерело:  ЄЕК ООН. 2016. Протокол про стратегічну екологічну оцінку: Факти та переваги застосування (</a:t>
            </a:r>
            <a:r>
              <a:rPr lang="uk-UA" sz="1400" i="1" dirty="0">
                <a:hlinkClick r:id="rId4"/>
              </a:rPr>
              <a:t>https://www.unece.org/index.php?id=42853</a:t>
            </a:r>
            <a:r>
              <a:rPr lang="uk-UA" sz="1400" i="1" dirty="0"/>
              <a:t> )</a:t>
            </a:r>
          </a:p>
        </p:txBody>
      </p:sp>
    </p:spTree>
    <p:extLst>
      <p:ext uri="{BB962C8B-B14F-4D97-AF65-F5344CB8AC3E}">
        <p14:creationId xmlns:p14="http://schemas.microsoft.com/office/powerpoint/2010/main" val="1986158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uk-UA" dirty="0"/>
              <a:t>СЕО в проекті </a:t>
            </a:r>
            <a:r>
              <a:rPr lang="uk-UA" dirty="0" err="1"/>
              <a:t>ПРОМІС</a:t>
            </a:r>
            <a:r>
              <a:rPr lang="en-US" dirty="0"/>
              <a:t> (2016-201</a:t>
            </a:r>
            <a:r>
              <a:rPr lang="uk-UA"/>
              <a:t>9</a:t>
            </a:r>
            <a:r>
              <a:rPr lang="en-US"/>
              <a:t>)</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15189396"/>
              </p:ext>
            </p:extLst>
          </p:nvPr>
        </p:nvGraphicFramePr>
        <p:xfrm>
          <a:off x="251519" y="1628800"/>
          <a:ext cx="5688632" cy="4114800"/>
        </p:xfrm>
        <a:graphic>
          <a:graphicData uri="http://schemas.openxmlformats.org/drawingml/2006/table">
            <a:tbl>
              <a:tblPr firstRow="1" bandRow="1">
                <a:tableStyleId>{5C22544A-7EE6-4342-B048-85BDC9FD1C3A}</a:tableStyleId>
              </a:tblPr>
              <a:tblGrid>
                <a:gridCol w="3334716">
                  <a:extLst>
                    <a:ext uri="{9D8B030D-6E8A-4147-A177-3AD203B41FA5}">
                      <a16:colId xmlns:a16="http://schemas.microsoft.com/office/drawing/2014/main" xmlns="" val="20000"/>
                    </a:ext>
                  </a:extLst>
                </a:gridCol>
                <a:gridCol w="2353916">
                  <a:extLst>
                    <a:ext uri="{9D8B030D-6E8A-4147-A177-3AD203B41FA5}">
                      <a16:colId xmlns:a16="http://schemas.microsoft.com/office/drawing/2014/main" xmlns="" val="20001"/>
                    </a:ext>
                  </a:extLst>
                </a:gridCol>
              </a:tblGrid>
              <a:tr h="0">
                <a:tc>
                  <a:txBody>
                    <a:bodyPr/>
                    <a:lstStyle/>
                    <a:p>
                      <a:r>
                        <a:rPr lang="uk-UA" sz="2400" dirty="0"/>
                        <a:t>СЕО (5)</a:t>
                      </a:r>
                    </a:p>
                  </a:txBody>
                  <a:tcPr/>
                </a:tc>
                <a:tc>
                  <a:txBody>
                    <a:bodyPr/>
                    <a:lstStyle/>
                    <a:p>
                      <a:r>
                        <a:rPr lang="uk-UA" sz="2400" dirty="0" err="1"/>
                        <a:t>Скринінг</a:t>
                      </a:r>
                      <a:r>
                        <a:rPr lang="uk-UA" sz="2400" dirty="0"/>
                        <a:t> (8)</a:t>
                      </a:r>
                    </a:p>
                  </a:txBody>
                  <a:tcPr/>
                </a:tc>
                <a:extLst>
                  <a:ext uri="{0D108BD9-81ED-4DB2-BD59-A6C34878D82A}">
                    <a16:rowId xmlns:a16="http://schemas.microsoft.com/office/drawing/2014/main" xmlns="" val="10000"/>
                  </a:ext>
                </a:extLst>
              </a:tr>
              <a:tr h="370840">
                <a:tc>
                  <a:txBody>
                    <a:bodyPr/>
                    <a:lstStyle/>
                    <a:p>
                      <a:r>
                        <a:rPr lang="uk-UA" sz="2400" b="0" dirty="0"/>
                        <a:t>Запоріжжя </a:t>
                      </a:r>
                    </a:p>
                  </a:txBody>
                  <a:tcPr/>
                </a:tc>
                <a:tc>
                  <a:txBody>
                    <a:bodyPr/>
                    <a:lstStyle/>
                    <a:p>
                      <a:r>
                        <a:rPr lang="uk-UA" sz="2400" b="0" dirty="0"/>
                        <a:t>Енергодар</a:t>
                      </a:r>
                    </a:p>
                  </a:txBody>
                  <a:tcPr/>
                </a:tc>
                <a:extLst>
                  <a:ext uri="{0D108BD9-81ED-4DB2-BD59-A6C34878D82A}">
                    <a16:rowId xmlns:a16="http://schemas.microsoft.com/office/drawing/2014/main" xmlns="" val="10001"/>
                  </a:ext>
                </a:extLst>
              </a:tr>
              <a:tr h="370840">
                <a:tc>
                  <a:txBody>
                    <a:bodyPr/>
                    <a:lstStyle/>
                    <a:p>
                      <a:r>
                        <a:rPr lang="uk-UA" sz="2400" b="0" dirty="0"/>
                        <a:t>Івано-Франківськ  </a:t>
                      </a:r>
                    </a:p>
                  </a:txBody>
                  <a:tcPr/>
                </a:tc>
                <a:tc>
                  <a:txBody>
                    <a:bodyPr/>
                    <a:lstStyle/>
                    <a:p>
                      <a:r>
                        <a:rPr lang="uk-UA" sz="2400" b="0" dirty="0"/>
                        <a:t>Бердянськ </a:t>
                      </a:r>
                    </a:p>
                  </a:txBody>
                  <a:tcPr/>
                </a:tc>
                <a:extLst>
                  <a:ext uri="{0D108BD9-81ED-4DB2-BD59-A6C34878D82A}">
                    <a16:rowId xmlns:a16="http://schemas.microsoft.com/office/drawing/2014/main" xmlns="" val="10002"/>
                  </a:ext>
                </a:extLst>
              </a:tr>
              <a:tr h="370840">
                <a:tc>
                  <a:txBody>
                    <a:bodyPr/>
                    <a:lstStyle/>
                    <a:p>
                      <a:r>
                        <a:rPr lang="uk-UA" sz="2400" b="1" dirty="0">
                          <a:solidFill>
                            <a:srgbClr val="7030A0"/>
                          </a:solidFill>
                        </a:rPr>
                        <a:t>Кременчук</a:t>
                      </a:r>
                    </a:p>
                  </a:txBody>
                  <a:tcPr/>
                </a:tc>
                <a:tc>
                  <a:txBody>
                    <a:bodyPr/>
                    <a:lstStyle/>
                    <a:p>
                      <a:r>
                        <a:rPr lang="uk-UA" sz="2400" b="0" dirty="0"/>
                        <a:t>Долина </a:t>
                      </a:r>
                    </a:p>
                  </a:txBody>
                  <a:tcPr/>
                </a:tc>
                <a:extLst>
                  <a:ext uri="{0D108BD9-81ED-4DB2-BD59-A6C34878D82A}">
                    <a16:rowId xmlns:a16="http://schemas.microsoft.com/office/drawing/2014/main" xmlns="" val="10003"/>
                  </a:ext>
                </a:extLst>
              </a:tr>
              <a:tr h="370840">
                <a:tc>
                  <a:txBody>
                    <a:bodyPr/>
                    <a:lstStyle/>
                    <a:p>
                      <a:r>
                        <a:rPr lang="uk-UA" sz="2400" b="1" dirty="0">
                          <a:solidFill>
                            <a:srgbClr val="7030A0"/>
                          </a:solidFill>
                        </a:rPr>
                        <a:t>Горішні Плавні </a:t>
                      </a:r>
                    </a:p>
                  </a:txBody>
                  <a:tcPr/>
                </a:tc>
                <a:tc>
                  <a:txBody>
                    <a:bodyPr/>
                    <a:lstStyle/>
                    <a:p>
                      <a:r>
                        <a:rPr lang="uk-UA" sz="2400" b="0" dirty="0"/>
                        <a:t>Коломия</a:t>
                      </a:r>
                    </a:p>
                  </a:txBody>
                  <a:tcPr/>
                </a:tc>
                <a:extLst>
                  <a:ext uri="{0D108BD9-81ED-4DB2-BD59-A6C34878D82A}">
                    <a16:rowId xmlns:a16="http://schemas.microsoft.com/office/drawing/2014/main" xmlns="" val="10004"/>
                  </a:ext>
                </a:extLst>
              </a:tr>
              <a:tr h="370840">
                <a:tc>
                  <a:txBody>
                    <a:bodyPr/>
                    <a:lstStyle/>
                    <a:p>
                      <a:r>
                        <a:rPr lang="uk-UA" sz="2400" b="1" dirty="0">
                          <a:solidFill>
                            <a:srgbClr val="7030A0"/>
                          </a:solidFill>
                        </a:rPr>
                        <a:t>Хмільник </a:t>
                      </a:r>
                    </a:p>
                  </a:txBody>
                  <a:tcPr/>
                </a:tc>
                <a:tc>
                  <a:txBody>
                    <a:bodyPr/>
                    <a:lstStyle/>
                    <a:p>
                      <a:r>
                        <a:rPr lang="uk-UA" sz="2400" b="0" dirty="0"/>
                        <a:t>Яремче</a:t>
                      </a:r>
                    </a:p>
                  </a:txBody>
                  <a:tcPr/>
                </a:tc>
                <a:extLst>
                  <a:ext uri="{0D108BD9-81ED-4DB2-BD59-A6C34878D82A}">
                    <a16:rowId xmlns:a16="http://schemas.microsoft.com/office/drawing/2014/main" xmlns="" val="10005"/>
                  </a:ext>
                </a:extLst>
              </a:tr>
              <a:tr h="370840">
                <a:tc>
                  <a:txBody>
                    <a:bodyPr/>
                    <a:lstStyle/>
                    <a:p>
                      <a:r>
                        <a:rPr lang="uk-UA" sz="2400" b="1" i="1" dirty="0"/>
                        <a:t>Мелітополь </a:t>
                      </a:r>
                    </a:p>
                  </a:txBody>
                  <a:tcPr/>
                </a:tc>
                <a:tc>
                  <a:txBody>
                    <a:bodyPr/>
                    <a:lstStyle/>
                    <a:p>
                      <a:r>
                        <a:rPr lang="uk-UA" sz="2400" b="0" dirty="0"/>
                        <a:t>Полтава</a:t>
                      </a:r>
                    </a:p>
                  </a:txBody>
                  <a:tcPr/>
                </a:tc>
                <a:extLst>
                  <a:ext uri="{0D108BD9-81ED-4DB2-BD59-A6C34878D82A}">
                    <a16:rowId xmlns:a16="http://schemas.microsoft.com/office/drawing/2014/main" xmlns="" val="10006"/>
                  </a:ext>
                </a:extLst>
              </a:tr>
              <a:tr h="370840">
                <a:tc>
                  <a:txBody>
                    <a:bodyPr/>
                    <a:lstStyle/>
                    <a:p>
                      <a:r>
                        <a:rPr lang="uk-UA" sz="2400" b="1" i="1" dirty="0"/>
                        <a:t>Жмеринка </a:t>
                      </a:r>
                    </a:p>
                  </a:txBody>
                  <a:tcPr/>
                </a:tc>
                <a:tc>
                  <a:txBody>
                    <a:bodyPr/>
                    <a:lstStyle/>
                    <a:p>
                      <a:r>
                        <a:rPr lang="uk-UA" sz="2400" b="0" dirty="0"/>
                        <a:t>Миргород</a:t>
                      </a:r>
                    </a:p>
                  </a:txBody>
                  <a:tcPr/>
                </a:tc>
                <a:extLst>
                  <a:ext uri="{0D108BD9-81ED-4DB2-BD59-A6C34878D82A}">
                    <a16:rowId xmlns:a16="http://schemas.microsoft.com/office/drawing/2014/main" xmlns="" val="10007"/>
                  </a:ext>
                </a:extLst>
              </a:tr>
              <a:tr h="370840">
                <a:tc>
                  <a:txBody>
                    <a:bodyPr/>
                    <a:lstStyle/>
                    <a:p>
                      <a:endParaRPr lang="uk-UA" sz="2400" b="1" dirty="0"/>
                    </a:p>
                  </a:txBody>
                  <a:tcPr/>
                </a:tc>
                <a:tc>
                  <a:txBody>
                    <a:bodyPr/>
                    <a:lstStyle/>
                    <a:p>
                      <a:r>
                        <a:rPr lang="uk-UA" sz="2400" b="0" dirty="0" err="1"/>
                        <a:t>Ладижин</a:t>
                      </a:r>
                      <a:endParaRPr lang="uk-UA" sz="2400" b="0" dirty="0"/>
                    </a:p>
                  </a:txBody>
                  <a:tcPr/>
                </a:tc>
                <a:extLst>
                  <a:ext uri="{0D108BD9-81ED-4DB2-BD59-A6C34878D82A}">
                    <a16:rowId xmlns:a16="http://schemas.microsoft.com/office/drawing/2014/main" xmlns="" val="10008"/>
                  </a:ext>
                </a:extLst>
              </a:tr>
            </a:tbl>
          </a:graphicData>
        </a:graphic>
      </p:graphicFrame>
      <p:sp>
        <p:nvSpPr>
          <p:cNvPr id="5" name="Прямоугольник 4"/>
          <p:cNvSpPr/>
          <p:nvPr/>
        </p:nvSpPr>
        <p:spPr>
          <a:xfrm>
            <a:off x="5940151" y="5200744"/>
            <a:ext cx="2987451" cy="646331"/>
          </a:xfrm>
          <a:prstGeom prst="rect">
            <a:avLst/>
          </a:prstGeom>
        </p:spPr>
        <p:txBody>
          <a:bodyPr wrap="square">
            <a:spAutoFit/>
          </a:bodyPr>
          <a:lstStyle/>
          <a:p>
            <a:pPr algn="ctr"/>
            <a:r>
              <a:rPr lang="uk-UA" b="1" dirty="0"/>
              <a:t>Партнер </a:t>
            </a:r>
          </a:p>
          <a:p>
            <a:r>
              <a:rPr lang="uk-UA" b="1" dirty="0">
                <a:solidFill>
                  <a:srgbClr val="7030A0"/>
                </a:solidFill>
              </a:rPr>
              <a:t>Фонд ім. </a:t>
            </a:r>
            <a:r>
              <a:rPr lang="uk-UA" b="1" dirty="0" err="1">
                <a:solidFill>
                  <a:srgbClr val="7030A0"/>
                </a:solidFill>
              </a:rPr>
              <a:t>Гайнріха</a:t>
            </a:r>
            <a:r>
              <a:rPr lang="uk-UA" b="1" dirty="0">
                <a:solidFill>
                  <a:srgbClr val="7030A0"/>
                </a:solidFill>
              </a:rPr>
              <a:t> </a:t>
            </a:r>
            <a:r>
              <a:rPr lang="uk-UA" b="1" dirty="0" err="1">
                <a:solidFill>
                  <a:srgbClr val="7030A0"/>
                </a:solidFill>
              </a:rPr>
              <a:t>Бьолля</a:t>
            </a:r>
            <a:endParaRPr lang="uk-UA" b="1" dirty="0">
              <a:solidFill>
                <a:srgbClr val="7030A0"/>
              </a:solidFill>
            </a:endParaRPr>
          </a:p>
        </p:txBody>
      </p:sp>
      <p:pic>
        <p:nvPicPr>
          <p:cNvPr id="7" name="Picture 2" descr="U:\1.5 Communication\PR work\KYIV LOGO\BL1_RM_KIru_4C.jpg"/>
          <p:cNvPicPr/>
          <p:nvPr/>
        </p:nvPicPr>
        <p:blipFill>
          <a:blip r:embed="rId2" cstate="print"/>
          <a:srcRect/>
          <a:stretch>
            <a:fillRect/>
          </a:stretch>
        </p:blipFill>
        <p:spPr bwMode="auto">
          <a:xfrm>
            <a:off x="5255195" y="6093296"/>
            <a:ext cx="3672408" cy="648072"/>
          </a:xfrm>
          <a:prstGeom prst="rect">
            <a:avLst/>
          </a:prstGeom>
          <a:noFill/>
          <a:ln w="9525">
            <a:noFill/>
            <a:miter lim="800000"/>
            <a:headEnd/>
            <a:tailEnd/>
          </a:ln>
        </p:spPr>
      </p:pic>
    </p:spTree>
    <p:extLst>
      <p:ext uri="{BB962C8B-B14F-4D97-AF65-F5344CB8AC3E}">
        <p14:creationId xmlns:p14="http://schemas.microsoft.com/office/powerpoint/2010/main" val="668085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тренінг для представників  міст-партнерів</a:t>
            </a:r>
            <a:endParaRPr lang="uk-UA" dirty="0">
              <a:solidFill>
                <a:srgbClr val="00B050"/>
              </a:solidFill>
            </a:endParaRPr>
          </a:p>
        </p:txBody>
      </p:sp>
      <p:pic>
        <p:nvPicPr>
          <p:cNvPr id="4" name="Picture 3"/>
          <p:cNvPicPr>
            <a:picLocks noGrp="1" noChangeAspect="1" noChangeArrowheads="1"/>
          </p:cNvPicPr>
          <p:nvPr>
            <p:ph idx="1"/>
          </p:nvPr>
        </p:nvPicPr>
        <p:blipFill>
          <a:blip r:embed="rId2" cstate="print"/>
          <a:srcRect/>
          <a:stretch>
            <a:fillRect/>
          </a:stretch>
        </p:blipFill>
        <p:spPr bwMode="auto">
          <a:xfrm>
            <a:off x="827584" y="4221088"/>
            <a:ext cx="7754305" cy="1721133"/>
          </a:xfrm>
          <a:prstGeom prst="rect">
            <a:avLst/>
          </a:prstGeom>
          <a:noFill/>
          <a:ln w="9525">
            <a:noFill/>
            <a:miter lim="800000"/>
            <a:headEnd/>
            <a:tailEnd/>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362" y="1547301"/>
            <a:ext cx="3567950" cy="2771108"/>
          </a:xfrm>
          <a:prstGeom prst="rect">
            <a:avLst/>
          </a:prstGeom>
        </p:spPr>
      </p:pic>
      <p:sp>
        <p:nvSpPr>
          <p:cNvPr id="6" name="Прямоугольник 5"/>
          <p:cNvSpPr/>
          <p:nvPr/>
        </p:nvSpPr>
        <p:spPr>
          <a:xfrm>
            <a:off x="323528" y="2179207"/>
            <a:ext cx="4464496" cy="1631216"/>
          </a:xfrm>
          <a:prstGeom prst="rect">
            <a:avLst/>
          </a:prstGeom>
        </p:spPr>
        <p:txBody>
          <a:bodyPr wrap="square">
            <a:spAutoFit/>
          </a:bodyPr>
          <a:lstStyle/>
          <a:p>
            <a:pPr algn="ctr"/>
            <a:r>
              <a:rPr lang="uk-UA" sz="2400" b="1" dirty="0"/>
              <a:t>Партнер </a:t>
            </a:r>
          </a:p>
          <a:p>
            <a:r>
              <a:rPr lang="uk-UA" sz="2400" b="1" dirty="0">
                <a:solidFill>
                  <a:srgbClr val="00B050"/>
                </a:solidFill>
              </a:rPr>
              <a:t>Програма ЄС “Екологізація економіки в країнах Східного партнерства ЄС” </a:t>
            </a:r>
            <a:r>
              <a:rPr lang="uk-UA" sz="2400" dirty="0"/>
              <a:t>(жовтень 2016)</a:t>
            </a:r>
          </a:p>
        </p:txBody>
      </p:sp>
    </p:spTree>
    <p:extLst>
      <p:ext uri="{BB962C8B-B14F-4D97-AF65-F5344CB8AC3E}">
        <p14:creationId xmlns:p14="http://schemas.microsoft.com/office/powerpoint/2010/main" val="1406239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Структура Звіту про попередню </a:t>
            </a:r>
            <a:r>
              <a:rPr lang="uk-UA" dirty="0" err="1"/>
              <a:t>оцінкУ</a:t>
            </a:r>
            <a:r>
              <a:rPr lang="uk-UA" dirty="0"/>
              <a:t> (</a:t>
            </a:r>
            <a:r>
              <a:rPr lang="uk-UA" dirty="0" err="1"/>
              <a:t>скринінг</a:t>
            </a:r>
            <a:r>
              <a:rPr lang="uk-UA" dirty="0"/>
              <a:t>) </a:t>
            </a:r>
          </a:p>
        </p:txBody>
      </p:sp>
      <p:sp>
        <p:nvSpPr>
          <p:cNvPr id="3" name="Содержимое 2"/>
          <p:cNvSpPr>
            <a:spLocks noGrp="1"/>
          </p:cNvSpPr>
          <p:nvPr>
            <p:ph idx="1"/>
          </p:nvPr>
        </p:nvSpPr>
        <p:spPr/>
        <p:txBody>
          <a:bodyPr>
            <a:normAutofit/>
          </a:bodyPr>
          <a:lstStyle/>
          <a:p>
            <a:pPr>
              <a:buNone/>
            </a:pPr>
            <a:r>
              <a:rPr lang="uk-UA" sz="2400" dirty="0"/>
              <a:t>Вступ	</a:t>
            </a:r>
          </a:p>
          <a:p>
            <a:pPr>
              <a:buNone/>
            </a:pPr>
            <a:r>
              <a:rPr lang="uk-UA" sz="2400" dirty="0"/>
              <a:t>1.	Нормативно-правова база проведення стратегічної екологічної оцінки в Україні</a:t>
            </a:r>
          </a:p>
          <a:p>
            <a:pPr>
              <a:buNone/>
            </a:pPr>
            <a:r>
              <a:rPr lang="uk-UA" sz="2400" dirty="0"/>
              <a:t>2.	Основні екологічні проблеми міста</a:t>
            </a:r>
          </a:p>
          <a:p>
            <a:pPr>
              <a:buNone/>
            </a:pPr>
            <a:r>
              <a:rPr lang="uk-UA" sz="2400" dirty="0"/>
              <a:t>3.	Огляд стратегії	</a:t>
            </a:r>
          </a:p>
          <a:p>
            <a:pPr>
              <a:buNone/>
            </a:pPr>
            <a:r>
              <a:rPr lang="uk-UA" sz="2400" dirty="0"/>
              <a:t>4.	Попередня оцінка стратегії (на основі </a:t>
            </a:r>
            <a:r>
              <a:rPr lang="uk-UA" sz="2400" dirty="0">
                <a:solidFill>
                  <a:srgbClr val="C00000"/>
                </a:solidFill>
              </a:rPr>
              <a:t>«Критеріїв визначення можливих суттєвих екологічних наслідків»</a:t>
            </a:r>
            <a:r>
              <a:rPr lang="uk-UA" sz="2400" dirty="0"/>
              <a:t>, вказаних у Додатку III Протоколу про СЕО)</a:t>
            </a:r>
          </a:p>
          <a:p>
            <a:pPr>
              <a:buNone/>
            </a:pPr>
            <a:r>
              <a:rPr lang="uk-UA" sz="2400" dirty="0"/>
              <a:t>Висновки та рекомендації	</a:t>
            </a:r>
          </a:p>
        </p:txBody>
      </p:sp>
    </p:spTree>
    <p:extLst>
      <p:ext uri="{BB962C8B-B14F-4D97-AF65-F5344CB8AC3E}">
        <p14:creationId xmlns:p14="http://schemas.microsoft.com/office/powerpoint/2010/main" val="277848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2800" dirty="0"/>
              <a:t>Процес стратегічного планування</a:t>
            </a:r>
            <a:endParaRPr lang="en-US" sz="2800" dirty="0"/>
          </a:p>
        </p:txBody>
      </p:sp>
      <p:sp>
        <p:nvSpPr>
          <p:cNvPr id="2" name="Прямоугольник 1"/>
          <p:cNvSpPr/>
          <p:nvPr/>
        </p:nvSpPr>
        <p:spPr>
          <a:xfrm>
            <a:off x="603746" y="4941168"/>
            <a:ext cx="7928694" cy="923330"/>
          </a:xfrm>
          <a:prstGeom prst="rect">
            <a:avLst/>
          </a:prstGeom>
        </p:spPr>
        <p:txBody>
          <a:bodyPr wrap="square">
            <a:spAutoFit/>
          </a:bodyPr>
          <a:lstStyle/>
          <a:p>
            <a:pPr algn="just"/>
            <a:r>
              <a:rPr lang="uk-UA" dirty="0">
                <a:solidFill>
                  <a:srgbClr val="3E3E40"/>
                </a:solidFill>
                <a:latin typeface="Arial" panose="020B0604020202020204" pitchFamily="34" charset="0"/>
                <a:cs typeface="Arial" panose="020B0604020202020204" pitchFamily="34" charset="0"/>
              </a:rPr>
              <a:t>Модель стратегії та методологія розробки плану обирається відповідно до потреб (особливостей) територіальної громади (міста, економічного субрегіону, регіону).</a:t>
            </a:r>
          </a:p>
        </p:txBody>
      </p:sp>
      <p:grpSp>
        <p:nvGrpSpPr>
          <p:cNvPr id="3" name="Полотно 17"/>
          <p:cNvGrpSpPr/>
          <p:nvPr/>
        </p:nvGrpSpPr>
        <p:grpSpPr>
          <a:xfrm>
            <a:off x="510544" y="1556792"/>
            <a:ext cx="8064895" cy="3258983"/>
            <a:chOff x="0" y="0"/>
            <a:chExt cx="5826125" cy="2629535"/>
          </a:xfrm>
        </p:grpSpPr>
        <p:sp>
          <p:nvSpPr>
            <p:cNvPr id="45" name="Прямоугольник 44"/>
            <p:cNvSpPr/>
            <p:nvPr/>
          </p:nvSpPr>
          <p:spPr>
            <a:xfrm>
              <a:off x="0" y="0"/>
              <a:ext cx="5826125" cy="2629535"/>
            </a:xfrm>
            <a:prstGeom prst="rect">
              <a:avLst/>
            </a:prstGeom>
            <a:noFill/>
            <a:ln>
              <a:noFill/>
            </a:ln>
          </p:spPr>
        </p:sp>
        <p:sp>
          <p:nvSpPr>
            <p:cNvPr id="46" name="Text Box 9"/>
            <p:cNvSpPr txBox="1">
              <a:spLocks noChangeArrowheads="1"/>
            </p:cNvSpPr>
            <p:nvPr/>
          </p:nvSpPr>
          <p:spPr bwMode="auto">
            <a:xfrm>
              <a:off x="1982470" y="704850"/>
              <a:ext cx="1548765" cy="1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spcBef>
                  <a:spcPts val="200"/>
                </a:spcBef>
                <a:spcAft>
                  <a:spcPts val="0"/>
                </a:spcAft>
              </a:pPr>
              <a:r>
                <a:rPr lang="uk-UA" sz="1400" dirty="0">
                  <a:solidFill>
                    <a:srgbClr val="000000"/>
                  </a:solidFill>
                  <a:effectLst/>
                  <a:latin typeface="Arial"/>
                  <a:ea typeface="Times New Roman"/>
                  <a:cs typeface="Courier"/>
                </a:rPr>
                <a:t>Прогнози, сценарії</a:t>
              </a:r>
              <a:endParaRPr lang="en-US" sz="1600" dirty="0">
                <a:effectLst/>
                <a:latin typeface="Courier"/>
                <a:ea typeface="Times New Roman"/>
                <a:cs typeface="Courier"/>
              </a:endParaRPr>
            </a:p>
            <a:p>
              <a:pPr>
                <a:spcBef>
                  <a:spcPts val="200"/>
                </a:spcBef>
                <a:spcAft>
                  <a:spcPts val="0"/>
                </a:spcAft>
              </a:pPr>
              <a:r>
                <a:rPr lang="uk-UA" sz="1400" b="1" dirty="0">
                  <a:solidFill>
                    <a:srgbClr val="000000"/>
                  </a:solidFill>
                  <a:effectLst/>
                  <a:latin typeface="Arial"/>
                  <a:ea typeface="Times New Roman"/>
                  <a:cs typeface="Courier"/>
                </a:rPr>
                <a:t>Місія, Бачення</a:t>
              </a:r>
              <a:endParaRPr lang="en-US" sz="1600" b="1" dirty="0">
                <a:effectLst/>
                <a:latin typeface="Courier"/>
                <a:ea typeface="Times New Roman"/>
                <a:cs typeface="Courier"/>
              </a:endParaRPr>
            </a:p>
            <a:p>
              <a:pPr>
                <a:spcBef>
                  <a:spcPts val="200"/>
                </a:spcBef>
                <a:spcAft>
                  <a:spcPts val="0"/>
                </a:spcAft>
              </a:pPr>
              <a:r>
                <a:rPr lang="uk-UA" sz="1400" b="1" dirty="0">
                  <a:solidFill>
                    <a:srgbClr val="000000"/>
                  </a:solidFill>
                  <a:effectLst/>
                  <a:latin typeface="Arial"/>
                  <a:ea typeface="Times New Roman"/>
                  <a:cs typeface="Courier"/>
                </a:rPr>
                <a:t>SWOT-аналіз</a:t>
              </a:r>
              <a:endParaRPr lang="en-US" sz="1600" b="1" dirty="0">
                <a:effectLst/>
                <a:latin typeface="Courier"/>
                <a:ea typeface="Times New Roman"/>
                <a:cs typeface="Courier"/>
              </a:endParaRPr>
            </a:p>
            <a:p>
              <a:pPr>
                <a:spcBef>
                  <a:spcPts val="200"/>
                </a:spcBef>
                <a:spcAft>
                  <a:spcPts val="0"/>
                </a:spcAft>
              </a:pPr>
              <a:r>
                <a:rPr lang="uk-UA" sz="1400" b="1" dirty="0">
                  <a:solidFill>
                    <a:srgbClr val="000000"/>
                  </a:solidFill>
                  <a:effectLst/>
                  <a:latin typeface="Arial"/>
                  <a:ea typeface="Times New Roman"/>
                  <a:cs typeface="Courier"/>
                </a:rPr>
                <a:t>Стратегічний вибір</a:t>
              </a:r>
              <a:endParaRPr lang="en-US" sz="1600" b="1" dirty="0">
                <a:effectLst/>
                <a:latin typeface="Courier"/>
                <a:ea typeface="Times New Roman"/>
                <a:cs typeface="Courier"/>
              </a:endParaRPr>
            </a:p>
            <a:p>
              <a:pPr>
                <a:spcBef>
                  <a:spcPts val="200"/>
                </a:spcBef>
                <a:spcAft>
                  <a:spcPts val="0"/>
                </a:spcAft>
              </a:pPr>
              <a:r>
                <a:rPr lang="uk-UA" sz="1400" dirty="0">
                  <a:solidFill>
                    <a:srgbClr val="000000"/>
                  </a:solidFill>
                  <a:effectLst/>
                  <a:latin typeface="Arial"/>
                  <a:ea typeface="Times New Roman"/>
                  <a:cs typeface="Courier"/>
                </a:rPr>
                <a:t>Плани дій (цілі, завдання)</a:t>
              </a:r>
              <a:endParaRPr lang="en-US" sz="1600" dirty="0">
                <a:effectLst/>
                <a:latin typeface="Courier"/>
                <a:ea typeface="Times New Roman"/>
                <a:cs typeface="Courier"/>
              </a:endParaRPr>
            </a:p>
            <a:p>
              <a:pPr>
                <a:spcBef>
                  <a:spcPts val="200"/>
                </a:spcBef>
                <a:spcAft>
                  <a:spcPts val="0"/>
                </a:spcAft>
              </a:pPr>
              <a:r>
                <a:rPr lang="uk-UA" sz="1400" b="1" dirty="0">
                  <a:effectLst/>
                  <a:latin typeface="Arial"/>
                  <a:ea typeface="Times New Roman"/>
                  <a:cs typeface="Courier"/>
                </a:rPr>
                <a:t>Проекти</a:t>
              </a:r>
              <a:r>
                <a:rPr lang="uk-UA" sz="1600" dirty="0">
                  <a:solidFill>
                    <a:srgbClr val="FF0000"/>
                  </a:solidFill>
                  <a:effectLst/>
                  <a:latin typeface="Arial"/>
                  <a:ea typeface="Times New Roman"/>
                  <a:cs typeface="Courier"/>
                </a:rPr>
                <a:t> </a:t>
              </a:r>
              <a:r>
                <a:rPr lang="uk-UA" sz="1400" dirty="0">
                  <a:solidFill>
                    <a:srgbClr val="000000"/>
                  </a:solidFill>
                  <a:effectLst/>
                  <a:latin typeface="Arial"/>
                  <a:ea typeface="Times New Roman"/>
                  <a:cs typeface="Courier"/>
                </a:rPr>
                <a:t>та заходи </a:t>
              </a:r>
              <a:endParaRPr lang="en-US" sz="1600" dirty="0">
                <a:effectLst/>
                <a:latin typeface="Courier"/>
                <a:ea typeface="Times New Roman"/>
                <a:cs typeface="Courier"/>
              </a:endParaRPr>
            </a:p>
          </p:txBody>
        </p:sp>
        <p:sp>
          <p:nvSpPr>
            <p:cNvPr id="47" name="AutoShape 2"/>
            <p:cNvSpPr>
              <a:spLocks noChangeArrowheads="1"/>
            </p:cNvSpPr>
            <p:nvPr/>
          </p:nvSpPr>
          <p:spPr bwMode="auto">
            <a:xfrm>
              <a:off x="182245" y="114300"/>
              <a:ext cx="1800225" cy="608330"/>
            </a:xfrm>
            <a:prstGeom prst="chevron">
              <a:avLst>
                <a:gd name="adj" fmla="val 32251"/>
              </a:avLst>
            </a:prstGeom>
            <a:solidFill>
              <a:srgbClr val="678C94"/>
            </a:solidFill>
            <a:ln w="19050">
              <a:solidFill>
                <a:srgbClr val="678C94"/>
              </a:solidFill>
              <a:miter lim="800000"/>
              <a:headEnd/>
              <a:tailEnd/>
            </a:ln>
          </p:spPr>
          <p:txBody>
            <a:bodyPr rot="0" vert="horz" wrap="square" lIns="91440" tIns="45720" rIns="91440" bIns="45720" anchor="ctr" anchorCtr="0">
              <a:noAutofit/>
            </a:bodyPr>
            <a:lstStyle/>
            <a:p>
              <a:pPr algn="ctr">
                <a:spcBef>
                  <a:spcPts val="600"/>
                </a:spcBef>
                <a:spcAft>
                  <a:spcPts val="0"/>
                </a:spcAft>
              </a:pPr>
              <a:r>
                <a:rPr lang="uk-UA" sz="2000" b="1" dirty="0">
                  <a:solidFill>
                    <a:srgbClr val="FFFFFF"/>
                  </a:solidFill>
                  <a:effectLst/>
                  <a:latin typeface="Arial"/>
                  <a:ea typeface="Times New Roman"/>
                  <a:cs typeface="Courier"/>
                </a:rPr>
                <a:t>Аналіз</a:t>
              </a:r>
              <a:endParaRPr lang="en-US" sz="1400" dirty="0">
                <a:effectLst/>
                <a:latin typeface="Courier"/>
                <a:ea typeface="Times New Roman"/>
                <a:cs typeface="Courier"/>
              </a:endParaRPr>
            </a:p>
          </p:txBody>
        </p:sp>
        <p:sp>
          <p:nvSpPr>
            <p:cNvPr id="48" name="Text Box 8"/>
            <p:cNvSpPr txBox="1">
              <a:spLocks noChangeArrowheads="1"/>
            </p:cNvSpPr>
            <p:nvPr/>
          </p:nvSpPr>
          <p:spPr bwMode="auto">
            <a:xfrm>
              <a:off x="172720" y="718185"/>
              <a:ext cx="1527175" cy="99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spcBef>
                  <a:spcPts val="200"/>
                </a:spcBef>
                <a:spcAft>
                  <a:spcPts val="0"/>
                </a:spcAft>
              </a:pPr>
              <a:r>
                <a:rPr lang="uk-UA" sz="1400" dirty="0">
                  <a:solidFill>
                    <a:srgbClr val="000000"/>
                  </a:solidFill>
                  <a:effectLst/>
                  <a:latin typeface="Arial"/>
                  <a:ea typeface="Times New Roman"/>
                  <a:cs typeface="Courier"/>
                </a:rPr>
                <a:t>Дослідження та аналіз середовища</a:t>
              </a:r>
              <a:endParaRPr lang="en-US" sz="1600" dirty="0">
                <a:effectLst/>
                <a:latin typeface="Courier"/>
                <a:ea typeface="Times New Roman"/>
                <a:cs typeface="Courier"/>
              </a:endParaRPr>
            </a:p>
            <a:p>
              <a:pPr>
                <a:spcBef>
                  <a:spcPts val="200"/>
                </a:spcBef>
                <a:spcAft>
                  <a:spcPts val="0"/>
                </a:spcAft>
              </a:pPr>
              <a:r>
                <a:rPr lang="uk-UA" sz="1400" b="1" dirty="0">
                  <a:solidFill>
                    <a:srgbClr val="C00000"/>
                  </a:solidFill>
                  <a:effectLst/>
                  <a:latin typeface="Arial"/>
                  <a:ea typeface="Times New Roman"/>
                  <a:cs typeface="Courier"/>
                </a:rPr>
                <a:t>Профіль</a:t>
              </a:r>
              <a:endParaRPr lang="en-US" sz="1600" b="1" dirty="0">
                <a:solidFill>
                  <a:srgbClr val="C00000"/>
                </a:solidFill>
                <a:effectLst/>
                <a:latin typeface="Courier"/>
                <a:ea typeface="Times New Roman"/>
                <a:cs typeface="Courier"/>
              </a:endParaRPr>
            </a:p>
            <a:p>
              <a:pPr>
                <a:spcBef>
                  <a:spcPts val="200"/>
                </a:spcBef>
                <a:spcAft>
                  <a:spcPts val="0"/>
                </a:spcAft>
              </a:pPr>
              <a:r>
                <a:rPr lang="uk-UA" sz="1400" dirty="0">
                  <a:solidFill>
                    <a:srgbClr val="000000"/>
                  </a:solidFill>
                  <a:effectLst/>
                  <a:latin typeface="Arial"/>
                  <a:ea typeface="Times New Roman"/>
                  <a:cs typeface="Courier"/>
                </a:rPr>
                <a:t>Соціологічні дослідження</a:t>
              </a:r>
              <a:endParaRPr lang="en-US" sz="1600" dirty="0">
                <a:effectLst/>
                <a:latin typeface="Courier"/>
                <a:ea typeface="Times New Roman"/>
                <a:cs typeface="Courier"/>
              </a:endParaRPr>
            </a:p>
          </p:txBody>
        </p:sp>
        <p:cxnSp>
          <p:nvCxnSpPr>
            <p:cNvPr id="49" name="Line 7"/>
            <p:cNvCxnSpPr/>
            <p:nvPr/>
          </p:nvCxnSpPr>
          <p:spPr bwMode="auto">
            <a:xfrm>
              <a:off x="59690" y="457200"/>
              <a:ext cx="635" cy="2171700"/>
            </a:xfrm>
            <a:prstGeom prst="line">
              <a:avLst/>
            </a:prstGeom>
            <a:noFill/>
            <a:ln w="19050">
              <a:solidFill>
                <a:srgbClr val="678C94"/>
              </a:solidFill>
              <a:round/>
              <a:headEnd/>
              <a:tailEnd/>
            </a:ln>
            <a:extLst>
              <a:ext uri="{909E8E84-426E-40DD-AFC4-6F175D3DCCD1}">
                <a14:hiddenFill xmlns:a14="http://schemas.microsoft.com/office/drawing/2010/main">
                  <a:noFill/>
                </a14:hiddenFill>
              </a:ext>
            </a:extLst>
          </p:spPr>
        </p:cxnSp>
        <p:cxnSp>
          <p:nvCxnSpPr>
            <p:cNvPr id="50" name="Line 8"/>
            <p:cNvCxnSpPr/>
            <p:nvPr/>
          </p:nvCxnSpPr>
          <p:spPr bwMode="auto">
            <a:xfrm>
              <a:off x="54610" y="462280"/>
              <a:ext cx="179705" cy="635"/>
            </a:xfrm>
            <a:prstGeom prst="line">
              <a:avLst/>
            </a:prstGeom>
            <a:noFill/>
            <a:ln w="19050">
              <a:solidFill>
                <a:srgbClr val="678C94"/>
              </a:solidFill>
              <a:round/>
              <a:headEnd/>
              <a:tailEnd type="triangle" w="med" len="med"/>
            </a:ln>
            <a:extLst>
              <a:ext uri="{909E8E84-426E-40DD-AFC4-6F175D3DCCD1}">
                <a14:hiddenFill xmlns:a14="http://schemas.microsoft.com/office/drawing/2010/main">
                  <a:noFill/>
                </a14:hiddenFill>
              </a:ext>
            </a:extLst>
          </p:spPr>
        </p:cxnSp>
        <p:cxnSp>
          <p:nvCxnSpPr>
            <p:cNvPr id="51" name="Line 9"/>
            <p:cNvCxnSpPr/>
            <p:nvPr/>
          </p:nvCxnSpPr>
          <p:spPr bwMode="auto">
            <a:xfrm flipH="1">
              <a:off x="157480" y="1943735"/>
              <a:ext cx="1440180" cy="635"/>
            </a:xfrm>
            <a:prstGeom prst="line">
              <a:avLst/>
            </a:prstGeom>
            <a:noFill/>
            <a:ln w="19050">
              <a:solidFill>
                <a:srgbClr val="678C94"/>
              </a:solidFill>
              <a:prstDash val="dashDot"/>
              <a:round/>
              <a:headEnd/>
              <a:tailEnd/>
            </a:ln>
            <a:extLst>
              <a:ext uri="{909E8E84-426E-40DD-AFC4-6F175D3DCCD1}">
                <a14:hiddenFill xmlns:a14="http://schemas.microsoft.com/office/drawing/2010/main">
                  <a:noFill/>
                </a14:hiddenFill>
              </a:ext>
            </a:extLst>
          </p:spPr>
        </p:cxnSp>
        <p:cxnSp>
          <p:nvCxnSpPr>
            <p:cNvPr id="52" name="Line 10"/>
            <p:cNvCxnSpPr/>
            <p:nvPr/>
          </p:nvCxnSpPr>
          <p:spPr bwMode="auto">
            <a:xfrm flipH="1">
              <a:off x="1588135" y="800100"/>
              <a:ext cx="635" cy="1143000"/>
            </a:xfrm>
            <a:prstGeom prst="line">
              <a:avLst/>
            </a:prstGeom>
            <a:noFill/>
            <a:ln w="19050">
              <a:solidFill>
                <a:srgbClr val="678C94"/>
              </a:solidFill>
              <a:prstDash val="dashDot"/>
              <a:round/>
              <a:headEnd type="triangle" w="med" len="med"/>
              <a:tailEnd/>
            </a:ln>
            <a:extLst>
              <a:ext uri="{909E8E84-426E-40DD-AFC4-6F175D3DCCD1}">
                <a14:hiddenFill xmlns:a14="http://schemas.microsoft.com/office/drawing/2010/main">
                  <a:noFill/>
                </a14:hiddenFill>
              </a:ext>
            </a:extLst>
          </p:spPr>
        </p:cxnSp>
        <p:cxnSp>
          <p:nvCxnSpPr>
            <p:cNvPr id="53" name="Line 11"/>
            <p:cNvCxnSpPr/>
            <p:nvPr/>
          </p:nvCxnSpPr>
          <p:spPr bwMode="auto">
            <a:xfrm flipH="1">
              <a:off x="153670" y="2181225"/>
              <a:ext cx="3239770" cy="635"/>
            </a:xfrm>
            <a:prstGeom prst="line">
              <a:avLst/>
            </a:prstGeom>
            <a:noFill/>
            <a:ln w="19050">
              <a:solidFill>
                <a:srgbClr val="678C94"/>
              </a:solidFill>
              <a:prstDash val="dashDot"/>
              <a:round/>
              <a:headEnd/>
              <a:tailEnd/>
            </a:ln>
            <a:extLst>
              <a:ext uri="{909E8E84-426E-40DD-AFC4-6F175D3DCCD1}">
                <a14:hiddenFill xmlns:a14="http://schemas.microsoft.com/office/drawing/2010/main">
                  <a:noFill/>
                </a14:hiddenFill>
              </a:ext>
            </a:extLst>
          </p:spPr>
        </p:cxnSp>
        <p:cxnSp>
          <p:nvCxnSpPr>
            <p:cNvPr id="54" name="Line 12"/>
            <p:cNvCxnSpPr/>
            <p:nvPr/>
          </p:nvCxnSpPr>
          <p:spPr bwMode="auto">
            <a:xfrm flipH="1">
              <a:off x="163195" y="2400300"/>
              <a:ext cx="5180330" cy="635"/>
            </a:xfrm>
            <a:prstGeom prst="line">
              <a:avLst/>
            </a:prstGeom>
            <a:noFill/>
            <a:ln w="19050">
              <a:solidFill>
                <a:srgbClr val="678C94"/>
              </a:solidFill>
              <a:prstDash val="dashDot"/>
              <a:round/>
              <a:headEnd/>
              <a:tailEnd/>
            </a:ln>
            <a:extLst>
              <a:ext uri="{909E8E84-426E-40DD-AFC4-6F175D3DCCD1}">
                <a14:hiddenFill xmlns:a14="http://schemas.microsoft.com/office/drawing/2010/main">
                  <a:noFill/>
                </a14:hiddenFill>
              </a:ext>
            </a:extLst>
          </p:spPr>
        </p:cxnSp>
        <p:cxnSp>
          <p:nvCxnSpPr>
            <p:cNvPr id="55" name="Line 13"/>
            <p:cNvCxnSpPr/>
            <p:nvPr/>
          </p:nvCxnSpPr>
          <p:spPr bwMode="auto">
            <a:xfrm flipH="1">
              <a:off x="5339080" y="800100"/>
              <a:ext cx="635" cy="1600200"/>
            </a:xfrm>
            <a:prstGeom prst="line">
              <a:avLst/>
            </a:prstGeom>
            <a:noFill/>
            <a:ln w="19050">
              <a:solidFill>
                <a:srgbClr val="678C94"/>
              </a:solidFill>
              <a:prstDash val="dashDot"/>
              <a:round/>
              <a:headEnd type="triangle" w="med" len="med"/>
              <a:tailEnd/>
            </a:ln>
            <a:extLst>
              <a:ext uri="{909E8E84-426E-40DD-AFC4-6F175D3DCCD1}">
                <a14:hiddenFill xmlns:a14="http://schemas.microsoft.com/office/drawing/2010/main">
                  <a:noFill/>
                </a14:hiddenFill>
              </a:ext>
            </a:extLst>
          </p:spPr>
        </p:cxnSp>
        <p:sp>
          <p:nvSpPr>
            <p:cNvPr id="56" name="Text Box 10"/>
            <p:cNvSpPr txBox="1">
              <a:spLocks noChangeArrowheads="1"/>
            </p:cNvSpPr>
            <p:nvPr/>
          </p:nvSpPr>
          <p:spPr bwMode="auto">
            <a:xfrm>
              <a:off x="3745367" y="695325"/>
              <a:ext cx="166977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spcBef>
                  <a:spcPts val="200"/>
                </a:spcBef>
                <a:spcAft>
                  <a:spcPts val="0"/>
                </a:spcAft>
              </a:pPr>
              <a:r>
                <a:rPr lang="uk-UA" sz="1400" b="1" dirty="0">
                  <a:solidFill>
                    <a:srgbClr val="000000"/>
                  </a:solidFill>
                  <a:effectLst/>
                  <a:latin typeface="Arial"/>
                  <a:ea typeface="Times New Roman"/>
                  <a:cs typeface="Courier"/>
                </a:rPr>
                <a:t>Громадське обговорення</a:t>
              </a:r>
              <a:endParaRPr lang="en-US" sz="1600" b="1" dirty="0">
                <a:effectLst/>
                <a:latin typeface="Courier"/>
                <a:ea typeface="Times New Roman"/>
                <a:cs typeface="Courier"/>
              </a:endParaRPr>
            </a:p>
            <a:p>
              <a:pPr>
                <a:spcBef>
                  <a:spcPts val="200"/>
                </a:spcBef>
                <a:spcAft>
                  <a:spcPts val="0"/>
                </a:spcAft>
              </a:pPr>
              <a:r>
                <a:rPr lang="uk-UA" sz="1400" dirty="0">
                  <a:solidFill>
                    <a:srgbClr val="000000"/>
                  </a:solidFill>
                  <a:effectLst/>
                  <a:latin typeface="Arial"/>
                  <a:ea typeface="Times New Roman"/>
                  <a:cs typeface="Courier"/>
                </a:rPr>
                <a:t>Ухвалення</a:t>
              </a:r>
              <a:endParaRPr lang="en-US" sz="1600" dirty="0">
                <a:effectLst/>
                <a:latin typeface="Courier"/>
                <a:ea typeface="Times New Roman"/>
                <a:cs typeface="Courier"/>
              </a:endParaRPr>
            </a:p>
            <a:p>
              <a:pPr>
                <a:spcBef>
                  <a:spcPts val="200"/>
                </a:spcBef>
                <a:spcAft>
                  <a:spcPts val="0"/>
                </a:spcAft>
              </a:pPr>
              <a:r>
                <a:rPr lang="uk-UA" sz="1400" dirty="0">
                  <a:solidFill>
                    <a:srgbClr val="000000"/>
                  </a:solidFill>
                  <a:effectLst/>
                  <a:latin typeface="Arial"/>
                  <a:ea typeface="Times New Roman"/>
                  <a:cs typeface="Courier"/>
                </a:rPr>
                <a:t>Розробка цільових і галузевих програм</a:t>
              </a:r>
              <a:endParaRPr lang="en-US" sz="1600" dirty="0">
                <a:effectLst/>
                <a:latin typeface="Courier"/>
                <a:ea typeface="Times New Roman"/>
                <a:cs typeface="Courier"/>
              </a:endParaRPr>
            </a:p>
            <a:p>
              <a:pPr>
                <a:spcBef>
                  <a:spcPts val="200"/>
                </a:spcBef>
                <a:spcAft>
                  <a:spcPts val="0"/>
                </a:spcAft>
              </a:pPr>
              <a:r>
                <a:rPr lang="uk-UA" sz="1400" dirty="0">
                  <a:solidFill>
                    <a:srgbClr val="000000"/>
                  </a:solidFill>
                  <a:effectLst/>
                  <a:latin typeface="Arial"/>
                  <a:ea typeface="Times New Roman"/>
                  <a:cs typeface="Courier"/>
                </a:rPr>
                <a:t>Структура управління</a:t>
              </a:r>
              <a:endParaRPr lang="en-US" sz="1600" dirty="0">
                <a:effectLst/>
                <a:latin typeface="Courier"/>
                <a:ea typeface="Times New Roman"/>
                <a:cs typeface="Courier"/>
              </a:endParaRPr>
            </a:p>
            <a:p>
              <a:pPr>
                <a:spcBef>
                  <a:spcPts val="200"/>
                </a:spcBef>
                <a:spcAft>
                  <a:spcPts val="0"/>
                </a:spcAft>
              </a:pPr>
              <a:r>
                <a:rPr lang="uk-UA" sz="1400" b="1" dirty="0">
                  <a:solidFill>
                    <a:srgbClr val="000000"/>
                  </a:solidFill>
                  <a:effectLst/>
                  <a:latin typeface="Arial"/>
                  <a:ea typeface="Times New Roman"/>
                  <a:cs typeface="Courier"/>
                </a:rPr>
                <a:t>Моніторинг</a:t>
              </a:r>
              <a:r>
                <a:rPr lang="uk-UA" sz="1400" dirty="0">
                  <a:solidFill>
                    <a:srgbClr val="000000"/>
                  </a:solidFill>
                  <a:effectLst/>
                  <a:latin typeface="Arial"/>
                  <a:ea typeface="Times New Roman"/>
                  <a:cs typeface="Courier"/>
                </a:rPr>
                <a:t> та оцінка</a:t>
              </a:r>
              <a:endParaRPr lang="en-US" sz="1600" dirty="0">
                <a:effectLst/>
                <a:latin typeface="Courier"/>
                <a:ea typeface="Times New Roman"/>
                <a:cs typeface="Courier"/>
              </a:endParaRPr>
            </a:p>
            <a:p>
              <a:pPr>
                <a:spcBef>
                  <a:spcPts val="200"/>
                </a:spcBef>
                <a:spcAft>
                  <a:spcPts val="0"/>
                </a:spcAft>
              </a:pPr>
              <a:r>
                <a:rPr lang="uk-UA" sz="1400" dirty="0">
                  <a:solidFill>
                    <a:srgbClr val="000000"/>
                  </a:solidFill>
                  <a:effectLst/>
                  <a:latin typeface="Arial"/>
                  <a:ea typeface="Times New Roman"/>
                  <a:cs typeface="Courier"/>
                </a:rPr>
                <a:t>Перегляд та коригування</a:t>
              </a:r>
              <a:endParaRPr lang="en-US" sz="1600" dirty="0">
                <a:effectLst/>
                <a:latin typeface="Courier"/>
                <a:ea typeface="Times New Roman"/>
                <a:cs typeface="Courier"/>
              </a:endParaRPr>
            </a:p>
          </p:txBody>
        </p:sp>
        <p:cxnSp>
          <p:nvCxnSpPr>
            <p:cNvPr id="57" name="Line 15"/>
            <p:cNvCxnSpPr/>
            <p:nvPr/>
          </p:nvCxnSpPr>
          <p:spPr bwMode="auto">
            <a:xfrm flipH="1">
              <a:off x="3442970" y="791845"/>
              <a:ext cx="635" cy="1440180"/>
            </a:xfrm>
            <a:prstGeom prst="line">
              <a:avLst/>
            </a:prstGeom>
            <a:noFill/>
            <a:ln w="19050">
              <a:solidFill>
                <a:srgbClr val="678C94"/>
              </a:solidFill>
              <a:prstDash val="dashDot"/>
              <a:round/>
              <a:headEnd type="triangle" w="med" len="med"/>
              <a:tailEnd/>
            </a:ln>
            <a:extLst>
              <a:ext uri="{909E8E84-426E-40DD-AFC4-6F175D3DCCD1}">
                <a14:hiddenFill xmlns:a14="http://schemas.microsoft.com/office/drawing/2010/main">
                  <a:noFill/>
                </a14:hiddenFill>
              </a:ext>
            </a:extLst>
          </p:spPr>
        </p:cxnSp>
        <p:cxnSp>
          <p:nvCxnSpPr>
            <p:cNvPr id="58" name="Line 16"/>
            <p:cNvCxnSpPr/>
            <p:nvPr/>
          </p:nvCxnSpPr>
          <p:spPr bwMode="auto">
            <a:xfrm>
              <a:off x="54610" y="2628900"/>
              <a:ext cx="5508625" cy="635"/>
            </a:xfrm>
            <a:prstGeom prst="line">
              <a:avLst/>
            </a:prstGeom>
            <a:noFill/>
            <a:ln w="19050">
              <a:solidFill>
                <a:srgbClr val="678C94"/>
              </a:solidFill>
              <a:round/>
              <a:headEnd/>
              <a:tailEnd/>
            </a:ln>
            <a:extLst>
              <a:ext uri="{909E8E84-426E-40DD-AFC4-6F175D3DCCD1}">
                <a14:hiddenFill xmlns:a14="http://schemas.microsoft.com/office/drawing/2010/main">
                  <a:noFill/>
                </a14:hiddenFill>
              </a:ext>
            </a:extLst>
          </p:spPr>
        </p:cxnSp>
        <p:sp>
          <p:nvSpPr>
            <p:cNvPr id="59" name="AutoShape 2"/>
            <p:cNvSpPr>
              <a:spLocks noChangeArrowheads="1"/>
            </p:cNvSpPr>
            <p:nvPr/>
          </p:nvSpPr>
          <p:spPr bwMode="auto">
            <a:xfrm>
              <a:off x="1991995" y="104775"/>
              <a:ext cx="1800225" cy="608330"/>
            </a:xfrm>
            <a:prstGeom prst="chevron">
              <a:avLst>
                <a:gd name="adj" fmla="val 32251"/>
              </a:avLst>
            </a:prstGeom>
            <a:solidFill>
              <a:srgbClr val="678C94"/>
            </a:solidFill>
            <a:ln w="19050">
              <a:solidFill>
                <a:srgbClr val="678C94"/>
              </a:solidFill>
              <a:miter lim="800000"/>
              <a:headEnd/>
              <a:tailEnd/>
            </a:ln>
          </p:spPr>
          <p:txBody>
            <a:bodyPr rot="0" vert="horz" wrap="square" lIns="91440" tIns="45720" rIns="91440" bIns="45720" anchor="ctr" anchorCtr="0">
              <a:noAutofit/>
            </a:bodyPr>
            <a:lstStyle/>
            <a:p>
              <a:pPr algn="ctr">
                <a:spcBef>
                  <a:spcPts val="600"/>
                </a:spcBef>
                <a:spcAft>
                  <a:spcPts val="0"/>
                </a:spcAft>
              </a:pPr>
              <a:r>
                <a:rPr lang="uk-UA" sz="2000" b="1" dirty="0">
                  <a:solidFill>
                    <a:srgbClr val="FFFFFF"/>
                  </a:solidFill>
                  <a:effectLst/>
                  <a:latin typeface="Arial"/>
                  <a:ea typeface="Times New Roman"/>
                  <a:cs typeface="Courier"/>
                </a:rPr>
                <a:t>Планування</a:t>
              </a:r>
              <a:endParaRPr lang="en-US" sz="1400" dirty="0">
                <a:effectLst/>
                <a:latin typeface="Courier"/>
                <a:ea typeface="Times New Roman"/>
                <a:cs typeface="Courier"/>
              </a:endParaRPr>
            </a:p>
          </p:txBody>
        </p:sp>
        <p:sp>
          <p:nvSpPr>
            <p:cNvPr id="60" name="AutoShape 2"/>
            <p:cNvSpPr>
              <a:spLocks noChangeArrowheads="1"/>
            </p:cNvSpPr>
            <p:nvPr/>
          </p:nvSpPr>
          <p:spPr bwMode="auto">
            <a:xfrm>
              <a:off x="3790950" y="96520"/>
              <a:ext cx="1800225" cy="608330"/>
            </a:xfrm>
            <a:prstGeom prst="chevron">
              <a:avLst>
                <a:gd name="adj" fmla="val 32251"/>
              </a:avLst>
            </a:prstGeom>
            <a:solidFill>
              <a:srgbClr val="678C94"/>
            </a:solidFill>
            <a:ln w="19050">
              <a:solidFill>
                <a:srgbClr val="678C94"/>
              </a:solidFill>
              <a:miter lim="800000"/>
              <a:headEnd/>
              <a:tailEnd/>
            </a:ln>
          </p:spPr>
          <p:txBody>
            <a:bodyPr rot="0" vert="horz" wrap="square" lIns="91440" tIns="45720" rIns="91440" bIns="45720" anchor="ctr" anchorCtr="0">
              <a:noAutofit/>
            </a:bodyPr>
            <a:lstStyle/>
            <a:p>
              <a:pPr algn="ctr">
                <a:spcBef>
                  <a:spcPts val="600"/>
                </a:spcBef>
                <a:spcAft>
                  <a:spcPts val="0"/>
                </a:spcAft>
              </a:pPr>
              <a:r>
                <a:rPr lang="uk-UA" b="1" dirty="0">
                  <a:solidFill>
                    <a:srgbClr val="FFFFFF"/>
                  </a:solidFill>
                  <a:effectLst/>
                  <a:latin typeface="Arial"/>
                  <a:ea typeface="Times New Roman"/>
                  <a:cs typeface="Courier"/>
                </a:rPr>
                <a:t>Впровадження</a:t>
              </a:r>
              <a:endParaRPr lang="en-US" sz="1200" dirty="0">
                <a:effectLst/>
                <a:latin typeface="Courier"/>
                <a:ea typeface="Times New Roman"/>
                <a:cs typeface="Courier"/>
              </a:endParaRPr>
            </a:p>
          </p:txBody>
        </p:sp>
        <p:cxnSp>
          <p:nvCxnSpPr>
            <p:cNvPr id="61" name="AutoShape 19"/>
            <p:cNvCxnSpPr>
              <a:cxnSpLocks noChangeShapeType="1"/>
            </p:cNvCxnSpPr>
            <p:nvPr/>
          </p:nvCxnSpPr>
          <p:spPr bwMode="auto">
            <a:xfrm>
              <a:off x="5547995" y="482600"/>
              <a:ext cx="635" cy="2146935"/>
            </a:xfrm>
            <a:prstGeom prst="straightConnector1">
              <a:avLst/>
            </a:prstGeom>
            <a:noFill/>
            <a:ln w="19050">
              <a:solidFill>
                <a:srgbClr val="678C94"/>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3383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Екологічні обмеження економічного розвитку</a:t>
            </a:r>
          </a:p>
        </p:txBody>
      </p:sp>
      <p:sp>
        <p:nvSpPr>
          <p:cNvPr id="3" name="Объект 2"/>
          <p:cNvSpPr>
            <a:spLocks noGrp="1"/>
          </p:cNvSpPr>
          <p:nvPr>
            <p:ph idx="1"/>
          </p:nvPr>
        </p:nvSpPr>
        <p:spPr>
          <a:xfrm>
            <a:off x="467544" y="3140968"/>
            <a:ext cx="8229600" cy="2561810"/>
          </a:xfrm>
        </p:spPr>
        <p:txBody>
          <a:bodyPr>
            <a:normAutofit lnSpcReduction="10000"/>
          </a:bodyPr>
          <a:lstStyle/>
          <a:p>
            <a:r>
              <a:rPr lang="uk-UA" sz="2000" b="1" dirty="0">
                <a:solidFill>
                  <a:schemeClr val="tx1"/>
                </a:solidFill>
              </a:rPr>
              <a:t>Екологічні межі</a:t>
            </a:r>
            <a:r>
              <a:rPr lang="uk-UA" sz="2000" dirty="0">
                <a:solidFill>
                  <a:schemeClr val="tx1"/>
                </a:solidFill>
              </a:rPr>
              <a:t> – спроможність довкілля поглинути негативний вплив економічної діяльності без серйозного впливу на місцеві або глобальні екосистеми</a:t>
            </a:r>
          </a:p>
          <a:p>
            <a:endParaRPr lang="uk-UA" sz="1000" dirty="0">
              <a:solidFill>
                <a:schemeClr val="tx1"/>
              </a:solidFill>
            </a:endParaRPr>
          </a:p>
          <a:p>
            <a:r>
              <a:rPr lang="uk-UA" sz="2400" dirty="0">
                <a:solidFill>
                  <a:schemeClr val="tx1"/>
                </a:solidFill>
              </a:rPr>
              <a:t>Екологічно збалансований місцевий економічний розвиток: </a:t>
            </a:r>
          </a:p>
          <a:p>
            <a:pPr lvl="1"/>
            <a:r>
              <a:rPr lang="uk-UA" sz="2000" dirty="0">
                <a:solidFill>
                  <a:schemeClr val="tx1"/>
                </a:solidFill>
              </a:rPr>
              <a:t>мінімізує негативний вплив на довкілля</a:t>
            </a:r>
          </a:p>
          <a:p>
            <a:pPr lvl="1"/>
            <a:r>
              <a:rPr lang="uk-UA" sz="2000" dirty="0">
                <a:solidFill>
                  <a:schemeClr val="tx1"/>
                </a:solidFill>
              </a:rPr>
              <a:t>сприяє економічним ініціативам, які є дружніми до довкілля</a:t>
            </a:r>
          </a:p>
          <a:p>
            <a:pPr marL="0" indent="0">
              <a:buNone/>
            </a:pPr>
            <a:endParaRPr lang="uk-UA"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3704155192"/>
              </p:ext>
            </p:extLst>
          </p:nvPr>
        </p:nvGraphicFramePr>
        <p:xfrm>
          <a:off x="539552" y="1628800"/>
          <a:ext cx="8352928" cy="1280160"/>
        </p:xfrm>
        <a:graphic>
          <a:graphicData uri="http://schemas.openxmlformats.org/drawingml/2006/table">
            <a:tbl>
              <a:tblPr firstRow="1" bandRow="1">
                <a:tableStyleId>{C083E6E3-FA7D-4D7B-A595-EF9225AFEA82}</a:tableStyleId>
              </a:tblPr>
              <a:tblGrid>
                <a:gridCol w="3744416">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0">
                <a:tc gridSpan="2">
                  <a:txBody>
                    <a:bodyPr/>
                    <a:lstStyle/>
                    <a:p>
                      <a:pPr algn="ctr"/>
                      <a:r>
                        <a:rPr lang="uk-UA" sz="2200" dirty="0">
                          <a:latin typeface="Arial" panose="020B0604020202020204" pitchFamily="34" charset="0"/>
                          <a:cs typeface="Arial" panose="020B0604020202020204" pitchFamily="34" charset="0"/>
                        </a:rPr>
                        <a:t>Економічна діяльність </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uk-UA"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gn="ctr"/>
                      <a:r>
                        <a:rPr lang="uk-UA" sz="2200" dirty="0">
                          <a:latin typeface="Arial" panose="020B0604020202020204" pitchFamily="34" charset="0"/>
                          <a:cs typeface="Arial" panose="020B0604020202020204" pitchFamily="34" charset="0"/>
                        </a:rPr>
                        <a:t>Збалансована </a:t>
                      </a:r>
                    </a:p>
                  </a:txBody>
                  <a:tcPr/>
                </a:tc>
                <a:tc>
                  <a:txBody>
                    <a:bodyPr/>
                    <a:lstStyle/>
                    <a:p>
                      <a:pPr algn="ctr"/>
                      <a:r>
                        <a:rPr lang="uk-UA" sz="2200" dirty="0">
                          <a:latin typeface="Arial" panose="020B0604020202020204" pitchFamily="34" charset="0"/>
                          <a:cs typeface="Arial" panose="020B0604020202020204" pitchFamily="34" charset="0"/>
                        </a:rPr>
                        <a:t>Не виходить за екологічні межі </a:t>
                      </a:r>
                    </a:p>
                  </a:txBody>
                  <a:tcPr/>
                </a:tc>
                <a:extLst>
                  <a:ext uri="{0D108BD9-81ED-4DB2-BD59-A6C34878D82A}">
                    <a16:rowId xmlns:a16="http://schemas.microsoft.com/office/drawing/2014/main" xmlns="" val="10001"/>
                  </a:ext>
                </a:extLst>
              </a:tr>
              <a:tr h="370840">
                <a:tc>
                  <a:txBody>
                    <a:bodyPr/>
                    <a:lstStyle/>
                    <a:p>
                      <a:pPr algn="ctr"/>
                      <a:r>
                        <a:rPr lang="uk-UA" sz="2200" dirty="0">
                          <a:latin typeface="Arial" panose="020B0604020202020204" pitchFamily="34" charset="0"/>
                          <a:cs typeface="Arial" panose="020B0604020202020204" pitchFamily="34" charset="0"/>
                        </a:rPr>
                        <a:t>Незбалансована </a:t>
                      </a:r>
                    </a:p>
                  </a:txBody>
                  <a:tcPr/>
                </a:tc>
                <a:tc>
                  <a:txBody>
                    <a:bodyPr/>
                    <a:lstStyle/>
                    <a:p>
                      <a:pPr algn="ctr"/>
                      <a:r>
                        <a:rPr lang="uk-UA" sz="2200" dirty="0">
                          <a:latin typeface="Arial" panose="020B0604020202020204" pitchFamily="34" charset="0"/>
                          <a:cs typeface="Arial" panose="020B0604020202020204" pitchFamily="34" charset="0"/>
                        </a:rPr>
                        <a:t>Виходить за екологічні межі</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77462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79512" y="188640"/>
            <a:ext cx="8784976" cy="864096"/>
          </a:xfrm>
        </p:spPr>
        <p:txBody>
          <a:bodyPr>
            <a:noAutofit/>
          </a:bodyPr>
          <a:lstStyle/>
          <a:p>
            <a:r>
              <a:rPr lang="uk-UA" altLang="uk-UA" dirty="0"/>
              <a:t>Методологія </a:t>
            </a:r>
            <a:r>
              <a:rPr lang="uk-UA" altLang="uk-UA" dirty="0" err="1"/>
              <a:t>СЕО</a:t>
            </a:r>
            <a:endParaRPr lang="uk-UA" altLang="uk-UA" dirty="0"/>
          </a:p>
        </p:txBody>
      </p:sp>
      <p:graphicFrame>
        <p:nvGraphicFramePr>
          <p:cNvPr id="9" name="Схема 8"/>
          <p:cNvGraphicFramePr/>
          <p:nvPr>
            <p:extLst>
              <p:ext uri="{D42A27DB-BD31-4B8C-83A1-F6EECF244321}">
                <p14:modId xmlns:p14="http://schemas.microsoft.com/office/powerpoint/2010/main" val="271387411"/>
              </p:ext>
            </p:extLst>
          </p:nvPr>
        </p:nvGraphicFramePr>
        <p:xfrm>
          <a:off x="611560" y="1340768"/>
          <a:ext cx="7848872" cy="4536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491880" y="5934670"/>
            <a:ext cx="5400600" cy="923330"/>
          </a:xfrm>
          <a:prstGeom prst="rect">
            <a:avLst/>
          </a:prstGeom>
        </p:spPr>
        <p:txBody>
          <a:bodyPr wrap="square">
            <a:spAutoFit/>
          </a:bodyPr>
          <a:lstStyle/>
          <a:p>
            <a:r>
              <a:rPr lang="uk-UA" altLang="uk-UA" b="1" dirty="0">
                <a:solidFill>
                  <a:srgbClr val="0070C0"/>
                </a:solidFill>
              </a:rPr>
              <a:t>На основі методології  </a:t>
            </a:r>
            <a:r>
              <a:rPr lang="uk-UA" altLang="uk-UA" b="1" dirty="0" err="1">
                <a:solidFill>
                  <a:srgbClr val="0070C0"/>
                </a:solidFill>
              </a:rPr>
              <a:t>СЕО</a:t>
            </a:r>
            <a:r>
              <a:rPr lang="uk-UA" altLang="uk-UA" b="1" dirty="0">
                <a:solidFill>
                  <a:srgbClr val="0070C0"/>
                </a:solidFill>
              </a:rPr>
              <a:t>, застосованої  до стратегій розвитку Дніпропетровської та Львівської областей (2013-2014): проекти </a:t>
            </a:r>
            <a:r>
              <a:rPr lang="uk-UA" altLang="uk-UA" b="1" dirty="0" err="1">
                <a:solidFill>
                  <a:srgbClr val="0070C0"/>
                </a:solidFill>
              </a:rPr>
              <a:t>РЕОП</a:t>
            </a:r>
            <a:r>
              <a:rPr lang="uk-UA" altLang="uk-UA" b="1" dirty="0">
                <a:solidFill>
                  <a:srgbClr val="0070C0"/>
                </a:solidFill>
              </a:rPr>
              <a:t> і </a:t>
            </a:r>
            <a:r>
              <a:rPr lang="uk-UA" altLang="uk-UA" b="1" dirty="0" err="1">
                <a:solidFill>
                  <a:srgbClr val="0070C0"/>
                </a:solidFill>
              </a:rPr>
              <a:t>МЕРМ</a:t>
            </a:r>
            <a:endParaRPr lang="uk-UA" dirty="0"/>
          </a:p>
        </p:txBody>
      </p:sp>
    </p:spTree>
    <p:extLst>
      <p:ext uri="{BB962C8B-B14F-4D97-AF65-F5344CB8AC3E}">
        <p14:creationId xmlns:p14="http://schemas.microsoft.com/office/powerpoint/2010/main" val="3706122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ltLang="uk-UA" dirty="0"/>
              <a:t>1. Підготовчий етап</a:t>
            </a:r>
            <a:endParaRPr lang="uk-UA" dirty="0"/>
          </a:p>
        </p:txBody>
      </p:sp>
      <p:sp>
        <p:nvSpPr>
          <p:cNvPr id="3" name="Содержимое 2"/>
          <p:cNvSpPr>
            <a:spLocks noGrp="1"/>
          </p:cNvSpPr>
          <p:nvPr>
            <p:ph idx="1"/>
          </p:nvPr>
        </p:nvSpPr>
        <p:spPr>
          <a:xfrm>
            <a:off x="323528" y="1628800"/>
            <a:ext cx="8229600" cy="3196951"/>
          </a:xfrm>
        </p:spPr>
        <p:txBody>
          <a:bodyPr>
            <a:normAutofit/>
          </a:bodyPr>
          <a:lstStyle/>
          <a:p>
            <a:pPr marL="717550" lvl="0" indent="-90488">
              <a:buFont typeface="Arial" panose="020B0604020202020204" pitchFamily="34" charset="0"/>
              <a:buChar char="•"/>
            </a:pPr>
            <a:r>
              <a:rPr lang="uk-UA" sz="2400" dirty="0"/>
              <a:t>Створення </a:t>
            </a:r>
            <a:r>
              <a:rPr lang="uk-UA" sz="2400" b="1" dirty="0"/>
              <a:t>Робочої групи (</a:t>
            </a:r>
            <a:r>
              <a:rPr lang="uk-UA" sz="2400" dirty="0"/>
              <a:t>представники різних департаментів міськради, підприємці, науковці, представники громадських організацій, експерти) </a:t>
            </a:r>
          </a:p>
          <a:p>
            <a:pPr marL="717550" lvl="0" indent="-90488">
              <a:buFont typeface="Arial" panose="020B0604020202020204" pitchFamily="34" charset="0"/>
              <a:buChar char="•"/>
            </a:pPr>
            <a:r>
              <a:rPr lang="uk-UA" sz="2400" b="1" dirty="0"/>
              <a:t>Консультації</a:t>
            </a:r>
            <a:r>
              <a:rPr lang="uk-UA" sz="2400" dirty="0"/>
              <a:t> з органами влади </a:t>
            </a:r>
          </a:p>
          <a:p>
            <a:pPr marL="717550" lvl="0" indent="-90488">
              <a:buFont typeface="Arial" panose="020B0604020202020204" pitchFamily="34" charset="0"/>
              <a:buChar char="•"/>
            </a:pPr>
            <a:r>
              <a:rPr lang="uk-UA" sz="2400" b="1" dirty="0"/>
              <a:t>План діяльності</a:t>
            </a:r>
            <a:r>
              <a:rPr lang="uk-UA" sz="2400" dirty="0"/>
              <a:t> Робочої групи</a:t>
            </a:r>
          </a:p>
          <a:p>
            <a:pPr marL="717550" lvl="0" indent="-90488">
              <a:buFont typeface="Arial" panose="020B0604020202020204" pitchFamily="34" charset="0"/>
              <a:buChar char="•"/>
            </a:pPr>
            <a:r>
              <a:rPr lang="uk-UA" sz="2400" b="1" dirty="0"/>
              <a:t>Постійне інформування </a:t>
            </a:r>
            <a:r>
              <a:rPr lang="uk-UA" sz="2400" dirty="0"/>
              <a:t>про процес </a:t>
            </a:r>
            <a:r>
              <a:rPr lang="uk-UA" sz="2400" dirty="0" err="1"/>
              <a:t>СЕО</a:t>
            </a:r>
            <a:endParaRPr lang="uk-UA" sz="2400" dirty="0"/>
          </a:p>
        </p:txBody>
      </p:sp>
    </p:spTree>
    <p:extLst>
      <p:ext uri="{BB962C8B-B14F-4D97-AF65-F5344CB8AC3E}">
        <p14:creationId xmlns:p14="http://schemas.microsoft.com/office/powerpoint/2010/main" val="206908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77446" y="116632"/>
            <a:ext cx="8219256" cy="1296144"/>
          </a:xfrm>
        </p:spPr>
        <p:txBody>
          <a:bodyPr>
            <a:normAutofit/>
          </a:bodyPr>
          <a:lstStyle/>
          <a:p>
            <a:pPr eaLnBrk="1" hangingPunct="1"/>
            <a:r>
              <a:rPr lang="uk-UA" altLang="uk-UA" sz="2800" dirty="0"/>
              <a:t>2. Визначення сфери охоплення СЕО</a:t>
            </a:r>
          </a:p>
        </p:txBody>
      </p:sp>
      <p:sp>
        <p:nvSpPr>
          <p:cNvPr id="3" name="Прямоугольник 2"/>
          <p:cNvSpPr/>
          <p:nvPr/>
        </p:nvSpPr>
        <p:spPr>
          <a:xfrm>
            <a:off x="539552" y="1412776"/>
            <a:ext cx="7848872" cy="1107996"/>
          </a:xfrm>
          <a:prstGeom prst="rect">
            <a:avLst/>
          </a:prstGeom>
        </p:spPr>
        <p:txBody>
          <a:bodyPr wrap="square">
            <a:spAutoFit/>
          </a:bodyPr>
          <a:lstStyle/>
          <a:p>
            <a:pPr marL="285750" lvl="0" indent="-285750">
              <a:buFont typeface="Arial" panose="020B0604020202020204" pitchFamily="34" charset="0"/>
              <a:buChar char="•"/>
            </a:pPr>
            <a:endParaRPr lang="uk-UA"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2400" b="1" dirty="0">
                <a:solidFill>
                  <a:prstClr val="black"/>
                </a:solidFill>
                <a:latin typeface="Arial" panose="020B0604020202020204" pitchFamily="34" charset="0"/>
                <a:cs typeface="Arial" panose="020B0604020202020204" pitchFamily="34" charset="0"/>
              </a:rPr>
              <a:t>Методологія </a:t>
            </a:r>
            <a:r>
              <a:rPr lang="uk-UA" sz="2400" dirty="0" err="1">
                <a:solidFill>
                  <a:prstClr val="black"/>
                </a:solidFill>
                <a:latin typeface="Arial" panose="020B0604020202020204" pitchFamily="34" charset="0"/>
                <a:cs typeface="Arial" panose="020B0604020202020204" pitchFamily="34" charset="0"/>
              </a:rPr>
              <a:t>СЕО</a:t>
            </a:r>
            <a:endParaRPr lang="uk-UA" sz="24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Ключові </a:t>
            </a:r>
            <a:r>
              <a:rPr lang="uk-UA" sz="2400" b="1" dirty="0">
                <a:solidFill>
                  <a:prstClr val="black"/>
                </a:solidFill>
                <a:latin typeface="Arial" panose="020B0604020202020204" pitchFamily="34" charset="0"/>
                <a:cs typeface="Arial" panose="020B0604020202020204" pitchFamily="34" charset="0"/>
              </a:rPr>
              <a:t>екологічні проблеми </a:t>
            </a:r>
            <a:r>
              <a:rPr lang="uk-UA" sz="2400" dirty="0">
                <a:solidFill>
                  <a:prstClr val="black"/>
                </a:solidFill>
                <a:latin typeface="Arial" panose="020B0604020202020204" pitchFamily="34" charset="0"/>
                <a:cs typeface="Arial" panose="020B0604020202020204" pitchFamily="34" charset="0"/>
              </a:rPr>
              <a:t>міста (рейтинг)</a:t>
            </a:r>
          </a:p>
        </p:txBody>
      </p:sp>
    </p:spTree>
    <p:extLst>
      <p:ext uri="{BB962C8B-B14F-4D97-AF65-F5344CB8AC3E}">
        <p14:creationId xmlns:p14="http://schemas.microsoft.com/office/powerpoint/2010/main" val="1616677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Заява про визначення обсягу СЕО (1)</a:t>
            </a:r>
          </a:p>
        </p:txBody>
      </p:sp>
      <p:sp>
        <p:nvSpPr>
          <p:cNvPr id="3" name="Объект 2"/>
          <p:cNvSpPr>
            <a:spLocks noGrp="1"/>
          </p:cNvSpPr>
          <p:nvPr>
            <p:ph idx="1"/>
          </p:nvPr>
        </p:nvSpPr>
        <p:spPr>
          <a:xfrm>
            <a:off x="467544" y="1412776"/>
            <a:ext cx="8435280" cy="4968552"/>
          </a:xfrm>
        </p:spPr>
        <p:txBody>
          <a:bodyPr>
            <a:noAutofit/>
          </a:bodyPr>
          <a:lstStyle/>
          <a:p>
            <a:pPr marL="0" lvl="0" indent="0">
              <a:buNone/>
            </a:pPr>
            <a:r>
              <a:rPr lang="uk-UA" sz="2200" dirty="0"/>
              <a:t>1. </a:t>
            </a:r>
            <a:r>
              <a:rPr lang="uk-UA" sz="2200" b="1" dirty="0"/>
              <a:t>Замовник</a:t>
            </a:r>
            <a:r>
              <a:rPr lang="uk-UA" sz="2200" dirty="0"/>
              <a:t> (повна назва органу виконавчої влади або орган місцевого самоврядування та його поштова адреса). </a:t>
            </a:r>
          </a:p>
          <a:p>
            <a:pPr marL="0" lvl="0" indent="0">
              <a:buNone/>
            </a:pPr>
            <a:r>
              <a:rPr lang="uk-UA" sz="2200" dirty="0"/>
              <a:t>2. </a:t>
            </a:r>
            <a:r>
              <a:rPr lang="uk-UA" sz="2200" b="1" dirty="0"/>
              <a:t>Вид та основні цілі</a:t>
            </a:r>
            <a:r>
              <a:rPr lang="uk-UA" sz="2200" dirty="0"/>
              <a:t> проекту стратегії, програми чи плану розвитку міста або територіальної громади та його зв'язок з іншими документами державного планування. </a:t>
            </a:r>
          </a:p>
          <a:p>
            <a:pPr marL="0" lvl="0" indent="0">
              <a:buNone/>
            </a:pPr>
            <a:r>
              <a:rPr lang="uk-UA" sz="2200" dirty="0"/>
              <a:t>3. Те, якою мірою проект стратегії, програми чи плану розвитку міста або територіальної громади визначає умови для здійснення діяльності або надання документів дозвільного характеру на реалізацію видів діяльності та об'єктів, щодо яких законодавством передбачено </a:t>
            </a:r>
            <a:r>
              <a:rPr lang="uk-UA" sz="2200" b="1" dirty="0"/>
              <a:t>здійснення процедури оцінки впливу на довкілля</a:t>
            </a:r>
            <a:r>
              <a:rPr lang="uk-UA" sz="2200" dirty="0"/>
              <a:t>, у тому числі інформацію щодо визначення місцезнаходження, розміру, потужності або розміщення ресурсів.</a:t>
            </a:r>
          </a:p>
        </p:txBody>
      </p:sp>
    </p:spTree>
    <p:extLst>
      <p:ext uri="{BB962C8B-B14F-4D97-AF65-F5344CB8AC3E}">
        <p14:creationId xmlns:p14="http://schemas.microsoft.com/office/powerpoint/2010/main" val="2291108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Заява про визначення обсягу СЕО (2)</a:t>
            </a:r>
          </a:p>
        </p:txBody>
      </p:sp>
      <p:sp>
        <p:nvSpPr>
          <p:cNvPr id="3" name="Объект 2"/>
          <p:cNvSpPr>
            <a:spLocks noGrp="1"/>
          </p:cNvSpPr>
          <p:nvPr>
            <p:ph idx="1"/>
          </p:nvPr>
        </p:nvSpPr>
        <p:spPr>
          <a:xfrm>
            <a:off x="457200" y="1600201"/>
            <a:ext cx="8435280" cy="4421088"/>
          </a:xfrm>
        </p:spPr>
        <p:txBody>
          <a:bodyPr>
            <a:normAutofit fontScale="55000" lnSpcReduction="20000"/>
          </a:bodyPr>
          <a:lstStyle/>
          <a:p>
            <a:pPr marL="0" lvl="0" indent="0">
              <a:buNone/>
            </a:pPr>
            <a:r>
              <a:rPr lang="uk-UA" sz="4000" dirty="0">
                <a:solidFill>
                  <a:srgbClr val="7030A0"/>
                </a:solidFill>
              </a:rPr>
              <a:t>4. </a:t>
            </a:r>
            <a:r>
              <a:rPr lang="uk-UA" sz="4000" b="1" dirty="0">
                <a:solidFill>
                  <a:srgbClr val="7030A0"/>
                </a:solidFill>
              </a:rPr>
              <a:t>Ймовірні наслідки</a:t>
            </a:r>
            <a:r>
              <a:rPr lang="uk-UA" sz="4000" dirty="0">
                <a:solidFill>
                  <a:srgbClr val="7030A0"/>
                </a:solidFill>
              </a:rPr>
              <a:t>: а) для довкілля, у тому числі для здоров'я населення; б) для територій з природоохоронним статусом; в) транскордонні наслідки для довкілля, у тому числі для здоров’я населення; </a:t>
            </a:r>
          </a:p>
          <a:p>
            <a:pPr marL="0" lvl="0" indent="0">
              <a:buNone/>
            </a:pPr>
            <a:r>
              <a:rPr lang="uk-UA" sz="4000" dirty="0"/>
              <a:t>5. Виправдані </a:t>
            </a:r>
            <a:r>
              <a:rPr lang="uk-UA" sz="4000" b="1" dirty="0"/>
              <a:t>альтернативи</a:t>
            </a:r>
            <a:r>
              <a:rPr lang="uk-UA" sz="4000" dirty="0"/>
              <a:t>, які необхідно розглянути. </a:t>
            </a:r>
          </a:p>
          <a:p>
            <a:pPr marL="0" lvl="0" indent="0">
              <a:buNone/>
            </a:pPr>
            <a:r>
              <a:rPr lang="uk-UA" sz="4000" dirty="0"/>
              <a:t>6. Дослідження, які необхідно провести, </a:t>
            </a:r>
            <a:r>
              <a:rPr lang="uk-UA" sz="4000" b="1" dirty="0"/>
              <a:t>методи і критерії</a:t>
            </a:r>
            <a:r>
              <a:rPr lang="uk-UA" sz="4000" dirty="0"/>
              <a:t>, що використовуватимуться під час СЕО. </a:t>
            </a:r>
          </a:p>
          <a:p>
            <a:pPr marL="0" lvl="0" indent="0">
              <a:buNone/>
            </a:pPr>
            <a:r>
              <a:rPr lang="uk-UA" sz="4000" dirty="0">
                <a:solidFill>
                  <a:srgbClr val="7030A0"/>
                </a:solidFill>
              </a:rPr>
              <a:t>7. </a:t>
            </a:r>
            <a:r>
              <a:rPr lang="uk-UA" sz="4000" b="1" dirty="0">
                <a:solidFill>
                  <a:srgbClr val="7030A0"/>
                </a:solidFill>
              </a:rPr>
              <a:t>Заходи</a:t>
            </a:r>
            <a:r>
              <a:rPr lang="uk-UA" sz="4000" dirty="0">
                <a:solidFill>
                  <a:srgbClr val="7030A0"/>
                </a:solidFill>
              </a:rPr>
              <a:t>, які передбачається розглянути для запобігання, зменшення та пом’якшення негативних наслідків виконання стратегії, програми чи плану розвитку міста або територіальної громади. </a:t>
            </a:r>
          </a:p>
          <a:p>
            <a:pPr marL="0" lvl="0" indent="0">
              <a:buNone/>
            </a:pPr>
            <a:r>
              <a:rPr lang="uk-UA" sz="4000" dirty="0"/>
              <a:t>8. Пропозиції щодо структури та змісту </a:t>
            </a:r>
            <a:r>
              <a:rPr lang="uk-UA" sz="4000" b="1" dirty="0"/>
              <a:t>звіту про СЕО</a:t>
            </a:r>
            <a:r>
              <a:rPr lang="uk-UA" sz="4000" dirty="0"/>
              <a:t>. </a:t>
            </a:r>
          </a:p>
          <a:p>
            <a:pPr marL="0" lvl="0" indent="0">
              <a:buNone/>
            </a:pPr>
            <a:r>
              <a:rPr lang="uk-UA" sz="4000" dirty="0"/>
              <a:t>9. </a:t>
            </a:r>
            <a:r>
              <a:rPr lang="uk-UA" sz="4000" b="1" dirty="0"/>
              <a:t>Орган</a:t>
            </a:r>
            <a:r>
              <a:rPr lang="uk-UA" sz="4000" dirty="0"/>
              <a:t>, до якого подаються зауваження і пропозиції та строки їх подання (повна назва та поштова адреса).</a:t>
            </a:r>
          </a:p>
          <a:p>
            <a:endParaRPr lang="uk-UA" dirty="0"/>
          </a:p>
        </p:txBody>
      </p:sp>
    </p:spTree>
    <p:extLst>
      <p:ext uri="{BB962C8B-B14F-4D97-AF65-F5344CB8AC3E}">
        <p14:creationId xmlns:p14="http://schemas.microsoft.com/office/powerpoint/2010/main" val="2783987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7544" y="269910"/>
            <a:ext cx="8208912" cy="1143000"/>
          </a:xfrm>
        </p:spPr>
        <p:txBody>
          <a:bodyPr>
            <a:normAutofit/>
          </a:bodyPr>
          <a:lstStyle/>
          <a:p>
            <a:pPr eaLnBrk="1" hangingPunct="1"/>
            <a:r>
              <a:rPr lang="uk-UA" altLang="uk-UA" sz="2800" dirty="0"/>
              <a:t>3. Оцінка екологічної ситуації</a:t>
            </a:r>
          </a:p>
        </p:txBody>
      </p:sp>
      <p:sp>
        <p:nvSpPr>
          <p:cNvPr id="8195" name="Номер слайда 4"/>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fld id="{8A1ECE15-427F-465E-B9A4-2E1DE3EEC5E2}" type="slidenum">
              <a:rPr lang="en-US" altLang="uk-UA" sz="1400" smtClean="0">
                <a:latin typeface="Arial" charset="0"/>
              </a:rPr>
              <a:pPr eaLnBrk="1" hangingPunct="1">
                <a:spcBef>
                  <a:spcPct val="0"/>
                </a:spcBef>
                <a:buClrTx/>
                <a:buSzTx/>
                <a:buFontTx/>
                <a:buNone/>
              </a:pPr>
              <a:t>45</a:t>
            </a:fld>
            <a:endParaRPr lang="en-US" altLang="uk-UA" sz="1400">
              <a:latin typeface="Arial" charset="0"/>
            </a:endParaRPr>
          </a:p>
        </p:txBody>
      </p:sp>
      <p:sp>
        <p:nvSpPr>
          <p:cNvPr id="2" name="Прямоугольник 1"/>
          <p:cNvSpPr/>
          <p:nvPr/>
        </p:nvSpPr>
        <p:spPr>
          <a:xfrm>
            <a:off x="755576" y="2204864"/>
            <a:ext cx="7634560" cy="2308324"/>
          </a:xfrm>
          <a:prstGeom prst="rect">
            <a:avLst/>
          </a:prstGeom>
        </p:spPr>
        <p:txBody>
          <a:bodyPr wrap="square">
            <a:spAutoFit/>
          </a:bodyPr>
          <a:lstStyle/>
          <a:p>
            <a:pPr marL="342900" indent="-342900">
              <a:buFont typeface="Arial" panose="020B0604020202020204" pitchFamily="34" charset="0"/>
              <a:buChar char="•"/>
            </a:pPr>
            <a:r>
              <a:rPr lang="uk-UA" sz="2400" dirty="0">
                <a:latin typeface="Arial" panose="020B0604020202020204" pitchFamily="34" charset="0"/>
                <a:cs typeface="Arial" panose="020B0604020202020204" pitchFamily="34" charset="0"/>
              </a:rPr>
              <a:t>Збір та </a:t>
            </a:r>
            <a:r>
              <a:rPr lang="uk-UA" sz="2400" b="1" dirty="0">
                <a:latin typeface="Arial" panose="020B0604020202020204" pitchFamily="34" charset="0"/>
                <a:cs typeface="Arial" panose="020B0604020202020204" pitchFamily="34" charset="0"/>
              </a:rPr>
              <a:t>аналіз інформації </a:t>
            </a:r>
            <a:r>
              <a:rPr lang="uk-UA" sz="2400" dirty="0">
                <a:latin typeface="Arial" panose="020B0604020202020204" pitchFamily="34" charset="0"/>
                <a:cs typeface="Arial" panose="020B0604020202020204" pitchFamily="34" charset="0"/>
              </a:rPr>
              <a:t>про поточний стан складових довкілля, включаючи значення ключових екологічних показників</a:t>
            </a:r>
          </a:p>
          <a:p>
            <a:pPr marL="342900" lvl="0" indent="-34290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Проведення </a:t>
            </a:r>
            <a:r>
              <a:rPr lang="en-CA" sz="2400" b="1" dirty="0">
                <a:solidFill>
                  <a:prstClr val="black"/>
                </a:solidFill>
                <a:latin typeface="Arial" panose="020B0604020202020204" pitchFamily="34" charset="0"/>
                <a:cs typeface="Arial" panose="020B0604020202020204" pitchFamily="34" charset="0"/>
              </a:rPr>
              <a:t>SWOT-</a:t>
            </a:r>
            <a:r>
              <a:rPr lang="uk-UA" sz="2400" b="1" dirty="0">
                <a:solidFill>
                  <a:prstClr val="black"/>
                </a:solidFill>
                <a:latin typeface="Arial" panose="020B0604020202020204" pitchFamily="34" charset="0"/>
                <a:cs typeface="Arial" panose="020B0604020202020204" pitchFamily="34" charset="0"/>
              </a:rPr>
              <a:t>аналізу </a:t>
            </a:r>
            <a:r>
              <a:rPr lang="uk-UA" sz="2400" dirty="0">
                <a:solidFill>
                  <a:prstClr val="black"/>
                </a:solidFill>
                <a:latin typeface="Arial" panose="020B0604020202020204" pitchFamily="34" charset="0"/>
                <a:cs typeface="Arial" panose="020B0604020202020204" pitchFamily="34" charset="0"/>
              </a:rPr>
              <a:t>з погляду екологічної ситуації</a:t>
            </a:r>
          </a:p>
          <a:p>
            <a:pPr marL="342900" lvl="0" indent="-34290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Проведення </a:t>
            </a:r>
            <a:r>
              <a:rPr lang="uk-UA" sz="2400" b="1" dirty="0">
                <a:solidFill>
                  <a:prstClr val="black"/>
                </a:solidFill>
                <a:latin typeface="Arial" panose="020B0604020202020204" pitchFamily="34" charset="0"/>
                <a:cs typeface="Arial" panose="020B0604020202020204" pitchFamily="34" charset="0"/>
              </a:rPr>
              <a:t>аналізу трендів </a:t>
            </a:r>
            <a:r>
              <a:rPr lang="uk-UA" sz="2400" dirty="0">
                <a:solidFill>
                  <a:prstClr val="black"/>
                </a:solidFill>
                <a:latin typeface="Arial" panose="020B0604020202020204" pitchFamily="34" charset="0"/>
                <a:cs typeface="Arial" panose="020B0604020202020204" pitchFamily="34" charset="0"/>
              </a:rPr>
              <a:t>стану довкілля</a:t>
            </a:r>
          </a:p>
        </p:txBody>
      </p:sp>
    </p:spTree>
    <p:extLst>
      <p:ext uri="{BB962C8B-B14F-4D97-AF65-F5344CB8AC3E}">
        <p14:creationId xmlns:p14="http://schemas.microsoft.com/office/powerpoint/2010/main" val="877692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a:t>Динаміка викидів забруднюючих речовин в атмосферне повітря в м. Запоріжжя у 200</a:t>
            </a:r>
            <a:r>
              <a:rPr lang="en-US" sz="2000" dirty="0"/>
              <a:t>0</a:t>
            </a:r>
            <a:r>
              <a:rPr lang="uk-UA" sz="2000" dirty="0"/>
              <a:t>-2015 рр.</a:t>
            </a:r>
          </a:p>
        </p:txBody>
      </p:sp>
      <p:graphicFrame>
        <p:nvGraphicFramePr>
          <p:cNvPr id="4" name="Диаграмма 3"/>
          <p:cNvGraphicFramePr/>
          <p:nvPr/>
        </p:nvGraphicFramePr>
        <p:xfrm>
          <a:off x="0" y="1268760"/>
          <a:ext cx="914400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837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67544" y="260648"/>
            <a:ext cx="8208912" cy="1143000"/>
          </a:xfrm>
        </p:spPr>
        <p:txBody>
          <a:bodyPr>
            <a:normAutofit/>
          </a:bodyPr>
          <a:lstStyle/>
          <a:p>
            <a:pPr eaLnBrk="1" hangingPunct="1"/>
            <a:r>
              <a:rPr lang="uk-UA" altLang="uk-UA" sz="2800" dirty="0"/>
              <a:t>4. Проведення СЕО</a:t>
            </a:r>
          </a:p>
        </p:txBody>
      </p:sp>
      <p:sp>
        <p:nvSpPr>
          <p:cNvPr id="9219" name="Номер слайда 4"/>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fld id="{A17AE0BC-751D-4EA2-810F-20D1601C2709}" type="slidenum">
              <a:rPr lang="en-US" altLang="uk-UA" sz="1400" smtClean="0">
                <a:latin typeface="Arial" charset="0"/>
              </a:rPr>
              <a:pPr eaLnBrk="1" hangingPunct="1">
                <a:spcBef>
                  <a:spcPct val="0"/>
                </a:spcBef>
                <a:buClrTx/>
                <a:buSzTx/>
                <a:buFontTx/>
                <a:buNone/>
              </a:pPr>
              <a:t>47</a:t>
            </a:fld>
            <a:endParaRPr lang="en-US" altLang="uk-UA" sz="1400">
              <a:latin typeface="Arial" charset="0"/>
            </a:endParaRPr>
          </a:p>
        </p:txBody>
      </p:sp>
      <p:sp>
        <p:nvSpPr>
          <p:cNvPr id="2" name="Прямоугольник 1"/>
          <p:cNvSpPr/>
          <p:nvPr/>
        </p:nvSpPr>
        <p:spPr>
          <a:xfrm>
            <a:off x="683568" y="1674674"/>
            <a:ext cx="7344816" cy="2677656"/>
          </a:xfrm>
          <a:prstGeom prst="rect">
            <a:avLst/>
          </a:prstGeom>
        </p:spPr>
        <p:txBody>
          <a:bodyPr wrap="square">
            <a:spAutoFit/>
          </a:bodyPr>
          <a:lstStyle/>
          <a:p>
            <a:pPr marL="285750" lvl="0" indent="-285750">
              <a:buFont typeface="Arial" panose="020B0604020202020204" pitchFamily="34" charset="0"/>
              <a:buChar char="•"/>
            </a:pPr>
            <a:r>
              <a:rPr lang="uk-UA" sz="2400" dirty="0">
                <a:latin typeface="Arial" panose="020B0604020202020204" pitchFamily="34" charset="0"/>
                <a:cs typeface="Arial" panose="020B0604020202020204" pitchFamily="34" charset="0"/>
              </a:rPr>
              <a:t>Проведений </a:t>
            </a:r>
            <a:r>
              <a:rPr lang="uk-UA" sz="2400" b="1" dirty="0">
                <a:latin typeface="Arial" panose="020B0604020202020204" pitchFamily="34" charset="0"/>
                <a:cs typeface="Arial" panose="020B0604020202020204" pitchFamily="34" charset="0"/>
              </a:rPr>
              <a:t>аналіз відповідності цілей </a:t>
            </a:r>
            <a:r>
              <a:rPr lang="uk-UA" sz="2400" dirty="0">
                <a:latin typeface="Arial" panose="020B0604020202020204" pitchFamily="34" charset="0"/>
                <a:cs typeface="Arial" panose="020B0604020202020204" pitchFamily="34" charset="0"/>
              </a:rPr>
              <a:t>Стратегії регіональним екологічним цілям</a:t>
            </a:r>
          </a:p>
          <a:p>
            <a:pPr marL="285750" lvl="0" indent="-285750">
              <a:buFont typeface="Arial" panose="020B0604020202020204" pitchFamily="34" charset="0"/>
              <a:buChar char="•"/>
            </a:pPr>
            <a:r>
              <a:rPr lang="uk-UA" sz="2400" dirty="0">
                <a:latin typeface="Arial" panose="020B0604020202020204" pitchFamily="34" charset="0"/>
                <a:cs typeface="Arial" panose="020B0604020202020204" pitchFamily="34" charset="0"/>
              </a:rPr>
              <a:t>Визначення можливих </a:t>
            </a:r>
            <a:r>
              <a:rPr lang="uk-UA" sz="2400" b="1" dirty="0">
                <a:latin typeface="Arial" panose="020B0604020202020204" pitchFamily="34" charset="0"/>
                <a:cs typeface="Arial" panose="020B0604020202020204" pitchFamily="34" charset="0"/>
              </a:rPr>
              <a:t>чинників змін </a:t>
            </a:r>
            <a:r>
              <a:rPr lang="uk-UA" sz="2400" dirty="0">
                <a:latin typeface="Arial" panose="020B0604020202020204" pitchFamily="34" charset="0"/>
                <a:cs typeface="Arial" panose="020B0604020202020204" pitchFamily="34" charset="0"/>
              </a:rPr>
              <a:t>антропогенного та природного характеру</a:t>
            </a:r>
          </a:p>
          <a:p>
            <a:pPr marL="285750" lvl="0" indent="-285750">
              <a:buFont typeface="Arial" panose="020B0604020202020204" pitchFamily="34" charset="0"/>
              <a:buChar char="•"/>
            </a:pPr>
            <a:r>
              <a:rPr lang="uk-UA" sz="2400" dirty="0">
                <a:latin typeface="Arial" panose="020B0604020202020204" pitchFamily="34" charset="0"/>
                <a:cs typeface="Arial" panose="020B0604020202020204" pitchFamily="34" charset="0"/>
              </a:rPr>
              <a:t>За контрольним переліком проведена експертна оцінка </a:t>
            </a:r>
            <a:r>
              <a:rPr lang="uk-UA" sz="2400" b="1" dirty="0">
                <a:latin typeface="Arial" panose="020B0604020202020204" pitchFamily="34" charset="0"/>
                <a:cs typeface="Arial" panose="020B0604020202020204" pitchFamily="34" charset="0"/>
              </a:rPr>
              <a:t>ймовірних впливів </a:t>
            </a:r>
            <a:r>
              <a:rPr lang="uk-UA" sz="2400" dirty="0">
                <a:latin typeface="Arial" panose="020B0604020202020204" pitchFamily="34" charset="0"/>
                <a:cs typeface="Arial" panose="020B0604020202020204" pitchFamily="34" charset="0"/>
              </a:rPr>
              <a:t>на довкілля   </a:t>
            </a:r>
          </a:p>
        </p:txBody>
      </p:sp>
    </p:spTree>
    <p:extLst>
      <p:ext uri="{BB962C8B-B14F-4D97-AF65-F5344CB8AC3E}">
        <p14:creationId xmlns:p14="http://schemas.microsoft.com/office/powerpoint/2010/main" val="310310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1143000"/>
          </a:xfrm>
        </p:spPr>
        <p:txBody>
          <a:bodyPr>
            <a:normAutofit fontScale="90000"/>
          </a:bodyPr>
          <a:lstStyle/>
          <a:p>
            <a:r>
              <a:rPr lang="uk-UA" dirty="0"/>
              <a:t>4. Аналіз відповідності цілей Стратегії регіональним екологічним цілям</a:t>
            </a:r>
          </a:p>
        </p:txBody>
      </p:sp>
      <p:graphicFrame>
        <p:nvGraphicFramePr>
          <p:cNvPr id="4" name="Содержимое 3"/>
          <p:cNvGraphicFramePr>
            <a:graphicFrameLocks noGrp="1"/>
          </p:cNvGraphicFramePr>
          <p:nvPr>
            <p:ph idx="1"/>
          </p:nvPr>
        </p:nvGraphicFramePr>
        <p:xfrm>
          <a:off x="179510" y="1349528"/>
          <a:ext cx="8568955" cy="4671760"/>
        </p:xfrm>
        <a:graphic>
          <a:graphicData uri="http://schemas.openxmlformats.org/drawingml/2006/table">
            <a:tbl>
              <a:tblPr firstRow="1" bandRow="1">
                <a:tableStyleId>{5940675A-B579-460E-94D1-54222C63F5DA}</a:tableStyleId>
              </a:tblPr>
              <a:tblGrid>
                <a:gridCol w="2944190">
                  <a:extLst>
                    <a:ext uri="{9D8B030D-6E8A-4147-A177-3AD203B41FA5}">
                      <a16:colId xmlns:a16="http://schemas.microsoft.com/office/drawing/2014/main" xmlns="" val="20000"/>
                    </a:ext>
                  </a:extLst>
                </a:gridCol>
                <a:gridCol w="1232276">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263282">
                  <a:extLst>
                    <a:ext uri="{9D8B030D-6E8A-4147-A177-3AD203B41FA5}">
                      <a16:colId xmlns:a16="http://schemas.microsoft.com/office/drawing/2014/main" xmlns="" val="20003"/>
                    </a:ext>
                  </a:extLst>
                </a:gridCol>
                <a:gridCol w="1617039">
                  <a:extLst>
                    <a:ext uri="{9D8B030D-6E8A-4147-A177-3AD203B41FA5}">
                      <a16:colId xmlns:a16="http://schemas.microsoft.com/office/drawing/2014/main" xmlns="" val="20004"/>
                    </a:ext>
                  </a:extLst>
                </a:gridCol>
              </a:tblGrid>
              <a:tr h="135256">
                <a:tc rowSpan="2">
                  <a:txBody>
                    <a:bodyPr/>
                    <a:lstStyle/>
                    <a:p>
                      <a:pPr algn="ctr">
                        <a:spcAft>
                          <a:spcPts val="0"/>
                        </a:spcAft>
                      </a:pPr>
                      <a:r>
                        <a:rPr lang="uk-UA" sz="1200" b="1" dirty="0">
                          <a:latin typeface="Arial"/>
                          <a:ea typeface="Calibri"/>
                        </a:rPr>
                        <a:t>Регіональні екологічні цілі</a:t>
                      </a:r>
                      <a:endParaRPr lang="uk-UA" sz="1200" dirty="0">
                        <a:latin typeface="Arial"/>
                        <a:ea typeface="Times New Roman"/>
                      </a:endParaRPr>
                    </a:p>
                  </a:txBody>
                  <a:tcPr marL="68580" marR="68580" marT="0" marB="0" anchor="ctr"/>
                </a:tc>
                <a:tc gridSpan="4">
                  <a:txBody>
                    <a:bodyPr/>
                    <a:lstStyle/>
                    <a:p>
                      <a:pPr algn="ctr">
                        <a:spcAft>
                          <a:spcPts val="0"/>
                        </a:spcAft>
                      </a:pPr>
                      <a:r>
                        <a:rPr lang="uk-UA" sz="1200" b="1" dirty="0">
                          <a:latin typeface="Arial"/>
                          <a:ea typeface="Calibri"/>
                        </a:rPr>
                        <a:t>Стратегічні напрями Стратегії розвитку </a:t>
                      </a:r>
                      <a:r>
                        <a:rPr lang="uk-UA" sz="1200" b="1" dirty="0">
                          <a:solidFill>
                            <a:srgbClr val="FF0000"/>
                          </a:solidFill>
                          <a:latin typeface="Arial"/>
                          <a:ea typeface="Calibri"/>
                        </a:rPr>
                        <a:t>міста Івано-Франківськ</a:t>
                      </a:r>
                      <a:endParaRPr lang="uk-UA" sz="1200" dirty="0">
                        <a:solidFill>
                          <a:srgbClr val="FF0000"/>
                        </a:solidFill>
                        <a:latin typeface="Arial"/>
                        <a:ea typeface="Times New Roman"/>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0"/>
                  </a:ext>
                </a:extLst>
              </a:tr>
              <a:tr h="839652">
                <a:tc vMerge="1">
                  <a:txBody>
                    <a:bodyPr/>
                    <a:lstStyle/>
                    <a:p>
                      <a:endParaRPr lang="uk-UA"/>
                    </a:p>
                  </a:txBody>
                  <a:tcPr/>
                </a:tc>
                <a:tc>
                  <a:txBody>
                    <a:bodyPr/>
                    <a:lstStyle/>
                    <a:p>
                      <a:pPr algn="ctr">
                        <a:spcAft>
                          <a:spcPts val="0"/>
                        </a:spcAft>
                      </a:pPr>
                      <a:r>
                        <a:rPr lang="uk-UA" sz="1200" dirty="0">
                          <a:latin typeface="Arial"/>
                          <a:ea typeface="Calibri"/>
                        </a:rPr>
                        <a:t>А. Місто підтримки інвестицій та р</a:t>
                      </a:r>
                      <a:r>
                        <a:rPr lang="uk-UA" sz="1200" kern="1200" dirty="0">
                          <a:solidFill>
                            <a:srgbClr val="000000"/>
                          </a:solidFill>
                          <a:latin typeface="Arial"/>
                          <a:ea typeface="Times New Roman"/>
                        </a:rPr>
                        <a:t>озвитку бізнесу</a:t>
                      </a:r>
                      <a:r>
                        <a:rPr lang="uk-UA" sz="1200" dirty="0">
                          <a:latin typeface="Arial"/>
                          <a:ea typeface="Calibri"/>
                        </a:rPr>
                        <a:t> </a:t>
                      </a:r>
                      <a:endParaRPr lang="uk-UA" sz="1200" dirty="0">
                        <a:latin typeface="Arial"/>
                        <a:ea typeface="Times New Roman"/>
                      </a:endParaRPr>
                    </a:p>
                  </a:txBody>
                  <a:tcPr marL="68580" marR="68580" marT="0" marB="0"/>
                </a:tc>
                <a:tc>
                  <a:txBody>
                    <a:bodyPr/>
                    <a:lstStyle/>
                    <a:p>
                      <a:pPr algn="ctr">
                        <a:spcAft>
                          <a:spcPts val="0"/>
                        </a:spcAft>
                      </a:pPr>
                      <a:r>
                        <a:rPr lang="en-US" sz="1200" kern="1200" dirty="0">
                          <a:solidFill>
                            <a:srgbClr val="000000"/>
                          </a:solidFill>
                          <a:latin typeface="Arial"/>
                          <a:ea typeface="Times New Roman"/>
                        </a:rPr>
                        <a:t>B</a:t>
                      </a:r>
                      <a:r>
                        <a:rPr lang="uk-UA" sz="1200" kern="1200" dirty="0">
                          <a:solidFill>
                            <a:srgbClr val="000000"/>
                          </a:solidFill>
                          <a:latin typeface="Arial"/>
                          <a:ea typeface="Times New Roman"/>
                        </a:rPr>
                        <a:t>. Місто </a:t>
                      </a:r>
                      <a:r>
                        <a:rPr lang="uk-UA" sz="1200" kern="1200" dirty="0" err="1">
                          <a:solidFill>
                            <a:srgbClr val="000000"/>
                          </a:solidFill>
                          <a:latin typeface="Arial"/>
                          <a:ea typeface="Times New Roman"/>
                        </a:rPr>
                        <a:t>енергоефективної</a:t>
                      </a:r>
                      <a:r>
                        <a:rPr lang="uk-UA" sz="1200" kern="1200" dirty="0">
                          <a:solidFill>
                            <a:srgbClr val="000000"/>
                          </a:solidFill>
                          <a:latin typeface="Arial"/>
                          <a:ea typeface="Times New Roman"/>
                        </a:rPr>
                        <a:t> та дружньої до довкілля інфраструктури </a:t>
                      </a:r>
                      <a:endParaRPr lang="uk-UA" sz="1200" dirty="0">
                        <a:latin typeface="Arial"/>
                        <a:ea typeface="Times New Roman"/>
                      </a:endParaRPr>
                    </a:p>
                  </a:txBody>
                  <a:tcPr marL="68580" marR="68580" marT="0" marB="0" anchor="ctr"/>
                </a:tc>
                <a:tc>
                  <a:txBody>
                    <a:bodyPr/>
                    <a:lstStyle/>
                    <a:p>
                      <a:pPr algn="ctr">
                        <a:spcAft>
                          <a:spcPts val="0"/>
                        </a:spcAft>
                      </a:pPr>
                      <a:r>
                        <a:rPr lang="en-US" sz="1200" kern="1200" dirty="0">
                          <a:solidFill>
                            <a:srgbClr val="000000"/>
                          </a:solidFill>
                          <a:latin typeface="Arial"/>
                          <a:ea typeface="Times New Roman"/>
                        </a:rPr>
                        <a:t>C</a:t>
                      </a:r>
                      <a:r>
                        <a:rPr lang="uk-UA" sz="1200" kern="1200" dirty="0">
                          <a:solidFill>
                            <a:srgbClr val="000000"/>
                          </a:solidFill>
                          <a:latin typeface="Arial"/>
                          <a:ea typeface="Times New Roman"/>
                        </a:rPr>
                        <a:t>. Місто відкритої влади і сучасного управління </a:t>
                      </a:r>
                      <a:endParaRPr lang="uk-UA" sz="1200" dirty="0">
                        <a:latin typeface="Arial"/>
                        <a:ea typeface="Times New Roman"/>
                      </a:endParaRPr>
                    </a:p>
                  </a:txBody>
                  <a:tcPr marL="68580" marR="68580" marT="0" marB="0" anchor="ctr"/>
                </a:tc>
                <a:tc>
                  <a:txBody>
                    <a:bodyPr/>
                    <a:lstStyle/>
                    <a:p>
                      <a:pPr algn="ctr">
                        <a:spcAft>
                          <a:spcPts val="0"/>
                        </a:spcAft>
                      </a:pPr>
                      <a:r>
                        <a:rPr lang="uk-UA" sz="1200" dirty="0">
                          <a:latin typeface="Arial"/>
                          <a:ea typeface="Times New Roman"/>
                        </a:rPr>
                        <a:t>D. Місто якісної освіти, медицини, різноформатного культурного середовища</a:t>
                      </a:r>
                    </a:p>
                  </a:txBody>
                  <a:tcPr marL="68580" marR="68580" marT="0" marB="0" anchor="ctr"/>
                </a:tc>
                <a:extLst>
                  <a:ext uri="{0D108BD9-81ED-4DB2-BD59-A6C34878D82A}">
                    <a16:rowId xmlns:a16="http://schemas.microsoft.com/office/drawing/2014/main" xmlns="" val="10001"/>
                  </a:ext>
                </a:extLst>
              </a:tr>
              <a:tr h="705307">
                <a:tc>
                  <a:txBody>
                    <a:bodyPr/>
                    <a:lstStyle/>
                    <a:p>
                      <a:pPr>
                        <a:spcAft>
                          <a:spcPts val="0"/>
                        </a:spcAft>
                      </a:pPr>
                      <a:r>
                        <a:rPr lang="uk-UA" sz="1400" dirty="0">
                          <a:latin typeface="Arial"/>
                          <a:ea typeface="Calibri"/>
                        </a:rPr>
                        <a:t>1. </a:t>
                      </a:r>
                      <a:r>
                        <a:rPr lang="uk-UA" sz="1400" dirty="0">
                          <a:latin typeface="Arial"/>
                          <a:ea typeface="Times New Roman"/>
                        </a:rPr>
                        <a:t>Підвищення ефективності управління енергетичними ресурсами</a:t>
                      </a: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800" b="1" dirty="0">
                          <a:solidFill>
                            <a:srgbClr val="00B050"/>
                          </a:solidFill>
                          <a:latin typeface="Arial"/>
                          <a:ea typeface="Calibri"/>
                        </a:rPr>
                        <a:t>++</a:t>
                      </a:r>
                      <a:endParaRPr lang="uk-UA" sz="1100" dirty="0">
                        <a:latin typeface="Arial"/>
                        <a:ea typeface="Times New Roman"/>
                      </a:endParaRPr>
                    </a:p>
                  </a:txBody>
                  <a:tcPr marL="68580" marR="68580" marT="0" marB="0" anchor="ctr"/>
                </a:tc>
                <a:tc>
                  <a:txBody>
                    <a:bodyPr/>
                    <a:lstStyle/>
                    <a:p>
                      <a:pPr algn="ctr">
                        <a:spcAft>
                          <a:spcPts val="0"/>
                        </a:spcAft>
                      </a:pPr>
                      <a:r>
                        <a:rPr lang="uk-UA" sz="1400" b="1" dirty="0">
                          <a:latin typeface="Arial"/>
                          <a:ea typeface="Calibri"/>
                        </a:rPr>
                        <a:t>0</a:t>
                      </a:r>
                      <a:endParaRPr lang="uk-UA" sz="1100" dirty="0">
                        <a:latin typeface="Arial"/>
                        <a:ea typeface="Times New Roman"/>
                      </a:endParaRP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extLst>
                  <a:ext uri="{0D108BD9-81ED-4DB2-BD59-A6C34878D82A}">
                    <a16:rowId xmlns:a16="http://schemas.microsoft.com/office/drawing/2014/main" xmlns="" val="10002"/>
                  </a:ext>
                </a:extLst>
              </a:tr>
              <a:tr h="471354">
                <a:tc>
                  <a:txBody>
                    <a:bodyPr/>
                    <a:lstStyle/>
                    <a:p>
                      <a:pPr>
                        <a:spcAft>
                          <a:spcPts val="0"/>
                        </a:spcAft>
                      </a:pPr>
                      <a:r>
                        <a:rPr lang="uk-UA" sz="1400" dirty="0">
                          <a:latin typeface="Arial"/>
                          <a:ea typeface="Calibri"/>
                        </a:rPr>
                        <a:t>2. </a:t>
                      </a:r>
                      <a:r>
                        <a:rPr lang="uk-UA" sz="1400" dirty="0">
                          <a:latin typeface="Arial"/>
                          <a:ea typeface="Times New Roman"/>
                        </a:rPr>
                        <a:t>Підтримка альтернативної енергетики</a:t>
                      </a: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extLst>
                  <a:ext uri="{0D108BD9-81ED-4DB2-BD59-A6C34878D82A}">
                    <a16:rowId xmlns:a16="http://schemas.microsoft.com/office/drawing/2014/main" xmlns="" val="10003"/>
                  </a:ext>
                </a:extLst>
              </a:tr>
              <a:tr h="705307">
                <a:tc>
                  <a:txBody>
                    <a:bodyPr/>
                    <a:lstStyle/>
                    <a:p>
                      <a:pPr>
                        <a:spcAft>
                          <a:spcPts val="0"/>
                        </a:spcAft>
                      </a:pPr>
                      <a:r>
                        <a:rPr lang="uk-UA" sz="1400" dirty="0">
                          <a:latin typeface="Arial"/>
                          <a:ea typeface="Calibri"/>
                        </a:rPr>
                        <a:t>3. </a:t>
                      </a:r>
                      <a:r>
                        <a:rPr lang="uk-UA" sz="1400" kern="50" dirty="0">
                          <a:solidFill>
                            <a:srgbClr val="000000"/>
                          </a:solidFill>
                          <a:latin typeface="Arial"/>
                          <a:ea typeface="Lucida Sans Unicode"/>
                        </a:rPr>
                        <a:t>Запобігання та ліквідація наслідків надзвичайних екологічних ситуацій</a:t>
                      </a:r>
                      <a:endParaRPr lang="uk-UA" sz="1400" dirty="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extLst>
                  <a:ext uri="{0D108BD9-81ED-4DB2-BD59-A6C34878D82A}">
                    <a16:rowId xmlns:a16="http://schemas.microsoft.com/office/drawing/2014/main" xmlns="" val="10004"/>
                  </a:ext>
                </a:extLst>
              </a:tr>
              <a:tr h="705307">
                <a:tc>
                  <a:txBody>
                    <a:bodyPr/>
                    <a:lstStyle/>
                    <a:p>
                      <a:pPr>
                        <a:spcAft>
                          <a:spcPts val="0"/>
                        </a:spcAft>
                      </a:pPr>
                      <a:r>
                        <a:rPr lang="uk-UA" sz="1400" dirty="0">
                          <a:latin typeface="Arial"/>
                          <a:ea typeface="Calibri"/>
                        </a:rPr>
                        <a:t>4. </a:t>
                      </a:r>
                      <a:r>
                        <a:rPr lang="uk-UA" sz="1400" kern="50" dirty="0">
                          <a:solidFill>
                            <a:srgbClr val="000000"/>
                          </a:solidFill>
                          <a:latin typeface="Arial"/>
                          <a:ea typeface="Lucida Sans Unicode"/>
                        </a:rPr>
                        <a:t>Зменшення негативного впливу на довкілля промислових та житлово-комунальних об’єктів</a:t>
                      </a:r>
                      <a:endParaRPr lang="uk-UA" sz="1400" dirty="0">
                        <a:latin typeface="Arial"/>
                        <a:ea typeface="Times New Roman"/>
                      </a:endParaRP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800" b="1" dirty="0">
                          <a:solidFill>
                            <a:srgbClr val="00B050"/>
                          </a:solidFill>
                          <a:latin typeface="Arial"/>
                          <a:ea typeface="Calibri"/>
                        </a:rPr>
                        <a:t>++</a:t>
                      </a:r>
                      <a:endParaRPr lang="uk-UA" sz="1100" dirty="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extLst>
                  <a:ext uri="{0D108BD9-81ED-4DB2-BD59-A6C34878D82A}">
                    <a16:rowId xmlns:a16="http://schemas.microsoft.com/office/drawing/2014/main" xmlns="" val="10005"/>
                  </a:ext>
                </a:extLst>
              </a:tr>
              <a:tr h="470205">
                <a:tc>
                  <a:txBody>
                    <a:bodyPr/>
                    <a:lstStyle/>
                    <a:p>
                      <a:pPr>
                        <a:spcAft>
                          <a:spcPts val="0"/>
                        </a:spcAft>
                      </a:pPr>
                      <a:r>
                        <a:rPr lang="uk-UA" sz="1400" dirty="0">
                          <a:latin typeface="Arial"/>
                          <a:ea typeface="Calibri"/>
                        </a:rPr>
                        <a:t>5. </a:t>
                      </a:r>
                      <a:r>
                        <a:rPr lang="uk-UA" sz="1400" kern="50" dirty="0">
                          <a:solidFill>
                            <a:srgbClr val="000000"/>
                          </a:solidFill>
                          <a:latin typeface="Arial"/>
                          <a:ea typeface="Lucida Sans Unicode"/>
                        </a:rPr>
                        <a:t>Розвиток </a:t>
                      </a:r>
                      <a:r>
                        <a:rPr lang="uk-UA" sz="1400" kern="50" dirty="0" err="1">
                          <a:solidFill>
                            <a:srgbClr val="000000"/>
                          </a:solidFill>
                          <a:latin typeface="Arial"/>
                          <a:ea typeface="Lucida Sans Unicode"/>
                        </a:rPr>
                        <a:t>екомережі</a:t>
                      </a:r>
                      <a:r>
                        <a:rPr lang="uk-UA" sz="1400" kern="50" dirty="0">
                          <a:solidFill>
                            <a:srgbClr val="000000"/>
                          </a:solidFill>
                          <a:latin typeface="Arial"/>
                          <a:ea typeface="Lucida Sans Unicode"/>
                        </a:rPr>
                        <a:t> та збереження </a:t>
                      </a:r>
                      <a:r>
                        <a:rPr lang="uk-UA" sz="1400" kern="50" dirty="0" err="1">
                          <a:solidFill>
                            <a:srgbClr val="000000"/>
                          </a:solidFill>
                          <a:latin typeface="Arial"/>
                          <a:ea typeface="Lucida Sans Unicode"/>
                        </a:rPr>
                        <a:t>біорізноманіття</a:t>
                      </a:r>
                      <a:endParaRPr lang="uk-UA" sz="1400" dirty="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tc>
                  <a:txBody>
                    <a:bodyPr/>
                    <a:lstStyle/>
                    <a:p>
                      <a:pPr algn="ctr">
                        <a:spcAft>
                          <a:spcPts val="0"/>
                        </a:spcAft>
                      </a:pPr>
                      <a:r>
                        <a:rPr lang="uk-UA" sz="1400" b="1">
                          <a:latin typeface="Arial"/>
                          <a:ea typeface="Calibri"/>
                        </a:rPr>
                        <a:t>0</a:t>
                      </a:r>
                      <a:endParaRPr lang="uk-UA" sz="1100">
                        <a:latin typeface="Arial"/>
                        <a:ea typeface="Times New Roman"/>
                      </a:endParaRPr>
                    </a:p>
                  </a:txBody>
                  <a:tcPr marL="68580" marR="68580" marT="0" marB="0" anchor="ctr"/>
                </a:tc>
                <a:extLst>
                  <a:ext uri="{0D108BD9-81ED-4DB2-BD59-A6C34878D82A}">
                    <a16:rowId xmlns:a16="http://schemas.microsoft.com/office/drawing/2014/main" xmlns="" val="10006"/>
                  </a:ext>
                </a:extLst>
              </a:tr>
              <a:tr h="517000">
                <a:tc>
                  <a:txBody>
                    <a:bodyPr/>
                    <a:lstStyle/>
                    <a:p>
                      <a:pPr>
                        <a:spcAft>
                          <a:spcPts val="0"/>
                        </a:spcAft>
                      </a:pPr>
                      <a:r>
                        <a:rPr lang="uk-UA" sz="1400" dirty="0">
                          <a:latin typeface="Arial"/>
                          <a:ea typeface="Calibri"/>
                        </a:rPr>
                        <a:t>6. </a:t>
                      </a:r>
                      <a:r>
                        <a:rPr lang="uk-UA" sz="1400" kern="50" dirty="0">
                          <a:solidFill>
                            <a:srgbClr val="000000"/>
                          </a:solidFill>
                          <a:latin typeface="Arial"/>
                          <a:ea typeface="Lucida Sans Unicode"/>
                        </a:rPr>
                        <a:t>Збереження навколишнього природного середовища</a:t>
                      </a:r>
                      <a:endParaRPr lang="uk-UA" sz="1400" dirty="0">
                        <a:latin typeface="Arial"/>
                        <a:ea typeface="Times New Roman"/>
                      </a:endParaRP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800" b="1" dirty="0">
                          <a:solidFill>
                            <a:srgbClr val="00B050"/>
                          </a:solidFill>
                          <a:latin typeface="Arial"/>
                          <a:ea typeface="Calibri"/>
                        </a:rPr>
                        <a:t>++</a:t>
                      </a:r>
                      <a:endParaRPr lang="uk-UA" sz="1100" dirty="0">
                        <a:latin typeface="Arial"/>
                        <a:ea typeface="Times New Roman"/>
                      </a:endParaRPr>
                    </a:p>
                  </a:txBody>
                  <a:tcPr marL="68580" marR="68580" marT="0" marB="0" anchor="ctr"/>
                </a:tc>
                <a:tc>
                  <a:txBody>
                    <a:bodyPr/>
                    <a:lstStyle/>
                    <a:p>
                      <a:pPr algn="ctr">
                        <a:spcAft>
                          <a:spcPts val="0"/>
                        </a:spcAft>
                      </a:pPr>
                      <a:r>
                        <a:rPr lang="uk-UA" sz="1800" b="1">
                          <a:solidFill>
                            <a:srgbClr val="00B050"/>
                          </a:solidFill>
                          <a:latin typeface="Arial"/>
                          <a:ea typeface="Calibri"/>
                        </a:rPr>
                        <a:t>+</a:t>
                      </a:r>
                      <a:endParaRPr lang="uk-UA" sz="1100">
                        <a:latin typeface="Arial"/>
                        <a:ea typeface="Times New Roman"/>
                      </a:endParaRPr>
                    </a:p>
                  </a:txBody>
                  <a:tcPr marL="68580" marR="68580" marT="0" marB="0" anchor="ctr"/>
                </a:tc>
                <a:tc>
                  <a:txBody>
                    <a:bodyPr/>
                    <a:lstStyle/>
                    <a:p>
                      <a:pPr algn="ctr">
                        <a:spcAft>
                          <a:spcPts val="0"/>
                        </a:spcAft>
                      </a:pPr>
                      <a:r>
                        <a:rPr lang="uk-UA" sz="1400" b="1" dirty="0">
                          <a:latin typeface="Arial"/>
                          <a:ea typeface="Calibri"/>
                        </a:rPr>
                        <a:t>0</a:t>
                      </a:r>
                      <a:endParaRPr lang="uk-UA" sz="1100" dirty="0">
                        <a:latin typeface="Arial"/>
                        <a:ea typeface="Times New Roman"/>
                      </a:endParaRPr>
                    </a:p>
                  </a:txBody>
                  <a:tcPr marL="68580" marR="6858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37188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404664"/>
            <a:ext cx="8218984" cy="1008112"/>
          </a:xfrm>
        </p:spPr>
        <p:txBody>
          <a:bodyPr>
            <a:normAutofit/>
          </a:bodyPr>
          <a:lstStyle/>
          <a:p>
            <a:r>
              <a:rPr lang="uk-UA" sz="2400" dirty="0"/>
              <a:t>4. Оцінка ймовірного впливу на довкілля</a:t>
            </a: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625296406"/>
              </p:ext>
            </p:extLst>
          </p:nvPr>
        </p:nvGraphicFramePr>
        <p:xfrm>
          <a:off x="179512" y="1484784"/>
          <a:ext cx="8786875" cy="5187449"/>
        </p:xfrm>
        <a:graphic>
          <a:graphicData uri="http://schemas.openxmlformats.org/drawingml/2006/table">
            <a:tbl>
              <a:tblPr firstRow="1" bandRow="1">
                <a:tableStyleId>{5C22544A-7EE6-4342-B048-85BDC9FD1C3A}</a:tableStyleId>
              </a:tblPr>
              <a:tblGrid>
                <a:gridCol w="5149236">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1333383">
                  <a:extLst>
                    <a:ext uri="{9D8B030D-6E8A-4147-A177-3AD203B41FA5}">
                      <a16:colId xmlns:a16="http://schemas.microsoft.com/office/drawing/2014/main" xmlns="" val="20004"/>
                    </a:ext>
                  </a:extLst>
                </a:gridCol>
              </a:tblGrid>
              <a:tr h="318994">
                <a:tc rowSpan="2">
                  <a:txBody>
                    <a:bodyPr/>
                    <a:lstStyle/>
                    <a:p>
                      <a:pPr algn="ctr">
                        <a:spcAft>
                          <a:spcPts val="0"/>
                        </a:spcAft>
                      </a:pPr>
                      <a:r>
                        <a:rPr lang="uk-UA" sz="1400" b="1" dirty="0">
                          <a:latin typeface="Arial" panose="020B0604020202020204" pitchFamily="34" charset="0"/>
                          <a:ea typeface="Calibri"/>
                          <a:cs typeface="Arial" panose="020B0604020202020204" pitchFamily="34" charset="0"/>
                        </a:rPr>
                        <a:t>Чи може реалізація Стратегії спричинити:</a:t>
                      </a:r>
                      <a:endParaRPr lang="uk-UA" sz="1400" dirty="0">
                        <a:latin typeface="Arial" panose="020B0604020202020204" pitchFamily="34" charset="0"/>
                        <a:ea typeface="Calibri"/>
                        <a:cs typeface="Arial" panose="020B0604020202020204" pitchFamily="34" charset="0"/>
                      </a:endParaRPr>
                    </a:p>
                  </a:txBody>
                  <a:tcPr marL="45720" marR="8890" marT="27305" marB="27305" anchor="ctr"/>
                </a:tc>
                <a:tc gridSpan="3">
                  <a:txBody>
                    <a:bodyPr/>
                    <a:lstStyle/>
                    <a:p>
                      <a:pPr algn="ctr">
                        <a:spcAft>
                          <a:spcPts val="0"/>
                        </a:spcAft>
                      </a:pPr>
                      <a:r>
                        <a:rPr lang="uk-UA" sz="1400" b="1" dirty="0">
                          <a:latin typeface="Arial" panose="020B0604020202020204" pitchFamily="34" charset="0"/>
                          <a:ea typeface="Calibri"/>
                          <a:cs typeface="Arial" panose="020B0604020202020204" pitchFamily="34" charset="0"/>
                        </a:rPr>
                        <a:t>Негативний вплив</a:t>
                      </a:r>
                      <a:endParaRPr lang="uk-UA" sz="1400" dirty="0">
                        <a:latin typeface="Arial" panose="020B0604020202020204" pitchFamily="34" charset="0"/>
                        <a:ea typeface="Calibri"/>
                        <a:cs typeface="Arial" panose="020B0604020202020204" pitchFamily="34" charset="0"/>
                      </a:endParaRPr>
                    </a:p>
                  </a:txBody>
                  <a:tcPr marL="73025" marR="73025" marT="27305" marB="27305" anchor="ctr"/>
                </a:tc>
                <a:tc hMerge="1">
                  <a:txBody>
                    <a:bodyPr/>
                    <a:lstStyle/>
                    <a:p>
                      <a:endParaRPr lang="uk-UA"/>
                    </a:p>
                  </a:txBody>
                  <a:tcPr/>
                </a:tc>
                <a:tc hMerge="1">
                  <a:txBody>
                    <a:bodyPr/>
                    <a:lstStyle/>
                    <a:p>
                      <a:endParaRPr lang="uk-UA"/>
                    </a:p>
                  </a:txBody>
                  <a:tcPr/>
                </a:tc>
                <a:tc rowSpan="2">
                  <a:txBody>
                    <a:bodyPr/>
                    <a:lstStyle/>
                    <a:p>
                      <a:pPr algn="ctr">
                        <a:spcAft>
                          <a:spcPts val="0"/>
                        </a:spcAft>
                      </a:pPr>
                      <a:r>
                        <a:rPr lang="uk-UA" sz="1400" b="1" dirty="0">
                          <a:latin typeface="Arial" panose="020B0604020202020204" pitchFamily="34" charset="0"/>
                          <a:ea typeface="Calibri"/>
                          <a:cs typeface="Arial" panose="020B0604020202020204" pitchFamily="34" charset="0"/>
                        </a:rPr>
                        <a:t>Пом’якшення існуючої ситуації</a:t>
                      </a:r>
                      <a:endParaRPr lang="uk-UA" sz="14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00"/>
                  </a:ext>
                </a:extLst>
              </a:tr>
              <a:tr h="355383">
                <a:tc vMerge="1">
                  <a:txBody>
                    <a:bodyPr/>
                    <a:lstStyle/>
                    <a:p>
                      <a:endParaRPr lang="uk-UA"/>
                    </a:p>
                  </a:txBody>
                  <a:tcPr/>
                </a:tc>
                <a:tc>
                  <a:txBody>
                    <a:bodyPr/>
                    <a:lstStyle/>
                    <a:p>
                      <a:pPr algn="ctr">
                        <a:spcAft>
                          <a:spcPts val="0"/>
                        </a:spcAft>
                      </a:pPr>
                      <a:r>
                        <a:rPr lang="uk-UA" sz="1400" b="1" dirty="0">
                          <a:latin typeface="Arial" panose="020B0604020202020204" pitchFamily="34" charset="0"/>
                          <a:ea typeface="Calibri"/>
                          <a:cs typeface="Arial" panose="020B0604020202020204" pitchFamily="34" charset="0"/>
                        </a:rPr>
                        <a:t>Так</a:t>
                      </a:r>
                      <a:endParaRPr lang="uk-UA" sz="1400" dirty="0">
                        <a:latin typeface="Arial" panose="020B0604020202020204" pitchFamily="34" charset="0"/>
                        <a:ea typeface="Calibri"/>
                        <a:cs typeface="Arial" panose="020B0604020202020204" pitchFamily="34" charset="0"/>
                      </a:endParaRPr>
                    </a:p>
                  </a:txBody>
                  <a:tcPr marL="73025" marR="73025" marT="27305" marB="27305" anchor="ctr"/>
                </a:tc>
                <a:tc>
                  <a:txBody>
                    <a:bodyPr/>
                    <a:lstStyle/>
                    <a:p>
                      <a:pPr algn="ctr">
                        <a:spcAft>
                          <a:spcPts val="0"/>
                        </a:spcAft>
                      </a:pPr>
                      <a:r>
                        <a:rPr lang="uk-UA" sz="1200" b="1" dirty="0">
                          <a:latin typeface="Arial" panose="020B0604020202020204" pitchFamily="34" charset="0"/>
                          <a:ea typeface="Calibri"/>
                          <a:cs typeface="Arial" panose="020B0604020202020204" pitchFamily="34" charset="0"/>
                        </a:rPr>
                        <a:t>Ймовірно</a:t>
                      </a:r>
                      <a:endParaRPr lang="uk-UA" sz="1200" dirty="0">
                        <a:latin typeface="Arial" panose="020B0604020202020204" pitchFamily="34" charset="0"/>
                        <a:ea typeface="Calibri"/>
                        <a:cs typeface="Arial" panose="020B0604020202020204" pitchFamily="34" charset="0"/>
                      </a:endParaRPr>
                    </a:p>
                  </a:txBody>
                  <a:tcPr marL="73025" marR="73025" marT="27305" marB="27305" anchor="ctr"/>
                </a:tc>
                <a:tc>
                  <a:txBody>
                    <a:bodyPr/>
                    <a:lstStyle/>
                    <a:p>
                      <a:pPr algn="ctr">
                        <a:spcAft>
                          <a:spcPts val="0"/>
                        </a:spcAft>
                      </a:pPr>
                      <a:r>
                        <a:rPr lang="uk-UA" sz="1400" b="1" dirty="0">
                          <a:latin typeface="Arial" panose="020B0604020202020204" pitchFamily="34" charset="0"/>
                          <a:ea typeface="Calibri"/>
                          <a:cs typeface="Arial" panose="020B0604020202020204" pitchFamily="34" charset="0"/>
                        </a:rPr>
                        <a:t>Ні</a:t>
                      </a:r>
                      <a:endParaRPr lang="uk-UA" sz="1400" dirty="0">
                        <a:latin typeface="Arial" panose="020B0604020202020204" pitchFamily="34" charset="0"/>
                        <a:ea typeface="Calibri"/>
                        <a:cs typeface="Arial" panose="020B0604020202020204" pitchFamily="34" charset="0"/>
                      </a:endParaRPr>
                    </a:p>
                  </a:txBody>
                  <a:tcPr marL="73025" marR="73025" marT="27305" marB="27305" anchor="ctr"/>
                </a:tc>
                <a:tc vMerge="1">
                  <a:txBody>
                    <a:bodyPr/>
                    <a:lstStyle/>
                    <a:p>
                      <a:endParaRPr lang="uk-UA"/>
                    </a:p>
                  </a:txBody>
                  <a:tcPr/>
                </a:tc>
                <a:extLst>
                  <a:ext uri="{0D108BD9-81ED-4DB2-BD59-A6C34878D82A}">
                    <a16:rowId xmlns:a16="http://schemas.microsoft.com/office/drawing/2014/main" xmlns="" val="10001"/>
                  </a:ext>
                </a:extLst>
              </a:tr>
              <a:tr h="289723">
                <a:tc gridSpan="4">
                  <a:txBody>
                    <a:bodyPr/>
                    <a:lstStyle/>
                    <a:p>
                      <a:pPr algn="ctr">
                        <a:spcAft>
                          <a:spcPts val="0"/>
                        </a:spcAft>
                      </a:pPr>
                      <a:r>
                        <a:rPr lang="uk-UA" sz="1600" b="1" dirty="0">
                          <a:latin typeface="Arial" panose="020B0604020202020204" pitchFamily="34" charset="0"/>
                          <a:ea typeface="Calibri"/>
                          <a:cs typeface="Arial" panose="020B0604020202020204" pitchFamily="34" charset="0"/>
                        </a:rPr>
                        <a:t>Повітря</a:t>
                      </a:r>
                      <a:endParaRPr lang="uk-UA" sz="1600" dirty="0">
                        <a:latin typeface="Arial" panose="020B0604020202020204" pitchFamily="34" charset="0"/>
                        <a:ea typeface="Calibri"/>
                        <a:cs typeface="Arial" panose="020B0604020202020204" pitchFamily="34" charset="0"/>
                      </a:endParaRPr>
                    </a:p>
                  </a:txBody>
                  <a:tcPr marL="45720" marR="8890" marT="27305" marB="27305" anchor="ct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600" dirty="0">
                        <a:latin typeface="Arial" panose="020B0604020202020204" pitchFamily="34" charset="0"/>
                        <a:ea typeface="Calibri"/>
                        <a:cs typeface="Arial" panose="020B0604020202020204" pitchFamily="34" charset="0"/>
                      </a:endParaRPr>
                    </a:p>
                  </a:txBody>
                  <a:tcPr marL="73025" marR="73025" marT="27305" marB="27305"/>
                </a:tc>
                <a:extLst>
                  <a:ext uri="{0D108BD9-81ED-4DB2-BD59-A6C34878D82A}">
                    <a16:rowId xmlns:a16="http://schemas.microsoft.com/office/drawing/2014/main" xmlns="" val="10002"/>
                  </a:ext>
                </a:extLst>
              </a:tr>
              <a:tr h="526433">
                <a:tc>
                  <a:txBody>
                    <a:bodyPr/>
                    <a:lstStyle/>
                    <a:p>
                      <a:pPr>
                        <a:spcAft>
                          <a:spcPts val="0"/>
                        </a:spcAft>
                        <a:tabLst>
                          <a:tab pos="182880" algn="l"/>
                        </a:tabLst>
                      </a:pPr>
                      <a:r>
                        <a:rPr lang="uk-UA" sz="1600" dirty="0">
                          <a:latin typeface="Arial" panose="020B0604020202020204" pitchFamily="34" charset="0"/>
                          <a:ea typeface="Calibri"/>
                          <a:cs typeface="Arial" panose="020B0604020202020204" pitchFamily="34" charset="0"/>
                        </a:rPr>
                        <a:t>Збільшення викидів забруднюючих речовин від стаціонарних джерел?</a:t>
                      </a:r>
                    </a:p>
                  </a:txBody>
                  <a:tcPr marL="45720" marR="8890" marT="27305" marB="27305"/>
                </a:tc>
                <a:tc>
                  <a:txBody>
                    <a:bodyPr/>
                    <a:lstStyle/>
                    <a:p>
                      <a:endParaRPr lang="uk-UA" dirty="0">
                        <a:latin typeface="Arial" panose="020B0604020202020204" pitchFamily="34" charset="0"/>
                        <a:cs typeface="Arial" panose="020B0604020202020204" pitchFamily="34" charset="0"/>
                      </a:endParaRPr>
                    </a:p>
                  </a:txBody>
                  <a:tcPr marL="73025" marR="73025" marT="27305" marB="27305" anchor="ctr"/>
                </a:tc>
                <a:tc>
                  <a:txBody>
                    <a:bodyPr/>
                    <a:lstStyle/>
                    <a:p>
                      <a:pPr algn="ctr">
                        <a:spcAft>
                          <a:spcPts val="0"/>
                        </a:spcAft>
                      </a:pPr>
                      <a:endParaRPr lang="uk-UA" sz="1600" dirty="0">
                        <a:latin typeface="Arial" panose="020B0604020202020204" pitchFamily="34" charset="0"/>
                        <a:ea typeface="Calibri"/>
                        <a:cs typeface="Arial" panose="020B0604020202020204" pitchFamily="34" charset="0"/>
                      </a:endParaRPr>
                    </a:p>
                  </a:txBody>
                  <a:tcPr marL="73025" marR="73025" marT="27305" marB="27305" anchor="ctr"/>
                </a:tc>
                <a:tc>
                  <a:txBody>
                    <a:bodyPr/>
                    <a:lstStyle/>
                    <a:p>
                      <a:pPr algn="ctr">
                        <a:spcAft>
                          <a:spcPts val="0"/>
                        </a:spcAft>
                      </a:pPr>
                      <a:r>
                        <a:rPr lang="ru-RU" sz="1600" i="1" dirty="0">
                          <a:latin typeface="Arial"/>
                          <a:ea typeface="Times New Roman"/>
                        </a:rPr>
                        <a:t>●</a:t>
                      </a:r>
                      <a:endParaRPr lang="uk-UA" sz="1600" dirty="0">
                        <a:latin typeface="Arial"/>
                        <a:ea typeface="Times New Roman"/>
                      </a:endParaRPr>
                    </a:p>
                  </a:txBody>
                  <a:tcPr marL="68580" marR="68580" marT="0" marB="0" anchor="ctr"/>
                </a:tc>
                <a:tc>
                  <a:txBody>
                    <a:bodyPr/>
                    <a:lstStyle/>
                    <a:p>
                      <a:pPr algn="ctr">
                        <a:spcAft>
                          <a:spcPts val="0"/>
                        </a:spcAft>
                      </a:pPr>
                      <a:endParaRPr lang="uk-UA" sz="1600" dirty="0">
                        <a:latin typeface="Arial"/>
                        <a:ea typeface="Times New Roman"/>
                      </a:endParaRPr>
                    </a:p>
                  </a:txBody>
                  <a:tcPr marL="68580" marR="68580" marT="0" marB="0" anchor="ctr"/>
                </a:tc>
                <a:extLst>
                  <a:ext uri="{0D108BD9-81ED-4DB2-BD59-A6C34878D82A}">
                    <a16:rowId xmlns:a16="http://schemas.microsoft.com/office/drawing/2014/main" xmlns="" val="10003"/>
                  </a:ext>
                </a:extLst>
              </a:tr>
              <a:tr h="526433">
                <a:tc>
                  <a:txBody>
                    <a:bodyPr/>
                    <a:lstStyle/>
                    <a:p>
                      <a:pPr>
                        <a:spcAft>
                          <a:spcPts val="0"/>
                        </a:spcAft>
                        <a:tabLst>
                          <a:tab pos="182880" algn="l"/>
                        </a:tabLst>
                      </a:pPr>
                      <a:r>
                        <a:rPr lang="uk-UA" sz="1600" dirty="0">
                          <a:latin typeface="Arial" panose="020B0604020202020204" pitchFamily="34" charset="0"/>
                          <a:ea typeface="Calibri"/>
                          <a:cs typeface="Arial" panose="020B0604020202020204" pitchFamily="34" charset="0"/>
                        </a:rPr>
                        <a:t>Збільшення викидів забруднюючих речовин від пересувних джерел?</a:t>
                      </a:r>
                    </a:p>
                  </a:txBody>
                  <a:tcPr marL="45720" marR="8890" marT="27305" marB="27305"/>
                </a:tc>
                <a:tc>
                  <a:txBody>
                    <a:bodyPr/>
                    <a:lstStyle/>
                    <a:p>
                      <a:endParaRPr lang="uk-UA">
                        <a:latin typeface="Arial" panose="020B0604020202020204" pitchFamily="34" charset="0"/>
                        <a:cs typeface="Arial" panose="020B0604020202020204" pitchFamily="34" charset="0"/>
                      </a:endParaRPr>
                    </a:p>
                  </a:txBody>
                  <a:tcPr marL="73025" marR="73025" marT="27305" marB="27305" anchor="ctr"/>
                </a:tc>
                <a:tc>
                  <a:txBody>
                    <a:bodyPr/>
                    <a:lstStyle/>
                    <a:p>
                      <a:pPr algn="ctr">
                        <a:spcAft>
                          <a:spcPts val="0"/>
                        </a:spcAft>
                      </a:pPr>
                      <a:endParaRPr lang="uk-UA" sz="1600" dirty="0">
                        <a:latin typeface="Arial" panose="020B0604020202020204" pitchFamily="34" charset="0"/>
                        <a:ea typeface="Calibri"/>
                        <a:cs typeface="Arial" panose="020B0604020202020204" pitchFamily="34" charset="0"/>
                      </a:endParaRPr>
                    </a:p>
                  </a:txBody>
                  <a:tcPr marL="73025" marR="73025" marT="27305" marB="27305" anchor="ctr"/>
                </a:tc>
                <a:tc>
                  <a:txBody>
                    <a:bodyPr/>
                    <a:lstStyle/>
                    <a:p>
                      <a:pPr algn="ctr">
                        <a:spcAft>
                          <a:spcPts val="0"/>
                        </a:spcAft>
                      </a:pPr>
                      <a:r>
                        <a:rPr lang="ru-RU" sz="1600" i="1" dirty="0">
                          <a:latin typeface="Arial"/>
                          <a:ea typeface="Times New Roman"/>
                        </a:rPr>
                        <a:t>●</a:t>
                      </a:r>
                      <a:endParaRPr lang="uk-UA" sz="1600" dirty="0">
                        <a:latin typeface="Arial"/>
                        <a:ea typeface="Times New Roman"/>
                      </a:endParaRPr>
                    </a:p>
                  </a:txBody>
                  <a:tcPr marL="68580" marR="68580" marT="0" marB="0" anchor="ctr"/>
                </a:tc>
                <a:tc>
                  <a:txBody>
                    <a:bodyPr/>
                    <a:lstStyle/>
                    <a:p>
                      <a:pPr algn="ctr">
                        <a:spcAft>
                          <a:spcPts val="0"/>
                        </a:spcAft>
                      </a:pPr>
                      <a:r>
                        <a:rPr lang="uk-UA" sz="1600" b="1" i="1" dirty="0">
                          <a:latin typeface="Arial"/>
                          <a:ea typeface="Times New Roman"/>
                        </a:rPr>
                        <a:t>+</a:t>
                      </a:r>
                      <a:endParaRPr lang="uk-UA" sz="1600" dirty="0">
                        <a:latin typeface="Arial"/>
                        <a:ea typeface="Times New Roman"/>
                      </a:endParaRPr>
                    </a:p>
                  </a:txBody>
                  <a:tcPr marL="68580" marR="68580" marT="0" marB="0"/>
                </a:tc>
                <a:extLst>
                  <a:ext uri="{0D108BD9-81ED-4DB2-BD59-A6C34878D82A}">
                    <a16:rowId xmlns:a16="http://schemas.microsoft.com/office/drawing/2014/main" xmlns="" val="10004"/>
                  </a:ext>
                </a:extLst>
              </a:tr>
              <a:tr h="319312">
                <a:tc>
                  <a:txBody>
                    <a:bodyPr/>
                    <a:lstStyle/>
                    <a:p>
                      <a:pPr>
                        <a:spcAft>
                          <a:spcPts val="0"/>
                        </a:spcAft>
                        <a:tabLst>
                          <a:tab pos="182880" algn="l"/>
                        </a:tabLst>
                      </a:pPr>
                      <a:r>
                        <a:rPr lang="uk-UA" sz="1600" dirty="0">
                          <a:latin typeface="Arial" panose="020B0604020202020204" pitchFamily="34" charset="0"/>
                          <a:ea typeface="Calibri"/>
                          <a:cs typeface="Arial" panose="020B0604020202020204" pitchFamily="34" charset="0"/>
                        </a:rPr>
                        <a:t>Погіршення якості атмосферного повітря?</a:t>
                      </a:r>
                    </a:p>
                  </a:txBody>
                  <a:tcPr marL="45720" marR="8890" marT="27305" marB="27305"/>
                </a:tc>
                <a:tc>
                  <a:txBody>
                    <a:bodyPr/>
                    <a:lstStyle/>
                    <a:p>
                      <a:endParaRPr lang="uk-UA">
                        <a:latin typeface="Arial" panose="020B0604020202020204" pitchFamily="34" charset="0"/>
                        <a:cs typeface="Arial" panose="020B0604020202020204" pitchFamily="34" charset="0"/>
                      </a:endParaRPr>
                    </a:p>
                  </a:txBody>
                  <a:tcPr marL="73025" marR="73025" marT="27305" marB="27305" anchor="ctr"/>
                </a:tc>
                <a:tc>
                  <a:txBody>
                    <a:bodyPr/>
                    <a:lstStyle/>
                    <a:p>
                      <a:pPr algn="ctr">
                        <a:spcAft>
                          <a:spcPts val="0"/>
                        </a:spcAft>
                      </a:pPr>
                      <a:endParaRPr lang="uk-UA" sz="1600" dirty="0">
                        <a:latin typeface="Arial" panose="020B0604020202020204" pitchFamily="34" charset="0"/>
                        <a:ea typeface="Calibri"/>
                        <a:cs typeface="Arial" panose="020B0604020202020204" pitchFamily="34" charset="0"/>
                      </a:endParaRPr>
                    </a:p>
                  </a:txBody>
                  <a:tcPr marL="73025" marR="73025" marT="27305" marB="27305" anchor="ctr"/>
                </a:tc>
                <a:tc>
                  <a:txBody>
                    <a:bodyPr/>
                    <a:lstStyle/>
                    <a:p>
                      <a:pPr algn="ctr">
                        <a:spcAft>
                          <a:spcPts val="0"/>
                        </a:spcAft>
                      </a:pPr>
                      <a:r>
                        <a:rPr lang="ru-RU" sz="1600" i="1">
                          <a:latin typeface="Arial"/>
                          <a:ea typeface="Times New Roman"/>
                        </a:rPr>
                        <a:t>●</a:t>
                      </a:r>
                      <a:endParaRPr lang="uk-UA" sz="1600">
                        <a:latin typeface="Arial"/>
                        <a:ea typeface="Times New Roman"/>
                      </a:endParaRPr>
                    </a:p>
                  </a:txBody>
                  <a:tcPr marL="68580" marR="68580" marT="0" marB="0" anchor="ctr"/>
                </a:tc>
                <a:tc>
                  <a:txBody>
                    <a:bodyPr/>
                    <a:lstStyle/>
                    <a:p>
                      <a:pPr algn="ctr">
                        <a:spcAft>
                          <a:spcPts val="0"/>
                        </a:spcAft>
                      </a:pPr>
                      <a:r>
                        <a:rPr lang="uk-UA" sz="1600" b="1" i="1" dirty="0">
                          <a:latin typeface="Arial"/>
                          <a:ea typeface="Times New Roman"/>
                        </a:rPr>
                        <a:t>+</a:t>
                      </a:r>
                      <a:endParaRPr lang="uk-UA" sz="1600" dirty="0">
                        <a:latin typeface="Arial"/>
                        <a:ea typeface="Times New Roman"/>
                      </a:endParaRPr>
                    </a:p>
                  </a:txBody>
                  <a:tcPr marL="68580" marR="68580" marT="0" marB="0" anchor="ctr"/>
                </a:tc>
                <a:extLst>
                  <a:ext uri="{0D108BD9-81ED-4DB2-BD59-A6C34878D82A}">
                    <a16:rowId xmlns:a16="http://schemas.microsoft.com/office/drawing/2014/main" xmlns="" val="10005"/>
                  </a:ext>
                </a:extLst>
              </a:tr>
              <a:tr h="319312">
                <a:tc>
                  <a:txBody>
                    <a:bodyPr/>
                    <a:lstStyle/>
                    <a:p>
                      <a:pPr>
                        <a:spcAft>
                          <a:spcPts val="0"/>
                        </a:spcAft>
                        <a:tabLst>
                          <a:tab pos="182880" algn="l"/>
                        </a:tabLst>
                      </a:pPr>
                      <a:r>
                        <a:rPr lang="uk-UA" sz="1600" dirty="0">
                          <a:latin typeface="Arial" panose="020B0604020202020204" pitchFamily="34" charset="0"/>
                          <a:ea typeface="Calibri"/>
                          <a:cs typeface="Arial" panose="020B0604020202020204" pitchFamily="34" charset="0"/>
                        </a:rPr>
                        <a:t>Появу джерел неприємних запахів?</a:t>
                      </a:r>
                    </a:p>
                  </a:txBody>
                  <a:tcPr marL="45720" marR="8890" marT="27305" marB="27305"/>
                </a:tc>
                <a:tc>
                  <a:txBody>
                    <a:bodyPr/>
                    <a:lstStyle/>
                    <a:p>
                      <a:endParaRPr lang="uk-UA">
                        <a:latin typeface="Arial" panose="020B0604020202020204" pitchFamily="34" charset="0"/>
                        <a:cs typeface="Arial" panose="020B0604020202020204" pitchFamily="34" charset="0"/>
                      </a:endParaRPr>
                    </a:p>
                  </a:txBody>
                  <a:tcPr marL="73025" marR="73025" marT="27305" marB="27305" anchor="ctr"/>
                </a:tc>
                <a:tc>
                  <a:txBody>
                    <a:bodyPr/>
                    <a:lstStyle/>
                    <a:p>
                      <a:pPr algn="ctr">
                        <a:spcAft>
                          <a:spcPts val="0"/>
                        </a:spcAft>
                      </a:pPr>
                      <a:endParaRPr lang="uk-UA" sz="1600" dirty="0">
                        <a:latin typeface="Arial" panose="020B0604020202020204" pitchFamily="34" charset="0"/>
                        <a:ea typeface="Calibri"/>
                        <a:cs typeface="Arial" panose="020B0604020202020204" pitchFamily="34" charset="0"/>
                      </a:endParaRPr>
                    </a:p>
                  </a:txBody>
                  <a:tcPr marL="73025" marR="73025" marT="27305" marB="27305" anchor="ctr"/>
                </a:tc>
                <a:tc>
                  <a:txBody>
                    <a:bodyPr/>
                    <a:lstStyle/>
                    <a:p>
                      <a:pPr algn="ctr">
                        <a:spcAft>
                          <a:spcPts val="0"/>
                        </a:spcAft>
                      </a:pPr>
                      <a:r>
                        <a:rPr lang="ru-RU" sz="1600" i="1">
                          <a:latin typeface="Arial"/>
                          <a:ea typeface="Times New Roman"/>
                        </a:rPr>
                        <a:t>●</a:t>
                      </a:r>
                      <a:endParaRPr lang="uk-UA" sz="1600">
                        <a:latin typeface="Arial"/>
                        <a:ea typeface="Times New Roman"/>
                      </a:endParaRPr>
                    </a:p>
                  </a:txBody>
                  <a:tcPr marL="68580" marR="68580" marT="0" marB="0" anchor="ctr"/>
                </a:tc>
                <a:tc>
                  <a:txBody>
                    <a:bodyPr/>
                    <a:lstStyle/>
                    <a:p>
                      <a:pPr algn="ctr">
                        <a:spcAft>
                          <a:spcPts val="0"/>
                        </a:spcAft>
                      </a:pPr>
                      <a:endParaRPr lang="uk-UA" sz="1600" dirty="0">
                        <a:latin typeface="Arial"/>
                        <a:ea typeface="Times New Roman"/>
                      </a:endParaRPr>
                    </a:p>
                  </a:txBody>
                  <a:tcPr marL="68580" marR="68580" marT="0" marB="0"/>
                </a:tc>
                <a:extLst>
                  <a:ext uri="{0D108BD9-81ED-4DB2-BD59-A6C34878D82A}">
                    <a16:rowId xmlns:a16="http://schemas.microsoft.com/office/drawing/2014/main" xmlns="" val="10006"/>
                  </a:ext>
                </a:extLst>
              </a:tr>
              <a:tr h="526433">
                <a:tc>
                  <a:txBody>
                    <a:bodyPr/>
                    <a:lstStyle/>
                    <a:p>
                      <a:pPr>
                        <a:spcAft>
                          <a:spcPts val="0"/>
                        </a:spcAft>
                        <a:tabLst>
                          <a:tab pos="182880" algn="l"/>
                        </a:tabLst>
                      </a:pPr>
                      <a:r>
                        <a:rPr lang="uk-UA" sz="1600" dirty="0">
                          <a:latin typeface="Arial" panose="020B0604020202020204" pitchFamily="34" charset="0"/>
                          <a:ea typeface="Calibri"/>
                          <a:cs typeface="Arial" panose="020B0604020202020204" pitchFamily="34" charset="0"/>
                        </a:rPr>
                        <a:t>Зміни повітряних потоків, вологості, температури або ж будь-які локальні чи регіональні зміни клімату?</a:t>
                      </a:r>
                    </a:p>
                  </a:txBody>
                  <a:tcPr marL="45720" marR="8890" marT="27305" marB="27305"/>
                </a:tc>
                <a:tc>
                  <a:txBody>
                    <a:bodyPr/>
                    <a:lstStyle/>
                    <a:p>
                      <a:endParaRPr lang="uk-UA">
                        <a:latin typeface="Arial" panose="020B0604020202020204" pitchFamily="34" charset="0"/>
                        <a:cs typeface="Arial" panose="020B0604020202020204" pitchFamily="34" charset="0"/>
                      </a:endParaRPr>
                    </a:p>
                  </a:txBody>
                  <a:tcPr marL="73025" marR="73025" marT="27305" marB="27305" anchor="ctr"/>
                </a:tc>
                <a:tc>
                  <a:txBody>
                    <a:bodyPr/>
                    <a:lstStyle/>
                    <a:p>
                      <a:endParaRPr lang="uk-UA">
                        <a:latin typeface="Arial" panose="020B0604020202020204" pitchFamily="34" charset="0"/>
                        <a:cs typeface="Arial" panose="020B0604020202020204" pitchFamily="34" charset="0"/>
                      </a:endParaRPr>
                    </a:p>
                  </a:txBody>
                  <a:tcPr marL="73025" marR="73025" marT="27305" marB="27305" anchor="ctr"/>
                </a:tc>
                <a:tc>
                  <a:txBody>
                    <a:bodyPr/>
                    <a:lstStyle/>
                    <a:p>
                      <a:pPr algn="ctr">
                        <a:spcAft>
                          <a:spcPts val="0"/>
                        </a:spcAft>
                      </a:pPr>
                      <a:r>
                        <a:rPr lang="ru-RU" sz="1600" i="1">
                          <a:latin typeface="Arial"/>
                          <a:ea typeface="Times New Roman"/>
                        </a:rPr>
                        <a:t>●</a:t>
                      </a:r>
                      <a:endParaRPr lang="uk-UA" sz="1600">
                        <a:latin typeface="Arial"/>
                        <a:ea typeface="Times New Roman"/>
                      </a:endParaRPr>
                    </a:p>
                  </a:txBody>
                  <a:tcPr marL="68580" marR="68580" marT="0" marB="0" anchor="ctr"/>
                </a:tc>
                <a:tc>
                  <a:txBody>
                    <a:bodyPr/>
                    <a:lstStyle/>
                    <a:p>
                      <a:pPr algn="ctr">
                        <a:spcAft>
                          <a:spcPts val="0"/>
                        </a:spcAft>
                      </a:pPr>
                      <a:endParaRPr lang="uk-UA" sz="1600" dirty="0">
                        <a:latin typeface="Arial"/>
                        <a:ea typeface="Times New Roman"/>
                      </a:endParaRPr>
                    </a:p>
                  </a:txBody>
                  <a:tcPr marL="68580" marR="68580" marT="0" marB="0"/>
                </a:tc>
                <a:extLst>
                  <a:ext uri="{0D108BD9-81ED-4DB2-BD59-A6C34878D82A}">
                    <a16:rowId xmlns:a16="http://schemas.microsoft.com/office/drawing/2014/main" xmlns="" val="10007"/>
                  </a:ext>
                </a:extLst>
              </a:tr>
              <a:tr h="289723">
                <a:tc gridSpan="4">
                  <a:txBody>
                    <a:bodyPr/>
                    <a:lstStyle/>
                    <a:p>
                      <a:pPr marL="0" algn="ctr" defTabSz="801472" rtl="0" eaLnBrk="1" latinLnBrk="0" hangingPunct="1">
                        <a:spcAft>
                          <a:spcPts val="0"/>
                        </a:spcAft>
                      </a:pPr>
                      <a:r>
                        <a:rPr lang="uk-UA" sz="1600" b="1" kern="1200" dirty="0">
                          <a:solidFill>
                            <a:schemeClr val="dk1"/>
                          </a:solidFill>
                          <a:latin typeface="Arial" panose="020B0604020202020204" pitchFamily="34" charset="0"/>
                          <a:ea typeface="Calibri"/>
                          <a:cs typeface="Arial" panose="020B0604020202020204" pitchFamily="34" charset="0"/>
                        </a:rPr>
                        <a:t>Водні ресурси</a:t>
                      </a:r>
                    </a:p>
                  </a:txBody>
                  <a:tcPr marL="45720" marR="8890" marT="27305" marB="27305"/>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0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08"/>
                  </a:ext>
                </a:extLst>
              </a:tr>
              <a:tr h="295329">
                <a:tc gridSpan="4">
                  <a:txBody>
                    <a:bodyPr/>
                    <a:lstStyle/>
                    <a:p>
                      <a:pPr marL="0" algn="ctr" defTabSz="801472" rtl="0" eaLnBrk="1" latinLnBrk="0" hangingPunct="1">
                        <a:spcAft>
                          <a:spcPts val="0"/>
                        </a:spcAft>
                      </a:pPr>
                      <a:r>
                        <a:rPr lang="uk-UA" sz="1600" b="1" kern="1200" dirty="0">
                          <a:solidFill>
                            <a:schemeClr val="dk1"/>
                          </a:solidFill>
                          <a:latin typeface="Arial" panose="020B0604020202020204" pitchFamily="34" charset="0"/>
                          <a:ea typeface="Calibri"/>
                          <a:cs typeface="Arial" panose="020B0604020202020204" pitchFamily="34" charset="0"/>
                        </a:rPr>
                        <a:t>Відходи </a:t>
                      </a:r>
                    </a:p>
                  </a:txBody>
                  <a:tcPr marL="45720" marR="8890" marT="27305" marB="27305"/>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0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09"/>
                  </a:ext>
                </a:extLst>
              </a:tr>
              <a:tr h="289723">
                <a:tc gridSpan="4">
                  <a:txBody>
                    <a:bodyPr/>
                    <a:lstStyle/>
                    <a:p>
                      <a:pPr marL="0" algn="ctr" defTabSz="801472" rtl="0" eaLnBrk="1" latinLnBrk="0" hangingPunct="1">
                        <a:spcAft>
                          <a:spcPts val="0"/>
                        </a:spcAft>
                      </a:pPr>
                      <a:r>
                        <a:rPr lang="uk-UA" sz="1600" b="1" kern="1200" dirty="0">
                          <a:solidFill>
                            <a:schemeClr val="dk1"/>
                          </a:solidFill>
                          <a:latin typeface="Arial" panose="020B0604020202020204" pitchFamily="34" charset="0"/>
                          <a:ea typeface="Calibri"/>
                          <a:cs typeface="Arial" panose="020B0604020202020204" pitchFamily="34" charset="0"/>
                        </a:rPr>
                        <a:t>Земельні ресурси</a:t>
                      </a:r>
                    </a:p>
                  </a:txBody>
                  <a:tcPr marL="45720" marR="8890" marT="27305" marB="27305"/>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0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10"/>
                  </a:ext>
                </a:extLst>
              </a:tr>
              <a:tr h="289723">
                <a:tc gridSpan="4">
                  <a:txBody>
                    <a:bodyPr/>
                    <a:lstStyle/>
                    <a:p>
                      <a:pPr marL="0" algn="ctr" defTabSz="801472" rtl="0" eaLnBrk="1" latinLnBrk="0" hangingPunct="1">
                        <a:spcAft>
                          <a:spcPts val="0"/>
                        </a:spcAft>
                      </a:pPr>
                      <a:r>
                        <a:rPr lang="uk-UA" sz="1600" b="1" kern="1200" dirty="0" err="1">
                          <a:solidFill>
                            <a:schemeClr val="dk1"/>
                          </a:solidFill>
                          <a:latin typeface="Arial" panose="020B0604020202020204" pitchFamily="34" charset="0"/>
                          <a:ea typeface="Calibri"/>
                          <a:cs typeface="Arial" panose="020B0604020202020204" pitchFamily="34" charset="0"/>
                        </a:rPr>
                        <a:t>Біорізноманіття</a:t>
                      </a:r>
                      <a:r>
                        <a:rPr lang="uk-UA" sz="1600" b="1" kern="1200" dirty="0">
                          <a:solidFill>
                            <a:schemeClr val="dk1"/>
                          </a:solidFill>
                          <a:latin typeface="Arial" panose="020B0604020202020204" pitchFamily="34" charset="0"/>
                          <a:ea typeface="Calibri"/>
                          <a:cs typeface="Arial" panose="020B0604020202020204" pitchFamily="34" charset="0"/>
                        </a:rPr>
                        <a:t> та рекреаційні зони</a:t>
                      </a:r>
                    </a:p>
                  </a:txBody>
                  <a:tcPr marL="45720" marR="8890" marT="27305" marB="27305"/>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0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11"/>
                  </a:ext>
                </a:extLst>
              </a:tr>
              <a:tr h="289723">
                <a:tc gridSpan="4">
                  <a:txBody>
                    <a:bodyPr/>
                    <a:lstStyle/>
                    <a:p>
                      <a:pPr marL="0" algn="ctr" defTabSz="801472" rtl="0" eaLnBrk="1" latinLnBrk="0" hangingPunct="1">
                        <a:spcAft>
                          <a:spcPts val="0"/>
                        </a:spcAft>
                      </a:pPr>
                      <a:r>
                        <a:rPr lang="uk-UA" sz="1600" b="1" kern="1200" dirty="0">
                          <a:solidFill>
                            <a:schemeClr val="dk1"/>
                          </a:solidFill>
                          <a:latin typeface="Arial" panose="020B0604020202020204" pitchFamily="34" charset="0"/>
                          <a:ea typeface="Calibri"/>
                          <a:cs typeface="Arial" panose="020B0604020202020204" pitchFamily="34" charset="0"/>
                        </a:rPr>
                        <a:t>Населення та інфраструктура </a:t>
                      </a:r>
                    </a:p>
                  </a:txBody>
                  <a:tcPr marL="45720" marR="8890" marT="27305" marB="27305"/>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0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12"/>
                  </a:ext>
                </a:extLst>
              </a:tr>
              <a:tr h="417329">
                <a:tc gridSpan="4">
                  <a:txBody>
                    <a:bodyPr/>
                    <a:lstStyle/>
                    <a:p>
                      <a:pPr marL="0" algn="ctr" defTabSz="801472" rtl="0" eaLnBrk="1" latinLnBrk="0" hangingPunct="1">
                        <a:spcAft>
                          <a:spcPts val="0"/>
                        </a:spcAft>
                      </a:pPr>
                      <a:r>
                        <a:rPr lang="uk-UA" sz="1600" b="1" kern="1200" dirty="0">
                          <a:solidFill>
                            <a:schemeClr val="dk1"/>
                          </a:solidFill>
                          <a:latin typeface="Arial" panose="020B0604020202020204" pitchFamily="34" charset="0"/>
                          <a:ea typeface="Calibri"/>
                          <a:cs typeface="Arial" panose="020B0604020202020204" pitchFamily="34" charset="0"/>
                        </a:rPr>
                        <a:t>Екологічне управління та моніторинг  </a:t>
                      </a:r>
                    </a:p>
                  </a:txBody>
                  <a:tcPr marL="45720" marR="8890" marT="27305" marB="27305"/>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ctr">
                        <a:spcAft>
                          <a:spcPts val="0"/>
                        </a:spcAft>
                      </a:pPr>
                      <a:endParaRPr lang="uk-UA" sz="1000" dirty="0">
                        <a:latin typeface="Arial" panose="020B0604020202020204" pitchFamily="34" charset="0"/>
                        <a:ea typeface="Calibri"/>
                        <a:cs typeface="Arial" panose="020B0604020202020204" pitchFamily="34" charset="0"/>
                      </a:endParaRPr>
                    </a:p>
                  </a:txBody>
                  <a:tcPr marL="73025" marR="73025" marT="27305" marB="27305" anchor="ctr"/>
                </a:tc>
                <a:extLst>
                  <a:ext uri="{0D108BD9-81ED-4DB2-BD59-A6C34878D82A}">
                    <a16:rowId xmlns:a16="http://schemas.microsoft.com/office/drawing/2014/main" xmlns="" val="10013"/>
                  </a:ext>
                </a:extLst>
              </a:tr>
            </a:tbl>
          </a:graphicData>
        </a:graphic>
      </p:graphicFrame>
      <p:sp>
        <p:nvSpPr>
          <p:cNvPr id="4" name="Номер слайда 3"/>
          <p:cNvSpPr>
            <a:spLocks noGrp="1"/>
          </p:cNvSpPr>
          <p:nvPr>
            <p:ph type="sldNum" sz="quarter" idx="12"/>
          </p:nvPr>
        </p:nvSpPr>
        <p:spPr/>
        <p:txBody>
          <a:bodyPr/>
          <a:lstStyle/>
          <a:p>
            <a:fld id="{B3B17E8A-3D28-4A89-9E43-EE70221FAC57}" type="slidenum">
              <a:rPr lang="en-CA" smtClean="0"/>
              <a:pPr/>
              <a:t>49</a:t>
            </a:fld>
            <a:endParaRPr lang="en-CA"/>
          </a:p>
        </p:txBody>
      </p:sp>
    </p:spTree>
    <p:extLst>
      <p:ext uri="{BB962C8B-B14F-4D97-AF65-F5344CB8AC3E}">
        <p14:creationId xmlns:p14="http://schemas.microsoft.com/office/powerpoint/2010/main" val="165642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7504" y="1143793"/>
            <a:ext cx="8812596" cy="5153025"/>
          </a:xfrm>
          <a:prstGeom prst="rect">
            <a:avLst/>
          </a:prstGeom>
          <a:solidFill>
            <a:srgbClr val="FFFFCC"/>
          </a:solidFill>
          <a:ln w="9525">
            <a:solidFill>
              <a:srgbClr val="000000"/>
            </a:solidFill>
            <a:miter lim="800000"/>
            <a:headEnd/>
            <a:tailEnd/>
          </a:ln>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endParaRPr lang="en-US" altLang="uk-UA"/>
          </a:p>
        </p:txBody>
      </p:sp>
      <p:sp>
        <p:nvSpPr>
          <p:cNvPr id="19459" name="Line 3"/>
          <p:cNvSpPr>
            <a:spLocks noChangeShapeType="1"/>
          </p:cNvSpPr>
          <p:nvPr/>
        </p:nvSpPr>
        <p:spPr bwMode="auto">
          <a:xfrm flipH="1">
            <a:off x="4402138" y="1992146"/>
            <a:ext cx="0" cy="503238"/>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uk-UA"/>
          </a:p>
        </p:txBody>
      </p:sp>
      <p:sp>
        <p:nvSpPr>
          <p:cNvPr id="67588" name="Oval 4"/>
          <p:cNvSpPr>
            <a:spLocks noChangeArrowheads="1"/>
          </p:cNvSpPr>
          <p:nvPr/>
        </p:nvSpPr>
        <p:spPr bwMode="auto">
          <a:xfrm>
            <a:off x="3168650" y="2506663"/>
            <a:ext cx="2465388" cy="2427287"/>
          </a:xfrm>
          <a:prstGeom prst="ellipse">
            <a:avLst/>
          </a:prstGeom>
          <a:gradFill rotWithShape="0">
            <a:gsLst>
              <a:gs pos="0">
                <a:srgbClr val="3366FF"/>
              </a:gs>
              <a:gs pos="50000">
                <a:srgbClr val="003366"/>
              </a:gs>
              <a:gs pos="100000">
                <a:srgbClr val="3366FF"/>
              </a:gs>
            </a:gsLst>
            <a:lin ang="5400000" scaled="1"/>
          </a:gradFill>
          <a:ln w="9525">
            <a:solidFill>
              <a:srgbClr val="000000"/>
            </a:solidFill>
            <a:round/>
            <a:headEnd/>
            <a:tailEnd/>
          </a:ln>
          <a:effectLst>
            <a:outerShdw dist="107763" dir="2700000" algn="ctr" rotWithShape="0">
              <a:srgbClr val="000000"/>
            </a:outerShdw>
          </a:effectLst>
        </p:spPr>
        <p:txBody>
          <a:bodyPr/>
          <a:lstStyle/>
          <a:p>
            <a:pPr eaLnBrk="0" hangingPunct="0">
              <a:defRPr/>
            </a:pPr>
            <a:endParaRPr lang="en-US" dirty="0">
              <a:cs typeface="+mn-cs"/>
            </a:endParaRPr>
          </a:p>
        </p:txBody>
      </p:sp>
      <p:sp>
        <p:nvSpPr>
          <p:cNvPr id="19461" name="Text Box 5"/>
          <p:cNvSpPr txBox="1">
            <a:spLocks noChangeArrowheads="1"/>
          </p:cNvSpPr>
          <p:nvPr/>
        </p:nvSpPr>
        <p:spPr bwMode="auto">
          <a:xfrm>
            <a:off x="3452813" y="3316288"/>
            <a:ext cx="19923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uk-UA" altLang="uk-UA" sz="1400" dirty="0">
                <a:solidFill>
                  <a:srgbClr val="FFFF66"/>
                </a:solidFill>
                <a:latin typeface="Arial Bold" pitchFamily="34" charset="0"/>
              </a:rPr>
              <a:t>Незбалансований розвиток</a:t>
            </a:r>
          </a:p>
        </p:txBody>
      </p:sp>
      <p:sp>
        <p:nvSpPr>
          <p:cNvPr id="19462" name="Text Box 6"/>
          <p:cNvSpPr txBox="1">
            <a:spLocks noChangeArrowheads="1"/>
          </p:cNvSpPr>
          <p:nvPr/>
        </p:nvSpPr>
        <p:spPr bwMode="auto">
          <a:xfrm>
            <a:off x="230188" y="3013075"/>
            <a:ext cx="2179637"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a:solidFill>
                  <a:srgbClr val="000000"/>
                </a:solidFill>
              </a:rPr>
              <a:t>Майбутні покоління</a:t>
            </a:r>
          </a:p>
          <a:p>
            <a:pPr algn="r"/>
            <a:r>
              <a:rPr lang="uk-UA" altLang="uk-UA" sz="800">
                <a:solidFill>
                  <a:srgbClr val="000000"/>
                </a:solidFill>
              </a:rPr>
              <a:t>Перенесення економічних витрат, ризиків для здоров'я та екологічної шкоди на тих, хто ще не народився</a:t>
            </a:r>
          </a:p>
        </p:txBody>
      </p:sp>
      <p:sp>
        <p:nvSpPr>
          <p:cNvPr id="19463" name="Text Box 7"/>
          <p:cNvSpPr txBox="1">
            <a:spLocks noChangeArrowheads="1"/>
          </p:cNvSpPr>
          <p:nvPr/>
        </p:nvSpPr>
        <p:spPr bwMode="auto">
          <a:xfrm>
            <a:off x="609600" y="3719513"/>
            <a:ext cx="1706563" cy="438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dirty="0">
                <a:solidFill>
                  <a:srgbClr val="000000"/>
                </a:solidFill>
              </a:rPr>
              <a:t>Естетика</a:t>
            </a:r>
          </a:p>
          <a:p>
            <a:pPr algn="r"/>
            <a:r>
              <a:rPr lang="uk-UA" altLang="uk-UA" sz="800" dirty="0">
                <a:solidFill>
                  <a:srgbClr val="000000"/>
                </a:solidFill>
              </a:rPr>
              <a:t>Занепад, який посилює сприйняття міста як забрудненого місця </a:t>
            </a:r>
          </a:p>
        </p:txBody>
      </p:sp>
      <p:sp>
        <p:nvSpPr>
          <p:cNvPr id="19464" name="Text Box 8"/>
          <p:cNvSpPr txBox="1">
            <a:spLocks noChangeArrowheads="1"/>
          </p:cNvSpPr>
          <p:nvPr/>
        </p:nvSpPr>
        <p:spPr bwMode="auto">
          <a:xfrm>
            <a:off x="3263900" y="1485900"/>
            <a:ext cx="2274888" cy="4032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spcAft>
                <a:spcPts val="200"/>
              </a:spcAft>
            </a:pPr>
            <a:r>
              <a:rPr lang="uk-UA" altLang="uk-UA" sz="800" dirty="0">
                <a:solidFill>
                  <a:srgbClr val="000000"/>
                </a:solidFill>
              </a:rPr>
              <a:t>Економічний добробут</a:t>
            </a:r>
          </a:p>
          <a:p>
            <a:pPr algn="ctr"/>
            <a:r>
              <a:rPr lang="uk-UA" altLang="uk-UA" sz="800" dirty="0">
                <a:solidFill>
                  <a:srgbClr val="000000"/>
                </a:solidFill>
              </a:rPr>
              <a:t>Більші витрати на ремонт чи заміну поганої інфраструктури або рекультивацію забрудненої території</a:t>
            </a:r>
          </a:p>
        </p:txBody>
      </p:sp>
      <p:sp>
        <p:nvSpPr>
          <p:cNvPr id="19465" name="Text Box 9"/>
          <p:cNvSpPr txBox="1">
            <a:spLocks noChangeArrowheads="1"/>
          </p:cNvSpPr>
          <p:nvPr/>
        </p:nvSpPr>
        <p:spPr bwMode="auto">
          <a:xfrm>
            <a:off x="230188" y="4325938"/>
            <a:ext cx="2179637" cy="4048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a:solidFill>
                  <a:srgbClr val="000000"/>
                </a:solidFill>
              </a:rPr>
              <a:t>Охорона здоров'я</a:t>
            </a:r>
          </a:p>
          <a:p>
            <a:pPr algn="r"/>
            <a:r>
              <a:rPr lang="uk-UA" altLang="uk-UA" sz="800">
                <a:solidFill>
                  <a:srgbClr val="000000"/>
                </a:solidFill>
              </a:rPr>
              <a:t>Забруднення збільшує передачу хвороб та витрати на охорону здоров'я</a:t>
            </a:r>
          </a:p>
        </p:txBody>
      </p:sp>
      <p:sp>
        <p:nvSpPr>
          <p:cNvPr id="19466" name="Text Box 10"/>
          <p:cNvSpPr txBox="1">
            <a:spLocks noChangeArrowheads="1"/>
          </p:cNvSpPr>
          <p:nvPr/>
        </p:nvSpPr>
        <p:spPr bwMode="auto">
          <a:xfrm>
            <a:off x="5919788" y="1800225"/>
            <a:ext cx="2652712"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Душевний спокій</a:t>
            </a:r>
          </a:p>
          <a:p>
            <a:r>
              <a:rPr lang="uk-UA" altLang="uk-UA" sz="800">
                <a:solidFill>
                  <a:srgbClr val="000000"/>
                </a:solidFill>
              </a:rPr>
              <a:t>Відчуття загрози через погане планування розвитку, лікування та прибирання відходів</a:t>
            </a:r>
          </a:p>
        </p:txBody>
      </p:sp>
      <p:sp>
        <p:nvSpPr>
          <p:cNvPr id="19467" name="Text Box 11"/>
          <p:cNvSpPr txBox="1">
            <a:spLocks noChangeArrowheads="1"/>
          </p:cNvSpPr>
          <p:nvPr/>
        </p:nvSpPr>
        <p:spPr bwMode="auto">
          <a:xfrm>
            <a:off x="6202363" y="2506663"/>
            <a:ext cx="2370137"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Відпочинок</a:t>
            </a:r>
          </a:p>
          <a:p>
            <a:r>
              <a:rPr lang="uk-UA" altLang="uk-UA" sz="800">
                <a:solidFill>
                  <a:srgbClr val="000000"/>
                </a:solidFill>
              </a:rPr>
              <a:t>Низька якість зон та об'єктів відпочинку</a:t>
            </a:r>
          </a:p>
        </p:txBody>
      </p:sp>
      <p:sp>
        <p:nvSpPr>
          <p:cNvPr id="19468" name="Text Box 12"/>
          <p:cNvSpPr txBox="1">
            <a:spLocks noChangeArrowheads="1"/>
          </p:cNvSpPr>
          <p:nvPr/>
        </p:nvSpPr>
        <p:spPr bwMode="auto">
          <a:xfrm>
            <a:off x="609600" y="4932363"/>
            <a:ext cx="1990725" cy="438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a:solidFill>
                  <a:srgbClr val="000000"/>
                </a:solidFill>
              </a:rPr>
              <a:t>Економічне зростання</a:t>
            </a:r>
          </a:p>
          <a:p>
            <a:pPr algn="r"/>
            <a:r>
              <a:rPr lang="uk-UA" altLang="uk-UA" sz="800">
                <a:solidFill>
                  <a:srgbClr val="000000"/>
                </a:solidFill>
              </a:rPr>
              <a:t>Обмежене неефективним управлінням муніципальними послугами</a:t>
            </a:r>
          </a:p>
        </p:txBody>
      </p:sp>
      <p:sp>
        <p:nvSpPr>
          <p:cNvPr id="19469" name="Text Box 13"/>
          <p:cNvSpPr txBox="1">
            <a:spLocks noChangeArrowheads="1"/>
          </p:cNvSpPr>
          <p:nvPr/>
        </p:nvSpPr>
        <p:spPr bwMode="auto">
          <a:xfrm>
            <a:off x="6583363" y="3013075"/>
            <a:ext cx="1895475"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Збільшення випадків затоплення </a:t>
            </a:r>
          </a:p>
          <a:p>
            <a:pPr>
              <a:spcAft>
                <a:spcPts val="200"/>
              </a:spcAft>
            </a:pPr>
            <a:r>
              <a:rPr lang="uk-UA" altLang="uk-UA" sz="800">
                <a:solidFill>
                  <a:srgbClr val="000000"/>
                </a:solidFill>
              </a:rPr>
              <a:t>Блокування стоків, канав і дренажних труб через засмічення</a:t>
            </a:r>
          </a:p>
        </p:txBody>
      </p:sp>
      <p:sp>
        <p:nvSpPr>
          <p:cNvPr id="19470" name="Text Box 14"/>
          <p:cNvSpPr txBox="1">
            <a:spLocks noChangeArrowheads="1"/>
          </p:cNvSpPr>
          <p:nvPr/>
        </p:nvSpPr>
        <p:spPr bwMode="auto">
          <a:xfrm>
            <a:off x="798513" y="5538788"/>
            <a:ext cx="2085975"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a:solidFill>
                  <a:srgbClr val="000000"/>
                </a:solidFill>
              </a:rPr>
              <a:t>Боротьба з бідністю</a:t>
            </a:r>
          </a:p>
          <a:p>
            <a:pPr algn="r"/>
            <a:r>
              <a:rPr lang="uk-UA" altLang="uk-UA" sz="800">
                <a:solidFill>
                  <a:srgbClr val="000000"/>
                </a:solidFill>
              </a:rPr>
              <a:t>Заважає змінити існуючий стан речей та збільшує кількість поганих практик</a:t>
            </a:r>
          </a:p>
        </p:txBody>
      </p:sp>
      <p:sp>
        <p:nvSpPr>
          <p:cNvPr id="19471" name="Text Box 15"/>
          <p:cNvSpPr txBox="1">
            <a:spLocks noChangeArrowheads="1"/>
          </p:cNvSpPr>
          <p:nvPr/>
        </p:nvSpPr>
        <p:spPr bwMode="auto">
          <a:xfrm>
            <a:off x="6583363" y="3719513"/>
            <a:ext cx="1895475" cy="471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Вичерпання ресурсів</a:t>
            </a:r>
          </a:p>
          <a:p>
            <a:r>
              <a:rPr lang="uk-UA" altLang="uk-UA" sz="800">
                <a:solidFill>
                  <a:srgbClr val="000000"/>
                </a:solidFill>
              </a:rPr>
              <a:t>Суспільство споживачів без ініціатив щодо утилізації органічних/ металевих/пластикових відходів</a:t>
            </a:r>
          </a:p>
        </p:txBody>
      </p:sp>
      <p:sp>
        <p:nvSpPr>
          <p:cNvPr id="19472" name="Text Box 16"/>
          <p:cNvSpPr txBox="1">
            <a:spLocks noChangeArrowheads="1"/>
          </p:cNvSpPr>
          <p:nvPr/>
        </p:nvSpPr>
        <p:spPr bwMode="auto">
          <a:xfrm>
            <a:off x="3357563" y="5740400"/>
            <a:ext cx="2087562"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spcAft>
                <a:spcPts val="200"/>
              </a:spcAft>
            </a:pPr>
            <a:r>
              <a:rPr lang="uk-UA" altLang="uk-UA" sz="800">
                <a:solidFill>
                  <a:srgbClr val="000000"/>
                </a:solidFill>
              </a:rPr>
              <a:t>Якість повітря</a:t>
            </a:r>
          </a:p>
          <a:p>
            <a:pPr algn="ctr"/>
            <a:r>
              <a:rPr lang="uk-UA" altLang="uk-UA" sz="800">
                <a:solidFill>
                  <a:srgbClr val="000000"/>
                </a:solidFill>
              </a:rPr>
              <a:t>Викиди від сміттєзвалищ/ сміттєспалювачів/компосту</a:t>
            </a:r>
          </a:p>
        </p:txBody>
      </p:sp>
      <p:sp>
        <p:nvSpPr>
          <p:cNvPr id="19473" name="Text Box 17"/>
          <p:cNvSpPr txBox="1">
            <a:spLocks noChangeArrowheads="1"/>
          </p:cNvSpPr>
          <p:nvPr/>
        </p:nvSpPr>
        <p:spPr bwMode="auto">
          <a:xfrm>
            <a:off x="6297613" y="4932363"/>
            <a:ext cx="2274887" cy="4048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Деградація ґрунтів</a:t>
            </a:r>
          </a:p>
          <a:p>
            <a:r>
              <a:rPr lang="uk-UA" altLang="uk-UA" sz="800">
                <a:solidFill>
                  <a:srgbClr val="000000"/>
                </a:solidFill>
              </a:rPr>
              <a:t>Через неправильне розміщення виробничих потужностей</a:t>
            </a:r>
          </a:p>
        </p:txBody>
      </p:sp>
      <p:sp>
        <p:nvSpPr>
          <p:cNvPr id="19474" name="Text Box 18"/>
          <p:cNvSpPr txBox="1">
            <a:spLocks noChangeArrowheads="1"/>
          </p:cNvSpPr>
          <p:nvPr/>
        </p:nvSpPr>
        <p:spPr bwMode="auto">
          <a:xfrm>
            <a:off x="419100" y="2506663"/>
            <a:ext cx="1990725" cy="3032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dirty="0">
                <a:solidFill>
                  <a:srgbClr val="000000"/>
                </a:solidFill>
              </a:rPr>
              <a:t>Забруднення ґрунтових вод</a:t>
            </a:r>
          </a:p>
          <a:p>
            <a:pPr algn="r"/>
            <a:r>
              <a:rPr lang="uk-UA" altLang="uk-UA" sz="800" dirty="0">
                <a:solidFill>
                  <a:srgbClr val="000000"/>
                </a:solidFill>
              </a:rPr>
              <a:t>Через воду зі сміттєзвалищ</a:t>
            </a:r>
          </a:p>
        </p:txBody>
      </p:sp>
      <p:sp>
        <p:nvSpPr>
          <p:cNvPr id="19475" name="Text Box 19"/>
          <p:cNvSpPr txBox="1">
            <a:spLocks noChangeArrowheads="1"/>
          </p:cNvSpPr>
          <p:nvPr/>
        </p:nvSpPr>
        <p:spPr bwMode="auto">
          <a:xfrm>
            <a:off x="419100" y="2001838"/>
            <a:ext cx="2181225" cy="3032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a:spcAft>
                <a:spcPts val="200"/>
              </a:spcAft>
            </a:pPr>
            <a:r>
              <a:rPr lang="uk-UA" altLang="uk-UA" sz="800" dirty="0">
                <a:solidFill>
                  <a:srgbClr val="000000"/>
                </a:solidFill>
              </a:rPr>
              <a:t>Забруднення поверхневих вод</a:t>
            </a:r>
          </a:p>
          <a:p>
            <a:pPr algn="r"/>
            <a:r>
              <a:rPr lang="uk-UA" altLang="uk-UA" sz="800" dirty="0">
                <a:solidFill>
                  <a:srgbClr val="000000"/>
                </a:solidFill>
              </a:rPr>
              <a:t>Через воду зі сміттєзвалищ та сміття</a:t>
            </a:r>
          </a:p>
        </p:txBody>
      </p:sp>
      <p:sp>
        <p:nvSpPr>
          <p:cNvPr id="19476" name="Text Box 20"/>
          <p:cNvSpPr txBox="1">
            <a:spLocks noChangeArrowheads="1"/>
          </p:cNvSpPr>
          <p:nvPr/>
        </p:nvSpPr>
        <p:spPr bwMode="auto">
          <a:xfrm>
            <a:off x="5919788" y="5538788"/>
            <a:ext cx="2179637" cy="6048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Інвестиції</a:t>
            </a:r>
          </a:p>
          <a:p>
            <a:r>
              <a:rPr lang="uk-UA" altLang="uk-UA" sz="800">
                <a:solidFill>
                  <a:srgbClr val="000000"/>
                </a:solidFill>
              </a:rPr>
              <a:t>Скорочення, оскільки інвестори обирають чистіші та ефективніші міста, щоб відповідати очікуванням працівників/родин</a:t>
            </a:r>
          </a:p>
        </p:txBody>
      </p:sp>
      <p:sp>
        <p:nvSpPr>
          <p:cNvPr id="19477" name="Text Box 21"/>
          <p:cNvSpPr txBox="1">
            <a:spLocks noChangeArrowheads="1"/>
          </p:cNvSpPr>
          <p:nvPr/>
        </p:nvSpPr>
        <p:spPr bwMode="auto">
          <a:xfrm>
            <a:off x="6488113" y="4325938"/>
            <a:ext cx="2084387" cy="438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spcAft>
                <a:spcPts val="200"/>
              </a:spcAft>
            </a:pPr>
            <a:r>
              <a:rPr lang="uk-UA" altLang="uk-UA" sz="800">
                <a:solidFill>
                  <a:srgbClr val="000000"/>
                </a:solidFill>
              </a:rPr>
              <a:t>Глобальне потепління</a:t>
            </a:r>
          </a:p>
          <a:p>
            <a:r>
              <a:rPr lang="uk-UA" altLang="uk-UA" sz="800">
                <a:solidFill>
                  <a:srgbClr val="000000"/>
                </a:solidFill>
              </a:rPr>
              <a:t>Викиди метану в результаті розкладу органічних відходів на сміттєзвалищах чи заводах</a:t>
            </a:r>
          </a:p>
        </p:txBody>
      </p:sp>
      <p:sp>
        <p:nvSpPr>
          <p:cNvPr id="19478" name="Line 22"/>
          <p:cNvSpPr>
            <a:spLocks noChangeShapeType="1"/>
          </p:cNvSpPr>
          <p:nvPr/>
        </p:nvSpPr>
        <p:spPr bwMode="auto">
          <a:xfrm flipH="1">
            <a:off x="5254625" y="2103438"/>
            <a:ext cx="569913" cy="403225"/>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uk-UA"/>
          </a:p>
        </p:txBody>
      </p:sp>
      <p:sp>
        <p:nvSpPr>
          <p:cNvPr id="19479" name="Line 23"/>
          <p:cNvSpPr>
            <a:spLocks noChangeShapeType="1"/>
          </p:cNvSpPr>
          <p:nvPr/>
        </p:nvSpPr>
        <p:spPr bwMode="auto">
          <a:xfrm>
            <a:off x="2693988" y="2203450"/>
            <a:ext cx="569912" cy="303213"/>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uk-UA"/>
          </a:p>
        </p:txBody>
      </p:sp>
      <p:sp>
        <p:nvSpPr>
          <p:cNvPr id="19480" name="Line 24"/>
          <p:cNvSpPr>
            <a:spLocks noChangeShapeType="1"/>
          </p:cNvSpPr>
          <p:nvPr/>
        </p:nvSpPr>
        <p:spPr bwMode="auto">
          <a:xfrm flipV="1">
            <a:off x="5538788" y="2708275"/>
            <a:ext cx="569912" cy="20161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1" name="Line 25"/>
          <p:cNvSpPr>
            <a:spLocks noChangeShapeType="1"/>
          </p:cNvSpPr>
          <p:nvPr/>
        </p:nvSpPr>
        <p:spPr bwMode="auto">
          <a:xfrm>
            <a:off x="5729288" y="3214688"/>
            <a:ext cx="758825"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2" name="Line 26"/>
          <p:cNvSpPr>
            <a:spLocks noChangeShapeType="1"/>
          </p:cNvSpPr>
          <p:nvPr/>
        </p:nvSpPr>
        <p:spPr bwMode="auto">
          <a:xfrm>
            <a:off x="5824538" y="3821113"/>
            <a:ext cx="663575"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3" name="Line 27"/>
          <p:cNvSpPr>
            <a:spLocks noChangeShapeType="1"/>
          </p:cNvSpPr>
          <p:nvPr/>
        </p:nvSpPr>
        <p:spPr bwMode="auto">
          <a:xfrm>
            <a:off x="5729288" y="4224338"/>
            <a:ext cx="663575" cy="20161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4" name="Line 28"/>
          <p:cNvSpPr>
            <a:spLocks noChangeShapeType="1"/>
          </p:cNvSpPr>
          <p:nvPr/>
        </p:nvSpPr>
        <p:spPr bwMode="auto">
          <a:xfrm>
            <a:off x="5445125" y="4730750"/>
            <a:ext cx="757238" cy="30321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5" name="Line 29"/>
          <p:cNvSpPr>
            <a:spLocks noChangeShapeType="1"/>
          </p:cNvSpPr>
          <p:nvPr/>
        </p:nvSpPr>
        <p:spPr bwMode="auto">
          <a:xfrm flipH="1" flipV="1">
            <a:off x="2505075" y="2708275"/>
            <a:ext cx="758825" cy="20161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6" name="Line 30"/>
          <p:cNvSpPr>
            <a:spLocks noChangeShapeType="1"/>
          </p:cNvSpPr>
          <p:nvPr/>
        </p:nvSpPr>
        <p:spPr bwMode="auto">
          <a:xfrm flipH="1">
            <a:off x="2505075" y="3316288"/>
            <a:ext cx="663575"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7" name="Line 31"/>
          <p:cNvSpPr>
            <a:spLocks noChangeShapeType="1"/>
          </p:cNvSpPr>
          <p:nvPr/>
        </p:nvSpPr>
        <p:spPr bwMode="auto">
          <a:xfrm flipH="1">
            <a:off x="2409825" y="3921125"/>
            <a:ext cx="665163"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8" name="Line 32"/>
          <p:cNvSpPr>
            <a:spLocks noChangeShapeType="1"/>
          </p:cNvSpPr>
          <p:nvPr/>
        </p:nvSpPr>
        <p:spPr bwMode="auto">
          <a:xfrm flipH="1">
            <a:off x="2505075" y="4224338"/>
            <a:ext cx="663575" cy="20161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89" name="Line 33"/>
          <p:cNvSpPr>
            <a:spLocks noChangeShapeType="1"/>
          </p:cNvSpPr>
          <p:nvPr/>
        </p:nvSpPr>
        <p:spPr bwMode="auto">
          <a:xfrm flipH="1">
            <a:off x="2693988" y="4627563"/>
            <a:ext cx="758825" cy="50641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90" name="Line 34"/>
          <p:cNvSpPr>
            <a:spLocks noChangeShapeType="1"/>
          </p:cNvSpPr>
          <p:nvPr/>
        </p:nvSpPr>
        <p:spPr bwMode="auto">
          <a:xfrm>
            <a:off x="4402138" y="5133975"/>
            <a:ext cx="0" cy="5048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91" name="Line 35"/>
          <p:cNvSpPr>
            <a:spLocks noChangeShapeType="1"/>
          </p:cNvSpPr>
          <p:nvPr/>
        </p:nvSpPr>
        <p:spPr bwMode="auto">
          <a:xfrm flipH="1">
            <a:off x="2979738" y="4932363"/>
            <a:ext cx="758825" cy="6064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19492" name="Line 36"/>
          <p:cNvSpPr>
            <a:spLocks noChangeShapeType="1"/>
          </p:cNvSpPr>
          <p:nvPr/>
        </p:nvSpPr>
        <p:spPr bwMode="auto">
          <a:xfrm>
            <a:off x="5065713" y="4932363"/>
            <a:ext cx="758825" cy="6064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 name="Прямоугольник 1"/>
          <p:cNvSpPr/>
          <p:nvPr/>
        </p:nvSpPr>
        <p:spPr>
          <a:xfrm>
            <a:off x="185800" y="404664"/>
            <a:ext cx="8734300" cy="707886"/>
          </a:xfrm>
          <a:prstGeom prst="rect">
            <a:avLst/>
          </a:prstGeom>
        </p:spPr>
        <p:txBody>
          <a:bodyPr wrap="square">
            <a:spAutoFit/>
          </a:bodyPr>
          <a:lstStyle/>
          <a:p>
            <a:pPr algn="ctr"/>
            <a:r>
              <a:rPr lang="uk-UA" sz="4000" dirty="0">
                <a:latin typeface="+mj-lt"/>
                <a:ea typeface="+mj-ea"/>
                <a:cs typeface="+mj-cs"/>
              </a:rPr>
              <a:t>Негативні впливи розвитку </a:t>
            </a:r>
          </a:p>
        </p:txBody>
      </p:sp>
      <p:sp>
        <p:nvSpPr>
          <p:cNvPr id="38"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5</a:t>
            </a:fld>
            <a:endParaRPr lang="en-CA" dirty="0"/>
          </a:p>
        </p:txBody>
      </p:sp>
    </p:spTree>
    <p:extLst>
      <p:ext uri="{BB962C8B-B14F-4D97-AF65-F5344CB8AC3E}">
        <p14:creationId xmlns:p14="http://schemas.microsoft.com/office/powerpoint/2010/main" val="85335447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67544" y="260648"/>
            <a:ext cx="8138343" cy="1143000"/>
          </a:xfrm>
        </p:spPr>
        <p:txBody>
          <a:bodyPr>
            <a:normAutofit/>
          </a:bodyPr>
          <a:lstStyle/>
          <a:p>
            <a:pPr eaLnBrk="1" hangingPunct="1"/>
            <a:r>
              <a:rPr lang="uk-UA" altLang="uk-UA" sz="2800" dirty="0"/>
              <a:t>5. Розроблення документації з СЕО</a:t>
            </a:r>
          </a:p>
        </p:txBody>
      </p:sp>
      <p:sp>
        <p:nvSpPr>
          <p:cNvPr id="11267" name="Номер слайда 4"/>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fld id="{E84F266D-BB51-4A5E-A5BB-12B94B11054E}" type="slidenum">
              <a:rPr lang="en-US" altLang="uk-UA" sz="1400" smtClean="0">
                <a:latin typeface="Arial" charset="0"/>
              </a:rPr>
              <a:pPr eaLnBrk="1" hangingPunct="1">
                <a:spcBef>
                  <a:spcPct val="0"/>
                </a:spcBef>
                <a:buClrTx/>
                <a:buSzTx/>
                <a:buFontTx/>
                <a:buNone/>
              </a:pPr>
              <a:t>50</a:t>
            </a:fld>
            <a:endParaRPr lang="en-US" altLang="uk-UA" sz="1400">
              <a:latin typeface="Arial" charset="0"/>
            </a:endParaRPr>
          </a:p>
        </p:txBody>
      </p:sp>
      <p:sp>
        <p:nvSpPr>
          <p:cNvPr id="2" name="Прямоугольник 1"/>
          <p:cNvSpPr/>
          <p:nvPr/>
        </p:nvSpPr>
        <p:spPr>
          <a:xfrm>
            <a:off x="395536" y="2060848"/>
            <a:ext cx="4968552" cy="3785652"/>
          </a:xfrm>
          <a:prstGeom prst="rect">
            <a:avLst/>
          </a:prstGeom>
        </p:spPr>
        <p:txBody>
          <a:bodyPr wrap="square">
            <a:spAutoFit/>
          </a:bodyPr>
          <a:lstStyle/>
          <a:p>
            <a:pPr marL="285750" lvl="0" indent="-285750">
              <a:buFont typeface="Arial" panose="020B0604020202020204" pitchFamily="34" charset="0"/>
              <a:buChar char="•"/>
            </a:pPr>
            <a:r>
              <a:rPr lang="uk-UA" sz="2400" dirty="0">
                <a:latin typeface="Arial" panose="020B0604020202020204" pitchFamily="34" charset="0"/>
                <a:cs typeface="Arial" panose="020B0604020202020204" pitchFamily="34" charset="0"/>
              </a:rPr>
              <a:t>Збір </a:t>
            </a:r>
            <a:r>
              <a:rPr lang="uk-UA" sz="2400" b="1" dirty="0">
                <a:latin typeface="Arial" panose="020B0604020202020204" pitchFamily="34" charset="0"/>
                <a:cs typeface="Arial" panose="020B0604020202020204" pitchFamily="34" charset="0"/>
              </a:rPr>
              <a:t>пропозицій</a:t>
            </a:r>
            <a:r>
              <a:rPr lang="uk-UA" sz="2400" dirty="0">
                <a:latin typeface="Arial" panose="020B0604020202020204" pitchFamily="34" charset="0"/>
                <a:cs typeface="Arial" panose="020B0604020202020204" pitchFamily="34" charset="0"/>
              </a:rPr>
              <a:t> до проектів Стратегії та Звіту про </a:t>
            </a:r>
            <a:r>
              <a:rPr lang="uk-UA" sz="2400" dirty="0" err="1">
                <a:latin typeface="Arial" panose="020B0604020202020204" pitchFamily="34" charset="0"/>
                <a:cs typeface="Arial" panose="020B0604020202020204" pitchFamily="34" charset="0"/>
              </a:rPr>
              <a:t>СЕО</a:t>
            </a:r>
            <a:endParaRPr lang="uk-UA"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uk-UA" sz="2400" dirty="0">
                <a:latin typeface="Arial" panose="020B0604020202020204" pitchFamily="34" charset="0"/>
                <a:cs typeface="Arial" panose="020B0604020202020204" pitchFamily="34" charset="0"/>
              </a:rPr>
              <a:t>Проект </a:t>
            </a:r>
            <a:r>
              <a:rPr lang="uk-UA" sz="2400" b="1" dirty="0">
                <a:latin typeface="Arial" panose="020B0604020202020204" pitchFamily="34" charset="0"/>
                <a:cs typeface="Arial" panose="020B0604020202020204" pitchFamily="34" charset="0"/>
              </a:rPr>
              <a:t>Звіту про СЕО</a:t>
            </a:r>
            <a:r>
              <a:rPr lang="uk-UA" sz="2400" dirty="0">
                <a:latin typeface="Arial" panose="020B0604020202020204" pitchFamily="34" charset="0"/>
                <a:cs typeface="Arial" panose="020B0604020202020204" pitchFamily="34" charset="0"/>
              </a:rPr>
              <a:t>, який містить рекомендації до Стратегії щодо її реалізації у більш екологічно безпечний спосіб</a:t>
            </a:r>
          </a:p>
          <a:p>
            <a:pPr marL="285750" lvl="0" indent="-285750">
              <a:buFont typeface="Arial" panose="020B0604020202020204" pitchFamily="34" charset="0"/>
              <a:buChar char="•"/>
            </a:pPr>
            <a:r>
              <a:rPr lang="uk-UA" sz="2400" dirty="0">
                <a:latin typeface="Arial" panose="020B0604020202020204" pitchFamily="34" charset="0"/>
                <a:cs typeface="Arial" panose="020B0604020202020204" pitchFamily="34" charset="0"/>
              </a:rPr>
              <a:t>Окремий розділ </a:t>
            </a:r>
            <a:r>
              <a:rPr lang="uk-UA" sz="2400" dirty="0" err="1">
                <a:latin typeface="Arial" panose="020B0604020202020204" pitchFamily="34" charset="0"/>
                <a:cs typeface="Arial" panose="020B0604020202020204" pitchFamily="34" charset="0"/>
              </a:rPr>
              <a:t>“Стратегічна</a:t>
            </a:r>
            <a:r>
              <a:rPr lang="uk-UA" sz="2400" dirty="0">
                <a:latin typeface="Arial" panose="020B0604020202020204" pitchFamily="34" charset="0"/>
                <a:cs typeface="Arial" panose="020B0604020202020204" pitchFamily="34" charset="0"/>
              </a:rPr>
              <a:t> екологічна </a:t>
            </a:r>
            <a:r>
              <a:rPr lang="uk-UA" sz="2400" dirty="0" err="1">
                <a:latin typeface="Arial" panose="020B0604020202020204" pitchFamily="34" charset="0"/>
                <a:cs typeface="Arial" panose="020B0604020202020204" pitchFamily="34" charset="0"/>
              </a:rPr>
              <a:t>оцінка”</a:t>
            </a:r>
            <a:r>
              <a:rPr lang="uk-UA" sz="2400" dirty="0">
                <a:latin typeface="Arial" panose="020B0604020202020204" pitchFamily="34" charset="0"/>
                <a:cs typeface="Arial" panose="020B0604020202020204" pitchFamily="34" charset="0"/>
              </a:rPr>
              <a:t> для Стратегії розвитку міста</a:t>
            </a:r>
          </a:p>
        </p:txBody>
      </p:sp>
      <p:sp>
        <p:nvSpPr>
          <p:cNvPr id="6148" name="Прямокутник 15"/>
          <p:cNvSpPr>
            <a:spLocks noChangeArrowheads="1"/>
          </p:cNvSpPr>
          <p:nvPr/>
        </p:nvSpPr>
        <p:spPr bwMode="auto">
          <a:xfrm>
            <a:off x="5652120" y="2276872"/>
            <a:ext cx="3168352" cy="144016"/>
          </a:xfrm>
          <a:prstGeom prst="rect">
            <a:avLst/>
          </a:prstGeom>
          <a:solidFill>
            <a:srgbClr val="85D3D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chemeClr val="tx1"/>
              </a:solidFill>
              <a:effectLst/>
              <a:latin typeface="Arial" pitchFamily="34" charset="0"/>
              <a:cs typeface="Arial" pitchFamily="34" charset="0"/>
            </a:endParaRPr>
          </a:p>
        </p:txBody>
      </p:sp>
      <p:sp>
        <p:nvSpPr>
          <p:cNvPr id="6147" name="Текстове поле 2"/>
          <p:cNvSpPr txBox="1">
            <a:spLocks noChangeArrowheads="1"/>
          </p:cNvSpPr>
          <p:nvPr/>
        </p:nvSpPr>
        <p:spPr bwMode="auto">
          <a:xfrm>
            <a:off x="6012160" y="4437112"/>
            <a:ext cx="2953122" cy="648072"/>
          </a:xfrm>
          <a:prstGeom prst="rect">
            <a:avLst/>
          </a:prstGeom>
          <a:solidFill>
            <a:srgbClr val="85D3D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tab pos="5491163" algn="l"/>
              </a:tabLst>
            </a:pPr>
            <a:r>
              <a:rPr kumimoji="0" lang="uk-UA" sz="1200" b="1" i="0" u="none" strike="noStrike" cap="none" normalizeH="0" baseline="0" dirty="0">
                <a:ln>
                  <a:noFill/>
                </a:ln>
                <a:solidFill>
                  <a:srgbClr val="0D0D0D"/>
                </a:solidFill>
                <a:effectLst/>
                <a:latin typeface="Arial" pitchFamily="34" charset="0"/>
                <a:ea typeface="Times New Roman" pitchFamily="18" charset="0"/>
                <a:cs typeface="Arial" pitchFamily="34" charset="0"/>
              </a:rPr>
              <a:t>Звіт про стратегічну екологічну оцінку Стратегії розвитку курорту </a:t>
            </a:r>
            <a:r>
              <a:rPr kumimoji="0" lang="uk-UA" sz="1200" b="1" i="0" u="none" strike="noStrike" cap="none" normalizeH="0" baseline="0" dirty="0" err="1">
                <a:ln>
                  <a:noFill/>
                </a:ln>
                <a:solidFill>
                  <a:srgbClr val="0D0D0D"/>
                </a:solidFill>
                <a:effectLst/>
                <a:latin typeface="Arial" pitchFamily="34" charset="0"/>
                <a:ea typeface="Times New Roman" pitchFamily="18" charset="0"/>
                <a:cs typeface="Arial" pitchFamily="34" charset="0"/>
              </a:rPr>
              <a:t>“Хмільник”</a:t>
            </a:r>
            <a:r>
              <a:rPr kumimoji="0" lang="uk-UA" sz="1200" b="1" i="0" u="none" strike="noStrike" cap="none" normalizeH="0" baseline="0" dirty="0">
                <a:ln>
                  <a:noFill/>
                </a:ln>
                <a:solidFill>
                  <a:srgbClr val="0D0D0D"/>
                </a:solidFill>
                <a:effectLst/>
                <a:latin typeface="Arial" pitchFamily="34" charset="0"/>
                <a:ea typeface="Times New Roman" pitchFamily="18" charset="0"/>
                <a:cs typeface="Arial" pitchFamily="34" charset="0"/>
              </a:rPr>
              <a:t> на період до 2027 року </a:t>
            </a:r>
            <a:endParaRPr kumimoji="0" lang="uk-UA"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1163" algn="l"/>
              </a:tabLst>
            </a:pP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6151" name="Rectangle 7"/>
          <p:cNvSpPr>
            <a:spLocks noChangeArrowheads="1"/>
          </p:cNvSpPr>
          <p:nvPr/>
        </p:nvSpPr>
        <p:spPr bwMode="auto">
          <a:xfrm>
            <a:off x="-180975" y="1495023"/>
            <a:ext cx="184731"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6153" name="Rectangle 9"/>
          <p:cNvSpPr>
            <a:spLocks noChangeArrowheads="1"/>
          </p:cNvSpPr>
          <p:nvPr/>
        </p:nvSpPr>
        <p:spPr bwMode="auto">
          <a:xfrm>
            <a:off x="-900113" y="1862138"/>
            <a:ext cx="9144001"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chemeClr val="tx1"/>
              </a:solidFill>
              <a:effectLst/>
              <a:latin typeface="Arial" pitchFamily="34" charset="0"/>
              <a:cs typeface="Arial" pitchFamily="34" charset="0"/>
            </a:endParaRPr>
          </a:p>
        </p:txBody>
      </p:sp>
      <p:sp>
        <p:nvSpPr>
          <p:cNvPr id="6155" name="Rectangle 11"/>
          <p:cNvSpPr>
            <a:spLocks noChangeArrowheads="1"/>
          </p:cNvSpPr>
          <p:nvPr/>
        </p:nvSpPr>
        <p:spPr bwMode="auto">
          <a:xfrm>
            <a:off x="0" y="18621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6156" name="Rectangle 12"/>
          <p:cNvSpPr>
            <a:spLocks noChangeArrowheads="1"/>
          </p:cNvSpPr>
          <p:nvPr/>
        </p:nvSpPr>
        <p:spPr bwMode="auto">
          <a:xfrm>
            <a:off x="0" y="67452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chemeClr val="tx1"/>
              </a:solidFill>
              <a:effectLst/>
              <a:latin typeface="Arial" pitchFamily="34" charset="0"/>
              <a:cs typeface="Arial" pitchFamily="34" charset="0"/>
            </a:endParaRPr>
          </a:p>
        </p:txBody>
      </p:sp>
      <p:sp>
        <p:nvSpPr>
          <p:cNvPr id="6158" name="Rectangle 14"/>
          <p:cNvSpPr>
            <a:spLocks noChangeArrowheads="1"/>
          </p:cNvSpPr>
          <p:nvPr/>
        </p:nvSpPr>
        <p:spPr bwMode="auto">
          <a:xfrm>
            <a:off x="0" y="67452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rgbClr val="0D0D0D"/>
                </a:solidFill>
                <a:effectLst/>
                <a:latin typeface="Arial" pitchFamily="34" charset="0"/>
                <a:ea typeface="Times New Roman" pitchFamily="18" charset="0"/>
                <a:cs typeface="Arial" pitchFamily="34" charset="0"/>
              </a:rPr>
              <a:t/>
            </a:r>
            <a:br>
              <a:rPr kumimoji="0" lang="ru-RU" sz="1100" b="0" i="0" u="none" strike="noStrike" cap="none" normalizeH="0" baseline="0">
                <a:ln>
                  <a:noFill/>
                </a:ln>
                <a:solidFill>
                  <a:srgbClr val="0D0D0D"/>
                </a:solidFill>
                <a:effectLst/>
                <a:latin typeface="Arial" pitchFamily="34" charset="0"/>
                <a:ea typeface="Times New Roman" pitchFamily="18" charset="0"/>
                <a:cs typeface="Arial" pitchFamily="34" charset="0"/>
              </a:rPr>
            </a:br>
            <a:endParaRPr kumimoji="0" lang="uk-UA"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a:ln>
                <a:noFill/>
              </a:ln>
              <a:solidFill>
                <a:schemeClr val="tx1"/>
              </a:solidFill>
              <a:effectLst/>
              <a:latin typeface="Arial" pitchFamily="34" charset="0"/>
              <a:cs typeface="Arial" pitchFamily="34" charset="0"/>
            </a:endParaRPr>
          </a:p>
        </p:txBody>
      </p:sp>
      <p:sp>
        <p:nvSpPr>
          <p:cNvPr id="61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rgbClr val="FFFFFF"/>
                </a:solidFill>
                <a:effectLst/>
                <a:latin typeface="Arial" pitchFamily="34" charset="0"/>
                <a:ea typeface="Times New Roman" pitchFamily="18" charset="0"/>
                <a:cs typeface="Arial" pitchFamily="34" charset="0"/>
              </a:rPr>
              <a:t>м. </a:t>
            </a:r>
            <a:r>
              <a:rPr kumimoji="0" lang="uk-UA" sz="1400" b="1" i="0" u="none" strike="noStrike" cap="none" normalizeH="0" baseline="0">
                <a:ln>
                  <a:noFill/>
                </a:ln>
                <a:solidFill>
                  <a:srgbClr val="FFFFFF"/>
                </a:solidFill>
                <a:effectLst/>
                <a:latin typeface="Arial" pitchFamily="34" charset="0"/>
                <a:ea typeface="Times New Roman" pitchFamily="18" charset="0"/>
                <a:cs typeface="Arial" pitchFamily="34" charset="0"/>
              </a:rPr>
              <a:t>Кременчук</a:t>
            </a:r>
            <a:r>
              <a:rPr kumimoji="0" lang="ru-RU" sz="1400" b="1" i="0" u="none" strike="noStrike" cap="none" normalizeH="0" baseline="0">
                <a:ln>
                  <a:noFill/>
                </a:ln>
                <a:solidFill>
                  <a:srgbClr val="FFFFFF"/>
                </a:solidFill>
                <a:effectLst/>
                <a:latin typeface="Arial" pitchFamily="34" charset="0"/>
                <a:ea typeface="Times New Roman" pitchFamily="18" charset="0"/>
                <a:cs typeface="Arial" pitchFamily="34" charset="0"/>
              </a:rPr>
              <a:t>, 201</a:t>
            </a:r>
            <a:r>
              <a:rPr kumimoji="0" lang="uk-UA" sz="1400" b="1" i="0" u="none" strike="noStrike" cap="none" normalizeH="0" baseline="0">
                <a:ln>
                  <a:noFill/>
                </a:ln>
                <a:solidFill>
                  <a:srgbClr val="FFFFFF"/>
                </a:solidFill>
                <a:effectLst/>
                <a:latin typeface="Arial" pitchFamily="34" charset="0"/>
                <a:ea typeface="Times New Roman" pitchFamily="18" charset="0"/>
                <a:cs typeface="Arial" pitchFamily="34" charset="0"/>
              </a:rPr>
              <a:t>7</a:t>
            </a:r>
            <a:r>
              <a:rPr kumimoji="0" lang="ru-RU" sz="1400" b="1" i="0" u="none" strike="noStrike" cap="none" normalizeH="0" baseline="0">
                <a:ln>
                  <a:noFill/>
                </a:ln>
                <a:solidFill>
                  <a:srgbClr val="FFFFFF"/>
                </a:solidFill>
                <a:effectLst/>
                <a:latin typeface="Arial" pitchFamily="34" charset="0"/>
                <a:ea typeface="Times New Roman" pitchFamily="18" charset="0"/>
                <a:cs typeface="Arial" pitchFamily="34" charset="0"/>
              </a:rPr>
              <a:t> р.</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60" name="Text Box 199"/>
          <p:cNvSpPr txBox="1">
            <a:spLocks noChangeArrowheads="1"/>
          </p:cNvSpPr>
          <p:nvPr/>
        </p:nvSpPr>
        <p:spPr bwMode="auto">
          <a:xfrm>
            <a:off x="6372200" y="5085184"/>
            <a:ext cx="2592288" cy="288031"/>
          </a:xfrm>
          <a:prstGeom prst="rect">
            <a:avLst/>
          </a:prstGeom>
          <a:solidFill>
            <a:srgbClr val="678C94"/>
          </a:solidFill>
          <a:ln w="9525">
            <a:noFill/>
            <a:miter lim="800000"/>
            <a:headEnd/>
            <a:tailEnd/>
          </a:ln>
        </p:spPr>
        <p:txBody>
          <a:bodyPr vert="horz" wrap="square" lIns="91440" tIns="45720" rIns="91440" bIns="45720" numCol="1" anchor="t" anchorCtr="0" compatLnSpc="1">
            <a:prstTxWarp prst="textNoShape">
              <a:avLst/>
            </a:prstTxWarp>
          </a:bodyPr>
          <a:lstStyle/>
          <a:p>
            <a:pPr marL="0" marR="1098550" lvl="1" algn="r" defTabSz="914400" rtl="0" eaLnBrk="1" fontAlgn="base" latinLnBrk="0" hangingPunct="1">
              <a:lnSpc>
                <a:spcPct val="100000"/>
              </a:lnSpc>
              <a:spcBef>
                <a:spcPts val="600"/>
              </a:spcBef>
              <a:spcAft>
                <a:spcPts val="1000"/>
              </a:spcAft>
              <a:buClrTx/>
              <a:buSzTx/>
              <a:buFontTx/>
              <a:buNone/>
              <a:tabLst/>
            </a:pPr>
            <a:r>
              <a:rPr kumimoji="0" lang="uk-UA" sz="1200" b="1" i="0" u="none" strike="noStrike" cap="none" normalizeH="0" baseline="0" noProof="1">
                <a:ln>
                  <a:noFill/>
                </a:ln>
                <a:solidFill>
                  <a:srgbClr val="FFFFFF"/>
                </a:solidFill>
                <a:effectLst/>
                <a:latin typeface="Calibri" pitchFamily="34" charset="0"/>
                <a:cs typeface="Arial" pitchFamily="34" charset="0"/>
              </a:rPr>
              <a:t>м. Хмільник, 2018 </a:t>
            </a: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pic>
        <p:nvPicPr>
          <p:cNvPr id="17" name="Рисунок 16"/>
          <p:cNvPicPr/>
          <p:nvPr/>
        </p:nvPicPr>
        <p:blipFill>
          <a:blip r:embed="rId3" cstate="print">
            <a:extLst>
              <a:ext uri="{28A0092B-C50C-407E-A947-70E740481C1C}">
                <a14:useLocalDpi xmlns:a14="http://schemas.microsoft.com/office/drawing/2010/main" val="0"/>
              </a:ext>
            </a:extLst>
          </a:blip>
          <a:stretch>
            <a:fillRect/>
          </a:stretch>
        </p:blipFill>
        <p:spPr>
          <a:xfrm>
            <a:off x="5796136" y="2492896"/>
            <a:ext cx="2952328" cy="1872208"/>
          </a:xfrm>
          <a:prstGeom prst="rect">
            <a:avLst/>
          </a:prstGeom>
        </p:spPr>
      </p:pic>
    </p:spTree>
    <p:extLst>
      <p:ext uri="{BB962C8B-B14F-4D97-AF65-F5344CB8AC3E}">
        <p14:creationId xmlns:p14="http://schemas.microsoft.com/office/powerpoint/2010/main" val="1342941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altLang="uk-UA" sz="2000" dirty="0"/>
              <a:t>6. Моніторинг фактичного впливу впровадження Стратегії розвитку </a:t>
            </a:r>
            <a:r>
              <a:rPr lang="uk-UA" sz="2000" dirty="0"/>
              <a:t>курорту </a:t>
            </a:r>
            <a:r>
              <a:rPr lang="uk-UA" sz="2000" dirty="0" err="1"/>
              <a:t>“Хмільник”</a:t>
            </a:r>
            <a:r>
              <a:rPr lang="uk-UA" sz="2000" dirty="0"/>
              <a:t> </a:t>
            </a:r>
            <a:r>
              <a:rPr lang="uk-UA" altLang="uk-UA" sz="2000" dirty="0"/>
              <a:t>на довкілля (</a:t>
            </a:r>
            <a:r>
              <a:rPr lang="uk-UA" sz="2000" dirty="0"/>
              <a:t>Екологічні індикатори)</a:t>
            </a:r>
          </a:p>
        </p:txBody>
      </p:sp>
      <p:sp>
        <p:nvSpPr>
          <p:cNvPr id="3" name="Содержимое 2"/>
          <p:cNvSpPr>
            <a:spLocks noGrp="1"/>
          </p:cNvSpPr>
          <p:nvPr>
            <p:ph idx="1"/>
          </p:nvPr>
        </p:nvSpPr>
        <p:spPr>
          <a:xfrm>
            <a:off x="251520" y="1412776"/>
            <a:ext cx="8640960" cy="4464496"/>
          </a:xfrm>
        </p:spPr>
        <p:txBody>
          <a:bodyPr>
            <a:noAutofit/>
          </a:bodyPr>
          <a:lstStyle/>
          <a:p>
            <a:pPr marL="457200" indent="-457200">
              <a:lnSpc>
                <a:spcPct val="80000"/>
              </a:lnSpc>
              <a:buFont typeface="+mj-lt"/>
              <a:buAutoNum type="arabicPeriod"/>
            </a:pPr>
            <a:r>
              <a:rPr lang="uk-UA" sz="2000" dirty="0"/>
              <a:t>Обсяги викидів забруднюючих речовин в атмосферне повітря від стаціонарних і пересувних джерел</a:t>
            </a:r>
          </a:p>
          <a:p>
            <a:pPr marL="457200" indent="-457200">
              <a:lnSpc>
                <a:spcPct val="80000"/>
              </a:lnSpc>
              <a:buFont typeface="+mj-lt"/>
              <a:buAutoNum type="arabicPeriod"/>
            </a:pPr>
            <a:r>
              <a:rPr lang="uk-UA" sz="2000" dirty="0"/>
              <a:t>Викиди найпоширеніших забруднюючих речовин (оксид вуглецю, пил, діоксиди азоту та сірки) в атмосферне повітря</a:t>
            </a:r>
          </a:p>
          <a:p>
            <a:pPr marL="457200" indent="-457200">
              <a:lnSpc>
                <a:spcPct val="80000"/>
              </a:lnSpc>
              <a:buFont typeface="+mj-lt"/>
              <a:buAutoNum type="arabicPeriod"/>
            </a:pPr>
            <a:r>
              <a:rPr lang="uk-UA" sz="2000" dirty="0"/>
              <a:t>Індекс забруднення атмосфери</a:t>
            </a:r>
          </a:p>
          <a:p>
            <a:pPr marL="457200" indent="-457200">
              <a:lnSpc>
                <a:spcPct val="80000"/>
              </a:lnSpc>
              <a:buFont typeface="+mj-lt"/>
              <a:buAutoNum type="arabicPeriod"/>
            </a:pPr>
            <a:r>
              <a:rPr lang="uk-UA" sz="2000" dirty="0"/>
              <a:t>Обсяги забору та використання свіжої води</a:t>
            </a:r>
          </a:p>
          <a:p>
            <a:pPr marL="457200" indent="-457200">
              <a:lnSpc>
                <a:spcPct val="80000"/>
              </a:lnSpc>
              <a:buFont typeface="+mj-lt"/>
              <a:buAutoNum type="arabicPeriod"/>
            </a:pPr>
            <a:r>
              <a:rPr lang="uk-UA" sz="2000" dirty="0"/>
              <a:t>Обсяги скидання зворотних вод у водні об’єкти</a:t>
            </a:r>
          </a:p>
          <a:p>
            <a:pPr marL="457200" indent="-457200">
              <a:lnSpc>
                <a:spcPct val="80000"/>
              </a:lnSpc>
              <a:buFont typeface="+mj-lt"/>
              <a:buAutoNum type="arabicPeriod"/>
            </a:pPr>
            <a:r>
              <a:rPr lang="uk-UA" sz="2000" dirty="0"/>
              <a:t>Якість води у річках </a:t>
            </a:r>
            <a:r>
              <a:rPr lang="uk-UA" sz="2000" dirty="0" err="1"/>
              <a:t>субрегіону</a:t>
            </a:r>
            <a:endParaRPr lang="uk-UA" sz="2000" dirty="0"/>
          </a:p>
          <a:p>
            <a:pPr marL="457200" indent="-457200">
              <a:lnSpc>
                <a:spcPct val="80000"/>
              </a:lnSpc>
              <a:buFont typeface="+mj-lt"/>
              <a:buAutoNum type="arabicPeriod"/>
            </a:pPr>
            <a:r>
              <a:rPr lang="uk-UA" sz="2000" dirty="0"/>
              <a:t>Рівень озеленення території міста</a:t>
            </a:r>
          </a:p>
          <a:p>
            <a:pPr marL="457200" indent="-457200">
              <a:lnSpc>
                <a:spcPct val="80000"/>
              </a:lnSpc>
              <a:buFont typeface="+mj-lt"/>
              <a:buAutoNum type="arabicPeriod"/>
            </a:pPr>
            <a:r>
              <a:rPr lang="uk-UA" sz="2000" dirty="0"/>
              <a:t>Рівень лісистості території курорту</a:t>
            </a:r>
          </a:p>
          <a:p>
            <a:pPr marL="457200" indent="-457200">
              <a:lnSpc>
                <a:spcPct val="80000"/>
              </a:lnSpc>
              <a:buFont typeface="+mj-lt"/>
              <a:buAutoNum type="arabicPeriod"/>
            </a:pPr>
            <a:r>
              <a:rPr lang="uk-UA" sz="2000" dirty="0"/>
              <a:t>Кількість природоохоронних територій</a:t>
            </a:r>
          </a:p>
          <a:p>
            <a:pPr marL="457200" indent="-457200">
              <a:lnSpc>
                <a:spcPct val="80000"/>
              </a:lnSpc>
              <a:buFont typeface="+mj-lt"/>
              <a:buAutoNum type="arabicPeriod"/>
            </a:pPr>
            <a:r>
              <a:rPr lang="uk-UA" sz="2000" dirty="0"/>
              <a:t>Обсяги утворення ТПВ на території курорту</a:t>
            </a:r>
          </a:p>
          <a:p>
            <a:pPr marL="457200" indent="-457200">
              <a:lnSpc>
                <a:spcPct val="80000"/>
              </a:lnSpc>
              <a:buFont typeface="+mj-lt"/>
              <a:buAutoNum type="arabicPeriod"/>
            </a:pPr>
            <a:r>
              <a:rPr lang="uk-UA" sz="2000" dirty="0"/>
              <a:t>Обсяги утилізованих ТПВ</a:t>
            </a:r>
          </a:p>
          <a:p>
            <a:pPr marL="457200" indent="-457200">
              <a:lnSpc>
                <a:spcPct val="80000"/>
              </a:lnSpc>
              <a:buFont typeface="+mj-lt"/>
              <a:buAutoNum type="arabicPeriod"/>
            </a:pPr>
            <a:r>
              <a:rPr lang="uk-UA" sz="2000" dirty="0"/>
              <a:t>Обсяги накопичених відходів</a:t>
            </a:r>
          </a:p>
          <a:p>
            <a:pPr marL="457200" indent="-457200">
              <a:lnSpc>
                <a:spcPct val="80000"/>
              </a:lnSpc>
              <a:buFont typeface="+mj-lt"/>
              <a:buAutoNum type="arabicPeriod"/>
            </a:pPr>
            <a:r>
              <a:rPr lang="uk-UA" sz="2000" dirty="0"/>
              <a:t>Кількість стихійних сміттєзвалищ</a:t>
            </a:r>
          </a:p>
        </p:txBody>
      </p:sp>
    </p:spTree>
    <p:extLst>
      <p:ext uri="{BB962C8B-B14F-4D97-AF65-F5344CB8AC3E}">
        <p14:creationId xmlns:p14="http://schemas.microsoft.com/office/powerpoint/2010/main" val="1508761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67544" y="260648"/>
            <a:ext cx="8208912" cy="936104"/>
          </a:xfrm>
        </p:spPr>
        <p:txBody>
          <a:bodyPr>
            <a:normAutofit/>
          </a:bodyPr>
          <a:lstStyle/>
          <a:p>
            <a:pPr eaLnBrk="1" hangingPunct="1"/>
            <a:r>
              <a:rPr lang="uk-UA" altLang="uk-UA" sz="3600" dirty="0"/>
              <a:t>Отримані </a:t>
            </a:r>
            <a:r>
              <a:rPr lang="uk-UA" altLang="uk-UA" sz="3600" dirty="0" err="1"/>
              <a:t>уроки</a:t>
            </a:r>
            <a:endParaRPr lang="uk-UA" altLang="uk-UA" sz="3600" dirty="0"/>
          </a:p>
        </p:txBody>
      </p:sp>
      <p:sp>
        <p:nvSpPr>
          <p:cNvPr id="13316" name="TextBox 2"/>
          <p:cNvSpPr txBox="1">
            <a:spLocks noChangeArrowheads="1"/>
          </p:cNvSpPr>
          <p:nvPr/>
        </p:nvSpPr>
        <p:spPr bwMode="auto">
          <a:xfrm>
            <a:off x="355970" y="1340768"/>
            <a:ext cx="86455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 typeface="Arial" charset="0"/>
              <a:buChar char="•"/>
            </a:pPr>
            <a:r>
              <a:rPr lang="uk-UA" altLang="uk-UA" sz="2000" dirty="0">
                <a:latin typeface="Arial" charset="0"/>
              </a:rPr>
              <a:t>Для досягнення успіху важливе значення має повна </a:t>
            </a:r>
            <a:r>
              <a:rPr lang="uk-UA" altLang="uk-UA" sz="2000" b="1" dirty="0">
                <a:latin typeface="Arial" charset="0"/>
              </a:rPr>
              <a:t>політична підтримка</a:t>
            </a:r>
            <a:r>
              <a:rPr lang="uk-UA" altLang="uk-UA" sz="2000" dirty="0">
                <a:latin typeface="Arial" charset="0"/>
              </a:rPr>
              <a:t> СЕО з боку місцевих органів влади.</a:t>
            </a:r>
          </a:p>
          <a:p>
            <a:pPr eaLnBrk="1" hangingPunct="1">
              <a:spcBef>
                <a:spcPct val="0"/>
              </a:spcBef>
              <a:buClrTx/>
              <a:buSzTx/>
              <a:buFont typeface="Arial" charset="0"/>
              <a:buChar char="•"/>
            </a:pPr>
            <a:r>
              <a:rPr lang="uk-UA" altLang="uk-UA" sz="2000" b="1" dirty="0">
                <a:latin typeface="Arial" charset="0"/>
              </a:rPr>
              <a:t>Вимоги до процесу стратегічного планування </a:t>
            </a:r>
            <a:r>
              <a:rPr lang="uk-UA" altLang="uk-UA" sz="2000" dirty="0">
                <a:latin typeface="Arial" charset="0"/>
              </a:rPr>
              <a:t>у зв’язку з проведенням СЕО набагато більші, ніж до традиційних процесів планування соціально-економічного розвитку. </a:t>
            </a:r>
            <a:r>
              <a:rPr lang="uk-UA" altLang="uk-UA" sz="2000" b="1" dirty="0">
                <a:latin typeface="Arial" charset="0"/>
              </a:rPr>
              <a:t>Мета СЕО – інтегрування результатів оцінки в процес прийняття рішень </a:t>
            </a:r>
          </a:p>
          <a:p>
            <a:pPr eaLnBrk="1" hangingPunct="1">
              <a:spcBef>
                <a:spcPct val="0"/>
              </a:spcBef>
              <a:buClrTx/>
              <a:buSzTx/>
              <a:buFont typeface="Arial" charset="0"/>
              <a:buChar char="•"/>
            </a:pPr>
            <a:r>
              <a:rPr lang="uk-UA" altLang="uk-UA" sz="2000" dirty="0">
                <a:latin typeface="Arial" charset="0"/>
              </a:rPr>
              <a:t>Для отримання якісного кінцевого продукту вирішальне значення має повна підтримка та </a:t>
            </a:r>
            <a:r>
              <a:rPr lang="uk-UA" altLang="uk-UA" sz="2000" b="1" dirty="0">
                <a:latin typeface="Arial" charset="0"/>
              </a:rPr>
              <a:t>участь місцевих експертів</a:t>
            </a:r>
            <a:r>
              <a:rPr lang="uk-UA" altLang="uk-UA" sz="2000" dirty="0">
                <a:latin typeface="Arial" charset="0"/>
              </a:rPr>
              <a:t>. </a:t>
            </a:r>
          </a:p>
          <a:p>
            <a:pPr eaLnBrk="1" hangingPunct="1">
              <a:spcBef>
                <a:spcPct val="0"/>
              </a:spcBef>
              <a:buClrTx/>
              <a:buSzTx/>
              <a:buFont typeface="Arial" charset="0"/>
              <a:buChar char="•"/>
            </a:pPr>
            <a:r>
              <a:rPr lang="uk-UA" altLang="uk-UA" sz="2000" dirty="0">
                <a:latin typeface="Arial" charset="0"/>
              </a:rPr>
              <a:t>Вкрай важливо з самого початку ретельно </a:t>
            </a:r>
            <a:r>
              <a:rPr lang="uk-UA" altLang="uk-UA" sz="2000" b="1" dirty="0">
                <a:latin typeface="Arial" charset="0"/>
              </a:rPr>
              <a:t>поєднувати</a:t>
            </a:r>
            <a:r>
              <a:rPr lang="uk-UA" altLang="uk-UA" sz="2000" dirty="0">
                <a:latin typeface="Arial" charset="0"/>
              </a:rPr>
              <a:t> процеси планування та проведення СЕО. </a:t>
            </a:r>
          </a:p>
          <a:p>
            <a:pPr eaLnBrk="1" hangingPunct="1">
              <a:spcBef>
                <a:spcPct val="0"/>
              </a:spcBef>
              <a:buClrTx/>
              <a:buSzTx/>
              <a:buFont typeface="Arial" charset="0"/>
              <a:buChar char="•"/>
            </a:pPr>
            <a:r>
              <a:rPr lang="uk-UA" altLang="uk-UA" sz="2000" dirty="0">
                <a:latin typeface="Arial" charset="0"/>
              </a:rPr>
              <a:t>Для проведення СЕО необхідні додаткові фінансові ресурси. Отриманий досвід може допомогти здійснювати майбутнє планування ефективніше і </a:t>
            </a:r>
            <a:r>
              <a:rPr lang="uk-UA" altLang="uk-UA" sz="2000" b="1" dirty="0">
                <a:latin typeface="Arial" charset="0"/>
              </a:rPr>
              <a:t>заощаджувати кошти </a:t>
            </a:r>
            <a:r>
              <a:rPr lang="uk-UA" altLang="uk-UA" sz="2000" dirty="0">
                <a:latin typeface="Arial" charset="0"/>
              </a:rPr>
              <a:t>у перспективі.</a:t>
            </a:r>
          </a:p>
          <a:p>
            <a:pPr eaLnBrk="1" hangingPunct="1">
              <a:spcBef>
                <a:spcPct val="0"/>
              </a:spcBef>
              <a:buClrTx/>
              <a:buSzTx/>
              <a:buFont typeface="Arial" charset="0"/>
              <a:buChar char="•"/>
            </a:pPr>
            <a:r>
              <a:rPr lang="uk-UA" altLang="uk-UA" sz="2000" b="1" dirty="0">
                <a:latin typeface="Arial" charset="0"/>
              </a:rPr>
              <a:t>Участь громадськості </a:t>
            </a:r>
            <a:r>
              <a:rPr lang="uk-UA" altLang="uk-UA" sz="2000" dirty="0">
                <a:latin typeface="Arial" charset="0"/>
              </a:rPr>
              <a:t>має важливе значення для успіху СЕО.</a:t>
            </a:r>
          </a:p>
        </p:txBody>
      </p:sp>
    </p:spTree>
    <p:extLst>
      <p:ext uri="{BB962C8B-B14F-4D97-AF65-F5344CB8AC3E}">
        <p14:creationId xmlns:p14="http://schemas.microsoft.com/office/powerpoint/2010/main" val="3236856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Консультації з уповноваженими органами (1) </a:t>
            </a:r>
          </a:p>
        </p:txBody>
      </p:sp>
      <p:sp>
        <p:nvSpPr>
          <p:cNvPr id="3" name="Объект 2"/>
          <p:cNvSpPr>
            <a:spLocks noGrp="1"/>
          </p:cNvSpPr>
          <p:nvPr>
            <p:ph idx="1"/>
          </p:nvPr>
        </p:nvSpPr>
        <p:spPr/>
        <p:txBody>
          <a:bodyPr>
            <a:normAutofit fontScale="62500" lnSpcReduction="20000"/>
          </a:bodyPr>
          <a:lstStyle/>
          <a:p>
            <a:r>
              <a:rPr lang="uk-UA" dirty="0"/>
              <a:t>Як правило, процедура консультацій з уповноваженими органами щодо проекту ДДП та проекту звіту про СЕО проводиться </a:t>
            </a:r>
            <a:r>
              <a:rPr lang="uk-UA" b="1" dirty="0"/>
              <a:t>одночасно з процедурою громадського обговорення </a:t>
            </a:r>
          </a:p>
          <a:p>
            <a:r>
              <a:rPr lang="uk-UA" dirty="0"/>
              <a:t>Замовник має подати проект ДДП, проект звіту про СЕО та повідомлення про оприлюднення цих документів (на паперових носіях та в електронному вигляді) до місцевих органів (</a:t>
            </a:r>
            <a:r>
              <a:rPr lang="uk-UA" b="1" dirty="0"/>
              <a:t>підрозділи з питань охорони навколишнього природного середовища та з питань охорони здоров’я</a:t>
            </a:r>
            <a:r>
              <a:rPr lang="uk-UA" dirty="0"/>
              <a:t>).</a:t>
            </a:r>
          </a:p>
          <a:p>
            <a:r>
              <a:rPr lang="uk-UA" dirty="0"/>
              <a:t>Після отримання проекту ДДП та проекту звіту про СЕО місцеві органи протягом </a:t>
            </a:r>
            <a:r>
              <a:rPr lang="uk-UA" b="1" dirty="0"/>
              <a:t>5 робочих днів </a:t>
            </a:r>
            <a:r>
              <a:rPr lang="uk-UA" dirty="0"/>
              <a:t>мають розмістити повідомлення про оприлюднення проекту ДДП на своєму офіційному веб-сайті із зазначенням замовника. </a:t>
            </a:r>
          </a:p>
          <a:p>
            <a:r>
              <a:rPr lang="uk-UA" dirty="0"/>
              <a:t>У строк, що </a:t>
            </a:r>
            <a:r>
              <a:rPr lang="uk-UA" b="1" dirty="0"/>
              <a:t>не перевищує 30 днів </a:t>
            </a:r>
            <a:r>
              <a:rPr lang="uk-UA" dirty="0"/>
              <a:t>з дня отримання, місцеві органи мають надати замовнику в письмовій формі зауваження і пропозиції до проекту ДДП та проекту звіту про СЕО.</a:t>
            </a:r>
          </a:p>
          <a:p>
            <a:endParaRPr lang="uk-UA" dirty="0"/>
          </a:p>
        </p:txBody>
      </p:sp>
    </p:spTree>
    <p:extLst>
      <p:ext uri="{BB962C8B-B14F-4D97-AF65-F5344CB8AC3E}">
        <p14:creationId xmlns:p14="http://schemas.microsoft.com/office/powerpoint/2010/main" val="1036702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Консультації з уповноваженими органами (2)</a:t>
            </a:r>
          </a:p>
        </p:txBody>
      </p:sp>
      <p:sp>
        <p:nvSpPr>
          <p:cNvPr id="3" name="Объект 2"/>
          <p:cNvSpPr>
            <a:spLocks noGrp="1"/>
          </p:cNvSpPr>
          <p:nvPr>
            <p:ph idx="1"/>
          </p:nvPr>
        </p:nvSpPr>
        <p:spPr/>
        <p:txBody>
          <a:bodyPr>
            <a:normAutofit fontScale="62500" lnSpcReduction="20000"/>
          </a:bodyPr>
          <a:lstStyle/>
          <a:p>
            <a:r>
              <a:rPr lang="uk-UA" dirty="0"/>
              <a:t>Усі зауваження і пропозиції, отримані від уповноважених органів протягом встановленого строку замовник має обов’язково розглянути та за результатами розгляду </a:t>
            </a:r>
            <a:r>
              <a:rPr lang="uk-UA" b="1" dirty="0"/>
              <a:t>врахувати отримані зауваження і пропозиці</a:t>
            </a:r>
            <a:r>
              <a:rPr lang="uk-UA" dirty="0"/>
              <a:t>ї або мотивовано їх відхилити. </a:t>
            </a:r>
          </a:p>
          <a:p>
            <a:r>
              <a:rPr lang="uk-UA" dirty="0"/>
              <a:t>Відповідно до вимог Закону за результатами консультацій замовник має підготувати </a:t>
            </a:r>
            <a:r>
              <a:rPr lang="uk-UA" b="1" dirty="0"/>
              <a:t>довідку про консультації</a:t>
            </a:r>
            <a:r>
              <a:rPr lang="uk-UA" dirty="0"/>
              <a:t>, в якій має підсумувати отримані зауваження і пропозиції та зазначити, яким чином у проекті ДДП та проекті звіту про СЕО враховані зауваження та пропозиції. До довідки варто </a:t>
            </a:r>
            <a:r>
              <a:rPr lang="uk-UA" b="1" dirty="0"/>
              <a:t>додати отримані письмові зауваження та пропозиці</a:t>
            </a:r>
            <a:r>
              <a:rPr lang="uk-UA" dirty="0"/>
              <a:t>ї. Довідка про консультації є публічною інформацією.</a:t>
            </a:r>
          </a:p>
          <a:p>
            <a:r>
              <a:rPr lang="uk-UA" b="1" dirty="0"/>
              <a:t>У разі неподання </a:t>
            </a:r>
            <a:r>
              <a:rPr lang="uk-UA" dirty="0"/>
              <a:t>місцевими органами пропозицій та зауважень протягом 30 днів з дня отримання проекту ДДП та проекту звіту про СЕО, вважається, що пропозиції та зауваження відсутні.</a:t>
            </a:r>
          </a:p>
          <a:p>
            <a:endParaRPr lang="uk-UA" dirty="0"/>
          </a:p>
        </p:txBody>
      </p:sp>
    </p:spTree>
    <p:extLst>
      <p:ext uri="{BB962C8B-B14F-4D97-AF65-F5344CB8AC3E}">
        <p14:creationId xmlns:p14="http://schemas.microsoft.com/office/powerpoint/2010/main" val="70410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effectLst/>
              </a:rPr>
              <a:t>Форма довідки про консультації </a:t>
            </a:r>
            <a:endParaRPr lang="uk-UA"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477354612"/>
              </p:ext>
            </p:extLst>
          </p:nvPr>
        </p:nvGraphicFramePr>
        <p:xfrm>
          <a:off x="323528" y="1556792"/>
          <a:ext cx="8496944" cy="3401454"/>
        </p:xfrm>
        <a:graphic>
          <a:graphicData uri="http://schemas.openxmlformats.org/drawingml/2006/table">
            <a:tbl>
              <a:tblPr firstRow="1" firstCol="1" bandRow="1">
                <a:tableStyleId>{5940675A-B579-460E-94D1-54222C63F5DA}</a:tableStyleId>
              </a:tblPr>
              <a:tblGrid>
                <a:gridCol w="475984">
                  <a:extLst>
                    <a:ext uri="{9D8B030D-6E8A-4147-A177-3AD203B41FA5}">
                      <a16:colId xmlns:a16="http://schemas.microsoft.com/office/drawing/2014/main" xmlns="" val="20000"/>
                    </a:ext>
                  </a:extLst>
                </a:gridCol>
                <a:gridCol w="1254547">
                  <a:extLst>
                    <a:ext uri="{9D8B030D-6E8A-4147-A177-3AD203B41FA5}">
                      <a16:colId xmlns:a16="http://schemas.microsoft.com/office/drawing/2014/main" xmlns="" val="20001"/>
                    </a:ext>
                  </a:extLst>
                </a:gridCol>
                <a:gridCol w="2333032">
                  <a:extLst>
                    <a:ext uri="{9D8B030D-6E8A-4147-A177-3AD203B41FA5}">
                      <a16:colId xmlns:a16="http://schemas.microsoft.com/office/drawing/2014/main" xmlns="" val="20002"/>
                    </a:ext>
                  </a:extLst>
                </a:gridCol>
                <a:gridCol w="1680102">
                  <a:extLst>
                    <a:ext uri="{9D8B030D-6E8A-4147-A177-3AD203B41FA5}">
                      <a16:colId xmlns:a16="http://schemas.microsoft.com/office/drawing/2014/main" xmlns="" val="20003"/>
                    </a:ext>
                  </a:extLst>
                </a:gridCol>
                <a:gridCol w="1499617">
                  <a:extLst>
                    <a:ext uri="{9D8B030D-6E8A-4147-A177-3AD203B41FA5}">
                      <a16:colId xmlns:a16="http://schemas.microsoft.com/office/drawing/2014/main" xmlns="" val="20004"/>
                    </a:ext>
                  </a:extLst>
                </a:gridCol>
                <a:gridCol w="1253662">
                  <a:extLst>
                    <a:ext uri="{9D8B030D-6E8A-4147-A177-3AD203B41FA5}">
                      <a16:colId xmlns:a16="http://schemas.microsoft.com/office/drawing/2014/main" xmlns="" val="20005"/>
                    </a:ext>
                  </a:extLst>
                </a:gridCol>
              </a:tblGrid>
              <a:tr h="1383623">
                <a:tc>
                  <a:txBody>
                    <a:bodyPr/>
                    <a:lstStyle/>
                    <a:p>
                      <a:pPr algn="ctr">
                        <a:spcBef>
                          <a:spcPts val="600"/>
                        </a:spcBef>
                        <a:spcAft>
                          <a:spcPts val="0"/>
                        </a:spcAft>
                      </a:pPr>
                      <a:r>
                        <a:rPr lang="uk-UA" sz="2000" b="1" dirty="0">
                          <a:effectLst/>
                          <a:latin typeface="Arial Narrow" panose="020B0606020202030204" pitchFamily="34" charset="0"/>
                        </a:rPr>
                        <a:t>№</a:t>
                      </a:r>
                    </a:p>
                    <a:p>
                      <a:pPr algn="ctr">
                        <a:spcBef>
                          <a:spcPts val="600"/>
                        </a:spcBef>
                        <a:spcAft>
                          <a:spcPts val="0"/>
                        </a:spcAft>
                      </a:pPr>
                      <a:r>
                        <a:rPr lang="uk-UA" sz="2000" b="1" dirty="0">
                          <a:effectLst/>
                          <a:latin typeface="Arial Narrow" panose="020B0606020202030204" pitchFamily="34" charset="0"/>
                        </a:rPr>
                        <a:t> </a:t>
                      </a:r>
                      <a:endParaRPr lang="uk-UA" sz="2000" b="1"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spcBef>
                          <a:spcPts val="600"/>
                        </a:spcBef>
                        <a:spcAft>
                          <a:spcPts val="0"/>
                        </a:spcAft>
                      </a:pPr>
                      <a:r>
                        <a:rPr lang="uk-UA" sz="2000" b="1" dirty="0" err="1">
                          <a:effectLst/>
                          <a:latin typeface="Arial Narrow" panose="020B0606020202030204" pitchFamily="34" charset="0"/>
                        </a:rPr>
                        <a:t>Уповнова-жений</a:t>
                      </a:r>
                      <a:r>
                        <a:rPr lang="uk-UA" sz="2000" b="1" dirty="0">
                          <a:effectLst/>
                          <a:latin typeface="Arial Narrow" panose="020B0606020202030204" pitchFamily="34" charset="0"/>
                        </a:rPr>
                        <a:t> орган</a:t>
                      </a:r>
                      <a:endParaRPr lang="uk-UA" sz="2000" b="1"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spcBef>
                          <a:spcPts val="600"/>
                        </a:spcBef>
                        <a:spcAft>
                          <a:spcPts val="0"/>
                        </a:spcAft>
                      </a:pPr>
                      <a:r>
                        <a:rPr lang="uk-UA" sz="2000" b="1" dirty="0">
                          <a:effectLst/>
                          <a:latin typeface="Arial Narrow" panose="020B0606020202030204" pitchFamily="34" charset="0"/>
                        </a:rPr>
                        <a:t>Формулювання в проекті ДДП/звіті про СЕО, до якого висловлено зауваження</a:t>
                      </a:r>
                      <a:endParaRPr lang="uk-UA" sz="2000" b="1"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spcBef>
                          <a:spcPts val="600"/>
                        </a:spcBef>
                        <a:spcAft>
                          <a:spcPts val="0"/>
                        </a:spcAft>
                      </a:pPr>
                      <a:r>
                        <a:rPr lang="uk-UA" sz="2000" b="1" dirty="0">
                          <a:effectLst/>
                          <a:latin typeface="Arial Narrow" panose="020B0606020202030204" pitchFamily="34" charset="0"/>
                        </a:rPr>
                        <a:t>Зауваження / пропозиція</a:t>
                      </a:r>
                      <a:endParaRPr lang="uk-UA" sz="2000" b="1"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spcBef>
                          <a:spcPts val="600"/>
                        </a:spcBef>
                        <a:spcAft>
                          <a:spcPts val="0"/>
                        </a:spcAft>
                      </a:pPr>
                      <a:r>
                        <a:rPr lang="uk-UA" sz="2000" b="1" dirty="0">
                          <a:effectLst/>
                          <a:latin typeface="Arial Narrow" panose="020B0606020202030204" pitchFamily="34" charset="0"/>
                        </a:rPr>
                        <a:t>Спосіб врахування* </a:t>
                      </a:r>
                      <a:endParaRPr lang="uk-UA" sz="2000" b="1"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ctr">
                        <a:spcBef>
                          <a:spcPts val="600"/>
                        </a:spcBef>
                        <a:spcAft>
                          <a:spcPts val="0"/>
                        </a:spcAft>
                      </a:pPr>
                      <a:r>
                        <a:rPr lang="uk-UA" sz="2000" b="1" dirty="0" err="1">
                          <a:effectLst/>
                          <a:latin typeface="Arial Narrow" panose="020B0606020202030204" pitchFamily="34" charset="0"/>
                        </a:rPr>
                        <a:t>Обґрун-тування</a:t>
                      </a:r>
                      <a:r>
                        <a:rPr lang="uk-UA" sz="2000" b="1" dirty="0">
                          <a:effectLst/>
                          <a:latin typeface="Arial Narrow" panose="020B0606020202030204" pitchFamily="34" charset="0"/>
                        </a:rPr>
                        <a:t>**</a:t>
                      </a:r>
                      <a:endParaRPr lang="uk-UA" sz="2000" b="1" dirty="0">
                        <a:effectLst/>
                        <a:latin typeface="Arial Narrow" panose="020B060602020203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267088">
                <a:tc gridSpan="6">
                  <a:txBody>
                    <a:bodyPr/>
                    <a:lstStyle/>
                    <a:p>
                      <a:pPr algn="ctr">
                        <a:spcBef>
                          <a:spcPts val="600"/>
                        </a:spcBef>
                        <a:spcAft>
                          <a:spcPts val="0"/>
                        </a:spcAft>
                      </a:pPr>
                      <a:r>
                        <a:rPr lang="uk-UA" sz="2000" dirty="0">
                          <a:effectLst/>
                          <a:latin typeface="Arial Narrow" panose="020B0606020202030204" pitchFamily="34" charset="0"/>
                        </a:rPr>
                        <a:t>До проекту ДДП</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1"/>
                  </a:ext>
                </a:extLst>
              </a:tr>
              <a:tr h="267088">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267088">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267088">
                <a:tc gridSpan="6">
                  <a:txBody>
                    <a:bodyPr/>
                    <a:lstStyle/>
                    <a:p>
                      <a:pPr algn="ctr">
                        <a:spcBef>
                          <a:spcPts val="600"/>
                        </a:spcBef>
                        <a:spcAft>
                          <a:spcPts val="0"/>
                        </a:spcAft>
                      </a:pPr>
                      <a:r>
                        <a:rPr lang="uk-UA" sz="2000" dirty="0">
                          <a:effectLst/>
                          <a:latin typeface="Arial Narrow" panose="020B0606020202030204" pitchFamily="34" charset="0"/>
                        </a:rPr>
                        <a:t>До проекту звіту про СЕО</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4"/>
                  </a:ext>
                </a:extLst>
              </a:tr>
              <a:tr h="267088">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353454">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a:effectLst/>
                          <a:latin typeface="Arial Narrow" panose="020B0606020202030204" pitchFamily="34" charset="0"/>
                        </a:rPr>
                        <a:t>…</a:t>
                      </a:r>
                      <a:endParaRPr lang="uk-UA" sz="200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tc>
                  <a:txBody>
                    <a:bodyPr/>
                    <a:lstStyle/>
                    <a:p>
                      <a:pPr algn="just">
                        <a:spcBef>
                          <a:spcPts val="600"/>
                        </a:spcBef>
                        <a:spcAft>
                          <a:spcPts val="0"/>
                        </a:spcAft>
                      </a:pPr>
                      <a:r>
                        <a:rPr lang="uk-UA" sz="2000" dirty="0">
                          <a:effectLst/>
                          <a:latin typeface="Arial Narrow" panose="020B0606020202030204" pitchFamily="34" charset="0"/>
                        </a:rPr>
                        <a:t>…</a:t>
                      </a:r>
                      <a:endParaRPr lang="uk-UA" sz="2000" dirty="0">
                        <a:effectLst/>
                        <a:latin typeface="Arial Narrow" panose="020B060602020203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6" name="Прямоугольник 5"/>
          <p:cNvSpPr/>
          <p:nvPr/>
        </p:nvSpPr>
        <p:spPr>
          <a:xfrm>
            <a:off x="762836" y="4941168"/>
            <a:ext cx="7416824" cy="923330"/>
          </a:xfrm>
          <a:prstGeom prst="rect">
            <a:avLst/>
          </a:prstGeom>
        </p:spPr>
        <p:txBody>
          <a:bodyPr wrap="square">
            <a:spAutoFit/>
          </a:bodyPr>
          <a:lstStyle/>
          <a:p>
            <a:r>
              <a:rPr lang="uk-UA" dirty="0"/>
              <a:t>*</a:t>
            </a:r>
            <a:r>
              <a:rPr lang="uk-UA" b="1" dirty="0"/>
              <a:t> </a:t>
            </a:r>
            <a:r>
              <a:rPr lang="uk-UA" dirty="0"/>
              <a:t>враховано/ не враховано/ враховано частково</a:t>
            </a:r>
          </a:p>
          <a:p>
            <a:r>
              <a:rPr lang="uk-UA" dirty="0"/>
              <a:t>** За наявності зауважень чи пропозицій, які було </a:t>
            </a:r>
            <a:r>
              <a:rPr lang="uk-UA" dirty="0" err="1"/>
              <a:t>відхилено</a:t>
            </a:r>
            <a:r>
              <a:rPr lang="uk-UA" dirty="0"/>
              <a:t> або враховано частково.</a:t>
            </a:r>
          </a:p>
        </p:txBody>
      </p:sp>
    </p:spTree>
    <p:extLst>
      <p:ext uri="{BB962C8B-B14F-4D97-AF65-F5344CB8AC3E}">
        <p14:creationId xmlns:p14="http://schemas.microsoft.com/office/powerpoint/2010/main" val="2586177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730" y="476672"/>
            <a:ext cx="8229600" cy="764704"/>
          </a:xfrm>
        </p:spPr>
        <p:txBody>
          <a:bodyPr>
            <a:normAutofit/>
          </a:bodyPr>
          <a:lstStyle/>
          <a:p>
            <a:r>
              <a:rPr lang="ru-RU" dirty="0"/>
              <a:t>Участь</a:t>
            </a:r>
            <a:endParaRPr lang="uk-UA" dirty="0"/>
          </a:p>
        </p:txBody>
      </p:sp>
      <p:pic>
        <p:nvPicPr>
          <p:cNvPr id="5" name="Picture 3" descr="Participatory_dialogue"/>
          <p:cNvPicPr>
            <a:picLocks noChangeAspect="1" noChangeArrowheads="1"/>
          </p:cNvPicPr>
          <p:nvPr/>
        </p:nvPicPr>
        <p:blipFill>
          <a:blip r:embed="rId2" cstate="print"/>
          <a:srcRect/>
          <a:stretch>
            <a:fillRect/>
          </a:stretch>
        </p:blipFill>
        <p:spPr>
          <a:xfrm>
            <a:off x="27355" y="1604347"/>
            <a:ext cx="4702175" cy="3328987"/>
          </a:xfrm>
          <a:prstGeom prst="rect">
            <a:avLst/>
          </a:prstGeom>
          <a:noFill/>
          <a:ln>
            <a:solidFill>
              <a:srgbClr val="009999"/>
            </a:solidFill>
          </a:ln>
        </p:spPr>
      </p:pic>
      <p:pic>
        <p:nvPicPr>
          <p:cNvPr id="4" name="Picture 6" descr="HarmoniCOP_Cover_35%"/>
          <p:cNvPicPr>
            <a:picLocks noGrp="1" noChangeAspect="1" noChangeArrowheads="1"/>
          </p:cNvPicPr>
          <p:nvPr>
            <p:ph idx="1"/>
          </p:nvPr>
        </p:nvPicPr>
        <p:blipFill>
          <a:blip r:embed="rId3" cstate="print"/>
          <a:srcRect/>
          <a:stretch>
            <a:fillRect/>
          </a:stretch>
        </p:blipFill>
        <p:spPr bwMode="auto">
          <a:xfrm>
            <a:off x="4217522" y="2420888"/>
            <a:ext cx="4926478" cy="3999793"/>
          </a:xfrm>
          <a:prstGeom prst="rect">
            <a:avLst/>
          </a:prstGeom>
          <a:noFill/>
          <a:ln w="9525">
            <a:solidFill>
              <a:srgbClr val="009999"/>
            </a:solidFill>
            <a:miter lim="800000"/>
            <a:headEnd/>
            <a:tailEnd/>
          </a:ln>
        </p:spPr>
      </p:pic>
    </p:spTree>
    <p:extLst>
      <p:ext uri="{BB962C8B-B14F-4D97-AF65-F5344CB8AC3E}">
        <p14:creationId xmlns:p14="http://schemas.microsoft.com/office/powerpoint/2010/main" val="12844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Участь Громадськості</a:t>
            </a:r>
          </a:p>
        </p:txBody>
      </p:sp>
      <p:sp>
        <p:nvSpPr>
          <p:cNvPr id="3" name="Объект 2"/>
          <p:cNvSpPr>
            <a:spLocks noGrp="1"/>
          </p:cNvSpPr>
          <p:nvPr>
            <p:ph idx="1"/>
          </p:nvPr>
        </p:nvSpPr>
        <p:spPr>
          <a:xfrm>
            <a:off x="457200" y="1600200"/>
            <a:ext cx="8435280" cy="4349079"/>
          </a:xfrm>
        </p:spPr>
        <p:txBody>
          <a:bodyPr>
            <a:normAutofit fontScale="92500"/>
          </a:bodyPr>
          <a:lstStyle/>
          <a:p>
            <a:pPr marL="0" indent="355600">
              <a:buNone/>
            </a:pPr>
            <a:r>
              <a:rPr lang="uk-UA" sz="2400" b="1" dirty="0">
                <a:solidFill>
                  <a:schemeClr val="tx1"/>
                </a:solidFill>
              </a:rPr>
              <a:t>Громадськість </a:t>
            </a:r>
            <a:r>
              <a:rPr lang="uk-UA" sz="2400" dirty="0">
                <a:solidFill>
                  <a:schemeClr val="tx1"/>
                </a:solidFill>
              </a:rPr>
              <a:t>– одна або більше фізичних або юридичних осіб і, згідно з національним законодавством або практикою, їхні об’єднання, організації або групи</a:t>
            </a:r>
          </a:p>
          <a:p>
            <a:pPr marL="0" indent="355600">
              <a:buNone/>
            </a:pPr>
            <a:r>
              <a:rPr lang="uk-UA" sz="2400" b="1" dirty="0">
                <a:solidFill>
                  <a:schemeClr val="tx1"/>
                </a:solidFill>
              </a:rPr>
              <a:t>Заінтересована громадськість</a:t>
            </a:r>
            <a:r>
              <a:rPr lang="uk-UA" sz="2400" dirty="0">
                <a:solidFill>
                  <a:schemeClr val="tx1"/>
                </a:solidFill>
              </a:rPr>
              <a:t> – громадськість, на яку впливає або може впливати процес прийняття рішень з питань, що стосуються довкілля, або яка має заінтересованість у цьому процесі; для цілей цього визначення громадські організації, які сприяють охороні довкілля та відповідають вимогам національного законодавства, вважають такими, що мають заінтересованість.</a:t>
            </a:r>
          </a:p>
          <a:p>
            <a:r>
              <a:rPr lang="uk-UA" sz="2400" dirty="0">
                <a:solidFill>
                  <a:schemeClr val="tx1"/>
                </a:solidFill>
              </a:rPr>
              <a:t>Протокол про СЕО передбачає проведення консультацій із заінтересованою громадськістю </a:t>
            </a:r>
          </a:p>
          <a:p>
            <a:endParaRPr lang="uk-UA" sz="2400" dirty="0">
              <a:solidFill>
                <a:schemeClr val="tx1"/>
              </a:solidFill>
            </a:endParaRPr>
          </a:p>
          <a:p>
            <a:endParaRPr lang="uk-UA" sz="2400" dirty="0"/>
          </a:p>
          <a:p>
            <a:endParaRPr lang="uk-UA" dirty="0"/>
          </a:p>
        </p:txBody>
      </p:sp>
    </p:spTree>
    <p:extLst>
      <p:ext uri="{BB962C8B-B14F-4D97-AF65-F5344CB8AC3E}">
        <p14:creationId xmlns:p14="http://schemas.microsoft.com/office/powerpoint/2010/main" val="2386484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Громадське обговорення (1)</a:t>
            </a:r>
          </a:p>
        </p:txBody>
      </p:sp>
      <p:sp>
        <p:nvSpPr>
          <p:cNvPr id="3" name="Объект 2"/>
          <p:cNvSpPr>
            <a:spLocks noGrp="1"/>
          </p:cNvSpPr>
          <p:nvPr>
            <p:ph idx="1"/>
          </p:nvPr>
        </p:nvSpPr>
        <p:spPr/>
        <p:txBody>
          <a:bodyPr>
            <a:normAutofit fontScale="77500" lnSpcReduction="20000"/>
          </a:bodyPr>
          <a:lstStyle/>
          <a:p>
            <a:r>
              <a:rPr lang="uk-UA" dirty="0"/>
              <a:t>Рекомендується проводити </a:t>
            </a:r>
            <a:r>
              <a:rPr lang="uk-UA" b="1" dirty="0"/>
              <a:t>після підготовки проекту звіту про СЕО</a:t>
            </a:r>
            <a:r>
              <a:rPr lang="uk-UA" dirty="0"/>
              <a:t> та публікації повідомлення про оприлюднення проекту документу державного планування (ДДП) та звіту про СЕО.</a:t>
            </a:r>
          </a:p>
          <a:p>
            <a:r>
              <a:rPr lang="uk-UA" dirty="0"/>
              <a:t>Замовник має розмістити зміщує проект ДДП і звіт про СЕО </a:t>
            </a:r>
            <a:r>
              <a:rPr lang="uk-UA" b="1" dirty="0"/>
              <a:t>на своєму офіційному веб-сайті </a:t>
            </a:r>
            <a:r>
              <a:rPr lang="uk-UA" dirty="0"/>
              <a:t>з метою отримання та врахування пропозицій та зауважень громадськості.</a:t>
            </a:r>
          </a:p>
          <a:p>
            <a:r>
              <a:rPr lang="uk-UA" dirty="0"/>
              <a:t>Повідомлення про оприлюднення проекту ДДП та проекту звіту про СЕО має бути </a:t>
            </a:r>
            <a:r>
              <a:rPr lang="uk-UA" b="1" dirty="0"/>
              <a:t>опубліковане у друкованих засобах масової інформаці</a:t>
            </a:r>
            <a:r>
              <a:rPr lang="uk-UA" dirty="0"/>
              <a:t>ї (не менш як у двох), визначених замовником, та розміщене на офіційному веб-сайті замовника. </a:t>
            </a:r>
          </a:p>
          <a:p>
            <a:endParaRPr lang="uk-UA" dirty="0"/>
          </a:p>
        </p:txBody>
      </p:sp>
    </p:spTree>
    <p:extLst>
      <p:ext uri="{BB962C8B-B14F-4D97-AF65-F5344CB8AC3E}">
        <p14:creationId xmlns:p14="http://schemas.microsoft.com/office/powerpoint/2010/main" val="838121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Громадське обговорення (2)</a:t>
            </a:r>
          </a:p>
        </p:txBody>
      </p:sp>
      <p:sp>
        <p:nvSpPr>
          <p:cNvPr id="3" name="Объект 2"/>
          <p:cNvSpPr>
            <a:spLocks noGrp="1"/>
          </p:cNvSpPr>
          <p:nvPr>
            <p:ph idx="1"/>
          </p:nvPr>
        </p:nvSpPr>
        <p:spPr>
          <a:xfrm>
            <a:off x="467544" y="1412776"/>
            <a:ext cx="8229600" cy="4608512"/>
          </a:xfrm>
        </p:spPr>
        <p:txBody>
          <a:bodyPr>
            <a:noAutofit/>
          </a:bodyPr>
          <a:lstStyle/>
          <a:p>
            <a:r>
              <a:rPr lang="uk-UA" sz="2000" dirty="0"/>
              <a:t>Строк громадського обговорення встановлюється замовником, але </a:t>
            </a:r>
            <a:r>
              <a:rPr lang="uk-UA" sz="2000" b="1" dirty="0"/>
              <a:t>не менше 30 днів </a:t>
            </a:r>
            <a:r>
              <a:rPr lang="uk-UA" sz="2000" dirty="0"/>
              <a:t>з дня оприлюднення повідомлення.</a:t>
            </a:r>
          </a:p>
          <a:p>
            <a:r>
              <a:rPr lang="uk-UA" sz="2000" dirty="0"/>
              <a:t>Оприлюднення проекту ДДП і проекту звіту про СЕО з метою отримання пропозицій та зауважень не виключає можливості проведення </a:t>
            </a:r>
            <a:r>
              <a:rPr lang="uk-UA" sz="2000" b="1" dirty="0"/>
              <a:t>громадських слухань</a:t>
            </a:r>
            <a:r>
              <a:rPr lang="uk-UA" sz="2000" dirty="0"/>
              <a:t>, а також будь-яких інших форм публічного громадського обговорення. </a:t>
            </a:r>
          </a:p>
          <a:p>
            <a:r>
              <a:rPr lang="uk-UA" sz="2000" dirty="0"/>
              <a:t>За результатами громадського обговорення замовник готує </a:t>
            </a:r>
            <a:r>
              <a:rPr lang="uk-UA" sz="2000" b="1" dirty="0"/>
              <a:t>довідку про громадське обговорення</a:t>
            </a:r>
            <a:r>
              <a:rPr lang="uk-UA" sz="2000" dirty="0"/>
              <a:t>, в якій підсумовує отримані зауваження і пропозиції, зазначає, яким чином у проекті ДДП і проекті звіту про СЕО враховані зауваження і пропозиції (або обґрунтовує їх відхилення)</a:t>
            </a:r>
          </a:p>
          <a:p>
            <a:r>
              <a:rPr lang="uk-UA" sz="2000" dirty="0"/>
              <a:t>Довідка про громадське обговорення є публічною інформацією. До довідки доцільно додавати отримані </a:t>
            </a:r>
            <a:r>
              <a:rPr lang="uk-UA" sz="2000" b="1" dirty="0"/>
              <a:t>письмові зауваження і пропозиці</a:t>
            </a:r>
            <a:r>
              <a:rPr lang="uk-UA" sz="2000" dirty="0"/>
              <a:t>ї та протокол громадських слухань (у разі проведення). </a:t>
            </a:r>
          </a:p>
        </p:txBody>
      </p:sp>
    </p:spTree>
    <p:extLst>
      <p:ext uri="{BB962C8B-B14F-4D97-AF65-F5344CB8AC3E}">
        <p14:creationId xmlns:p14="http://schemas.microsoft.com/office/powerpoint/2010/main" val="181187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219075"/>
            <a:ext cx="8208143" cy="906463"/>
          </a:xfrm>
        </p:spPr>
        <p:txBody>
          <a:bodyPr>
            <a:normAutofit/>
          </a:bodyPr>
          <a:lstStyle/>
          <a:p>
            <a:r>
              <a:rPr lang="uk-UA" altLang="uk-UA" sz="4000" dirty="0"/>
              <a:t>екологічна оцінка</a:t>
            </a:r>
            <a:r>
              <a:rPr lang="en-US" altLang="uk-UA" sz="4000" dirty="0"/>
              <a:t>: </a:t>
            </a:r>
            <a:r>
              <a:rPr lang="uk-UA" altLang="uk-UA" sz="4000" dirty="0"/>
              <a:t>ОВД</a:t>
            </a:r>
            <a:endParaRPr lang="en-CA" altLang="uk-UA" sz="4000" dirty="0"/>
          </a:p>
        </p:txBody>
      </p:sp>
      <p:sp>
        <p:nvSpPr>
          <p:cNvPr id="31747" name="Content Placeholder 2"/>
          <p:cNvSpPr>
            <a:spLocks noGrp="1"/>
          </p:cNvSpPr>
          <p:nvPr>
            <p:ph idx="1"/>
          </p:nvPr>
        </p:nvSpPr>
        <p:spPr>
          <a:xfrm>
            <a:off x="179512" y="1340768"/>
            <a:ext cx="8720137" cy="5142012"/>
          </a:xfrm>
        </p:spPr>
        <p:txBody>
          <a:bodyPr>
            <a:normAutofit/>
          </a:bodyPr>
          <a:lstStyle/>
          <a:p>
            <a:pPr marL="0" indent="0">
              <a:buNone/>
            </a:pPr>
            <a:r>
              <a:rPr lang="uk-UA" sz="2000" u="sng" dirty="0">
                <a:solidFill>
                  <a:srgbClr val="FF0000"/>
                </a:solidFill>
              </a:rPr>
              <a:t>Запобіжний принцип</a:t>
            </a:r>
            <a:r>
              <a:rPr lang="uk-UA" sz="2000" u="sng" dirty="0"/>
              <a:t>:</a:t>
            </a:r>
            <a:r>
              <a:rPr lang="uk-UA" sz="2000" dirty="0"/>
              <a:t> </a:t>
            </a:r>
            <a:r>
              <a:rPr lang="uk-UA" sz="2000" b="1" dirty="0"/>
              <a:t>легше виявити і запобігти </a:t>
            </a:r>
            <a:r>
              <a:rPr lang="uk-UA" sz="2000" dirty="0"/>
              <a:t>негативним для довкілля наслідкам діяльності </a:t>
            </a:r>
            <a:r>
              <a:rPr lang="uk-UA" sz="2000" b="1" dirty="0"/>
              <a:t>на стадії планування</a:t>
            </a:r>
            <a:r>
              <a:rPr lang="uk-UA" sz="2000" dirty="0"/>
              <a:t>, ніж виявити та виправляти їх на стадії її здійснення    </a:t>
            </a:r>
          </a:p>
          <a:p>
            <a:pPr marL="0" indent="0">
              <a:buNone/>
            </a:pPr>
            <a:r>
              <a:rPr lang="uk-UA" sz="2000" b="1" i="1" dirty="0"/>
              <a:t>Концепція ОВНС була вперше запроваджена у США у 1969 р. </a:t>
            </a:r>
          </a:p>
          <a:p>
            <a:pPr marL="0" indent="0">
              <a:buNone/>
            </a:pPr>
            <a:r>
              <a:rPr lang="uk-UA" altLang="uk-UA" sz="2000" dirty="0"/>
              <a:t>1969 – Закон про національну політику стосовно охорони навколишнього середовища, прийнятий Конгресом </a:t>
            </a:r>
            <a:r>
              <a:rPr lang="uk-UA" altLang="uk-UA" sz="2000" b="1" dirty="0"/>
              <a:t>США</a:t>
            </a:r>
            <a:r>
              <a:rPr lang="uk-UA" altLang="uk-UA" sz="2000" dirty="0"/>
              <a:t>, зобов'язав всі федеральні агенції та департаменти брати до уваги та оцінювати екологічні наслідки проектів законодавчих документів та інших важливих проектів</a:t>
            </a:r>
          </a:p>
          <a:p>
            <a:pPr marL="266700" indent="0">
              <a:buNone/>
            </a:pPr>
            <a:r>
              <a:rPr lang="uk-UA" altLang="uk-UA" sz="2000" dirty="0"/>
              <a:t>Країни, які першими застосували ОВНС:  </a:t>
            </a:r>
            <a:r>
              <a:rPr lang="uk-UA" altLang="uk-UA" sz="2000" b="1" dirty="0"/>
              <a:t>США</a:t>
            </a:r>
            <a:r>
              <a:rPr lang="uk-UA" altLang="uk-UA" sz="2000" dirty="0"/>
              <a:t> – 1969; </a:t>
            </a:r>
            <a:r>
              <a:rPr lang="uk-UA" altLang="uk-UA" sz="2000" b="1" dirty="0"/>
              <a:t>Австралія, Канада та Нова Зеландія </a:t>
            </a:r>
            <a:r>
              <a:rPr lang="uk-UA" altLang="uk-UA" sz="2000" dirty="0"/>
              <a:t>– 1973;  </a:t>
            </a:r>
            <a:r>
              <a:rPr lang="uk-UA" altLang="uk-UA" sz="2000" b="1" dirty="0"/>
              <a:t>Франція</a:t>
            </a:r>
            <a:r>
              <a:rPr lang="uk-UA" altLang="uk-UA" sz="2000" dirty="0"/>
              <a:t> – 1976</a:t>
            </a:r>
          </a:p>
          <a:p>
            <a:pPr marL="0" indent="0">
              <a:buNone/>
            </a:pPr>
            <a:r>
              <a:rPr lang="uk-UA" altLang="uk-UA" sz="2000" dirty="0"/>
              <a:t>1980 – створено </a:t>
            </a:r>
            <a:r>
              <a:rPr lang="uk-UA" altLang="uk-UA" sz="2000" b="1" dirty="0"/>
              <a:t>Міжнародну асоціацію оцінки впливів </a:t>
            </a:r>
            <a:r>
              <a:rPr lang="uk-UA" altLang="uk-UA" sz="2000" dirty="0"/>
              <a:t>(</a:t>
            </a:r>
            <a:r>
              <a:rPr lang="en-US" altLang="uk-UA" sz="2000" dirty="0"/>
              <a:t>IAIA)</a:t>
            </a:r>
            <a:endParaRPr lang="uk-UA" altLang="uk-UA" sz="2000" dirty="0"/>
          </a:p>
          <a:p>
            <a:pPr marL="0" indent="0">
              <a:buNone/>
            </a:pPr>
            <a:r>
              <a:rPr lang="uk-UA" altLang="uk-UA" sz="2000" dirty="0"/>
              <a:t>1985 – Директива </a:t>
            </a:r>
            <a:r>
              <a:rPr lang="uk-UA" altLang="uk-UA" sz="2000" b="1" dirty="0"/>
              <a:t>Європейського економічного співтовариства</a:t>
            </a:r>
            <a:r>
              <a:rPr lang="uk-UA" altLang="uk-UA" sz="2000" dirty="0"/>
              <a:t> (ЄЕС) з екологічної оцінки   </a:t>
            </a:r>
          </a:p>
        </p:txBody>
      </p:sp>
      <p:sp>
        <p:nvSpPr>
          <p:cNvPr id="4"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6</a:t>
            </a:fld>
            <a:endParaRPr lang="en-CA" dirty="0"/>
          </a:p>
        </p:txBody>
      </p:sp>
    </p:spTree>
    <p:extLst>
      <p:ext uri="{BB962C8B-B14F-4D97-AF65-F5344CB8AC3E}">
        <p14:creationId xmlns:p14="http://schemas.microsoft.com/office/powerpoint/2010/main" val="1692858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a:t>Врахування результатів СЕО в документах державного планування</a:t>
            </a:r>
          </a:p>
        </p:txBody>
      </p:sp>
      <p:sp>
        <p:nvSpPr>
          <p:cNvPr id="3" name="Объект 2"/>
          <p:cNvSpPr>
            <a:spLocks noGrp="1"/>
          </p:cNvSpPr>
          <p:nvPr>
            <p:ph idx="1"/>
          </p:nvPr>
        </p:nvSpPr>
        <p:spPr>
          <a:xfrm>
            <a:off x="467544" y="1484784"/>
            <a:ext cx="8229600" cy="4246594"/>
          </a:xfrm>
        </p:spPr>
        <p:txBody>
          <a:bodyPr>
            <a:normAutofit/>
          </a:bodyPr>
          <a:lstStyle/>
          <a:p>
            <a:r>
              <a:rPr lang="uk-UA" sz="2400" dirty="0"/>
              <a:t>При затвердженні ДДП особи, що приймають рішення, повинні мати </a:t>
            </a:r>
            <a:r>
              <a:rPr lang="uk-UA" sz="2400" b="1" dirty="0"/>
              <a:t>інформацію про ймовірні наслідки </a:t>
            </a:r>
            <a:r>
              <a:rPr lang="uk-UA" sz="2400" dirty="0"/>
              <a:t>реалізації ДДП для довкілля та здоров'я населення.  </a:t>
            </a:r>
          </a:p>
          <a:p>
            <a:r>
              <a:rPr lang="uk-UA" sz="2400" dirty="0"/>
              <a:t>У ДДП </a:t>
            </a:r>
            <a:r>
              <a:rPr lang="uk-UA" sz="2400" b="1" dirty="0"/>
              <a:t>мають бути </a:t>
            </a:r>
            <a:r>
              <a:rPr lang="uk-UA" sz="2400" dirty="0"/>
              <a:t>враховані результати СЕО, а також зауваження природоохоронних органів, органів охорони здоров'я та заінтересованої громадськості.  </a:t>
            </a:r>
          </a:p>
          <a:p>
            <a:r>
              <a:rPr lang="uk-UA" sz="2400" dirty="0"/>
              <a:t>Звіт про СЕО має бути </a:t>
            </a:r>
            <a:r>
              <a:rPr lang="uk-UA" sz="2400" b="1" dirty="0"/>
              <a:t>невід'ємною складовою</a:t>
            </a:r>
            <a:r>
              <a:rPr lang="uk-UA" sz="2400" dirty="0"/>
              <a:t> документу державного планування.</a:t>
            </a:r>
          </a:p>
          <a:p>
            <a:endParaRPr lang="uk-UA" sz="2400"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14125" r="9104"/>
          <a:stretch/>
        </p:blipFill>
        <p:spPr>
          <a:xfrm>
            <a:off x="5940152" y="4568395"/>
            <a:ext cx="3203849" cy="2270133"/>
          </a:xfrm>
          <a:prstGeom prst="rect">
            <a:avLst/>
          </a:prstGeom>
        </p:spPr>
      </p:pic>
    </p:spTree>
    <p:extLst>
      <p:ext uri="{BB962C8B-B14F-4D97-AF65-F5344CB8AC3E}">
        <p14:creationId xmlns:p14="http://schemas.microsoft.com/office/powerpoint/2010/main" val="3700261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059016" cy="1143000"/>
          </a:xfrm>
        </p:spPr>
        <p:txBody>
          <a:bodyPr/>
          <a:lstStyle/>
          <a:p>
            <a:r>
              <a:rPr lang="uk-UA" dirty="0"/>
              <a:t>Покращення практики прийняття рішень </a:t>
            </a:r>
          </a:p>
        </p:txBody>
      </p:sp>
      <p:sp>
        <p:nvSpPr>
          <p:cNvPr id="3" name="Объект 2"/>
          <p:cNvSpPr>
            <a:spLocks noGrp="1"/>
          </p:cNvSpPr>
          <p:nvPr>
            <p:ph idx="1"/>
          </p:nvPr>
        </p:nvSpPr>
        <p:spPr>
          <a:xfrm>
            <a:off x="0" y="1679031"/>
            <a:ext cx="9144000" cy="4246594"/>
          </a:xfrm>
        </p:spPr>
        <p:txBody>
          <a:bodyPr>
            <a:noAutofit/>
          </a:bodyPr>
          <a:lstStyle/>
          <a:p>
            <a:r>
              <a:rPr lang="uk-UA" sz="2400" dirty="0"/>
              <a:t>На практиці практично єдиним способом врахування висновків СЕО в процесі прийняття рішень є </a:t>
            </a:r>
            <a:r>
              <a:rPr lang="uk-UA" sz="2400" b="1" dirty="0"/>
              <a:t>інтеграція рекомендацій СЕО вже в процесі </a:t>
            </a:r>
            <a:r>
              <a:rPr lang="uk-UA" sz="2400" dirty="0"/>
              <a:t>розроблення ДДП (не лише до його офіційного затвердження, а й до підготовки остаточного проекту ДДП).</a:t>
            </a:r>
          </a:p>
          <a:p>
            <a:r>
              <a:rPr lang="uk-UA" sz="2400" dirty="0"/>
              <a:t>В ідеалі різноманітні аналізи та оцінки, а також рекомендації, отримані в процесі СЕО, </a:t>
            </a:r>
            <a:r>
              <a:rPr lang="uk-UA" sz="2400" b="1" dirty="0"/>
              <a:t>мають впливати </a:t>
            </a:r>
            <a:r>
              <a:rPr lang="uk-UA" sz="2400" dirty="0"/>
              <a:t>на процес розроблення ДДП упродовж усього процесу. </a:t>
            </a:r>
          </a:p>
          <a:p>
            <a:r>
              <a:rPr lang="uk-UA" sz="2400" dirty="0"/>
              <a:t>Проект ДДП може містити опис того, </a:t>
            </a:r>
            <a:r>
              <a:rPr lang="uk-UA" sz="2400" b="1" dirty="0"/>
              <a:t>як СЕО вплинула на невеликі рішення</a:t>
            </a:r>
            <a:r>
              <a:rPr lang="uk-UA" sz="2400" dirty="0"/>
              <a:t>, які приймалися в процесі розроблення ДДП.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13378"/>
            <a:ext cx="2571750" cy="1781175"/>
          </a:xfrm>
          <a:prstGeom prst="rect">
            <a:avLst/>
          </a:prstGeom>
        </p:spPr>
      </p:pic>
    </p:spTree>
    <p:extLst>
      <p:ext uri="{BB962C8B-B14F-4D97-AF65-F5344CB8AC3E}">
        <p14:creationId xmlns:p14="http://schemas.microsoft.com/office/powerpoint/2010/main" val="348606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uk-UA" sz="2800" dirty="0"/>
              <a:t>врахування результатів СЕО: </a:t>
            </a:r>
            <a:br>
              <a:rPr lang="uk-UA" sz="2800" dirty="0"/>
            </a:br>
            <a:r>
              <a:rPr lang="uk-UA" sz="2400" dirty="0"/>
              <a:t>на Прикладі Стратегії розвитку міста Запоріжжя до 2028 року (1)</a:t>
            </a:r>
          </a:p>
        </p:txBody>
      </p:sp>
      <p:graphicFrame>
        <p:nvGraphicFramePr>
          <p:cNvPr id="5" name="Таблица 4"/>
          <p:cNvGraphicFramePr>
            <a:graphicFrameLocks noGrp="1"/>
          </p:cNvGraphicFramePr>
          <p:nvPr>
            <p:extLst>
              <p:ext uri="{D42A27DB-BD31-4B8C-83A1-F6EECF244321}">
                <p14:modId xmlns:p14="http://schemas.microsoft.com/office/powerpoint/2010/main" val="3580291175"/>
              </p:ext>
            </p:extLst>
          </p:nvPr>
        </p:nvGraphicFramePr>
        <p:xfrm>
          <a:off x="323528" y="1412776"/>
          <a:ext cx="8640960" cy="4537039"/>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xmlns="" val="20000"/>
                    </a:ext>
                  </a:extLst>
                </a:gridCol>
                <a:gridCol w="340402">
                  <a:extLst>
                    <a:ext uri="{9D8B030D-6E8A-4147-A177-3AD203B41FA5}">
                      <a16:colId xmlns:a16="http://schemas.microsoft.com/office/drawing/2014/main" xmlns="" val="20001"/>
                    </a:ext>
                  </a:extLst>
                </a:gridCol>
                <a:gridCol w="2539918">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gridCol w="144016">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tblGrid>
              <a:tr h="418337">
                <a:tc gridSpan="2">
                  <a:txBody>
                    <a:bodyPr/>
                    <a:lstStyle/>
                    <a:p>
                      <a:pPr algn="ctr">
                        <a:spcAft>
                          <a:spcPts val="0"/>
                        </a:spcAft>
                      </a:pPr>
                      <a:r>
                        <a:rPr lang="uk-UA" sz="1800" b="1" dirty="0">
                          <a:latin typeface="Arial Narrow" panose="020B0606020202030204" pitchFamily="34" charset="0"/>
                          <a:ea typeface="Times New Roman"/>
                        </a:rPr>
                        <a:t>Оперативна ціль</a:t>
                      </a:r>
                      <a:endParaRPr lang="uk-UA" sz="1800" dirty="0">
                        <a:latin typeface="Arial Narrow" panose="020B0606020202030204" pitchFamily="34" charset="0"/>
                        <a:ea typeface="Times New Roman"/>
                      </a:endParaRPr>
                    </a:p>
                  </a:txBody>
                  <a:tcPr marL="68580" marR="68580" marT="0" marB="0" anchor="ctr"/>
                </a:tc>
                <a:tc hMerge="1">
                  <a:txBody>
                    <a:bodyPr/>
                    <a:lstStyle/>
                    <a:p>
                      <a:endParaRPr lang="uk-UA"/>
                    </a:p>
                  </a:txBody>
                  <a:tcPr/>
                </a:tc>
                <a:tc>
                  <a:txBody>
                    <a:bodyPr/>
                    <a:lstStyle/>
                    <a:p>
                      <a:pPr algn="ctr">
                        <a:spcAft>
                          <a:spcPts val="0"/>
                        </a:spcAft>
                      </a:pPr>
                      <a:r>
                        <a:rPr lang="uk-UA" sz="1800" b="1" dirty="0">
                          <a:latin typeface="Arial Narrow" panose="020B0606020202030204" pitchFamily="34" charset="0"/>
                          <a:ea typeface="Times New Roman"/>
                        </a:rPr>
                        <a:t>Пропозиції Робочої групи</a:t>
                      </a:r>
                      <a:endParaRPr lang="uk-UA" sz="1800" dirty="0">
                        <a:latin typeface="Arial Narrow" panose="020B0606020202030204" pitchFamily="34" charset="0"/>
                        <a:ea typeface="Times New Roman"/>
                      </a:endParaRPr>
                    </a:p>
                  </a:txBody>
                  <a:tcPr marL="68580" marR="68580" marT="0" marB="0" anchor="ctr"/>
                </a:tc>
                <a:tc gridSpan="3">
                  <a:txBody>
                    <a:bodyPr/>
                    <a:lstStyle/>
                    <a:p>
                      <a:pPr algn="ctr">
                        <a:spcAft>
                          <a:spcPts val="0"/>
                        </a:spcAft>
                      </a:pPr>
                      <a:r>
                        <a:rPr lang="uk-UA" sz="1800" b="1" dirty="0">
                          <a:latin typeface="Arial Narrow" panose="020B0606020202030204" pitchFamily="34" charset="0"/>
                          <a:ea typeface="Times New Roman"/>
                        </a:rPr>
                        <a:t>Стан врахування</a:t>
                      </a:r>
                      <a:endParaRPr lang="uk-UA" sz="1800" dirty="0">
                        <a:latin typeface="Arial Narrow" panose="020B0606020202030204" pitchFamily="34" charset="0"/>
                        <a:ea typeface="Times New Roman"/>
                      </a:endParaRPr>
                    </a:p>
                  </a:txBody>
                  <a:tcPr marL="68580" marR="68580" marT="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0"/>
                  </a:ext>
                </a:extLst>
              </a:tr>
              <a:tr h="370840">
                <a:tc gridSpan="3">
                  <a:txBody>
                    <a:bodyPr/>
                    <a:lstStyle/>
                    <a:p>
                      <a:pPr>
                        <a:spcAft>
                          <a:spcPts val="0"/>
                        </a:spcAft>
                      </a:pPr>
                      <a:r>
                        <a:rPr lang="uk-UA" sz="1800" dirty="0">
                          <a:latin typeface="Arial Narrow" panose="020B0606020202030204" pitchFamily="34" charset="0"/>
                          <a:ea typeface="Times New Roman"/>
                        </a:rPr>
                        <a:t>Включити до Стратегії екологічний напрям, як </a:t>
                      </a:r>
                      <a:r>
                        <a:rPr lang="uk-UA" sz="1800" b="1" dirty="0">
                          <a:solidFill>
                            <a:srgbClr val="00B050"/>
                          </a:solidFill>
                          <a:latin typeface="Arial Narrow" panose="020B0606020202030204" pitchFamily="34" charset="0"/>
                          <a:ea typeface="Times New Roman"/>
                        </a:rPr>
                        <a:t>окремий стратегічний напрям розвитку міста</a:t>
                      </a:r>
                    </a:p>
                  </a:txBody>
                  <a:tcPr marL="68580" marR="68580" marT="0" marB="0" anchor="ctr"/>
                </a:tc>
                <a:tc hMerge="1">
                  <a:txBody>
                    <a:bodyPr/>
                    <a:lstStyle/>
                    <a:p>
                      <a:endParaRPr lang="uk-UA"/>
                    </a:p>
                  </a:txBody>
                  <a:tcPr/>
                </a:tc>
                <a:tc hMerge="1">
                  <a:txBody>
                    <a:bodyPr/>
                    <a:lstStyle/>
                    <a:p>
                      <a:endParaRPr lang="uk-UA"/>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a:latin typeface="Arial Narrow" panose="020B0606020202030204" pitchFamily="34" charset="0"/>
                          <a:ea typeface="Times New Roman"/>
                        </a:rPr>
                        <a:t>До стратегічних напрямів включено Напрям А. Місто здорового довкілля та ресурсозбереження </a:t>
                      </a:r>
                      <a:endParaRPr lang="uk-UA" sz="1800" dirty="0">
                        <a:latin typeface="Arial Narrow" panose="020B0606020202030204" pitchFamily="34" charset="0"/>
                      </a:endParaRPr>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1"/>
                  </a:ext>
                </a:extLst>
              </a:tr>
              <a:tr h="265152">
                <a:tc gridSpan="6">
                  <a:txBody>
                    <a:bodyPr/>
                    <a:lstStyle/>
                    <a:p>
                      <a:pPr algn="ctr">
                        <a:spcAft>
                          <a:spcPts val="0"/>
                        </a:spcAft>
                      </a:pPr>
                      <a:r>
                        <a:rPr lang="uk-UA" sz="1800" b="1" kern="1200" dirty="0">
                          <a:solidFill>
                            <a:schemeClr val="tx1"/>
                          </a:solidFill>
                          <a:latin typeface="Arial Narrow" panose="020B0606020202030204" pitchFamily="34" charset="0"/>
                          <a:ea typeface="Times New Roman"/>
                          <a:cs typeface="+mn-cs"/>
                        </a:rPr>
                        <a:t>Стратегічна ціль А.1. Місто чистого довкілля</a:t>
                      </a: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2"/>
                  </a:ext>
                </a:extLst>
              </a:tr>
              <a:tr h="553184">
                <a:tc rowSpan="3">
                  <a:txBody>
                    <a:bodyPr/>
                    <a:lstStyle/>
                    <a:p>
                      <a:r>
                        <a:rPr lang="uk-UA" sz="1800" kern="1200" dirty="0">
                          <a:solidFill>
                            <a:schemeClr val="tx1"/>
                          </a:solidFill>
                          <a:effectLst/>
                          <a:latin typeface="Arial Narrow" panose="020B0606020202030204" pitchFamily="34" charset="0"/>
                          <a:ea typeface="+mn-ea"/>
                          <a:cs typeface="+mn-cs"/>
                        </a:rPr>
                        <a:t>А.1.1. </a:t>
                      </a:r>
                      <a:r>
                        <a:rPr lang="uk-UA" sz="1800" kern="1200" dirty="0" err="1">
                          <a:solidFill>
                            <a:schemeClr val="tx1"/>
                          </a:solidFill>
                          <a:effectLst/>
                          <a:latin typeface="Arial Narrow" panose="020B0606020202030204" pitchFamily="34" charset="0"/>
                          <a:ea typeface="+mn-ea"/>
                          <a:cs typeface="+mn-cs"/>
                        </a:rPr>
                        <a:t>Ресурсоефективне</a:t>
                      </a:r>
                      <a:r>
                        <a:rPr lang="uk-UA" sz="1800" kern="1200" dirty="0">
                          <a:solidFill>
                            <a:schemeClr val="tx1"/>
                          </a:solidFill>
                          <a:effectLst/>
                          <a:latin typeface="Arial Narrow" panose="020B0606020202030204" pitchFamily="34" charset="0"/>
                          <a:ea typeface="+mn-ea"/>
                          <a:cs typeface="+mn-cs"/>
                        </a:rPr>
                        <a:t> та економічно вигідне поводження з відходами</a:t>
                      </a:r>
                      <a:endParaRPr lang="uk-UA" sz="1800" dirty="0">
                        <a:latin typeface="Arial Narrow" panose="020B0606020202030204" pitchFamily="34" charset="0"/>
                      </a:endParaRPr>
                    </a:p>
                  </a:txBody>
                  <a:tcPr marL="68580" marR="68580" marT="0" marB="0"/>
                </a:tc>
                <a:tc gridSpan="3">
                  <a:txBody>
                    <a:bodyPr/>
                    <a:lstStyle/>
                    <a:p>
                      <a:pPr algn="l">
                        <a:spcBef>
                          <a:spcPts val="600"/>
                        </a:spcBef>
                        <a:spcAft>
                          <a:spcPts val="0"/>
                        </a:spcAft>
                      </a:pPr>
                      <a:r>
                        <a:rPr lang="uk-UA" sz="1800" dirty="0">
                          <a:solidFill>
                            <a:srgbClr val="000000"/>
                          </a:solidFill>
                          <a:effectLst/>
                          <a:latin typeface="Arial Narrow"/>
                          <a:ea typeface="Calibri"/>
                        </a:rPr>
                        <a:t>До 2020 р. побудувати </a:t>
                      </a:r>
                      <a:r>
                        <a:rPr lang="uk-UA" sz="1800" dirty="0" err="1">
                          <a:solidFill>
                            <a:srgbClr val="000000"/>
                          </a:solidFill>
                          <a:effectLst/>
                          <a:latin typeface="Arial Narrow"/>
                          <a:ea typeface="Calibri"/>
                        </a:rPr>
                        <a:t>сміттєпереробний</a:t>
                      </a:r>
                      <a:r>
                        <a:rPr lang="uk-UA" sz="1800" dirty="0">
                          <a:solidFill>
                            <a:srgbClr val="000000"/>
                          </a:solidFill>
                          <a:effectLst/>
                          <a:latin typeface="Arial Narrow"/>
                          <a:ea typeface="Calibri"/>
                        </a:rPr>
                        <a:t> завод з метантенками і газогенераторними установками.</a:t>
                      </a:r>
                      <a:endParaRPr lang="uk-UA" sz="1800" dirty="0">
                        <a:effectLst/>
                        <a:latin typeface="Times New Roman"/>
                        <a:ea typeface="Times New Roman"/>
                      </a:endParaRPr>
                    </a:p>
                  </a:txBody>
                  <a:tcPr marL="68580" marR="68580" marT="0" marB="0"/>
                </a:tc>
                <a:tc hMerge="1">
                  <a:txBody>
                    <a:bodyPr/>
                    <a:lstStyle/>
                    <a:p>
                      <a:pPr>
                        <a:spcAft>
                          <a:spcPts val="0"/>
                        </a:spcAft>
                      </a:pPr>
                      <a:endParaRPr lang="uk-UA" sz="1800" dirty="0">
                        <a:latin typeface="Arial"/>
                        <a:ea typeface="Times New Roman"/>
                      </a:endParaRPr>
                    </a:p>
                  </a:txBody>
                  <a:tcPr marL="68580" marR="68580" marT="0" marB="0"/>
                </a:tc>
                <a:tc hMerge="1">
                  <a:txBody>
                    <a:bodyPr/>
                    <a:lstStyle/>
                    <a:p>
                      <a:endParaRPr lang="uk-UA"/>
                    </a:p>
                  </a:txBody>
                  <a:tcPr/>
                </a:tc>
                <a:tc gridSpan="2">
                  <a:txBody>
                    <a:bodyPr/>
                    <a:lstStyle/>
                    <a:p>
                      <a:pPr algn="just">
                        <a:spcBef>
                          <a:spcPts val="600"/>
                        </a:spcBef>
                        <a:spcAft>
                          <a:spcPts val="0"/>
                        </a:spcAft>
                      </a:pPr>
                      <a:r>
                        <a:rPr lang="uk-UA" sz="1800" dirty="0">
                          <a:effectLst/>
                          <a:latin typeface="Arial Narrow"/>
                          <a:ea typeface="Times New Roman"/>
                        </a:rPr>
                        <a:t>Враховано </a:t>
                      </a:r>
                      <a:endParaRPr lang="uk-UA" sz="1800" dirty="0">
                        <a:effectLst/>
                        <a:latin typeface="Times New Roman"/>
                        <a:ea typeface="Times New Roman"/>
                      </a:endParaRPr>
                    </a:p>
                  </a:txBody>
                  <a:tcPr marL="68580" marR="68580" marT="0" marB="0"/>
                </a:tc>
                <a:tc hMerge="1">
                  <a:txBody>
                    <a:bodyPr/>
                    <a:lstStyle/>
                    <a:p>
                      <a:pPr algn="just">
                        <a:spcBef>
                          <a:spcPts val="600"/>
                        </a:spcBef>
                        <a:spcAft>
                          <a:spcPts val="0"/>
                        </a:spcAft>
                      </a:pPr>
                      <a:endParaRPr lang="uk-UA" sz="1800" dirty="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360038">
                <a:tc vMerge="1">
                  <a:txBody>
                    <a:bodyPr/>
                    <a:lstStyle/>
                    <a:p>
                      <a:pPr>
                        <a:spcAft>
                          <a:spcPts val="0"/>
                        </a:spcAft>
                      </a:pPr>
                      <a:endParaRPr lang="uk-UA" sz="1800" dirty="0">
                        <a:latin typeface="Arial Narrow" panose="020B0606020202030204" pitchFamily="34" charset="0"/>
                        <a:ea typeface="Times New Roman"/>
                        <a:cs typeface="Arial" pitchFamily="34" charset="0"/>
                      </a:endParaRPr>
                    </a:p>
                  </a:txBody>
                  <a:tcPr marL="68580" marR="68580" marT="0" marB="0"/>
                </a:tc>
                <a:tc gridSpan="3">
                  <a:txBody>
                    <a:bodyPr/>
                    <a:lstStyle/>
                    <a:p>
                      <a:pPr algn="l">
                        <a:spcBef>
                          <a:spcPts val="600"/>
                        </a:spcBef>
                        <a:spcAft>
                          <a:spcPts val="0"/>
                        </a:spcAft>
                      </a:pPr>
                      <a:r>
                        <a:rPr lang="uk-UA" sz="1800" dirty="0">
                          <a:solidFill>
                            <a:srgbClr val="000000"/>
                          </a:solidFill>
                          <a:effectLst/>
                          <a:latin typeface="Arial Narrow"/>
                          <a:ea typeface="Calibri"/>
                        </a:rPr>
                        <a:t>Побудувати завод з переробки ртутних ламп і батарейок</a:t>
                      </a:r>
                      <a:endParaRPr lang="uk-UA" sz="1800" dirty="0">
                        <a:effectLst/>
                        <a:latin typeface="Times New Roman"/>
                        <a:ea typeface="Times New Roman"/>
                      </a:endParaRPr>
                    </a:p>
                  </a:txBody>
                  <a:tcPr marL="68580" marR="68580" marT="0" marB="0"/>
                </a:tc>
                <a:tc hMerge="1">
                  <a:txBody>
                    <a:bodyPr/>
                    <a:lstStyle/>
                    <a:p>
                      <a:endParaRPr lang="uk-UA"/>
                    </a:p>
                  </a:txBody>
                  <a:tcPr/>
                </a:tc>
                <a:tc hMerge="1">
                  <a:txBody>
                    <a:bodyPr/>
                    <a:lstStyle/>
                    <a:p>
                      <a:endParaRPr lang="uk-UA"/>
                    </a:p>
                  </a:txBody>
                  <a:tcPr/>
                </a:tc>
                <a:tc gridSpan="2">
                  <a:txBody>
                    <a:bodyPr/>
                    <a:lstStyle/>
                    <a:p>
                      <a:pPr algn="just">
                        <a:spcBef>
                          <a:spcPts val="600"/>
                        </a:spcBef>
                        <a:spcAft>
                          <a:spcPts val="0"/>
                        </a:spcAft>
                      </a:pPr>
                      <a:r>
                        <a:rPr lang="uk-UA" sz="1800" dirty="0">
                          <a:effectLst/>
                          <a:latin typeface="Arial Narrow"/>
                          <a:ea typeface="Times New Roman"/>
                        </a:rPr>
                        <a:t>Не враховано </a:t>
                      </a:r>
                      <a:endParaRPr lang="uk-UA" sz="1800" dirty="0">
                        <a:effectLst/>
                        <a:latin typeface="Times New Roman"/>
                        <a:ea typeface="Times New Roman"/>
                      </a:endParaRPr>
                    </a:p>
                  </a:txBody>
                  <a:tcPr marL="68580" marR="68580" marT="0" marB="0"/>
                </a:tc>
                <a:tc hMerge="1">
                  <a:txBody>
                    <a:bodyPr/>
                    <a:lstStyle/>
                    <a:p>
                      <a:pPr algn="just">
                        <a:spcBef>
                          <a:spcPts val="600"/>
                        </a:spcBef>
                        <a:spcAft>
                          <a:spcPts val="0"/>
                        </a:spcAft>
                      </a:pPr>
                      <a:endParaRPr lang="uk-UA" sz="1800" dirty="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r h="370840">
                <a:tc vMerge="1">
                  <a:txBody>
                    <a:bodyPr/>
                    <a:lstStyle/>
                    <a:p>
                      <a:pPr>
                        <a:spcAft>
                          <a:spcPts val="0"/>
                        </a:spcAft>
                      </a:pPr>
                      <a:endParaRPr lang="uk-UA" sz="1800" dirty="0">
                        <a:latin typeface="Arial Narrow" panose="020B0606020202030204" pitchFamily="34" charset="0"/>
                        <a:ea typeface="Times New Roman"/>
                        <a:cs typeface="Arial" pitchFamily="34" charset="0"/>
                      </a:endParaRPr>
                    </a:p>
                  </a:txBody>
                  <a:tcPr marL="68580" marR="68580" marT="0" marB="0"/>
                </a:tc>
                <a:tc gridSpan="3">
                  <a:txBody>
                    <a:bodyPr/>
                    <a:lstStyle/>
                    <a:p>
                      <a:pPr algn="l">
                        <a:spcBef>
                          <a:spcPts val="600"/>
                        </a:spcBef>
                        <a:spcAft>
                          <a:spcPts val="0"/>
                        </a:spcAft>
                      </a:pPr>
                      <a:r>
                        <a:rPr lang="uk-UA" sz="1800" dirty="0">
                          <a:solidFill>
                            <a:srgbClr val="000000"/>
                          </a:solidFill>
                          <a:effectLst/>
                          <a:latin typeface="Arial Narrow"/>
                          <a:ea typeface="Calibri"/>
                        </a:rPr>
                        <a:t>Створення умов для МСБ в галузі переробки вторинних ресурсів</a:t>
                      </a:r>
                      <a:endParaRPr lang="uk-UA" sz="1800" dirty="0">
                        <a:effectLst/>
                        <a:latin typeface="Times New Roman"/>
                        <a:ea typeface="Times New Roman"/>
                      </a:endParaRPr>
                    </a:p>
                  </a:txBody>
                  <a:tcPr marL="68580" marR="68580" marT="0" marB="0"/>
                </a:tc>
                <a:tc hMerge="1">
                  <a:txBody>
                    <a:bodyPr/>
                    <a:lstStyle/>
                    <a:p>
                      <a:endParaRPr lang="uk-UA"/>
                    </a:p>
                  </a:txBody>
                  <a:tcPr/>
                </a:tc>
                <a:tc hMerge="1">
                  <a:txBody>
                    <a:bodyPr/>
                    <a:lstStyle/>
                    <a:p>
                      <a:endParaRPr lang="uk-UA"/>
                    </a:p>
                  </a:txBody>
                  <a:tcPr/>
                </a:tc>
                <a:tc gridSpan="2">
                  <a:txBody>
                    <a:bodyPr/>
                    <a:lstStyle/>
                    <a:p>
                      <a:pPr algn="just">
                        <a:spcBef>
                          <a:spcPts val="600"/>
                        </a:spcBef>
                        <a:spcAft>
                          <a:spcPts val="0"/>
                        </a:spcAft>
                      </a:pPr>
                      <a:r>
                        <a:rPr lang="uk-UA" sz="1800" dirty="0">
                          <a:effectLst/>
                          <a:latin typeface="Arial Narrow"/>
                          <a:ea typeface="Times New Roman"/>
                        </a:rPr>
                        <a:t>Враховано </a:t>
                      </a:r>
                      <a:endParaRPr lang="uk-UA" sz="1800" dirty="0">
                        <a:effectLst/>
                        <a:latin typeface="Times New Roman"/>
                        <a:ea typeface="Times New Roman"/>
                      </a:endParaRPr>
                    </a:p>
                  </a:txBody>
                  <a:tcPr marL="68580" marR="68580" marT="0" marB="0"/>
                </a:tc>
                <a:tc hMerge="1">
                  <a:txBody>
                    <a:bodyPr/>
                    <a:lstStyle/>
                    <a:p>
                      <a:pPr algn="just">
                        <a:spcBef>
                          <a:spcPts val="600"/>
                        </a:spcBef>
                        <a:spcAft>
                          <a:spcPts val="0"/>
                        </a:spcAft>
                      </a:pPr>
                      <a:endParaRPr lang="uk-UA" sz="1800" dirty="0">
                        <a:effectLst/>
                        <a:latin typeface="Times New Roman"/>
                        <a:ea typeface="Times New Roman"/>
                      </a:endParaRPr>
                    </a:p>
                  </a:txBody>
                  <a:tcPr marL="68580" marR="68580" marT="0" marB="0"/>
                </a:tc>
                <a:extLst>
                  <a:ext uri="{0D108BD9-81ED-4DB2-BD59-A6C34878D82A}">
                    <a16:rowId xmlns:a16="http://schemas.microsoft.com/office/drawing/2014/main" xmlns="" val="10005"/>
                  </a:ext>
                </a:extLst>
              </a:tr>
              <a:tr h="370840">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dirty="0">
                          <a:latin typeface="Arial Narrow" panose="020B0606020202030204" pitchFamily="34" charset="0"/>
                          <a:ea typeface="Times New Roman"/>
                        </a:rPr>
                        <a:t>Стратегічна </a:t>
                      </a:r>
                      <a:r>
                        <a:rPr lang="uk-UA" sz="1800" b="1" kern="1200" dirty="0">
                          <a:solidFill>
                            <a:schemeClr val="tx1"/>
                          </a:solidFill>
                          <a:latin typeface="Arial Narrow" panose="020B0606020202030204" pitchFamily="34" charset="0"/>
                          <a:ea typeface="Times New Roman"/>
                          <a:cs typeface="+mn-cs"/>
                        </a:rPr>
                        <a:t>ціль А.2. </a:t>
                      </a:r>
                      <a:r>
                        <a:rPr lang="uk-UA" sz="1800" b="1" kern="1200" dirty="0" err="1">
                          <a:solidFill>
                            <a:schemeClr val="tx1"/>
                          </a:solidFill>
                          <a:latin typeface="Arial Narrow" panose="020B0606020202030204" pitchFamily="34" charset="0"/>
                          <a:ea typeface="Times New Roman"/>
                          <a:cs typeface="+mn-cs"/>
                        </a:rPr>
                        <a:t>Ресурсо</a:t>
                      </a:r>
                      <a:r>
                        <a:rPr lang="uk-UA" sz="1800" b="1" kern="1200" dirty="0">
                          <a:solidFill>
                            <a:schemeClr val="tx1"/>
                          </a:solidFill>
                          <a:latin typeface="Arial Narrow" panose="020B0606020202030204" pitchFamily="34" charset="0"/>
                          <a:ea typeface="Times New Roman"/>
                          <a:cs typeface="+mn-cs"/>
                        </a:rPr>
                        <a:t> та енергоефективна система життєзабезпечення міста</a:t>
                      </a: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6"/>
                  </a:ext>
                </a:extLst>
              </a:tr>
              <a:tr h="370840">
                <a:tc gridSpan="2">
                  <a:txBody>
                    <a:bodyPr/>
                    <a:lstStyle/>
                    <a:p>
                      <a:pPr>
                        <a:spcAft>
                          <a:spcPts val="0"/>
                        </a:spcAft>
                      </a:pPr>
                      <a:r>
                        <a:rPr lang="uk-UA" sz="1800" kern="1200" dirty="0">
                          <a:solidFill>
                            <a:schemeClr val="tx1"/>
                          </a:solidFill>
                          <a:effectLst/>
                          <a:latin typeface="Arial Narrow" panose="020B0606020202030204" pitchFamily="34" charset="0"/>
                          <a:ea typeface="+mn-ea"/>
                          <a:cs typeface="+mn-cs"/>
                        </a:rPr>
                        <a:t>А.2.4. Енергоощадне,  комфортне житло та енергоефективні будівлі бюджетної сфери</a:t>
                      </a:r>
                      <a:endParaRPr lang="uk-UA" sz="1800" dirty="0">
                        <a:latin typeface="Arial Narrow" panose="020B0606020202030204" pitchFamily="34" charset="0"/>
                        <a:ea typeface="Times New Roman"/>
                        <a:cs typeface="Arial" pitchFamily="34" charset="0"/>
                      </a:endParaRPr>
                    </a:p>
                  </a:txBody>
                  <a:tcPr marL="68580" marR="68580" marT="0" marB="0"/>
                </a:tc>
                <a:tc hMerge="1">
                  <a:txBody>
                    <a:bodyPr/>
                    <a:lstStyle/>
                    <a:p>
                      <a:pPr>
                        <a:spcAft>
                          <a:spcPts val="0"/>
                        </a:spcAft>
                      </a:pPr>
                      <a:endParaRPr lang="uk-UA" sz="1800" dirty="0">
                        <a:latin typeface="Arial Narrow" panose="020B0606020202030204" pitchFamily="34" charset="0"/>
                        <a:ea typeface="Times New Roman"/>
                      </a:endParaRPr>
                    </a:p>
                  </a:txBody>
                  <a:tcPr marL="68580" marR="68580" marT="0" marB="0"/>
                </a:tc>
                <a:tc gridSpan="3">
                  <a:txBody>
                    <a:bodyPr/>
                    <a:lstStyle/>
                    <a:p>
                      <a:pPr>
                        <a:spcAft>
                          <a:spcPts val="0"/>
                        </a:spcAft>
                      </a:pPr>
                      <a:r>
                        <a:rPr lang="uk-UA" sz="1800" kern="1200" dirty="0">
                          <a:solidFill>
                            <a:schemeClr val="tx1"/>
                          </a:solidFill>
                          <a:effectLst/>
                          <a:latin typeface="Arial Narrow" panose="020B0606020202030204" pitchFamily="34" charset="0"/>
                          <a:ea typeface="+mn-ea"/>
                          <a:cs typeface="+mn-cs"/>
                        </a:rPr>
                        <a:t>Сонячний колектор своїми руками – облаштування житлових будинків сонячними колекторами для підігріву води в спекотний період року</a:t>
                      </a:r>
                      <a:endParaRPr lang="uk-UA" sz="1800" dirty="0">
                        <a:latin typeface="Arial Narrow" panose="020B0606020202030204" pitchFamily="34" charset="0"/>
                        <a:ea typeface="Times New Roman"/>
                      </a:endParaRPr>
                    </a:p>
                  </a:txBody>
                  <a:tcPr marL="68580" marR="68580" marT="0" marB="0"/>
                </a:tc>
                <a:tc hMerge="1">
                  <a:txBody>
                    <a:bodyPr/>
                    <a:lstStyle/>
                    <a:p>
                      <a:endParaRPr lang="uk-UA"/>
                    </a:p>
                  </a:txBody>
                  <a:tcPr/>
                </a:tc>
                <a:tc hMerge="1">
                  <a:txBody>
                    <a:bodyPr/>
                    <a:lstStyle/>
                    <a:p>
                      <a:endParaRPr lang="uk-UA"/>
                    </a:p>
                  </a:txBody>
                  <a:tcPr/>
                </a:tc>
                <a:tc>
                  <a:txBody>
                    <a:bodyPr/>
                    <a:lstStyle/>
                    <a:p>
                      <a:pPr>
                        <a:spcAft>
                          <a:spcPts val="0"/>
                        </a:spcAft>
                      </a:pPr>
                      <a:r>
                        <a:rPr lang="uk-UA" sz="1800" dirty="0">
                          <a:latin typeface="Arial Narrow" panose="020B0606020202030204" pitchFamily="34" charset="0"/>
                          <a:ea typeface="Times New Roman"/>
                        </a:rPr>
                        <a:t>Враховано</a:t>
                      </a: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68343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uk-UA" sz="2800" dirty="0"/>
              <a:t>врахування результатів СЕО: </a:t>
            </a:r>
            <a:br>
              <a:rPr lang="uk-UA" sz="2800" dirty="0"/>
            </a:br>
            <a:r>
              <a:rPr lang="uk-UA" sz="2400" dirty="0"/>
              <a:t>на Прикладі Стратегії розвитку міста Запоріжжя до 2028 року (2)</a:t>
            </a:r>
          </a:p>
        </p:txBody>
      </p:sp>
      <p:sp>
        <p:nvSpPr>
          <p:cNvPr id="3" name="Объект 2"/>
          <p:cNvSpPr>
            <a:spLocks noGrp="1"/>
          </p:cNvSpPr>
          <p:nvPr>
            <p:ph idx="1"/>
          </p:nvPr>
        </p:nvSpPr>
        <p:spPr>
          <a:xfrm>
            <a:off x="457200" y="1600201"/>
            <a:ext cx="5194920" cy="4246594"/>
          </a:xfrm>
        </p:spPr>
        <p:txBody>
          <a:bodyPr>
            <a:normAutofit/>
          </a:bodyPr>
          <a:lstStyle/>
          <a:p>
            <a:r>
              <a:rPr lang="uk-UA" sz="2400" dirty="0"/>
              <a:t>В Стратегію розвитку міста включено </a:t>
            </a:r>
            <a:r>
              <a:rPr lang="uk-UA" sz="2400" b="1" dirty="0"/>
              <a:t>окремий розділ </a:t>
            </a:r>
            <a:r>
              <a:rPr lang="uk-UA" sz="2400" dirty="0"/>
              <a:t>“Стратегічна екологічна оцінка”</a:t>
            </a:r>
          </a:p>
          <a:p>
            <a:r>
              <a:rPr lang="uk-UA" sz="2400" dirty="0"/>
              <a:t>Звіт про СЕО є </a:t>
            </a:r>
            <a:r>
              <a:rPr lang="uk-UA" sz="2400" b="1" dirty="0"/>
              <a:t>додатком</a:t>
            </a:r>
            <a:r>
              <a:rPr lang="uk-UA" sz="2400" dirty="0"/>
              <a:t> до Стратегії </a:t>
            </a:r>
          </a:p>
        </p:txBody>
      </p:sp>
      <p:graphicFrame>
        <p:nvGraphicFramePr>
          <p:cNvPr id="4" name="Таблица 3"/>
          <p:cNvGraphicFramePr>
            <a:graphicFrameLocks noGrp="1"/>
          </p:cNvGraphicFramePr>
          <p:nvPr>
            <p:extLst>
              <p:ext uri="{D42A27DB-BD31-4B8C-83A1-F6EECF244321}">
                <p14:modId xmlns:p14="http://schemas.microsoft.com/office/powerpoint/2010/main" val="524955996"/>
              </p:ext>
            </p:extLst>
          </p:nvPr>
        </p:nvGraphicFramePr>
        <p:xfrm>
          <a:off x="5580112" y="1628800"/>
          <a:ext cx="3312368" cy="4680520"/>
        </p:xfrm>
        <a:graphic>
          <a:graphicData uri="http://schemas.openxmlformats.org/drawingml/2006/table">
            <a:tbl>
              <a:tblPr firstRow="1" bandRow="1">
                <a:tableStyleId>{5940675A-B579-460E-94D1-54222C63F5DA}</a:tableStyleId>
              </a:tblPr>
              <a:tblGrid>
                <a:gridCol w="3312368">
                  <a:extLst>
                    <a:ext uri="{9D8B030D-6E8A-4147-A177-3AD203B41FA5}">
                      <a16:colId xmlns:a16="http://schemas.microsoft.com/office/drawing/2014/main" xmlns="" val="20000"/>
                    </a:ext>
                  </a:extLst>
                </a:gridCol>
              </a:tblGrid>
              <a:tr h="4680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 </a:t>
                      </a:r>
                    </a:p>
                    <a:p>
                      <a:endParaRPr lang="uk-UA" dirty="0"/>
                    </a:p>
                  </a:txBody>
                  <a:tcPr/>
                </a:tc>
                <a:extLst>
                  <a:ext uri="{0D108BD9-81ED-4DB2-BD59-A6C34878D82A}">
                    <a16:rowId xmlns:a16="http://schemas.microsoft.com/office/drawing/2014/main" xmlns="" val="10000"/>
                  </a:ext>
                </a:extLst>
              </a:tr>
            </a:tbl>
          </a:graphicData>
        </a:graphic>
      </p:graphicFrame>
      <p:pic>
        <p:nvPicPr>
          <p:cNvPr id="5" name="Рисунок 4" descr="138px-Герб_Запорожья_2003_год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2068" y="1864372"/>
            <a:ext cx="504056" cy="576064"/>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tretch>
            <a:fillRect/>
          </a:stretch>
        </p:blipFill>
        <p:spPr>
          <a:xfrm>
            <a:off x="5579586" y="2852936"/>
            <a:ext cx="3312368" cy="2016224"/>
          </a:xfrm>
          <a:prstGeom prst="rect">
            <a:avLst/>
          </a:prstGeom>
        </p:spPr>
      </p:pic>
      <p:sp>
        <p:nvSpPr>
          <p:cNvPr id="7" name="Прямокутник 15"/>
          <p:cNvSpPr>
            <a:spLocks noChangeArrowheads="1"/>
          </p:cNvSpPr>
          <p:nvPr/>
        </p:nvSpPr>
        <p:spPr bwMode="auto">
          <a:xfrm>
            <a:off x="5579586" y="2637043"/>
            <a:ext cx="3312368" cy="221028"/>
          </a:xfrm>
          <a:prstGeom prst="rect">
            <a:avLst/>
          </a:prstGeom>
          <a:solidFill>
            <a:srgbClr val="85D3D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ru-RU" sz="1100">
                <a:effectLst/>
                <a:latin typeface="Arial"/>
                <a:ea typeface="Times New Roman"/>
              </a:rPr>
              <a:t> </a:t>
            </a:r>
            <a:endParaRPr lang="uk-UA" sz="1100">
              <a:effectLst/>
              <a:latin typeface="Arial"/>
              <a:ea typeface="Times New Roman"/>
            </a:endParaRPr>
          </a:p>
        </p:txBody>
      </p:sp>
      <p:sp>
        <p:nvSpPr>
          <p:cNvPr id="8" name="Текстове поле 2"/>
          <p:cNvSpPr txBox="1">
            <a:spLocks noChangeArrowheads="1"/>
          </p:cNvSpPr>
          <p:nvPr/>
        </p:nvSpPr>
        <p:spPr bwMode="auto">
          <a:xfrm>
            <a:off x="5839055" y="4653136"/>
            <a:ext cx="3052899" cy="864093"/>
          </a:xfrm>
          <a:prstGeom prst="rect">
            <a:avLst/>
          </a:prstGeom>
          <a:solidFill>
            <a:srgbClr val="85D3D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R="493395" algn="r">
              <a:spcBef>
                <a:spcPts val="1800"/>
              </a:spcBef>
              <a:spcAft>
                <a:spcPts val="0"/>
              </a:spcAft>
              <a:tabLst>
                <a:tab pos="5489575" algn="l"/>
              </a:tabLst>
            </a:pPr>
            <a:r>
              <a:rPr lang="uk-UA" sz="1200" b="1" dirty="0">
                <a:solidFill>
                  <a:srgbClr val="0D0D0D"/>
                </a:solidFill>
                <a:effectLst/>
                <a:latin typeface="Arial"/>
                <a:ea typeface="Times New Roman"/>
              </a:rPr>
              <a:t>Звіт про стратегічну екологічну оцінку Стратегії розвитку міста Запоріжжя до 2028 року</a:t>
            </a:r>
            <a:endParaRPr lang="uk-UA" sz="1200" dirty="0">
              <a:effectLst/>
              <a:latin typeface="Arial"/>
              <a:ea typeface="Times New Roman"/>
            </a:endParaRPr>
          </a:p>
        </p:txBody>
      </p:sp>
      <p:sp>
        <p:nvSpPr>
          <p:cNvPr id="9" name="Text Box 199"/>
          <p:cNvSpPr txBox="1">
            <a:spLocks noChangeArrowheads="1"/>
          </p:cNvSpPr>
          <p:nvPr/>
        </p:nvSpPr>
        <p:spPr bwMode="auto">
          <a:xfrm>
            <a:off x="6311620" y="5326914"/>
            <a:ext cx="2592288" cy="380630"/>
          </a:xfrm>
          <a:prstGeom prst="rect">
            <a:avLst/>
          </a:prstGeom>
          <a:solidFill>
            <a:srgbClr val="678C94"/>
          </a:solidFill>
          <a:ln w="9525">
            <a:noFill/>
            <a:miter lim="800000"/>
            <a:headEnd/>
            <a:tailEnd/>
          </a:ln>
        </p:spPr>
        <p:txBody>
          <a:bodyPr vert="horz" wrap="square" lIns="91440" tIns="45720" rIns="91440" bIns="45720" numCol="1" anchor="t" anchorCtr="0" compatLnSpc="1">
            <a:prstTxWarp prst="textNoShape">
              <a:avLst/>
            </a:prstTxWarp>
          </a:bodyPr>
          <a:lstStyle/>
          <a:p>
            <a:pPr marL="0" marR="1098550" lvl="1" algn="r" defTabSz="914400" rtl="0" eaLnBrk="1" fontAlgn="base" latinLnBrk="0" hangingPunct="1">
              <a:lnSpc>
                <a:spcPct val="100000"/>
              </a:lnSpc>
              <a:spcBef>
                <a:spcPts val="600"/>
              </a:spcBef>
              <a:spcAft>
                <a:spcPts val="1000"/>
              </a:spcAft>
              <a:buClrTx/>
              <a:buSzTx/>
              <a:buFontTx/>
              <a:buNone/>
              <a:tabLst/>
            </a:pPr>
            <a:r>
              <a:rPr kumimoji="0" lang="uk-UA" sz="1200" b="1" i="0" u="none" strike="noStrike" cap="none" normalizeH="0" baseline="0" noProof="1">
                <a:ln>
                  <a:noFill/>
                </a:ln>
                <a:solidFill>
                  <a:srgbClr val="FFFFFF"/>
                </a:solidFill>
                <a:effectLst/>
                <a:latin typeface="Calibri" pitchFamily="34" charset="0"/>
                <a:cs typeface="Arial" pitchFamily="34" charset="0"/>
              </a:rPr>
              <a:t>м. Запоріжжя, 2017 </a:t>
            </a: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5101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інформування про затвердження ДДП</a:t>
            </a:r>
          </a:p>
        </p:txBody>
      </p:sp>
      <p:sp>
        <p:nvSpPr>
          <p:cNvPr id="3" name="Объект 2"/>
          <p:cNvSpPr>
            <a:spLocks noGrp="1"/>
          </p:cNvSpPr>
          <p:nvPr>
            <p:ph idx="1"/>
          </p:nvPr>
        </p:nvSpPr>
        <p:spPr>
          <a:xfrm>
            <a:off x="457200" y="1600201"/>
            <a:ext cx="6566131" cy="4246594"/>
          </a:xfrm>
        </p:spPr>
        <p:txBody>
          <a:bodyPr>
            <a:normAutofit/>
          </a:bodyPr>
          <a:lstStyle/>
          <a:p>
            <a:pPr marL="0" indent="0">
              <a:buNone/>
            </a:pPr>
            <a:r>
              <a:rPr lang="uk-UA" sz="2400" dirty="0"/>
              <a:t>Замовник протягом </a:t>
            </a:r>
            <a:r>
              <a:rPr lang="uk-UA" sz="2400" b="1" dirty="0"/>
              <a:t>5 робочих днів </a:t>
            </a:r>
            <a:r>
              <a:rPr lang="uk-UA" sz="2400" dirty="0"/>
              <a:t>з дня затвердження ДДП </a:t>
            </a:r>
            <a:r>
              <a:rPr lang="uk-UA" sz="2400" b="1" dirty="0"/>
              <a:t>розміщує</a:t>
            </a:r>
            <a:r>
              <a:rPr lang="uk-UA" sz="2400" dirty="0"/>
              <a:t> на своєму офіційному веб-сайті: </a:t>
            </a:r>
          </a:p>
          <a:p>
            <a:r>
              <a:rPr lang="uk-UA" sz="2400" dirty="0"/>
              <a:t>затверджений </a:t>
            </a:r>
            <a:r>
              <a:rPr lang="uk-UA" sz="2400" b="1" dirty="0"/>
              <a:t>ДДП</a:t>
            </a:r>
          </a:p>
          <a:p>
            <a:r>
              <a:rPr lang="uk-UA" sz="2400" b="1" dirty="0"/>
              <a:t>заходи</a:t>
            </a:r>
            <a:r>
              <a:rPr lang="uk-UA" sz="2400" dirty="0"/>
              <a:t>, передбачені для здійснення моніторингу наслідків виконання ДДП</a:t>
            </a:r>
          </a:p>
          <a:p>
            <a:r>
              <a:rPr lang="uk-UA" sz="2400" b="1" dirty="0"/>
              <a:t>довідку</a:t>
            </a:r>
            <a:r>
              <a:rPr lang="uk-UA" sz="2400" dirty="0"/>
              <a:t> про консультації</a:t>
            </a:r>
          </a:p>
          <a:p>
            <a:r>
              <a:rPr lang="uk-UA" sz="2400" b="1" dirty="0"/>
              <a:t>довідку</a:t>
            </a:r>
            <a:r>
              <a:rPr lang="uk-UA" sz="2400" dirty="0"/>
              <a:t> про громадське обговорення  </a:t>
            </a:r>
          </a:p>
          <a:p>
            <a:pPr marL="0" indent="0">
              <a:buNone/>
            </a:pPr>
            <a:r>
              <a:rPr lang="uk-UA" sz="2400" dirty="0"/>
              <a:t>і </a:t>
            </a:r>
            <a:r>
              <a:rPr lang="uk-UA" sz="2400" b="1" dirty="0"/>
              <a:t>письмово повідомляє </a:t>
            </a:r>
            <a:r>
              <a:rPr lang="uk-UA" sz="2400" dirty="0"/>
              <a:t>про це </a:t>
            </a:r>
            <a:r>
              <a:rPr lang="uk-UA" sz="2400" dirty="0" err="1"/>
              <a:t>Мінприроди</a:t>
            </a:r>
            <a:r>
              <a:rPr lang="uk-UA" sz="2400"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508" y="1556791"/>
            <a:ext cx="2544213" cy="254421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961" y="4293096"/>
            <a:ext cx="2359305" cy="1898168"/>
          </a:xfrm>
          <a:prstGeom prst="rect">
            <a:avLst/>
          </a:prstGeom>
        </p:spPr>
      </p:pic>
    </p:spTree>
    <p:extLst>
      <p:ext uri="{BB962C8B-B14F-4D97-AF65-F5344CB8AC3E}">
        <p14:creationId xmlns:p14="http://schemas.microsoft.com/office/powerpoint/2010/main" val="1642127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800" dirty="0"/>
              <a:t>Методичні рекомендації з проведення стратегічної екологічної оцінки документів державного планування:</a:t>
            </a:r>
            <a:br>
              <a:rPr lang="uk-UA" sz="1800" dirty="0"/>
            </a:br>
            <a:r>
              <a:rPr lang="uk-UA" sz="1400" dirty="0"/>
              <a:t>Практичний посібник для посадових осіб органів державної влади та органів місцевого самоврядування</a:t>
            </a:r>
          </a:p>
        </p:txBody>
      </p:sp>
      <p:sp>
        <p:nvSpPr>
          <p:cNvPr id="3" name="Объект 2"/>
          <p:cNvSpPr>
            <a:spLocks noGrp="1"/>
          </p:cNvSpPr>
          <p:nvPr>
            <p:ph idx="1"/>
          </p:nvPr>
        </p:nvSpPr>
        <p:spPr/>
        <p:txBody>
          <a:bodyPr>
            <a:normAutofit fontScale="70000" lnSpcReduction="20000"/>
          </a:bodyPr>
          <a:lstStyle/>
          <a:p>
            <a:pPr marL="0" indent="0">
              <a:buNone/>
            </a:pPr>
            <a:r>
              <a:rPr lang="uk-UA" dirty="0"/>
              <a:t>Передмова</a:t>
            </a:r>
          </a:p>
          <a:p>
            <a:pPr marL="0" indent="0">
              <a:buNone/>
            </a:pPr>
            <a:r>
              <a:rPr lang="uk-UA" dirty="0"/>
              <a:t>1. Загальні положення</a:t>
            </a:r>
            <a:endParaRPr lang="uk-UA" b="1" dirty="0"/>
          </a:p>
          <a:p>
            <a:pPr marL="0" indent="0">
              <a:buNone/>
            </a:pPr>
            <a:r>
              <a:rPr lang="uk-UA" dirty="0"/>
              <a:t>2. Функції суб’єктів СЕО на місцевому рівні</a:t>
            </a:r>
            <a:endParaRPr lang="uk-UA" b="1" dirty="0"/>
          </a:p>
          <a:p>
            <a:pPr marL="0" indent="0">
              <a:buNone/>
            </a:pPr>
            <a:r>
              <a:rPr lang="uk-UA" dirty="0"/>
              <a:t>3. Визначення необхідності та етапи здійснення СЕО </a:t>
            </a:r>
          </a:p>
          <a:p>
            <a:pPr marL="0" indent="0">
              <a:buNone/>
            </a:pPr>
            <a:r>
              <a:rPr lang="uk-UA" dirty="0"/>
              <a:t>4. Методологія проведення СЕО, використана проектом ПРОМІС для міст-партнерів і регіонів  </a:t>
            </a:r>
          </a:p>
          <a:p>
            <a:pPr marL="0" indent="0">
              <a:buNone/>
            </a:pPr>
            <a:r>
              <a:rPr lang="uk-UA" dirty="0"/>
              <a:t>5. Визначення обсягу СЕО </a:t>
            </a:r>
            <a:endParaRPr lang="uk-UA" b="1" dirty="0"/>
          </a:p>
          <a:p>
            <a:pPr marL="0" indent="0">
              <a:buNone/>
            </a:pPr>
            <a:r>
              <a:rPr lang="uk-UA" dirty="0"/>
              <a:t>6. Звіт про СЕО </a:t>
            </a:r>
            <a:endParaRPr lang="uk-UA" b="1" dirty="0"/>
          </a:p>
          <a:p>
            <a:pPr marL="0" indent="0">
              <a:buNone/>
            </a:pPr>
            <a:r>
              <a:rPr lang="uk-UA" dirty="0"/>
              <a:t>7. Громадське обговорення та консультації, врахування результатів СЕО та прийняття рішення</a:t>
            </a:r>
            <a:endParaRPr lang="uk-UA" b="1" dirty="0"/>
          </a:p>
          <a:p>
            <a:pPr marL="0" indent="0">
              <a:buNone/>
            </a:pPr>
            <a:r>
              <a:rPr lang="uk-UA" dirty="0"/>
              <a:t>8. Моніторинг наслідків для довкілля від виконання стратегій, планів і програм розвитку міст і регіонів</a:t>
            </a:r>
            <a:endParaRPr lang="uk-UA" b="1" dirty="0"/>
          </a:p>
        </p:txBody>
      </p:sp>
    </p:spTree>
    <p:extLst>
      <p:ext uri="{BB962C8B-B14F-4D97-AF65-F5344CB8AC3E}">
        <p14:creationId xmlns:p14="http://schemas.microsoft.com/office/powerpoint/2010/main" val="3237517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Додатки (1)</a:t>
            </a:r>
          </a:p>
        </p:txBody>
      </p:sp>
      <p:sp>
        <p:nvSpPr>
          <p:cNvPr id="3" name="Объект 2"/>
          <p:cNvSpPr>
            <a:spLocks noGrp="1"/>
          </p:cNvSpPr>
          <p:nvPr>
            <p:ph idx="1"/>
          </p:nvPr>
        </p:nvSpPr>
        <p:spPr/>
        <p:txBody>
          <a:bodyPr>
            <a:normAutofit/>
          </a:bodyPr>
          <a:lstStyle/>
          <a:p>
            <a:pPr marL="0" indent="0">
              <a:buNone/>
            </a:pPr>
            <a:r>
              <a:rPr lang="uk-UA" sz="2400" dirty="0"/>
              <a:t>1. Попередня оцінка можливих суттєвих екологічних наслідків реалізації Стратегії сталого розвитку Миргородського </a:t>
            </a:r>
            <a:r>
              <a:rPr lang="uk-UA" sz="2400" dirty="0" err="1"/>
              <a:t>субрегіону</a:t>
            </a:r>
            <a:r>
              <a:rPr lang="uk-UA" sz="2400" dirty="0"/>
              <a:t> до 2028 року</a:t>
            </a:r>
            <a:endParaRPr lang="uk-UA" sz="2400" b="1" dirty="0"/>
          </a:p>
          <a:p>
            <a:pPr marL="0" indent="0">
              <a:buNone/>
            </a:pPr>
            <a:r>
              <a:rPr lang="uk-UA" sz="2400" dirty="0"/>
              <a:t>2. Основні екологічні проблеми міста Енергодар</a:t>
            </a:r>
            <a:endParaRPr lang="uk-UA" sz="2400" b="1" dirty="0"/>
          </a:p>
          <a:p>
            <a:pPr marL="0" indent="0">
              <a:buNone/>
            </a:pPr>
            <a:r>
              <a:rPr lang="uk-UA" sz="2400" dirty="0"/>
              <a:t>3. Заява пор визначення обсягу СЕО проекту Стратегії розвитку міста Мелітополя на період до </a:t>
            </a:r>
            <a:r>
              <a:rPr lang="uk-UA" sz="2400" dirty="0" smtClean="0"/>
              <a:t>2030 </a:t>
            </a:r>
            <a:r>
              <a:rPr lang="uk-UA" sz="2400" dirty="0"/>
              <a:t>року </a:t>
            </a:r>
          </a:p>
          <a:p>
            <a:pPr marL="0" indent="0">
              <a:buNone/>
            </a:pPr>
            <a:r>
              <a:rPr lang="uk-UA" sz="2400" dirty="0"/>
              <a:t>4. Дорожня карта проведення СЕО Стратегії розвитку курорту «Хмільник» на період до 2027 року</a:t>
            </a:r>
            <a:endParaRPr lang="uk-UA" sz="2400" b="1" dirty="0"/>
          </a:p>
          <a:p>
            <a:pPr marL="0" indent="0">
              <a:buNone/>
            </a:pPr>
            <a:r>
              <a:rPr lang="uk-UA" sz="2400" dirty="0"/>
              <a:t>5. Структура звіту про СЕО стратегії розвитку міста Запоріжжя до 2028 року</a:t>
            </a:r>
            <a:endParaRPr lang="uk-UA" sz="2400" b="1" dirty="0"/>
          </a:p>
        </p:txBody>
      </p:sp>
    </p:spTree>
    <p:extLst>
      <p:ext uri="{BB962C8B-B14F-4D97-AF65-F5344CB8AC3E}">
        <p14:creationId xmlns:p14="http://schemas.microsoft.com/office/powerpoint/2010/main" val="620412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Додатки (2)</a:t>
            </a:r>
          </a:p>
        </p:txBody>
      </p:sp>
      <p:sp>
        <p:nvSpPr>
          <p:cNvPr id="3" name="Объект 2"/>
          <p:cNvSpPr>
            <a:spLocks noGrp="1"/>
          </p:cNvSpPr>
          <p:nvPr>
            <p:ph idx="1"/>
          </p:nvPr>
        </p:nvSpPr>
        <p:spPr>
          <a:xfrm>
            <a:off x="467544" y="1484784"/>
            <a:ext cx="8229600" cy="4421087"/>
          </a:xfrm>
        </p:spPr>
        <p:txBody>
          <a:bodyPr>
            <a:normAutofit fontScale="92500" lnSpcReduction="10000"/>
          </a:bodyPr>
          <a:lstStyle/>
          <a:p>
            <a:pPr marL="0" indent="0">
              <a:buNone/>
            </a:pPr>
            <a:r>
              <a:rPr lang="uk-UA" sz="2600" dirty="0"/>
              <a:t>6. SWOT-аналіз екологічної ситуації  в місті </a:t>
            </a:r>
            <a:r>
              <a:rPr lang="uk-UA" sz="2600" dirty="0" err="1"/>
              <a:t>Кременчуці</a:t>
            </a:r>
            <a:endParaRPr lang="uk-UA" sz="2600" dirty="0"/>
          </a:p>
          <a:p>
            <a:pPr marL="0" indent="0">
              <a:buNone/>
            </a:pPr>
            <a:r>
              <a:rPr lang="uk-UA" sz="2600" dirty="0"/>
              <a:t>7. Аналіз поточного стану атмосферного повітря й тенденцій його зміни в місті Запоріжжі</a:t>
            </a:r>
          </a:p>
          <a:p>
            <a:pPr marL="0" indent="0">
              <a:buNone/>
            </a:pPr>
            <a:r>
              <a:rPr lang="uk-UA" sz="2600" dirty="0"/>
              <a:t>8. Аналіз відповідності та шляхи врахування зобов’язань з охорони довкілля, встановлених на регіональному рівні, цілям Стратегії розвитку міста Івано-Франківська</a:t>
            </a:r>
          </a:p>
          <a:p>
            <a:pPr marL="0" indent="0">
              <a:buNone/>
            </a:pPr>
            <a:r>
              <a:rPr lang="uk-UA" sz="2600" dirty="0"/>
              <a:t>9. Оцінка ймовірних наслідків для довкілля  від реалізації Стратегії розвитку міста Горішніх Плавнів до 2028 року</a:t>
            </a:r>
          </a:p>
          <a:p>
            <a:pPr marL="0" indent="0">
              <a:buNone/>
            </a:pPr>
            <a:r>
              <a:rPr lang="uk-UA" sz="2600" dirty="0"/>
              <a:t>10. Рекомендації СЕО до проекту Стратегії розвитку міста Запоріжжя</a:t>
            </a:r>
          </a:p>
          <a:p>
            <a:endParaRPr lang="uk-UA" dirty="0"/>
          </a:p>
        </p:txBody>
      </p:sp>
    </p:spTree>
    <p:extLst>
      <p:ext uri="{BB962C8B-B14F-4D97-AF65-F5344CB8AC3E}">
        <p14:creationId xmlns:p14="http://schemas.microsoft.com/office/powerpoint/2010/main" val="289135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9552" y="332656"/>
            <a:ext cx="8136135" cy="906463"/>
          </a:xfrm>
        </p:spPr>
        <p:txBody>
          <a:bodyPr>
            <a:normAutofit/>
          </a:bodyPr>
          <a:lstStyle/>
          <a:p>
            <a:r>
              <a:rPr lang="uk-UA" altLang="uk-UA" sz="4000" dirty="0"/>
              <a:t>екологічна оцінка: СЕО </a:t>
            </a:r>
            <a:endParaRPr lang="en-CA" altLang="uk-UA" sz="4000" dirty="0"/>
          </a:p>
        </p:txBody>
      </p:sp>
      <p:sp>
        <p:nvSpPr>
          <p:cNvPr id="32771" name="Content Placeholder 2"/>
          <p:cNvSpPr>
            <a:spLocks noGrp="1"/>
          </p:cNvSpPr>
          <p:nvPr>
            <p:ph idx="1"/>
          </p:nvPr>
        </p:nvSpPr>
        <p:spPr>
          <a:xfrm>
            <a:off x="365926" y="1484785"/>
            <a:ext cx="8778074" cy="4176464"/>
          </a:xfrm>
        </p:spPr>
        <p:txBody>
          <a:bodyPr>
            <a:normAutofit/>
          </a:bodyPr>
          <a:lstStyle/>
          <a:p>
            <a:pPr marL="0" indent="0" algn="ctr">
              <a:buNone/>
            </a:pPr>
            <a:r>
              <a:rPr lang="uk-UA" altLang="uk-UA" sz="2000" b="1" i="1" dirty="0"/>
              <a:t>Канада - перша країна, яка запровадила СЕО </a:t>
            </a:r>
          </a:p>
          <a:p>
            <a:pPr marL="0" indent="0">
              <a:buNone/>
            </a:pPr>
            <a:r>
              <a:rPr lang="uk-UA" altLang="uk-UA" sz="2000" dirty="0"/>
              <a:t>1990 р. - </a:t>
            </a:r>
            <a:r>
              <a:rPr lang="uk-UA" altLang="uk-UA" sz="2000" b="1" dirty="0"/>
              <a:t>Директива Кабінету Канади щодо СЕО </a:t>
            </a:r>
            <a:r>
              <a:rPr lang="uk-UA" altLang="uk-UA" sz="2000" dirty="0"/>
              <a:t>(оновлена у 1999 р.) стосується пропозицій щодо федеральних політик, планів або програм; деякі провінції мають свої власні системи СЕО</a:t>
            </a:r>
          </a:p>
          <a:p>
            <a:pPr marL="0" indent="0">
              <a:buNone/>
            </a:pPr>
            <a:r>
              <a:rPr lang="uk-UA" altLang="uk-UA" sz="2000" dirty="0"/>
              <a:t>1991 р. – </a:t>
            </a:r>
            <a:r>
              <a:rPr lang="uk-UA" altLang="uk-UA" sz="2000" b="1" dirty="0"/>
              <a:t>Конвенція ЄЕК ООН про оцінку впливу на навколишнє середовище у транскордонному контексті </a:t>
            </a:r>
            <a:r>
              <a:rPr lang="uk-UA" altLang="uk-UA" sz="2000" dirty="0"/>
              <a:t>стимулює використання екологічної оцінки для політик, планів і програм</a:t>
            </a:r>
          </a:p>
          <a:p>
            <a:pPr marL="0" indent="0">
              <a:buNone/>
            </a:pPr>
            <a:r>
              <a:rPr lang="uk-UA" altLang="uk-UA" sz="2000" dirty="0"/>
              <a:t>2001 р. - Рада ЄС затверджує </a:t>
            </a:r>
            <a:r>
              <a:rPr lang="uk-UA" altLang="uk-UA" sz="2000" b="1" dirty="0"/>
              <a:t>Директиву Ради 2001/42/CE про оцінку впливу певних планів та програм на довкілля</a:t>
            </a:r>
          </a:p>
          <a:p>
            <a:pPr marL="0" indent="0">
              <a:buNone/>
            </a:pPr>
            <a:r>
              <a:rPr lang="uk-UA" altLang="uk-UA" sz="2000" dirty="0"/>
              <a:t>2003 р. – </a:t>
            </a:r>
            <a:r>
              <a:rPr lang="uk-UA" altLang="uk-UA" sz="2000" b="1" dirty="0"/>
              <a:t>Протокол про СЕО </a:t>
            </a:r>
            <a:r>
              <a:rPr lang="uk-UA" altLang="uk-UA" sz="2000" dirty="0"/>
              <a:t>до Конвенції ЄЕК ООН про ОВНС у транскордонному контексті</a:t>
            </a:r>
          </a:p>
        </p:txBody>
      </p:sp>
      <p:sp>
        <p:nvSpPr>
          <p:cNvPr id="4" name="Slide Number Placeholder 3"/>
          <p:cNvSpPr>
            <a:spLocks noGrp="1"/>
          </p:cNvSpPr>
          <p:nvPr>
            <p:ph type="sldNum" sz="quarter" idx="12"/>
          </p:nvPr>
        </p:nvSpPr>
        <p:spPr>
          <a:xfrm>
            <a:off x="6552567" y="6244625"/>
            <a:ext cx="2133962" cy="476589"/>
          </a:xfrm>
        </p:spPr>
        <p:txBody>
          <a:bodyPr/>
          <a:lstStyle/>
          <a:p>
            <a:fld id="{B3B17E8A-3D28-4A89-9E43-EE70221FAC57}" type="slidenum">
              <a:rPr lang="en-CA" smtClean="0"/>
              <a:pPr/>
              <a:t>7</a:t>
            </a:fld>
            <a:endParaRPr lang="en-CA" dirty="0"/>
          </a:p>
        </p:txBody>
      </p:sp>
    </p:spTree>
    <p:extLst>
      <p:ext uri="{BB962C8B-B14F-4D97-AF65-F5344CB8AC3E}">
        <p14:creationId xmlns:p14="http://schemas.microsoft.com/office/powerpoint/2010/main" val="406171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a:t>Законодавчі засади СЕО</a:t>
            </a:r>
          </a:p>
        </p:txBody>
      </p:sp>
      <p:sp>
        <p:nvSpPr>
          <p:cNvPr id="3" name="Содержимое 2"/>
          <p:cNvSpPr>
            <a:spLocks noGrp="1"/>
          </p:cNvSpPr>
          <p:nvPr>
            <p:ph idx="1"/>
          </p:nvPr>
        </p:nvSpPr>
        <p:spPr>
          <a:xfrm>
            <a:off x="107504" y="1377264"/>
            <a:ext cx="9001000" cy="4752528"/>
          </a:xfrm>
        </p:spPr>
        <p:txBody>
          <a:bodyPr>
            <a:noAutofit/>
          </a:bodyPr>
          <a:lstStyle/>
          <a:p>
            <a:r>
              <a:rPr lang="uk-UA" sz="2000" dirty="0">
                <a:solidFill>
                  <a:schemeClr val="tx1"/>
                </a:solidFill>
              </a:rPr>
              <a:t>2015 – </a:t>
            </a:r>
            <a:r>
              <a:rPr lang="uk-UA" sz="2000" b="1" dirty="0">
                <a:solidFill>
                  <a:schemeClr val="tx1"/>
                </a:solidFill>
              </a:rPr>
              <a:t>Протокол про СЕО ратифікований </a:t>
            </a:r>
            <a:r>
              <a:rPr lang="uk-UA" sz="2000" dirty="0">
                <a:solidFill>
                  <a:schemeClr val="tx1"/>
                </a:solidFill>
              </a:rPr>
              <a:t>Верховною Радою України (№ 562-</a:t>
            </a:r>
            <a:r>
              <a:rPr lang="en-US" sz="2000" dirty="0">
                <a:solidFill>
                  <a:schemeClr val="tx1"/>
                </a:solidFill>
              </a:rPr>
              <a:t>VIII </a:t>
            </a:r>
            <a:r>
              <a:rPr lang="uk-UA" sz="2000" dirty="0">
                <a:solidFill>
                  <a:schemeClr val="tx1"/>
                </a:solidFill>
              </a:rPr>
              <a:t>від 01.07.2015). </a:t>
            </a:r>
          </a:p>
          <a:p>
            <a:r>
              <a:rPr lang="uk-UA" sz="2000" dirty="0">
                <a:solidFill>
                  <a:schemeClr val="tx1"/>
                </a:solidFill>
              </a:rPr>
              <a:t>20 березня 2018 </a:t>
            </a:r>
            <a:r>
              <a:rPr lang="en-US" sz="2000" dirty="0">
                <a:solidFill>
                  <a:schemeClr val="tx1"/>
                </a:solidFill>
              </a:rPr>
              <a:t>– </a:t>
            </a:r>
            <a:r>
              <a:rPr lang="uk-UA" sz="2000" dirty="0">
                <a:solidFill>
                  <a:schemeClr val="tx1"/>
                </a:solidFill>
              </a:rPr>
              <a:t>Закон України </a:t>
            </a:r>
            <a:r>
              <a:rPr lang="uk-UA" sz="2000" b="1" dirty="0">
                <a:solidFill>
                  <a:schemeClr val="tx1"/>
                </a:solidFill>
              </a:rPr>
              <a:t>«Про стратегічну екологічну оцінку»</a:t>
            </a:r>
            <a:r>
              <a:rPr lang="uk-UA" sz="2000" dirty="0">
                <a:solidFill>
                  <a:schemeClr val="tx1"/>
                </a:solidFill>
              </a:rPr>
              <a:t> прийнятий Верховною Радою України</a:t>
            </a:r>
          </a:p>
          <a:p>
            <a:r>
              <a:rPr lang="uk-UA" sz="2000" dirty="0"/>
              <a:t>10 серпня 2018 – Наказ </a:t>
            </a:r>
            <a:r>
              <a:rPr lang="uk-UA" sz="2000" dirty="0" err="1"/>
              <a:t>Мінприроди</a:t>
            </a:r>
            <a:r>
              <a:rPr lang="uk-UA" sz="2000" dirty="0"/>
              <a:t> України № 296 «Про затвердження «</a:t>
            </a:r>
            <a:r>
              <a:rPr lang="uk-UA" sz="2000" b="1" dirty="0"/>
              <a:t>Методичних рекомендацій із здійснення стратегічної екологічної оцінки документів державного планування</a:t>
            </a:r>
            <a:r>
              <a:rPr lang="uk-UA" sz="2000" dirty="0"/>
              <a:t>»</a:t>
            </a:r>
            <a:endParaRPr lang="uk-UA" sz="2000" dirty="0">
              <a:solidFill>
                <a:schemeClr val="tx1"/>
              </a:solidFill>
            </a:endParaRPr>
          </a:p>
          <a:p>
            <a:r>
              <a:rPr lang="uk-UA" sz="2000" dirty="0"/>
              <a:t>23 січня 2019 – </a:t>
            </a:r>
            <a:r>
              <a:rPr lang="uk-UA" sz="2000" b="1" dirty="0"/>
              <a:t>Постанова КМУ </a:t>
            </a:r>
            <a:r>
              <a:rPr lang="uk-UA" sz="2000" dirty="0"/>
              <a:t>№ 45 «Про внесення змін до деяких постанов Кабінету Міністрів»</a:t>
            </a:r>
          </a:p>
          <a:p>
            <a:r>
              <a:rPr lang="uk-UA" sz="2000" dirty="0"/>
              <a:t>Відповідно до переліку видів діяльності, що належать до природоохоронних заходів, затвердженого постановою Кабінету Міністрів України від 17.09.1996 № 1147, організація проведення ОВД та СЕО є </a:t>
            </a:r>
            <a:r>
              <a:rPr lang="uk-UA" sz="2000" b="1" dirty="0"/>
              <a:t>природоохоронними заходами</a:t>
            </a:r>
            <a:r>
              <a:rPr lang="uk-UA" sz="2000" dirty="0"/>
              <a:t>.</a:t>
            </a:r>
          </a:p>
          <a:p>
            <a:endParaRPr lang="uk-UA" sz="2000" dirty="0"/>
          </a:p>
        </p:txBody>
      </p:sp>
      <p:sp>
        <p:nvSpPr>
          <p:cNvPr id="4" name="Номер слайда 3"/>
          <p:cNvSpPr>
            <a:spLocks noGrp="1"/>
          </p:cNvSpPr>
          <p:nvPr>
            <p:ph type="sldNum" sz="quarter" idx="12"/>
          </p:nvPr>
        </p:nvSpPr>
        <p:spPr/>
        <p:txBody>
          <a:bodyPr/>
          <a:lstStyle/>
          <a:p>
            <a:fld id="{B3B17E8A-3D28-4A89-9E43-EE70221FAC57}" type="slidenum">
              <a:rPr lang="en-CA" smtClean="0"/>
              <a:pPr/>
              <a:t>8</a:t>
            </a:fld>
            <a:endParaRPr lang="en-CA"/>
          </a:p>
        </p:txBody>
      </p:sp>
    </p:spTree>
    <p:extLst>
      <p:ext uri="{BB962C8B-B14F-4D97-AF65-F5344CB8AC3E}">
        <p14:creationId xmlns:p14="http://schemas.microsoft.com/office/powerpoint/2010/main" val="12835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Стратегічна екологічна оцінка (СЕО)</a:t>
            </a:r>
          </a:p>
        </p:txBody>
      </p:sp>
      <p:sp>
        <p:nvSpPr>
          <p:cNvPr id="3" name="Объект 2"/>
          <p:cNvSpPr>
            <a:spLocks noGrp="1"/>
          </p:cNvSpPr>
          <p:nvPr>
            <p:ph idx="1"/>
          </p:nvPr>
        </p:nvSpPr>
        <p:spPr>
          <a:xfrm>
            <a:off x="467544" y="1484784"/>
            <a:ext cx="8229600" cy="4752528"/>
          </a:xfrm>
        </p:spPr>
        <p:txBody>
          <a:bodyPr>
            <a:normAutofit fontScale="47500" lnSpcReduction="20000"/>
          </a:bodyPr>
          <a:lstStyle/>
          <a:p>
            <a:r>
              <a:rPr lang="uk-UA" sz="4200" b="1" dirty="0">
                <a:solidFill>
                  <a:schemeClr val="tx1"/>
                </a:solidFill>
              </a:rPr>
              <a:t>СЕО </a:t>
            </a:r>
            <a:r>
              <a:rPr lang="uk-UA" sz="4200" dirty="0">
                <a:solidFill>
                  <a:schemeClr val="tx1"/>
                </a:solidFill>
              </a:rPr>
              <a:t>– це систематичний </a:t>
            </a:r>
            <a:r>
              <a:rPr lang="uk-UA" sz="4200" b="1" dirty="0">
                <a:solidFill>
                  <a:schemeClr val="tx1"/>
                </a:solidFill>
              </a:rPr>
              <a:t>процес</a:t>
            </a:r>
            <a:r>
              <a:rPr lang="uk-UA" sz="4200" dirty="0">
                <a:solidFill>
                  <a:schemeClr val="tx1"/>
                </a:solidFill>
              </a:rPr>
              <a:t> виявлення </a:t>
            </a:r>
            <a:r>
              <a:rPr lang="uk-UA" sz="4200" b="1" dirty="0">
                <a:solidFill>
                  <a:schemeClr val="tx1"/>
                </a:solidFill>
              </a:rPr>
              <a:t>ймовірних екологічних наслідків</a:t>
            </a:r>
            <a:r>
              <a:rPr lang="uk-UA" sz="4200" dirty="0">
                <a:solidFill>
                  <a:schemeClr val="tx1"/>
                </a:solidFill>
              </a:rPr>
              <a:t> пропонованих стратегій, планів і програм та </a:t>
            </a:r>
            <a:r>
              <a:rPr lang="uk-UA" sz="4200" b="1" dirty="0">
                <a:solidFill>
                  <a:schemeClr val="tx1"/>
                </a:solidFill>
              </a:rPr>
              <a:t>їх урахування </a:t>
            </a:r>
            <a:r>
              <a:rPr lang="uk-UA" sz="4200" dirty="0">
                <a:solidFill>
                  <a:schemeClr val="tx1"/>
                </a:solidFill>
              </a:rPr>
              <a:t>під час прийняття рішень, які стосуються цих стратегій, планів і програм</a:t>
            </a:r>
          </a:p>
          <a:p>
            <a:r>
              <a:rPr lang="uk-UA" sz="3800" b="1" dirty="0">
                <a:solidFill>
                  <a:schemeClr val="tx1"/>
                </a:solidFill>
              </a:rPr>
              <a:t>СЕО</a:t>
            </a:r>
            <a:r>
              <a:rPr lang="uk-UA" sz="3800" dirty="0">
                <a:solidFill>
                  <a:schemeClr val="tx1"/>
                </a:solidFill>
              </a:rPr>
              <a:t> – </a:t>
            </a:r>
            <a:r>
              <a:rPr lang="uk-UA" sz="3800" b="1" dirty="0">
                <a:solidFill>
                  <a:schemeClr val="tx1"/>
                </a:solidFill>
              </a:rPr>
              <a:t>процедура</a:t>
            </a:r>
            <a:r>
              <a:rPr lang="uk-UA" sz="3800" dirty="0">
                <a:solidFill>
                  <a:schemeClr val="tx1"/>
                </a:solidFill>
              </a:rPr>
              <a:t> визначення, опису та оцінювання наслідків виконання ДДП для довкілля, у том числі для здоров'я населення, виправданих альтернатив, розроблення заходів із запобігання, зменшення та пом'якшення можливих негативних наслідків, яка включає визначення обсягу СЕО, складання звіту про СЕО, проведення громадського обговорення та консультацій (за потреби – транскордонних консультацій), врахування в ДДП звіту про СЕО, результатів громадського обговорення та консультацій, інформування пор затвердження ДДП та здійснюється у порядку, визначеному Законом (Закон про СЕО) </a:t>
            </a:r>
          </a:p>
          <a:p>
            <a:r>
              <a:rPr lang="uk-UA" sz="4200" b="1" dirty="0">
                <a:solidFill>
                  <a:schemeClr val="tx1"/>
                </a:solidFill>
              </a:rPr>
              <a:t>Мета СЕО </a:t>
            </a:r>
            <a:r>
              <a:rPr lang="uk-UA" sz="4200" dirty="0">
                <a:solidFill>
                  <a:schemeClr val="tx1"/>
                </a:solidFill>
              </a:rPr>
              <a:t>– сприяння </a:t>
            </a:r>
            <a:r>
              <a:rPr lang="uk-UA" sz="4200" b="1" dirty="0">
                <a:solidFill>
                  <a:schemeClr val="tx1"/>
                </a:solidFill>
              </a:rPr>
              <a:t>врахуванню</a:t>
            </a:r>
            <a:r>
              <a:rPr lang="uk-UA" sz="4200" dirty="0">
                <a:solidFill>
                  <a:schemeClr val="tx1"/>
                </a:solidFill>
              </a:rPr>
              <a:t> екологічних міркувань у процесі підготовки та прийняття планів і програм з метою забезпечення </a:t>
            </a:r>
            <a:r>
              <a:rPr lang="uk-UA" sz="4200" b="1" dirty="0">
                <a:solidFill>
                  <a:schemeClr val="tx1"/>
                </a:solidFill>
              </a:rPr>
              <a:t>високого рівня охорони довк</a:t>
            </a:r>
            <a:r>
              <a:rPr lang="uk-UA" sz="4200" dirty="0">
                <a:solidFill>
                  <a:schemeClr val="tx1"/>
                </a:solidFill>
              </a:rPr>
              <a:t>ілля та сприяння збалансованому (сталому) розвитку</a:t>
            </a:r>
          </a:p>
          <a:p>
            <a:endParaRPr lang="uk-UA" dirty="0"/>
          </a:p>
        </p:txBody>
      </p:sp>
    </p:spTree>
    <p:extLst>
      <p:ext uri="{BB962C8B-B14F-4D97-AF65-F5344CB8AC3E}">
        <p14:creationId xmlns:p14="http://schemas.microsoft.com/office/powerpoint/2010/main" val="3229401673"/>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іальне оформлення">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2793</TotalTime>
  <Words>4572</Words>
  <Application>Microsoft Office PowerPoint</Application>
  <PresentationFormat>Экран (4:3)</PresentationFormat>
  <Paragraphs>655</Paragraphs>
  <Slides>67</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67</vt:i4>
      </vt:variant>
    </vt:vector>
  </HeadingPairs>
  <TitlesOfParts>
    <vt:vector size="69" baseType="lpstr">
      <vt:lpstr>Тема Office</vt:lpstr>
      <vt:lpstr>Спеціальне оформлення</vt:lpstr>
      <vt:lpstr>3.5. Екологічне оцінювання в стратегічному плануванні</vt:lpstr>
      <vt:lpstr>Економіка як відкрита підсистема глобальної екосистеми</vt:lpstr>
      <vt:lpstr>Збалансований (сталий) Розвиток  </vt:lpstr>
      <vt:lpstr>Екологічні обмеження економічного розвитку</vt:lpstr>
      <vt:lpstr>Презентация PowerPoint</vt:lpstr>
      <vt:lpstr>екологічна оцінка: ОВД</vt:lpstr>
      <vt:lpstr>екологічна оцінка: СЕО </vt:lpstr>
      <vt:lpstr>Законодавчі засади СЕО</vt:lpstr>
      <vt:lpstr>Стратегічна екологічна оцінка (СЕО)</vt:lpstr>
      <vt:lpstr>Закон України прО СЕО: Основні визначення</vt:lpstr>
      <vt:lpstr>Об’єкти СЕО</vt:lpstr>
      <vt:lpstr>Не підлягають СЕО </vt:lpstr>
      <vt:lpstr>Особливості СЕО </vt:lpstr>
      <vt:lpstr>Основні принципи реалізації СЕО </vt:lpstr>
      <vt:lpstr>Вигоди від проведення СЕО</vt:lpstr>
      <vt:lpstr>Витрати на СЕО (1)</vt:lpstr>
      <vt:lpstr>Витрати на СЕО (2)</vt:lpstr>
      <vt:lpstr>Презентация PowerPoint</vt:lpstr>
      <vt:lpstr>Значення СЕО</vt:lpstr>
      <vt:lpstr>Значення СЕО</vt:lpstr>
      <vt:lpstr>Типові завдання процесу розроблення планів і програм</vt:lpstr>
      <vt:lpstr>Елементи СЕО планів і програм</vt:lpstr>
      <vt:lpstr>СЕО на стадії розробки ДДП</vt:lpstr>
      <vt:lpstr>Порядок проведення процедури СЕО</vt:lpstr>
      <vt:lpstr>Основні етапи СЕО</vt:lpstr>
      <vt:lpstr>Способи проведення СЕО</vt:lpstr>
      <vt:lpstr>1. Ретроспективна СЕО </vt:lpstr>
      <vt:lpstr>1.Слабкі сторони ретроспективної СЕО </vt:lpstr>
      <vt:lpstr>2. СЕО одночасно з розробкою П/П</vt:lpstr>
      <vt:lpstr>2. СЕО одночасно з розробкою ДДП</vt:lpstr>
      <vt:lpstr>3. СЕО повністю інтегрована у формування ДДП </vt:lpstr>
      <vt:lpstr>3. СЕО повністю інтегрована у формування /П/П</vt:lpstr>
      <vt:lpstr>3. СЕО повністю інтегрована у формування П/П </vt:lpstr>
      <vt:lpstr>СЕРЕДНЯ КІЛЬКІСТЬ СЕО, ЯКІ   ПРОВОДИЛИСЯ ЩОРІЧНО У 2007-2014 </vt:lpstr>
      <vt:lpstr>Кількість процедур СЕО, здійснених протягом 2010-2012</vt:lpstr>
      <vt:lpstr>СЕО в проекті ПРОМІС (2016-2019)</vt:lpstr>
      <vt:lpstr>тренінг для представників  міст-партнерів</vt:lpstr>
      <vt:lpstr>Структура Звіту про попередню оцінкУ (скринінг) </vt:lpstr>
      <vt:lpstr>Процес стратегічного планування</vt:lpstr>
      <vt:lpstr>Методологія СЕО</vt:lpstr>
      <vt:lpstr>1. Підготовчий етап</vt:lpstr>
      <vt:lpstr>2. Визначення сфери охоплення СЕО</vt:lpstr>
      <vt:lpstr>Заява про визначення обсягу СЕО (1)</vt:lpstr>
      <vt:lpstr>Заява про визначення обсягу СЕО (2)</vt:lpstr>
      <vt:lpstr>3. Оцінка екологічної ситуації</vt:lpstr>
      <vt:lpstr>Динаміка викидів забруднюючих речовин в атмосферне повітря в м. Запоріжжя у 2000-2015 рр.</vt:lpstr>
      <vt:lpstr>4. Проведення СЕО</vt:lpstr>
      <vt:lpstr>4. Аналіз відповідності цілей Стратегії регіональним екологічним цілям</vt:lpstr>
      <vt:lpstr>4. Оцінка ймовірного впливу на довкілля</vt:lpstr>
      <vt:lpstr>5. Розроблення документації з СЕО</vt:lpstr>
      <vt:lpstr>6. Моніторинг фактичного впливу впровадження Стратегії розвитку курорту “Хмільник” на довкілля (Екологічні індикатори)</vt:lpstr>
      <vt:lpstr>Отримані уроки</vt:lpstr>
      <vt:lpstr>Консультації з уповноваженими органами (1) </vt:lpstr>
      <vt:lpstr>Консультації з уповноваженими органами (2)</vt:lpstr>
      <vt:lpstr>Форма довідки про консультації </vt:lpstr>
      <vt:lpstr>Участь</vt:lpstr>
      <vt:lpstr>Участь Громадськості</vt:lpstr>
      <vt:lpstr>Громадське обговорення (1)</vt:lpstr>
      <vt:lpstr>Громадське обговорення (2)</vt:lpstr>
      <vt:lpstr>Врахування результатів СЕО в документах державного планування</vt:lpstr>
      <vt:lpstr>Покращення практики прийняття рішень </vt:lpstr>
      <vt:lpstr>врахування результатів СЕО:  на Прикладі Стратегії розвитку міста Запоріжжя до 2028 року (1)</vt:lpstr>
      <vt:lpstr>врахування результатів СЕО:  на Прикладі Стратегії розвитку міста Запоріжжя до 2028 року (2)</vt:lpstr>
      <vt:lpstr>інформування про затвердження ДДП</vt:lpstr>
      <vt:lpstr>Методичні рекомендації з проведення стратегічної екологічної оцінки документів державного планування: Практичний посібник для посадових осіб органів державної влади та органів місцевого самоврядування</vt:lpstr>
      <vt:lpstr>Додатки (1)</vt:lpstr>
      <vt:lpstr>Додатки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Olga Mazurenko MLED UA</dc:creator>
  <cp:lastModifiedBy>Владелец</cp:lastModifiedBy>
  <cp:revision>90</cp:revision>
  <dcterms:created xsi:type="dcterms:W3CDTF">2015-09-24T10:53:48Z</dcterms:created>
  <dcterms:modified xsi:type="dcterms:W3CDTF">2022-01-25T16:46:49Z</dcterms:modified>
</cp:coreProperties>
</file>