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ED320-3DB4-49C8-8F03-A388B5E8AB6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E907-C656-49DA-B4B6-A041ED5CE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E907-C656-49DA-B4B6-A041ED5CED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4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48/96-%D0%B2%D1%80" TargetMode="External"/><Relationship Id="rId2" Type="http://schemas.openxmlformats.org/officeDocument/2006/relationships/hyperlink" Target="https://zakon.rada.gov.ua/laws/show/254%D0%BA/96-%D0%B2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5080-17" TargetMode="External"/><Relationship Id="rId4" Type="http://schemas.openxmlformats.org/officeDocument/2006/relationships/hyperlink" Target="https://zakon.rada.gov.ua/laws/show/5178-1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8%D0%BF%D1%83%D1%81%D0%BA_%D1%86%D1%96%D0%BD%D0%BD%D0%B8%D1%85_%D0%BF%D0%B0%D0%BF%D0%B5%D1%80%D1%96%D0%B2" TargetMode="External"/><Relationship Id="rId3" Type="http://schemas.openxmlformats.org/officeDocument/2006/relationships/hyperlink" Target="https://uk.wikipedia.org/wiki/%D0%AE%D1%80%D0%B8%D0%B4%D0%B8%D1%87%D0%BD%D0%B0_%D0%BE%D1%81%D0%BE%D0%B1%D0%B0" TargetMode="External"/><Relationship Id="rId7" Type="http://schemas.openxmlformats.org/officeDocument/2006/relationships/hyperlink" Target="https://uk.wikipedia.org/wiki/%D0%86%D0%BD%D0%B2%D0%B5%D1%81%D1%82%D0%B8%D1%86%D1%96%D0%B9%D0%BD%D0%B8%D0%B9_%D0%B1%D0%B0%D0%BD%D0%BA" TargetMode="External"/><Relationship Id="rId2" Type="http://schemas.openxmlformats.org/officeDocument/2006/relationships/hyperlink" Target="https://uk.wikipedia.org/wiki/%D0%9A%D0%BE%D0%BC%D0%BF%D0%B0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C%D1%96%D1%82%D0%B5%D0%BD%D1%82" TargetMode="External"/><Relationship Id="rId5" Type="http://schemas.openxmlformats.org/officeDocument/2006/relationships/hyperlink" Target="https://uk.wikipedia.org/wiki/%D0%A0%D0%B8%D0%BD%D0%BE%D0%BA_%D1%86%D1%96%D0%BD%D0%BD%D0%B8%D1%85_%D0%BF%D0%B0%D0%BF%D0%B5%D1%80%D1%96%D0%B2" TargetMode="External"/><Relationship Id="rId4" Type="http://schemas.openxmlformats.org/officeDocument/2006/relationships/hyperlink" Target="https://uk.wikipedia.org/wiki/%D0%A6%D1%96%D0%BD%D0%BD%D1%96_%D0%BF%D0%B0%D0%BF%D0%B5%D1%80%D0%B8" TargetMode="External"/><Relationship Id="rId9" Type="http://schemas.openxmlformats.org/officeDocument/2006/relationships/hyperlink" Target="https://uk.wikipedia.org/wiki/%D0%86%D0%BD%D0%B2%D0%B5%D1%81%D1%82%D0%BE%D1%8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ФОНДОВА </a:t>
            </a:r>
            <a:r>
              <a:rPr lang="uk-UA" b="1" dirty="0" smtClean="0"/>
              <a:t>БІРЖА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Учасники фондового ринку</a:t>
            </a:r>
          </a:p>
          <a:p>
            <a:pPr marL="514350" indent="-514350">
              <a:buAutoNum type="arabicPeriod"/>
            </a:pPr>
            <a:r>
              <a:rPr lang="uk-UA" dirty="0" smtClean="0"/>
              <a:t>Класифікація цінних паперів</a:t>
            </a:r>
          </a:p>
          <a:p>
            <a:pPr marL="514350" indent="-514350">
              <a:buAutoNum type="arabicPeriod"/>
            </a:pPr>
            <a:r>
              <a:rPr lang="uk-UA" dirty="0" smtClean="0"/>
              <a:t>Фондові індекси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3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ідентифікаційний</a:t>
            </a:r>
            <a:r>
              <a:rPr lang="ru-RU" dirty="0"/>
              <a:t> номер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(код </a:t>
            </a:r>
            <a:r>
              <a:rPr lang="de-DE" dirty="0"/>
              <a:t>ISIN) - </a:t>
            </a:r>
            <a:r>
              <a:rPr lang="ru-RU" dirty="0"/>
              <a:t>номер (код),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однозначно </a:t>
            </a: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присвоєння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/>
              <a:t>ідентифікаційний</a:t>
            </a:r>
            <a:r>
              <a:rPr lang="ru-RU" dirty="0"/>
              <a:t> код </a:t>
            </a:r>
            <a:r>
              <a:rPr lang="ru-RU" dirty="0" err="1"/>
              <a:t>юридичної</a:t>
            </a:r>
            <a:r>
              <a:rPr lang="ru-RU" dirty="0"/>
              <a:t> особи (код </a:t>
            </a:r>
            <a:r>
              <a:rPr lang="de-DE" dirty="0"/>
              <a:t>LEI) - </a:t>
            </a:r>
            <a:r>
              <a:rPr lang="ru-RU" dirty="0"/>
              <a:t>номер (код),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однозначно </a:t>
            </a: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юридичну</a:t>
            </a:r>
            <a:r>
              <a:rPr lang="ru-RU" dirty="0"/>
              <a:t> особу, яка є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організованих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присвоєння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Класифікація цінних паперів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400800" cy="1752600"/>
          </a:xfrm>
        </p:spPr>
        <p:txBody>
          <a:bodyPr/>
          <a:lstStyle/>
          <a:p>
            <a:r>
              <a:rPr lang="de-DE" dirty="0"/>
              <a:t>https://zakon.rada.gov.ua/laws/show/3480-15#n1973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Фондові індекси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Індексом фондового ринку</a:t>
            </a:r>
            <a:r>
              <a:rPr lang="uk-UA" dirty="0"/>
              <a:t> називається деяке число, що характеризує його якісний стан і є приблизною оцінкою динаміки фондового ринку.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Капіталізовані індекси </a:t>
            </a:r>
            <a:r>
              <a:rPr lang="uk-UA" dirty="0"/>
              <a:t>– це тип індексів, які вимірюють загальну капіталізацію підприємств, цінні папери яких використовуються для розрахунку індексу на конкретну </a:t>
            </a:r>
            <a:r>
              <a:rPr lang="uk-UA" dirty="0" smtClean="0"/>
              <a:t>дату.</a:t>
            </a:r>
          </a:p>
          <a:p>
            <a:r>
              <a:rPr lang="uk-UA" b="1" i="1" dirty="0"/>
              <a:t>Цінові індекси </a:t>
            </a:r>
            <a:r>
              <a:rPr lang="uk-UA" dirty="0"/>
              <a:t>розраховуються як середнє арифметичне вартості акцій компанії, що входять в базовий список індексу.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52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436174"/>
              </p:ext>
            </p:extLst>
          </p:nvPr>
        </p:nvGraphicFramePr>
        <p:xfrm>
          <a:off x="395536" y="404664"/>
          <a:ext cx="8496945" cy="59046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34906"/>
                <a:gridCol w="1241697"/>
                <a:gridCol w="4016191"/>
                <a:gridCol w="1804151"/>
              </a:tblGrid>
              <a:tr h="751393">
                <a:tc>
                  <a:txBody>
                    <a:bodyPr/>
                    <a:lstStyle/>
                    <a:p>
                      <a:pPr marL="231775" marR="219075" indent="50800" algn="l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Назва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індексу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0" marR="6096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Країна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3740" marR="716915" indent="79375" algn="l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Характеристика,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окремі</a:t>
                      </a:r>
                      <a:r>
                        <a:rPr lang="uk-UA" sz="1400" spc="-7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особливості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marR="196850" indent="190500" algn="l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Спосіб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розрахунку</a:t>
                      </a:r>
                      <a:endParaRPr lang="ru-RU" sz="1100">
                        <a:effectLst/>
                      </a:endParaRPr>
                    </a:p>
                    <a:p>
                      <a:pPr marL="370840" algn="l">
                        <a:lnSpc>
                          <a:spcPts val="152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індексу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7494"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55148">
                <a:tc>
                  <a:txBody>
                    <a:bodyPr/>
                    <a:lstStyle/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58750" marR="137160" indent="-25400"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Dow</a:t>
                      </a:r>
                      <a:r>
                        <a:rPr lang="uk-UA" sz="1400" spc="-9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Jones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Industrial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Average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</a:endParaRPr>
                    </a:p>
                    <a:p>
                      <a:pPr marL="244475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«DJIA»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3500" marR="6286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223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Перший в світі і найбільш відомий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індекс.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Обчислюють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акціями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великих компаній. «Блакитні фішки»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бірж</a:t>
                      </a:r>
                      <a:r>
                        <a:rPr lang="uk-UA" sz="1400" spc="27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США.</a:t>
                      </a:r>
                      <a:r>
                        <a:rPr lang="uk-UA" sz="1400" spc="27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Включає</a:t>
                      </a:r>
                      <a:r>
                        <a:rPr lang="uk-UA" sz="1400" spc="27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акції</a:t>
                      </a:r>
                      <a:r>
                        <a:rPr lang="uk-UA" sz="1400" spc="28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всіх</a:t>
                      </a:r>
                      <a:endParaRPr lang="ru-RU" sz="1100" dirty="0">
                        <a:effectLst/>
                      </a:endParaRPr>
                    </a:p>
                    <a:p>
                      <a:pPr marL="66040" marR="6413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галузей</a:t>
                      </a:r>
                      <a:r>
                        <a:rPr lang="uk-UA" sz="1400" spc="35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</a:t>
                      </a:r>
                      <a:r>
                        <a:rPr lang="uk-UA" sz="1400" spc="35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винятком</a:t>
                      </a:r>
                      <a:r>
                        <a:rPr lang="uk-UA" sz="1400" spc="35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транспортної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та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комунальних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послуг.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5090" marR="79375" indent="254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Середньо-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арифметичний,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зважений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68730">
                <a:tc>
                  <a:txBody>
                    <a:bodyPr/>
                    <a:lstStyle/>
                    <a:p>
                      <a:pPr marL="76200" indent="133350" algn="l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Standard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and</a:t>
                      </a:r>
                      <a:r>
                        <a:rPr lang="uk-UA" sz="1400" spc="-4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Poor’s</a:t>
                      </a:r>
                      <a:r>
                        <a:rPr lang="uk-UA" sz="1400" spc="-2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100">
                        <a:effectLst/>
                      </a:endParaRPr>
                    </a:p>
                    <a:p>
                      <a:pPr marL="1143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«S&amp;P 500»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3500" marR="6286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1595" algn="l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501015" algn="l"/>
                          <a:tab pos="1355090" algn="l"/>
                          <a:tab pos="1569720" algn="l"/>
                          <a:tab pos="1986280" algn="l"/>
                          <a:tab pos="2435860" algn="l"/>
                        </a:tabLst>
                      </a:pPr>
                      <a:r>
                        <a:rPr lang="uk-UA" sz="1400">
                          <a:effectLst/>
                        </a:rPr>
                        <a:t>500	найбільших	компаній	</a:t>
                      </a:r>
                      <a:r>
                        <a:rPr lang="uk-UA" sz="1400" spc="-5">
                          <a:effectLst/>
                        </a:rPr>
                        <a:t>NYSE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uk-UA" sz="1400" spc="-1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NASDAQ,	які	покривають</a:t>
                      </a:r>
                      <a:endParaRPr lang="ru-RU" sz="1100">
                        <a:effectLst/>
                      </a:endParaRPr>
                    </a:p>
                    <a:p>
                      <a:pPr marL="66040" marR="61595"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725930" algn="l"/>
                          <a:tab pos="2408555" algn="l"/>
                        </a:tabLst>
                      </a:pPr>
                      <a:r>
                        <a:rPr lang="uk-UA" sz="1400">
                          <a:effectLst/>
                        </a:rPr>
                        <a:t>за капіталізацією	75%	</a:t>
                      </a:r>
                      <a:r>
                        <a:rPr lang="uk-UA" sz="1400" spc="-10">
                          <a:effectLst/>
                        </a:rPr>
                        <a:t>всього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фондового</a:t>
                      </a:r>
                      <a:r>
                        <a:rPr lang="uk-UA" sz="1400" spc="-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ринку США.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40" marR="107315" algn="ct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Середньоариф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метичний,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зважений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81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75565" marR="80645" indent="-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Financial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Times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Stock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Exchange –</a:t>
                      </a:r>
                      <a:endParaRPr lang="ru-RU" sz="1100" dirty="0">
                        <a:effectLst/>
                      </a:endParaRPr>
                    </a:p>
                    <a:p>
                      <a:pPr marL="60960" marR="6604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«FTSE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100»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26365" marR="114935" indent="2222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Велико-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британія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0325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«Блакитні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фішки»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Лондонської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фондової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біржі.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Індекс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грунтується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на    курсах    акцій    100    компаній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 найбільшою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капіталізацією,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що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котируються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на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Лондонській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фондовій</a:t>
                      </a:r>
                      <a:r>
                        <a:rPr lang="uk-UA" sz="1400" spc="25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біржі</a:t>
                      </a:r>
                      <a:r>
                        <a:rPr lang="uk-UA" sz="1400" spc="2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(LSE).</a:t>
                      </a:r>
                      <a:r>
                        <a:rPr lang="uk-UA" sz="1400" spc="25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Вважається</a:t>
                      </a:r>
                      <a:endParaRPr lang="ru-RU" sz="1100">
                        <a:effectLst/>
                      </a:endParaRPr>
                    </a:p>
                    <a:p>
                      <a:pPr marL="66040" marR="6540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одним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найбільш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впливових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біржових</a:t>
                      </a:r>
                      <a:r>
                        <a:rPr lang="uk-UA" sz="1400" spc="-1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індикаторів</a:t>
                      </a:r>
                      <a:r>
                        <a:rPr lang="uk-UA" sz="1400" spc="-1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у</a:t>
                      </a:r>
                      <a:r>
                        <a:rPr lang="uk-UA" sz="1400" spc="-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Європі.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16840" marR="10731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Середньоариф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метичний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зважений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50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06554"/>
              </p:ext>
            </p:extLst>
          </p:nvPr>
        </p:nvGraphicFramePr>
        <p:xfrm>
          <a:off x="251520" y="188077"/>
          <a:ext cx="8568951" cy="6410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47065"/>
                <a:gridCol w="1252219"/>
                <a:gridCol w="4045895"/>
                <a:gridCol w="1823772"/>
              </a:tblGrid>
              <a:tr h="890183">
                <a:tc>
                  <a:txBody>
                    <a:bodyPr/>
                    <a:lstStyle/>
                    <a:p>
                      <a:pPr marL="60960" marR="63500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Nikkei</a:t>
                      </a:r>
                      <a:r>
                        <a:rPr lang="uk-UA" sz="1400" dirty="0">
                          <a:effectLst/>
                        </a:rPr>
                        <a:t> 225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Stock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Average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</a:endParaRPr>
                    </a:p>
                    <a:p>
                      <a:pPr marL="238125" marR="2425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«</a:t>
                      </a:r>
                      <a:r>
                        <a:rPr lang="uk-UA" sz="1400" dirty="0" err="1">
                          <a:effectLst/>
                        </a:rPr>
                        <a:t>Nikkei</a:t>
                      </a:r>
                      <a:r>
                        <a:rPr lang="uk-UA" sz="1400" dirty="0">
                          <a:effectLst/>
                        </a:rPr>
                        <a:t> 225»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Японія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8420" algn="just">
                        <a:spcAft>
                          <a:spcPts val="0"/>
                        </a:spcAft>
                        <a:tabLst>
                          <a:tab pos="1275080" algn="l"/>
                          <a:tab pos="2411730" algn="l"/>
                        </a:tabLst>
                      </a:pPr>
                      <a:r>
                        <a:rPr lang="uk-UA" sz="1400" dirty="0">
                          <a:effectLst/>
                        </a:rPr>
                        <a:t>Один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найважливіших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фондових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індексів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Японії.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spc="-5" dirty="0" smtClean="0">
                          <a:effectLst/>
                        </a:rPr>
                        <a:t>Індекс</a:t>
                      </a:r>
                      <a:r>
                        <a:rPr lang="uk-UA" sz="1400" spc="-34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розраховується за цінами акцій 225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найбільш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активно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торгованих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компаній</a:t>
                      </a:r>
                      <a:r>
                        <a:rPr lang="uk-UA" sz="1400" spc="16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першої</a:t>
                      </a:r>
                      <a:r>
                        <a:rPr lang="uk-UA" sz="1400" spc="17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секції</a:t>
                      </a:r>
                      <a:r>
                        <a:rPr lang="uk-UA" sz="1400" spc="170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Токійської фондової </a:t>
                      </a:r>
                      <a:r>
                        <a:rPr lang="uk-UA" sz="1400" dirty="0">
                          <a:effectLst/>
                        </a:rPr>
                        <a:t>біржі.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8265" marR="79375" indent="254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Середньо-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арифметичний,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незважений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3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57175" marR="58420" indent="-187325" algn="l">
                        <a:spcBef>
                          <a:spcPts val="127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Tokyo Stock</a:t>
                      </a:r>
                      <a:r>
                        <a:rPr lang="uk-UA" sz="1400" spc="-34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Price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Index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100">
                        <a:effectLst/>
                      </a:endParaRPr>
                    </a:p>
                    <a:p>
                      <a:pPr marL="225425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«Topix»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3500" marR="635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Японія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3975" algn="just">
                        <a:spcAft>
                          <a:spcPts val="0"/>
                        </a:spcAft>
                        <a:tabLst>
                          <a:tab pos="2005965" algn="l"/>
                        </a:tabLst>
                      </a:pPr>
                      <a:r>
                        <a:rPr lang="uk-UA" sz="1400" dirty="0">
                          <a:effectLst/>
                        </a:rPr>
                        <a:t>Другий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значимістю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індекс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фондового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ринку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Японії.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Індекс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розраховується	Токійською</a:t>
                      </a:r>
                      <a:r>
                        <a:rPr lang="uk-UA" sz="1400" spc="-34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фондовою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біржою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як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середньо-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арифметичне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зважене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ринковою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капіталізацією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цін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компаній,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що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належать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до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першого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сегменту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Токійської</a:t>
                      </a:r>
                      <a:r>
                        <a:rPr lang="uk-UA" sz="1400" spc="15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фондової</a:t>
                      </a:r>
                      <a:r>
                        <a:rPr lang="uk-UA" sz="1400" spc="15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біржі</a:t>
                      </a:r>
                      <a:r>
                        <a:rPr lang="uk-UA" sz="1400" spc="15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(компанії</a:t>
                      </a:r>
                      <a:r>
                        <a:rPr lang="uk-UA" sz="1400" spc="-34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      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великою      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капіталізацією).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При</a:t>
                      </a:r>
                      <a:r>
                        <a:rPr lang="uk-UA" sz="1400" spc="2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обчисленні</a:t>
                      </a:r>
                      <a:r>
                        <a:rPr lang="uk-UA" sz="1400" spc="3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капіталізації</a:t>
                      </a:r>
                      <a:endParaRPr lang="ru-RU" sz="1100" dirty="0">
                        <a:effectLst/>
                      </a:endParaRPr>
                    </a:p>
                    <a:p>
                      <a:pPr marL="66040" marR="590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>
                          <a:effectLst/>
                        </a:rPr>
                        <a:t>враховуються</a:t>
                      </a:r>
                      <a:r>
                        <a:rPr lang="uk-UA" sz="1400" spc="-4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акції,</a:t>
                      </a:r>
                      <a:r>
                        <a:rPr lang="uk-UA" sz="1400" spc="-8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що</a:t>
                      </a:r>
                      <a:r>
                        <a:rPr lang="uk-UA" sz="1400" spc="-5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знаходяться</a:t>
                      </a:r>
                      <a:r>
                        <a:rPr lang="uk-UA" sz="1400" spc="-7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у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вільному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обігу.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8265" marR="79375" indent="254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Середньо-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арифметичний,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зважений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556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0960" marR="641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Hang</a:t>
                      </a:r>
                      <a:r>
                        <a:rPr lang="uk-UA" sz="1400" spc="-7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Seng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Index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100">
                        <a:effectLst/>
                      </a:endParaRPr>
                    </a:p>
                    <a:p>
                      <a:pPr marL="60960" marR="6159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«HSI»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1595" marR="6350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КНР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2865" algn="just">
                        <a:spcAft>
                          <a:spcPts val="0"/>
                        </a:spcAft>
                        <a:tabLst>
                          <a:tab pos="1993265" algn="l"/>
                          <a:tab pos="2487930" algn="l"/>
                        </a:tabLst>
                      </a:pPr>
                      <a:r>
                        <a:rPr lang="uk-UA" sz="1400" dirty="0">
                          <a:effectLst/>
                        </a:rPr>
                        <a:t>«Блакитні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фішки»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Гонконгської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фондової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біржі.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Найважливіший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біржовий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індекс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Гонконгської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фондової біржі. Він обчислюється за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значеннями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найбільших</a:t>
                      </a:r>
                      <a:r>
                        <a:rPr lang="uk-UA" sz="1400" spc="-34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 капіталізацією	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акцій 34 акціонерних</a:t>
                      </a:r>
                      <a:r>
                        <a:rPr lang="uk-UA" sz="1400" spc="5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компаній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Гонконгу,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які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складають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65%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від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загальної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капіталізації</a:t>
                      </a:r>
                      <a:r>
                        <a:rPr lang="uk-UA" sz="1400" spc="25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фондової</a:t>
                      </a:r>
                      <a:r>
                        <a:rPr lang="uk-UA" sz="1400" spc="250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біржі Гонконгу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5090" marR="82550" indent="254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Середньо-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арифметичний,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зважений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43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5725" marR="76835" indent="79375" algn="l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Deutscher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Aktienindex</a:t>
                      </a:r>
                      <a:endParaRPr lang="ru-RU" sz="1100">
                        <a:effectLst/>
                      </a:endParaRPr>
                    </a:p>
                    <a:p>
                      <a:pPr marL="22225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–</a:t>
                      </a:r>
                      <a:r>
                        <a:rPr lang="uk-UA" sz="1400" spc="-1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«Dax»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Німеччина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286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Найважливіший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фондовий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індекс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Німеччини. Індекс розраховується за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капіталізацією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значенням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цін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акцій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найбільших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акціонерних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компаній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Німеччини (при цьому капіталізація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розраховується</a:t>
                      </a:r>
                      <a:r>
                        <a:rPr lang="uk-UA" sz="1400" spc="-5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лише</a:t>
                      </a:r>
                      <a:r>
                        <a:rPr lang="uk-UA" sz="1400" spc="-6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</a:t>
                      </a:r>
                      <a:r>
                        <a:rPr lang="uk-UA" sz="1400" spc="-5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основі</a:t>
                      </a:r>
                      <a:r>
                        <a:rPr lang="uk-UA" sz="1400" spc="-35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акцій, що</a:t>
                      </a:r>
                      <a:r>
                        <a:rPr lang="uk-UA" sz="1400" spc="-2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перебувають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у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вільному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обігу).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5090" marR="82550" indent="2540" algn="ctr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Середньо-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 spc="-5">
                          <a:effectLst/>
                        </a:rPr>
                        <a:t>арифметичний,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зважений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39956"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20015" marR="124460" indent="381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Cotation</a:t>
                      </a:r>
                      <a:r>
                        <a:rPr lang="uk-UA" sz="1400" spc="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Assistée en</a:t>
                      </a:r>
                      <a:r>
                        <a:rPr lang="uk-UA" sz="1400" spc="-33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Continu –</a:t>
                      </a:r>
                      <a:endParaRPr lang="ru-RU" sz="1100">
                        <a:effectLst/>
                      </a:endParaRPr>
                    </a:p>
                    <a:p>
                      <a:pPr marL="60960" marR="6604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«САС</a:t>
                      </a:r>
                      <a:r>
                        <a:rPr lang="uk-UA" sz="1400" spc="-25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40»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0" marR="590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Франція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7785" algn="just">
                        <a:spcAft>
                          <a:spcPts val="0"/>
                        </a:spcAft>
                        <a:tabLst>
                          <a:tab pos="1259840" algn="l"/>
                          <a:tab pos="2129790" algn="l"/>
                          <a:tab pos="2412365" algn="l"/>
                        </a:tabLst>
                      </a:pPr>
                      <a:r>
                        <a:rPr lang="uk-UA" sz="1400" dirty="0">
                          <a:effectLst/>
                        </a:rPr>
                        <a:t>«Блакитні</a:t>
                      </a:r>
                      <a:r>
                        <a:rPr lang="uk-UA" sz="1400" spc="35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фішки»   </a:t>
                      </a:r>
                      <a:r>
                        <a:rPr lang="uk-UA" sz="1400" dirty="0" err="1">
                          <a:effectLst/>
                        </a:rPr>
                        <a:t>Euronext</a:t>
                      </a:r>
                      <a:r>
                        <a:rPr lang="uk-UA" sz="1400" dirty="0">
                          <a:effectLst/>
                        </a:rPr>
                        <a:t>   </a:t>
                      </a:r>
                      <a:r>
                        <a:rPr lang="uk-UA" sz="1400" dirty="0" err="1">
                          <a:effectLst/>
                        </a:rPr>
                        <a:t>Paris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Є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найважливішим	</a:t>
                      </a:r>
                      <a:r>
                        <a:rPr lang="uk-UA" sz="1400" spc="-5" dirty="0">
                          <a:effectLst/>
                        </a:rPr>
                        <a:t>фондовим</a:t>
                      </a:r>
                      <a:r>
                        <a:rPr lang="uk-UA" sz="1400" spc="-340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індексом Франції. І</a:t>
                      </a:r>
                      <a:r>
                        <a:rPr lang="uk-UA" sz="1400" spc="-5" dirty="0" smtClean="0">
                          <a:effectLst/>
                        </a:rPr>
                        <a:t>ндекс</a:t>
                      </a:r>
                      <a:r>
                        <a:rPr lang="uk-UA" sz="1400" spc="-34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розраховується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капіталізацією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значення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цін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акцій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40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найбільших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компаній,</a:t>
                      </a:r>
                      <a:r>
                        <a:rPr lang="uk-UA" sz="1400" spc="20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акції</a:t>
                      </a:r>
                      <a:r>
                        <a:rPr lang="uk-UA" sz="1400" spc="19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які</a:t>
                      </a:r>
                      <a:r>
                        <a:rPr lang="uk-UA" sz="1400" spc="19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торгуються</a:t>
                      </a:r>
                      <a:r>
                        <a:rPr lang="uk-UA" sz="1400" spc="215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на біржі </a:t>
                      </a:r>
                      <a:r>
                        <a:rPr lang="uk-UA" sz="1400" dirty="0" err="1">
                          <a:effectLst/>
                        </a:rPr>
                        <a:t>Euronext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Paris</a:t>
                      </a:r>
                      <a:r>
                        <a:rPr lang="uk-UA" sz="1400" dirty="0" smtClean="0">
                          <a:effectLst/>
                        </a:rPr>
                        <a:t>.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88265" marR="79375" indent="254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Середньо-</a:t>
                      </a:r>
                      <a:r>
                        <a:rPr lang="uk-UA" sz="1400" spc="5" dirty="0">
                          <a:effectLst/>
                        </a:rPr>
                        <a:t> </a:t>
                      </a:r>
                      <a:r>
                        <a:rPr lang="uk-UA" sz="1400" spc="-5" dirty="0">
                          <a:effectLst/>
                        </a:rPr>
                        <a:t>арифметичний,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зважений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9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9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Українські біржові фондові індекси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9272"/>
            <a:ext cx="8229600" cy="5016891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Індекс </a:t>
            </a:r>
            <a:r>
              <a:rPr lang="uk-UA" sz="2400" b="1" dirty="0"/>
              <a:t>ПФТС </a:t>
            </a:r>
            <a:endParaRPr lang="uk-UA" sz="2400" b="1" dirty="0" smtClean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r>
              <a:rPr lang="uk-UA" sz="2800" b="1" dirty="0" smtClean="0"/>
              <a:t>Індекс UX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5164" r="42165" b="33811"/>
          <a:stretch/>
        </p:blipFill>
        <p:spPr bwMode="auto">
          <a:xfrm>
            <a:off x="2771800" y="980728"/>
            <a:ext cx="6175948" cy="28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27133" r="41745" b="22867"/>
          <a:stretch/>
        </p:blipFill>
        <p:spPr bwMode="auto">
          <a:xfrm>
            <a:off x="2692091" y="3876520"/>
            <a:ext cx="6255657" cy="26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Тенденції </a:t>
            </a:r>
            <a:r>
              <a:rPr lang="uk-UA" dirty="0"/>
              <a:t>розвитку сучасного </a:t>
            </a:r>
            <a:r>
              <a:rPr lang="uk-UA" dirty="0" smtClean="0"/>
              <a:t>міжнародного фондового ринку 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uk-UA" dirty="0"/>
              <a:t>Особливості функціонування фондової біржі в </a:t>
            </a:r>
            <a:r>
              <a:rPr lang="uk-UA" dirty="0" smtClean="0"/>
              <a:t>Україні</a:t>
            </a:r>
          </a:p>
          <a:p>
            <a:pPr lvl="0"/>
            <a:endParaRPr lang="uk-UA" dirty="0"/>
          </a:p>
          <a:p>
            <a:pPr lvl="0"/>
            <a:r>
              <a:rPr lang="uk-UA" dirty="0" smtClean="0"/>
              <a:t>Найбільш </a:t>
            </a:r>
            <a:r>
              <a:rPr lang="uk-UA" dirty="0"/>
              <a:t>відомі світові фондові </a:t>
            </a:r>
            <a:r>
              <a:rPr lang="uk-UA" dirty="0" smtClean="0"/>
              <a:t>індекси. Українські </a:t>
            </a:r>
            <a:r>
              <a:rPr lang="uk-UA" dirty="0"/>
              <a:t>фондові індекси.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64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цінних</a:t>
            </a:r>
            <a:r>
              <a:rPr lang="ru-RU" b="1" dirty="0"/>
              <a:t> </a:t>
            </a:r>
            <a:r>
              <a:rPr lang="ru-RU" b="1" dirty="0" err="1"/>
              <a:t>паперів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ринку </a:t>
            </a:r>
            <a:r>
              <a:rPr lang="ru-RU" dirty="0" err="1"/>
              <a:t>країни</a:t>
            </a:r>
            <a:r>
              <a:rPr lang="ru-RU" dirty="0"/>
              <a:t>, де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-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.</a:t>
            </a:r>
          </a:p>
          <a:p>
            <a:endParaRPr lang="uk-UA" b="1" dirty="0"/>
          </a:p>
          <a:p>
            <a:r>
              <a:rPr lang="uk-UA" b="1" dirty="0" err="1" smtClean="0"/>
              <a:t>Фондовии</a:t>
            </a:r>
            <a:r>
              <a:rPr lang="uk-UA" b="1" dirty="0"/>
              <a:t>̆ ринок (ринок </a:t>
            </a:r>
            <a:r>
              <a:rPr lang="uk-UA" b="1" dirty="0" smtClean="0"/>
              <a:t>цінних </a:t>
            </a:r>
            <a:r>
              <a:rPr lang="uk-UA" b="1" dirty="0"/>
              <a:t>паперів) </a:t>
            </a:r>
            <a:r>
              <a:rPr lang="uk-UA" dirty="0"/>
              <a:t>– це сукупність учасників фондового ринку та правовідносин між ними щодо емісії, обігу, виконання зобов’язань,   викупу   та обліку   цінних   </a:t>
            </a:r>
            <a:r>
              <a:rPr lang="uk-UA" dirty="0" smtClean="0"/>
              <a:t>паперів.</a:t>
            </a:r>
          </a:p>
          <a:p>
            <a:endParaRPr lang="uk-UA" dirty="0" smtClean="0"/>
          </a:p>
          <a:p>
            <a:r>
              <a:rPr lang="uk-UA" b="1" dirty="0" smtClean="0"/>
              <a:t>Фондова </a:t>
            </a:r>
            <a:r>
              <a:rPr lang="uk-UA" b="1" dirty="0"/>
              <a:t>біржа </a:t>
            </a:r>
            <a:r>
              <a:rPr lang="uk-UA" i="1" dirty="0"/>
              <a:t>– </a:t>
            </a:r>
            <a:r>
              <a:rPr lang="uk-UA" dirty="0"/>
              <a:t>це особливий, інституційно організований ринок, на якому обертаються цінні папери найбільш високої інвестиційної якості, і операції на якому здійснюють професійні учасники ринку цінних паперів.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Правову</a:t>
            </a:r>
            <a:r>
              <a:rPr lang="ru-RU" sz="2800" dirty="0"/>
              <a:t> основу </a:t>
            </a:r>
            <a:r>
              <a:rPr lang="ru-RU" sz="2800" dirty="0" err="1"/>
              <a:t>функціонування</a:t>
            </a:r>
            <a:r>
              <a:rPr lang="ru-RU" sz="2800" dirty="0"/>
              <a:t> </a:t>
            </a:r>
            <a:r>
              <a:rPr lang="ru-RU" sz="2800" dirty="0" err="1"/>
              <a:t>ринків</a:t>
            </a:r>
            <a:r>
              <a:rPr lang="ru-RU" sz="2800" dirty="0"/>
              <a:t> </a:t>
            </a:r>
            <a:r>
              <a:rPr lang="ru-RU" sz="2800" dirty="0" err="1"/>
              <a:t>капіталу</a:t>
            </a:r>
            <a:r>
              <a:rPr lang="ru-RU" sz="2800" dirty="0"/>
              <a:t> та </a:t>
            </a:r>
            <a:r>
              <a:rPr lang="ru-RU" sz="2800" dirty="0" err="1"/>
              <a:t>організованих</a:t>
            </a:r>
            <a:r>
              <a:rPr lang="ru-RU" sz="2800" dirty="0"/>
              <a:t> </a:t>
            </a:r>
            <a:r>
              <a:rPr lang="ru-RU" sz="2800" dirty="0" err="1"/>
              <a:t>товарних</a:t>
            </a:r>
            <a:r>
              <a:rPr lang="ru-RU" sz="2800" dirty="0"/>
              <a:t> </a:t>
            </a:r>
            <a:r>
              <a:rPr lang="ru-RU" sz="2800" dirty="0" err="1"/>
              <a:t>ринків</a:t>
            </a:r>
            <a:r>
              <a:rPr lang="ru-RU" sz="2800" dirty="0"/>
              <a:t> </a:t>
            </a:r>
            <a:r>
              <a:rPr lang="ru-RU" sz="2800" dirty="0" err="1"/>
              <a:t>становлять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+mj-lt"/>
                <a:ea typeface="+mj-ea"/>
                <a:cs typeface="+mj-cs"/>
              </a:rPr>
              <a:t> </a:t>
            </a:r>
            <a:r>
              <a:rPr lang="ru-RU" dirty="0" err="1">
                <a:latin typeface="+mj-lt"/>
                <a:ea typeface="+mj-ea"/>
                <a:cs typeface="+mj-cs"/>
                <a:hlinkClick r:id="rId2"/>
              </a:rPr>
              <a:t>Конституція</a:t>
            </a:r>
            <a:r>
              <a:rPr lang="ru-RU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  <a:hlinkClick r:id="rId2"/>
              </a:rPr>
              <a:t>України</a:t>
            </a:r>
            <a:endParaRPr lang="ru-RU" dirty="0">
              <a:latin typeface="+mj-lt"/>
              <a:ea typeface="+mj-ea"/>
              <a:cs typeface="+mj-cs"/>
            </a:endParaRPr>
          </a:p>
          <a:p>
            <a:r>
              <a:rPr lang="ru-RU" dirty="0" smtClean="0">
                <a:latin typeface="+mj-lt"/>
                <a:ea typeface="+mj-ea"/>
                <a:cs typeface="+mj-cs"/>
              </a:rPr>
              <a:t>ЗУ 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«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 ринки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капіталу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організовані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товарні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ринки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»</a:t>
            </a:r>
          </a:p>
          <a:p>
            <a:r>
              <a:rPr lang="ru-RU" dirty="0" smtClean="0">
                <a:latin typeface="+mj-lt"/>
                <a:ea typeface="+mj-ea"/>
                <a:cs typeface="+mj-cs"/>
                <a:hlinkClick r:id="rId3"/>
              </a:rPr>
              <a:t>ЗУ "Про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державне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регулювання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ринків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капіталу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 та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організованих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товарних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3"/>
              </a:rPr>
              <a:t>ринків</a:t>
            </a:r>
            <a:r>
              <a:rPr lang="ru-RU" dirty="0">
                <a:latin typeface="+mj-lt"/>
                <a:ea typeface="+mj-ea"/>
                <a:cs typeface="+mj-cs"/>
                <a:hlinkClick r:id="rId3"/>
              </a:rPr>
              <a:t>"</a:t>
            </a:r>
            <a:r>
              <a:rPr lang="ru-RU" dirty="0">
                <a:latin typeface="+mj-lt"/>
                <a:ea typeface="+mj-ea"/>
                <a:cs typeface="+mj-cs"/>
              </a:rPr>
              <a:t>, </a:t>
            </a:r>
          </a:p>
          <a:p>
            <a:r>
              <a:rPr lang="ru-RU" dirty="0" smtClean="0">
                <a:latin typeface="+mj-lt"/>
                <a:ea typeface="+mj-ea"/>
                <a:cs typeface="+mj-cs"/>
                <a:hlinkClick r:id="rId4"/>
              </a:rPr>
              <a:t>ЗУ "Про </a:t>
            </a:r>
            <a:r>
              <a:rPr lang="ru-RU" dirty="0" err="1">
                <a:latin typeface="+mj-lt"/>
                <a:ea typeface="+mj-ea"/>
                <a:cs typeface="+mj-cs"/>
                <a:hlinkClick r:id="rId4"/>
              </a:rPr>
              <a:t>депозитарну</a:t>
            </a:r>
            <a:r>
              <a:rPr lang="ru-RU" dirty="0">
                <a:latin typeface="+mj-lt"/>
                <a:ea typeface="+mj-ea"/>
                <a:cs typeface="+mj-cs"/>
                <a:hlinkClick r:id="rId4"/>
              </a:rPr>
              <a:t> систему </a:t>
            </a:r>
            <a:r>
              <a:rPr lang="ru-RU" dirty="0" err="1">
                <a:latin typeface="+mj-lt"/>
                <a:ea typeface="+mj-ea"/>
                <a:cs typeface="+mj-cs"/>
                <a:hlinkClick r:id="rId4"/>
              </a:rPr>
              <a:t>України</a:t>
            </a:r>
            <a:r>
              <a:rPr lang="ru-RU" dirty="0">
                <a:latin typeface="+mj-lt"/>
                <a:ea typeface="+mj-ea"/>
                <a:cs typeface="+mj-cs"/>
                <a:hlinkClick r:id="rId4"/>
              </a:rPr>
              <a:t>"</a:t>
            </a:r>
            <a:r>
              <a:rPr lang="ru-RU" dirty="0">
                <a:latin typeface="+mj-lt"/>
                <a:ea typeface="+mj-ea"/>
                <a:cs typeface="+mj-cs"/>
              </a:rPr>
              <a:t>, </a:t>
            </a:r>
          </a:p>
          <a:p>
            <a:r>
              <a:rPr lang="ru-RU" dirty="0">
                <a:latin typeface="+mj-lt"/>
                <a:ea typeface="+mj-ea"/>
                <a:cs typeface="+mj-cs"/>
                <a:hlinkClick r:id="rId5"/>
              </a:rPr>
              <a:t>"Про </a:t>
            </a:r>
            <a:r>
              <a:rPr lang="ru-RU" dirty="0" err="1">
                <a:latin typeface="+mj-lt"/>
                <a:ea typeface="+mj-ea"/>
                <a:cs typeface="+mj-cs"/>
                <a:hlinkClick r:id="rId5"/>
              </a:rPr>
              <a:t>інститути</a:t>
            </a:r>
            <a:r>
              <a:rPr lang="ru-RU" dirty="0">
                <a:latin typeface="+mj-lt"/>
                <a:ea typeface="+mj-ea"/>
                <a:cs typeface="+mj-cs"/>
                <a:hlinkClick r:id="rId5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5"/>
              </a:rPr>
              <a:t>спільного</a:t>
            </a:r>
            <a:r>
              <a:rPr lang="ru-RU" dirty="0">
                <a:latin typeface="+mj-lt"/>
                <a:ea typeface="+mj-ea"/>
                <a:cs typeface="+mj-cs"/>
                <a:hlinkClick r:id="rId5"/>
              </a:rPr>
              <a:t> </a:t>
            </a:r>
            <a:r>
              <a:rPr lang="ru-RU" dirty="0" err="1">
                <a:latin typeface="+mj-lt"/>
                <a:ea typeface="+mj-ea"/>
                <a:cs typeface="+mj-cs"/>
                <a:hlinkClick r:id="rId5"/>
              </a:rPr>
              <a:t>інвестування</a:t>
            </a:r>
            <a:r>
              <a:rPr lang="ru-RU" dirty="0">
                <a:latin typeface="+mj-lt"/>
                <a:ea typeface="+mj-ea"/>
                <a:cs typeface="+mj-cs"/>
                <a:hlinkClick r:id="rId5"/>
              </a:rPr>
              <a:t>"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50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/>
              <a:t>Учасники </a:t>
            </a:r>
            <a:r>
              <a:rPr lang="uk-UA" u="sng" dirty="0"/>
              <a:t>фондового ринку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емітенти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/>
              <a:t>інвестори; </a:t>
            </a:r>
            <a:endParaRPr lang="uk-UA" dirty="0" smtClean="0"/>
          </a:p>
          <a:p>
            <a:r>
              <a:rPr lang="uk-UA" dirty="0" smtClean="0"/>
              <a:t>фондові </a:t>
            </a:r>
            <a:r>
              <a:rPr lang="uk-UA" dirty="0"/>
              <a:t>посередники; </a:t>
            </a:r>
            <a:endParaRPr lang="uk-UA" dirty="0" smtClean="0"/>
          </a:p>
          <a:p>
            <a:r>
              <a:rPr lang="uk-UA" dirty="0" smtClean="0"/>
              <a:t>організації</a:t>
            </a:r>
            <a:r>
              <a:rPr lang="uk-UA" dirty="0"/>
              <a:t>, що обслуговують ринок цінних паперів; </a:t>
            </a:r>
            <a:endParaRPr lang="uk-UA" dirty="0" smtClean="0"/>
          </a:p>
          <a:p>
            <a:r>
              <a:rPr lang="uk-UA" dirty="0" smtClean="0"/>
              <a:t>державні </a:t>
            </a:r>
            <a:r>
              <a:rPr lang="uk-UA" dirty="0"/>
              <a:t>органи регулювання і контролю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/>
              <a:t>Діяльність</a:t>
            </a:r>
            <a:r>
              <a:rPr lang="ru-RU" sz="3600" dirty="0"/>
              <a:t> з </a:t>
            </a:r>
            <a:r>
              <a:rPr lang="ru-RU" sz="3600" dirty="0" err="1"/>
              <a:t>торгівлі</a:t>
            </a:r>
            <a:r>
              <a:rPr lang="ru-RU" sz="3600" dirty="0"/>
              <a:t> </a:t>
            </a:r>
            <a:r>
              <a:rPr lang="ru-RU" sz="3600" dirty="0" err="1"/>
              <a:t>фінансовими</a:t>
            </a:r>
            <a:r>
              <a:rPr lang="ru-RU" sz="3600" dirty="0"/>
              <a:t> </a:t>
            </a:r>
            <a:r>
              <a:rPr lang="ru-RU" sz="3600" dirty="0" err="1"/>
              <a:t>інструментами</a:t>
            </a:r>
            <a:r>
              <a:rPr lang="ru-RU" sz="3600" dirty="0"/>
              <a:t> </a:t>
            </a:r>
            <a:r>
              <a:rPr lang="ru-RU" sz="3600" dirty="0" err="1"/>
              <a:t>включає</a:t>
            </a:r>
            <a:r>
              <a:rPr lang="ru-RU" sz="3600" dirty="0"/>
              <a:t> </a:t>
            </a:r>
            <a:r>
              <a:rPr lang="ru-RU" sz="3600" dirty="0" err="1"/>
              <a:t>такі</a:t>
            </a:r>
            <a:r>
              <a:rPr lang="ru-RU" sz="3600" dirty="0"/>
              <a:t> </a:t>
            </a:r>
            <a:r>
              <a:rPr lang="ru-RU" sz="3600" dirty="0" err="1"/>
              <a:t>види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субброкерська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брокерська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дилерська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портфелем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інвестиційне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;</a:t>
            </a:r>
          </a:p>
          <a:p>
            <a:r>
              <a:rPr lang="ru-RU" dirty="0"/>
              <a:t>6) </a:t>
            </a:r>
            <a:r>
              <a:rPr lang="ru-RU" dirty="0" err="1"/>
              <a:t>андеррайтинг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розміщення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;</a:t>
            </a:r>
          </a:p>
          <a:p>
            <a:r>
              <a:rPr lang="ru-RU" dirty="0"/>
              <a:t>7)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розміщення</a:t>
            </a:r>
            <a:r>
              <a:rPr lang="ru-RU" dirty="0"/>
              <a:t> без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Андеррайтинг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яка </a:t>
            </a:r>
            <a:r>
              <a:rPr lang="ru-RU" dirty="0" err="1"/>
              <a:t>провадиться</a:t>
            </a:r>
            <a:r>
              <a:rPr lang="ru-RU" dirty="0"/>
              <a:t> </a:t>
            </a:r>
            <a:r>
              <a:rPr lang="ru-RU" dirty="0" err="1"/>
              <a:t>інвестиційною</a:t>
            </a:r>
            <a:r>
              <a:rPr lang="ru-RU" dirty="0"/>
              <a:t> </a:t>
            </a:r>
            <a:r>
              <a:rPr lang="ru-RU" dirty="0" err="1"/>
              <a:t>фірмою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оферента за </a:t>
            </a:r>
            <a:r>
              <a:rPr lang="ru-RU" dirty="0" err="1"/>
              <a:t>винагороду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умов договору </a:t>
            </a:r>
            <a:r>
              <a:rPr lang="ru-RU" dirty="0" err="1"/>
              <a:t>андеррайтингу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/>
              <a:t>Андерайтер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 err="1">
                <a:hlinkClick r:id="rId2" tooltip="Компанія"/>
              </a:rPr>
              <a:t>компанія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 </a:t>
            </a:r>
            <a:r>
              <a:rPr lang="ru-RU" dirty="0" err="1">
                <a:hlinkClick r:id="rId3" tooltip="Юридична особа"/>
              </a:rPr>
              <a:t>юридична</a:t>
            </a:r>
            <a:r>
              <a:rPr lang="ru-RU" dirty="0">
                <a:hlinkClick r:id="rId3" tooltip="Юридична особа"/>
              </a:rPr>
              <a:t> особа</a:t>
            </a:r>
            <a:r>
              <a:rPr lang="ru-RU" dirty="0"/>
              <a:t>, яка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 </a:t>
            </a:r>
            <a:r>
              <a:rPr lang="ru-RU" dirty="0" err="1">
                <a:hlinkClick r:id="rId4" tooltip="Цінні папери"/>
              </a:rPr>
              <a:t>цінних</a:t>
            </a:r>
            <a:r>
              <a:rPr lang="ru-RU" dirty="0">
                <a:hlinkClick r:id="rId4" tooltip="Цінні папери"/>
              </a:rPr>
              <a:t> </a:t>
            </a:r>
            <a:r>
              <a:rPr lang="ru-RU" dirty="0" err="1">
                <a:hlinkClick r:id="rId4" tooltip="Цінні папери"/>
              </a:rPr>
              <a:t>паперів</a:t>
            </a:r>
            <a:r>
              <a:rPr lang="ru-RU" dirty="0"/>
              <a:t> 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на </a:t>
            </a:r>
            <a:r>
              <a:rPr lang="ru-RU" dirty="0">
                <a:hlinkClick r:id="rId5" tooltip="Ринок цінних паперів"/>
              </a:rPr>
              <a:t>ринку </a:t>
            </a:r>
            <a:r>
              <a:rPr lang="ru-RU" dirty="0" err="1">
                <a:hlinkClick r:id="rId5" tooltip="Ринок цінних паперів"/>
              </a:rPr>
              <a:t>цінних</a:t>
            </a:r>
            <a:r>
              <a:rPr lang="ru-RU" dirty="0">
                <a:hlinkClick r:id="rId5" tooltip="Ринок цінних паперів"/>
              </a:rPr>
              <a:t> </a:t>
            </a:r>
            <a:r>
              <a:rPr lang="ru-RU" dirty="0" err="1">
                <a:hlinkClick r:id="rId5" tooltip="Ринок цінних паперів"/>
              </a:rPr>
              <a:t>паперів</a:t>
            </a:r>
            <a:r>
              <a:rPr lang="ru-RU" dirty="0"/>
              <a:t>. </a:t>
            </a:r>
            <a:r>
              <a:rPr lang="ru-RU" dirty="0" err="1"/>
              <a:t>Андерайтер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 </a:t>
            </a:r>
            <a:r>
              <a:rPr lang="ru-RU" dirty="0" err="1">
                <a:hlinkClick r:id="rId6" tooltip="Емітент"/>
              </a:rPr>
              <a:t>емітенту</a:t>
            </a:r>
            <a:r>
              <a:rPr lang="ru-RU" dirty="0"/>
              <a:t> </a:t>
            </a:r>
            <a:r>
              <a:rPr lang="ru-RU" dirty="0" err="1"/>
              <a:t>виторг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і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як правило, </a:t>
            </a:r>
            <a:r>
              <a:rPr lang="ru-RU" dirty="0" err="1">
                <a:hlinkClick r:id="rId7" tooltip="Інвестиційний банк"/>
              </a:rPr>
              <a:t>інвестиційний</a:t>
            </a:r>
            <a:r>
              <a:rPr lang="ru-RU" dirty="0">
                <a:hlinkClick r:id="rId7" tooltip="Інвестиційний банк"/>
              </a:rPr>
              <a:t> банк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 </a:t>
            </a:r>
            <a:r>
              <a:rPr lang="ru-RU" dirty="0" err="1">
                <a:hlinkClick r:id="rId8" tooltip="Випуск цінних паперів"/>
              </a:rPr>
              <a:t>випуск</a:t>
            </a:r>
            <a:r>
              <a:rPr lang="ru-RU" dirty="0">
                <a:hlinkClick r:id="rId8" tooltip="Випуск цінних паперів"/>
              </a:rPr>
              <a:t> </a:t>
            </a:r>
            <a:r>
              <a:rPr lang="ru-RU" dirty="0" err="1">
                <a:hlinkClick r:id="rId8" tooltip="Випуск цінних паперів"/>
              </a:rPr>
              <a:t>цінних</a:t>
            </a:r>
            <a:r>
              <a:rPr lang="ru-RU" dirty="0">
                <a:hlinkClick r:id="rId8" tooltip="Випуск цінних паперів"/>
              </a:rPr>
              <a:t> </a:t>
            </a:r>
            <a:r>
              <a:rPr lang="ru-RU" dirty="0" err="1">
                <a:hlinkClick r:id="rId8" tooltip="Випуск цінних паперів"/>
              </a:rPr>
              <a:t>паперів</a:t>
            </a:r>
            <a:r>
              <a:rPr lang="ru-RU" dirty="0"/>
              <a:t> </a:t>
            </a:r>
            <a:r>
              <a:rPr lang="ru-RU" dirty="0" smtClean="0"/>
              <a:t>у </a:t>
            </a:r>
            <a:r>
              <a:rPr lang="ru-RU" dirty="0" err="1"/>
              <a:t>емітента</a:t>
            </a:r>
            <a:r>
              <a:rPr lang="ru-RU" dirty="0"/>
              <a:t>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перепродає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>
                <a:hlinkClick r:id="rId9" tooltip="Інвестор"/>
              </a:rPr>
              <a:t>інвесторам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err="1"/>
              <a:t>Субброкерська</a:t>
            </a:r>
            <a:r>
              <a:rPr lang="uk-UA" b="1" i="1" dirty="0"/>
              <a:t> діяльність </a:t>
            </a:r>
            <a:r>
              <a:rPr lang="uk-UA" dirty="0"/>
              <a:t>– це діяльність інвестиційної фірми з прийняття від клієнтів замовлень на укладення </a:t>
            </a:r>
            <a:r>
              <a:rPr lang="uk-UA" dirty="0" err="1"/>
              <a:t>деривативних</a:t>
            </a:r>
            <a:r>
              <a:rPr lang="uk-UA" dirty="0"/>
              <a:t> контрактів та вчинення правочинів щодо фінансових інструментів за рахунок клієнтів і надання відповідних замовлень для виконання іншій інвестиційній фірмі, яка здійснює брокерську діяльність.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7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Емісія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реєстрацію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у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з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та фондового ринку,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у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6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Емісія</a:t>
            </a:r>
            <a:r>
              <a:rPr lang="ru-RU" dirty="0" smtClean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такими </a:t>
            </a:r>
            <a:r>
              <a:rPr lang="ru-RU" dirty="0" err="1"/>
              <a:t>етапами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/>
              <a:t>1</a:t>
            </a:r>
            <a:r>
              <a:rPr lang="ru-RU" sz="1300" dirty="0"/>
              <a:t>) </a:t>
            </a:r>
            <a:r>
              <a:rPr lang="ru-RU" sz="1300" dirty="0" err="1"/>
              <a:t>прийняття</a:t>
            </a:r>
            <a:r>
              <a:rPr lang="ru-RU" sz="1300" dirty="0"/>
              <a:t> </a:t>
            </a:r>
            <a:r>
              <a:rPr lang="ru-RU" sz="1300" dirty="0" err="1"/>
              <a:t>рішення</a:t>
            </a:r>
            <a:r>
              <a:rPr lang="ru-RU" sz="1300" dirty="0"/>
              <a:t> про </a:t>
            </a:r>
            <a:r>
              <a:rPr lang="ru-RU" sz="1300" dirty="0" err="1"/>
              <a:t>емісію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органом (особою) </a:t>
            </a:r>
            <a:r>
              <a:rPr lang="ru-RU" sz="1300" dirty="0" err="1"/>
              <a:t>емітента</a:t>
            </a:r>
            <a:r>
              <a:rPr lang="ru-RU" sz="1300" dirty="0"/>
              <a:t>, </a:t>
            </a:r>
            <a:r>
              <a:rPr lang="ru-RU" sz="1300" dirty="0" err="1"/>
              <a:t>уповноваженим</a:t>
            </a:r>
            <a:r>
              <a:rPr lang="ru-RU" sz="1300" dirty="0"/>
              <a:t> </a:t>
            </a:r>
            <a:r>
              <a:rPr lang="ru-RU" sz="1300" dirty="0" err="1"/>
              <a:t>приймати</a:t>
            </a:r>
            <a:r>
              <a:rPr lang="ru-RU" sz="1300" dirty="0"/>
              <a:t> </a:t>
            </a:r>
            <a:r>
              <a:rPr lang="ru-RU" sz="1300" dirty="0" err="1"/>
              <a:t>таке</a:t>
            </a:r>
            <a:r>
              <a:rPr lang="ru-RU" sz="1300" dirty="0"/>
              <a:t> </a:t>
            </a:r>
            <a:r>
              <a:rPr lang="ru-RU" sz="1300" dirty="0" err="1"/>
              <a:t>рішення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2) </a:t>
            </a:r>
            <a:r>
              <a:rPr lang="ru-RU" sz="1300" dirty="0" err="1"/>
              <a:t>укладення</a:t>
            </a:r>
            <a:r>
              <a:rPr lang="ru-RU" sz="1300" dirty="0"/>
              <a:t> у </a:t>
            </a:r>
            <a:r>
              <a:rPr lang="ru-RU" sz="1300" dirty="0" err="1"/>
              <a:t>разі</a:t>
            </a:r>
            <a:r>
              <a:rPr lang="ru-RU" sz="1300" dirty="0"/>
              <a:t> потреби договору з </a:t>
            </a:r>
            <a:r>
              <a:rPr lang="ru-RU" sz="1300" dirty="0" err="1"/>
              <a:t>інвестиційною</a:t>
            </a:r>
            <a:r>
              <a:rPr lang="ru-RU" sz="1300" dirty="0"/>
              <a:t> </a:t>
            </a:r>
            <a:r>
              <a:rPr lang="ru-RU" sz="1300" dirty="0" err="1"/>
              <a:t>фірмою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здійснює</a:t>
            </a:r>
            <a:r>
              <a:rPr lang="ru-RU" sz="1300" dirty="0"/>
              <a:t> </a:t>
            </a:r>
            <a:r>
              <a:rPr lang="ru-RU" sz="1300" dirty="0" err="1"/>
              <a:t>андеррайтинг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діяльність</a:t>
            </a:r>
            <a:r>
              <a:rPr lang="ru-RU" sz="1300" dirty="0"/>
              <a:t> з </a:t>
            </a:r>
            <a:r>
              <a:rPr lang="ru-RU" sz="1300" dirty="0" err="1"/>
              <a:t>розміщення</a:t>
            </a:r>
            <a:r>
              <a:rPr lang="ru-RU" sz="1300" dirty="0"/>
              <a:t> з </a:t>
            </a:r>
            <a:r>
              <a:rPr lang="ru-RU" sz="1300" dirty="0" err="1"/>
              <a:t>наданням</a:t>
            </a:r>
            <a:r>
              <a:rPr lang="ru-RU" sz="1300" dirty="0"/>
              <a:t> </a:t>
            </a:r>
            <a:r>
              <a:rPr lang="ru-RU" sz="1300" dirty="0" err="1"/>
              <a:t>гарантії</a:t>
            </a:r>
            <a:r>
              <a:rPr lang="ru-RU" sz="1300" dirty="0"/>
              <a:t>,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діяльність</a:t>
            </a:r>
            <a:r>
              <a:rPr lang="ru-RU" sz="1300" dirty="0"/>
              <a:t> з </a:t>
            </a:r>
            <a:r>
              <a:rPr lang="ru-RU" sz="1300" dirty="0" err="1"/>
              <a:t>розміщення</a:t>
            </a:r>
            <a:r>
              <a:rPr lang="ru-RU" sz="1300" dirty="0"/>
              <a:t> без </a:t>
            </a:r>
            <a:r>
              <a:rPr lang="ru-RU" sz="1300" dirty="0" err="1"/>
              <a:t>надання</a:t>
            </a:r>
            <a:r>
              <a:rPr lang="ru-RU" sz="1300" dirty="0"/>
              <a:t> </a:t>
            </a:r>
            <a:r>
              <a:rPr lang="ru-RU" sz="1300" dirty="0" err="1"/>
              <a:t>гарантії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3) </a:t>
            </a:r>
            <a:r>
              <a:rPr lang="ru-RU" sz="1300" dirty="0" err="1"/>
              <a:t>подання</a:t>
            </a:r>
            <a:r>
              <a:rPr lang="ru-RU" sz="1300" dirty="0"/>
              <a:t> </a:t>
            </a:r>
            <a:r>
              <a:rPr lang="ru-RU" sz="1300" dirty="0" err="1"/>
              <a:t>офіційним</a:t>
            </a:r>
            <a:r>
              <a:rPr lang="ru-RU" sz="1300" dirty="0"/>
              <a:t> каналом </a:t>
            </a:r>
            <a:r>
              <a:rPr lang="ru-RU" sz="1300" dirty="0" err="1"/>
              <a:t>зв’язку</a:t>
            </a:r>
            <a:r>
              <a:rPr lang="ru-RU" sz="1300" dirty="0"/>
              <a:t> </a:t>
            </a:r>
            <a:r>
              <a:rPr lang="ru-RU" sz="1300" dirty="0" err="1"/>
              <a:t>Національній</a:t>
            </a:r>
            <a:r>
              <a:rPr lang="ru-RU" sz="1300" dirty="0"/>
              <a:t> </a:t>
            </a:r>
            <a:r>
              <a:rPr lang="ru-RU" sz="1300" dirty="0" err="1"/>
              <a:t>комісії</a:t>
            </a:r>
            <a:r>
              <a:rPr lang="ru-RU" sz="1300" dirty="0"/>
              <a:t> з </a:t>
            </a:r>
            <a:r>
              <a:rPr lang="ru-RU" sz="1300" dirty="0" err="1"/>
              <a:t>цінних</a:t>
            </a:r>
            <a:r>
              <a:rPr lang="ru-RU" sz="1300" dirty="0"/>
              <a:t> </a:t>
            </a:r>
            <a:r>
              <a:rPr lang="ru-RU" sz="1300" dirty="0" err="1"/>
              <a:t>паперів</a:t>
            </a:r>
            <a:r>
              <a:rPr lang="ru-RU" sz="1300" dirty="0"/>
              <a:t> та фондового ринку заяви, </a:t>
            </a:r>
            <a:r>
              <a:rPr lang="ru-RU" sz="1300" dirty="0" err="1"/>
              <a:t>рішення</a:t>
            </a:r>
            <a:r>
              <a:rPr lang="ru-RU" sz="1300" dirty="0"/>
              <a:t> про </a:t>
            </a:r>
            <a:r>
              <a:rPr lang="ru-RU" sz="1300" dirty="0" err="1"/>
              <a:t>емісію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і </a:t>
            </a:r>
            <a:r>
              <a:rPr lang="ru-RU" sz="1300" dirty="0" err="1"/>
              <a:t>всіх</a:t>
            </a:r>
            <a:r>
              <a:rPr lang="ru-RU" sz="1300" dirty="0"/>
              <a:t> </a:t>
            </a:r>
            <a:r>
              <a:rPr lang="ru-RU" sz="1300" dirty="0" err="1"/>
              <a:t>необхідних</a:t>
            </a:r>
            <a:r>
              <a:rPr lang="ru-RU" sz="1300" dirty="0"/>
              <a:t> </a:t>
            </a:r>
            <a:r>
              <a:rPr lang="ru-RU" sz="1300" dirty="0" err="1"/>
              <a:t>документів</a:t>
            </a:r>
            <a:r>
              <a:rPr lang="ru-RU" sz="1300" dirty="0"/>
              <a:t> для </a:t>
            </a:r>
            <a:r>
              <a:rPr lang="ru-RU" sz="1300" dirty="0" err="1"/>
              <a:t>реєстрації</a:t>
            </a:r>
            <a:r>
              <a:rPr lang="ru-RU" sz="1300" dirty="0"/>
              <a:t> </a:t>
            </a:r>
            <a:r>
              <a:rPr lang="ru-RU" sz="1300" dirty="0" err="1"/>
              <a:t>випуску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4) </a:t>
            </a:r>
            <a:r>
              <a:rPr lang="ru-RU" sz="1300" dirty="0" err="1"/>
              <a:t>реєстрація</a:t>
            </a:r>
            <a:r>
              <a:rPr lang="ru-RU" sz="1300" dirty="0"/>
              <a:t> </a:t>
            </a:r>
            <a:r>
              <a:rPr lang="ru-RU" sz="1300" dirty="0" err="1"/>
              <a:t>Національною</a:t>
            </a:r>
            <a:r>
              <a:rPr lang="ru-RU" sz="1300" dirty="0"/>
              <a:t> </a:t>
            </a:r>
            <a:r>
              <a:rPr lang="ru-RU" sz="1300" dirty="0" err="1"/>
              <a:t>комісією</a:t>
            </a:r>
            <a:r>
              <a:rPr lang="ru-RU" sz="1300" dirty="0"/>
              <a:t> з </a:t>
            </a:r>
            <a:r>
              <a:rPr lang="ru-RU" sz="1300" dirty="0" err="1"/>
              <a:t>цінних</a:t>
            </a:r>
            <a:r>
              <a:rPr lang="ru-RU" sz="1300" dirty="0"/>
              <a:t> </a:t>
            </a:r>
            <a:r>
              <a:rPr lang="ru-RU" sz="1300" dirty="0" err="1"/>
              <a:t>паперів</a:t>
            </a:r>
            <a:r>
              <a:rPr lang="ru-RU" sz="1300" dirty="0"/>
              <a:t> та фондового ринку </a:t>
            </a:r>
            <a:r>
              <a:rPr lang="ru-RU" sz="1300" dirty="0" err="1"/>
              <a:t>випуску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та </a:t>
            </a:r>
            <a:r>
              <a:rPr lang="ru-RU" sz="1300" dirty="0" err="1"/>
              <a:t>видача</a:t>
            </a:r>
            <a:r>
              <a:rPr lang="ru-RU" sz="1300" dirty="0"/>
              <a:t> </a:t>
            </a:r>
            <a:r>
              <a:rPr lang="ru-RU" sz="1300" dirty="0" err="1"/>
              <a:t>тимчасового</a:t>
            </a:r>
            <a:r>
              <a:rPr lang="ru-RU" sz="1300" dirty="0"/>
              <a:t> </a:t>
            </a:r>
            <a:r>
              <a:rPr lang="ru-RU" sz="1300" dirty="0" err="1"/>
              <a:t>свідоцтва</a:t>
            </a:r>
            <a:r>
              <a:rPr lang="ru-RU" sz="1300" dirty="0"/>
              <a:t> про </a:t>
            </a:r>
            <a:r>
              <a:rPr lang="ru-RU" sz="1300" dirty="0" err="1"/>
              <a:t>реєстрацію</a:t>
            </a:r>
            <a:r>
              <a:rPr lang="ru-RU" sz="1300" dirty="0"/>
              <a:t> </a:t>
            </a:r>
            <a:r>
              <a:rPr lang="ru-RU" sz="1300" dirty="0" err="1"/>
              <a:t>випуску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5) </a:t>
            </a:r>
            <a:r>
              <a:rPr lang="ru-RU" sz="1300" dirty="0" err="1"/>
              <a:t>укладення</a:t>
            </a:r>
            <a:r>
              <a:rPr lang="ru-RU" sz="1300" dirty="0"/>
              <a:t> з </a:t>
            </a:r>
            <a:r>
              <a:rPr lang="ru-RU" sz="1300" dirty="0" err="1"/>
              <a:t>Центральним</a:t>
            </a:r>
            <a:r>
              <a:rPr lang="ru-RU" sz="1300" dirty="0"/>
              <a:t> </a:t>
            </a:r>
            <a:r>
              <a:rPr lang="ru-RU" sz="1300" dirty="0" err="1"/>
              <a:t>депозитарієм</a:t>
            </a:r>
            <a:r>
              <a:rPr lang="ru-RU" sz="1300" dirty="0"/>
              <a:t> </a:t>
            </a:r>
            <a:r>
              <a:rPr lang="ru-RU" sz="1300" dirty="0" err="1"/>
              <a:t>цінних</a:t>
            </a:r>
            <a:r>
              <a:rPr lang="ru-RU" sz="1300" dirty="0"/>
              <a:t> </a:t>
            </a:r>
            <a:r>
              <a:rPr lang="ru-RU" sz="1300" dirty="0" err="1"/>
              <a:t>паперів</a:t>
            </a:r>
            <a:r>
              <a:rPr lang="ru-RU" sz="1300" dirty="0"/>
              <a:t> договору про </a:t>
            </a:r>
            <a:r>
              <a:rPr lang="ru-RU" sz="1300" dirty="0" err="1"/>
              <a:t>обслуговування</a:t>
            </a:r>
            <a:r>
              <a:rPr lang="ru-RU" sz="1300" dirty="0"/>
              <a:t> </a:t>
            </a:r>
            <a:r>
              <a:rPr lang="ru-RU" sz="1300" dirty="0" err="1"/>
              <a:t>випусків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(у </a:t>
            </a:r>
            <a:r>
              <a:rPr lang="ru-RU" sz="1300" dirty="0" err="1"/>
              <a:t>разі</a:t>
            </a:r>
            <a:r>
              <a:rPr lang="ru-RU" sz="1300" dirty="0"/>
              <a:t> </a:t>
            </a:r>
            <a:r>
              <a:rPr lang="ru-RU" sz="1300" dirty="0" err="1"/>
              <a:t>відсутності</a:t>
            </a:r>
            <a:r>
              <a:rPr lang="ru-RU" sz="1300" dirty="0"/>
              <a:t> такого договору);</a:t>
            </a:r>
          </a:p>
          <a:p>
            <a:pPr algn="just"/>
            <a:r>
              <a:rPr lang="ru-RU" sz="1300" dirty="0"/>
              <a:t>6) </a:t>
            </a:r>
            <a:r>
              <a:rPr lang="ru-RU" sz="1300" dirty="0" err="1"/>
              <a:t>присвоєння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коду </a:t>
            </a:r>
            <a:r>
              <a:rPr lang="de-DE" sz="1300" dirty="0"/>
              <a:t>ISIN </a:t>
            </a:r>
            <a:r>
              <a:rPr lang="ru-RU" sz="1300" dirty="0"/>
              <a:t>та </a:t>
            </a:r>
            <a:r>
              <a:rPr lang="ru-RU" sz="1300" dirty="0" err="1"/>
              <a:t>отримання</a:t>
            </a:r>
            <a:r>
              <a:rPr lang="ru-RU" sz="1300" dirty="0"/>
              <a:t> </a:t>
            </a:r>
            <a:r>
              <a:rPr lang="ru-RU" sz="1300" dirty="0" err="1"/>
              <a:t>емітентом</a:t>
            </a:r>
            <a:r>
              <a:rPr lang="ru-RU" sz="1300" dirty="0"/>
              <a:t> коду </a:t>
            </a:r>
            <a:r>
              <a:rPr lang="de-DE" sz="1300" dirty="0"/>
              <a:t>LEI;</a:t>
            </a:r>
          </a:p>
          <a:p>
            <a:pPr algn="just"/>
            <a:r>
              <a:rPr lang="de-DE" sz="1300" dirty="0"/>
              <a:t>7) </a:t>
            </a:r>
            <a:r>
              <a:rPr lang="ru-RU" sz="1300" dirty="0" err="1"/>
              <a:t>реалізація</a:t>
            </a:r>
            <a:r>
              <a:rPr lang="ru-RU" sz="1300" dirty="0"/>
              <a:t> </a:t>
            </a:r>
            <a:r>
              <a:rPr lang="ru-RU" sz="1300" dirty="0" err="1"/>
              <a:t>акціонерами</a:t>
            </a:r>
            <a:r>
              <a:rPr lang="ru-RU" sz="1300" dirty="0"/>
              <a:t> </a:t>
            </a:r>
            <a:r>
              <a:rPr lang="ru-RU" sz="1300" dirty="0" err="1"/>
              <a:t>свого</a:t>
            </a:r>
            <a:r>
              <a:rPr lang="ru-RU" sz="1300" dirty="0"/>
              <a:t> </a:t>
            </a:r>
            <a:r>
              <a:rPr lang="ru-RU" sz="1300" dirty="0" err="1"/>
              <a:t>переважного</a:t>
            </a:r>
            <a:r>
              <a:rPr lang="ru-RU" sz="1300" dirty="0"/>
              <a:t> права на </a:t>
            </a:r>
            <a:r>
              <a:rPr lang="ru-RU" sz="1300" dirty="0" err="1"/>
              <a:t>придбання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</a:t>
            </a:r>
            <a:r>
              <a:rPr lang="ru-RU" sz="1300" dirty="0" err="1"/>
              <a:t>додаткової</a:t>
            </a:r>
            <a:r>
              <a:rPr lang="ru-RU" sz="1300" dirty="0"/>
              <a:t> </a:t>
            </a:r>
            <a:r>
              <a:rPr lang="ru-RU" sz="1300" dirty="0" err="1"/>
              <a:t>емісії</a:t>
            </a:r>
            <a:r>
              <a:rPr lang="ru-RU" sz="1300" dirty="0"/>
              <a:t> в порядку, </a:t>
            </a:r>
            <a:r>
              <a:rPr lang="ru-RU" sz="1300" dirty="0" err="1"/>
              <a:t>встановленому</a:t>
            </a:r>
            <a:r>
              <a:rPr lang="ru-RU" sz="1300" dirty="0"/>
              <a:t> </a:t>
            </a:r>
            <a:r>
              <a:rPr lang="ru-RU" sz="1300" dirty="0" err="1"/>
              <a:t>Національною</a:t>
            </a:r>
            <a:r>
              <a:rPr lang="ru-RU" sz="1300" dirty="0"/>
              <a:t> </a:t>
            </a:r>
            <a:r>
              <a:rPr lang="ru-RU" sz="1300" dirty="0" err="1"/>
              <a:t>комісією</a:t>
            </a:r>
            <a:r>
              <a:rPr lang="ru-RU" sz="1300" dirty="0"/>
              <a:t> з </a:t>
            </a:r>
            <a:r>
              <a:rPr lang="ru-RU" sz="1300" dirty="0" err="1"/>
              <a:t>цінних</a:t>
            </a:r>
            <a:r>
              <a:rPr lang="ru-RU" sz="1300" dirty="0"/>
              <a:t> </a:t>
            </a:r>
            <a:r>
              <a:rPr lang="ru-RU" sz="1300" dirty="0" err="1"/>
              <a:t>паперів</a:t>
            </a:r>
            <a:r>
              <a:rPr lang="ru-RU" sz="1300" dirty="0"/>
              <a:t> та фондового ринку;</a:t>
            </a:r>
          </a:p>
          <a:p>
            <a:pPr algn="just"/>
            <a:r>
              <a:rPr lang="ru-RU" sz="1300" dirty="0"/>
              <a:t>8) </a:t>
            </a:r>
            <a:r>
              <a:rPr lang="ru-RU" sz="1300" dirty="0" err="1"/>
              <a:t>розміщення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9) </a:t>
            </a:r>
            <a:r>
              <a:rPr lang="ru-RU" sz="1300" dirty="0" err="1"/>
              <a:t>затвердження</a:t>
            </a:r>
            <a:r>
              <a:rPr lang="ru-RU" sz="1300" dirty="0"/>
              <a:t> </a:t>
            </a:r>
            <a:r>
              <a:rPr lang="ru-RU" sz="1300" dirty="0" err="1"/>
              <a:t>результатів</a:t>
            </a:r>
            <a:r>
              <a:rPr lang="ru-RU" sz="1300" dirty="0"/>
              <a:t> </a:t>
            </a:r>
            <a:r>
              <a:rPr lang="ru-RU" sz="1300" dirty="0" err="1"/>
              <a:t>емісії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органом </a:t>
            </a:r>
            <a:r>
              <a:rPr lang="ru-RU" sz="1300" dirty="0" err="1"/>
              <a:t>емітента</a:t>
            </a:r>
            <a:r>
              <a:rPr lang="ru-RU" sz="1300" dirty="0"/>
              <a:t>, </a:t>
            </a:r>
            <a:r>
              <a:rPr lang="ru-RU" sz="1300" dirty="0" err="1"/>
              <a:t>уповноваженим</a:t>
            </a:r>
            <a:r>
              <a:rPr lang="ru-RU" sz="1300" dirty="0"/>
              <a:t> </a:t>
            </a:r>
            <a:r>
              <a:rPr lang="ru-RU" sz="1300" dirty="0" err="1"/>
              <a:t>приймати</a:t>
            </a:r>
            <a:r>
              <a:rPr lang="ru-RU" sz="1300" dirty="0"/>
              <a:t> </a:t>
            </a:r>
            <a:r>
              <a:rPr lang="ru-RU" sz="1300" dirty="0" err="1"/>
              <a:t>таке</a:t>
            </a:r>
            <a:r>
              <a:rPr lang="ru-RU" sz="1300" dirty="0"/>
              <a:t> </a:t>
            </a:r>
            <a:r>
              <a:rPr lang="ru-RU" sz="1300" dirty="0" err="1"/>
              <a:t>рішення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10) </a:t>
            </a:r>
            <a:r>
              <a:rPr lang="ru-RU" sz="1300" dirty="0" err="1"/>
              <a:t>внесення</a:t>
            </a:r>
            <a:r>
              <a:rPr lang="ru-RU" sz="1300" dirty="0"/>
              <a:t> до статуту </a:t>
            </a:r>
            <a:r>
              <a:rPr lang="ru-RU" sz="1300" dirty="0" err="1"/>
              <a:t>акціонерного</a:t>
            </a:r>
            <a:r>
              <a:rPr lang="ru-RU" sz="1300" dirty="0"/>
              <a:t> </a:t>
            </a:r>
            <a:r>
              <a:rPr lang="ru-RU" sz="1300" dirty="0" err="1"/>
              <a:t>товариства</a:t>
            </a:r>
            <a:r>
              <a:rPr lang="ru-RU" sz="1300" dirty="0"/>
              <a:t> </a:t>
            </a:r>
            <a:r>
              <a:rPr lang="ru-RU" sz="1300" dirty="0" err="1"/>
              <a:t>змін</a:t>
            </a:r>
            <a:r>
              <a:rPr lang="ru-RU" sz="1300" dirty="0"/>
              <a:t>, </a:t>
            </a:r>
            <a:r>
              <a:rPr lang="ru-RU" sz="1300" dirty="0" err="1"/>
              <a:t>пов’язаних</a:t>
            </a:r>
            <a:r>
              <a:rPr lang="ru-RU" sz="1300" dirty="0"/>
              <a:t> </a:t>
            </a:r>
            <a:r>
              <a:rPr lang="ru-RU" sz="1300" dirty="0" err="1"/>
              <a:t>із</a:t>
            </a:r>
            <a:r>
              <a:rPr lang="ru-RU" sz="1300" dirty="0"/>
              <a:t> </a:t>
            </a:r>
            <a:r>
              <a:rPr lang="ru-RU" sz="1300" dirty="0" err="1"/>
              <a:t>збільшенням</a:t>
            </a:r>
            <a:r>
              <a:rPr lang="ru-RU" sz="1300" dirty="0"/>
              <a:t> статутного </a:t>
            </a:r>
            <a:r>
              <a:rPr lang="ru-RU" sz="1300" dirty="0" err="1"/>
              <a:t>капіталу</a:t>
            </a:r>
            <a:r>
              <a:rPr lang="ru-RU" sz="1300" dirty="0"/>
              <a:t> </a:t>
            </a:r>
            <a:r>
              <a:rPr lang="ru-RU" sz="1300" dirty="0" err="1"/>
              <a:t>товариства</a:t>
            </a:r>
            <a:r>
              <a:rPr lang="ru-RU" sz="1300" dirty="0"/>
              <a:t> з </a:t>
            </a:r>
            <a:r>
              <a:rPr lang="ru-RU" sz="1300" dirty="0" err="1"/>
              <a:t>урахуванням</a:t>
            </a:r>
            <a:r>
              <a:rPr lang="ru-RU" sz="1300" dirty="0"/>
              <a:t> </a:t>
            </a:r>
            <a:r>
              <a:rPr lang="ru-RU" sz="1300" dirty="0" err="1"/>
              <a:t>результатів</a:t>
            </a:r>
            <a:r>
              <a:rPr lang="ru-RU" sz="1300" dirty="0"/>
              <a:t> </a:t>
            </a:r>
            <a:r>
              <a:rPr lang="ru-RU" sz="1300" dirty="0" err="1"/>
              <a:t>емісії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11) </a:t>
            </a:r>
            <a:r>
              <a:rPr lang="ru-RU" sz="1300" dirty="0" err="1"/>
              <a:t>реєстрація</a:t>
            </a:r>
            <a:r>
              <a:rPr lang="ru-RU" sz="1300" dirty="0"/>
              <a:t> </a:t>
            </a:r>
            <a:r>
              <a:rPr lang="ru-RU" sz="1300" dirty="0" err="1"/>
              <a:t>змін</a:t>
            </a:r>
            <a:r>
              <a:rPr lang="ru-RU" sz="1300" dirty="0"/>
              <a:t> до статуту </a:t>
            </a:r>
            <a:r>
              <a:rPr lang="ru-RU" sz="1300" dirty="0" err="1"/>
              <a:t>акціонерного</a:t>
            </a:r>
            <a:r>
              <a:rPr lang="ru-RU" sz="1300" dirty="0"/>
              <a:t> </a:t>
            </a:r>
            <a:r>
              <a:rPr lang="ru-RU" sz="1300" dirty="0" err="1"/>
              <a:t>товариства</a:t>
            </a:r>
            <a:r>
              <a:rPr lang="ru-RU" sz="1300" dirty="0"/>
              <a:t> в органах </a:t>
            </a:r>
            <a:r>
              <a:rPr lang="ru-RU" sz="1300" dirty="0" err="1"/>
              <a:t>державної</a:t>
            </a:r>
            <a:r>
              <a:rPr lang="ru-RU" sz="1300" dirty="0"/>
              <a:t> </a:t>
            </a:r>
            <a:r>
              <a:rPr lang="ru-RU" sz="1300" dirty="0" err="1"/>
              <a:t>реєстрації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12) </a:t>
            </a:r>
            <a:r>
              <a:rPr lang="ru-RU" sz="1300" dirty="0" err="1"/>
              <a:t>подання</a:t>
            </a:r>
            <a:r>
              <a:rPr lang="ru-RU" sz="1300" dirty="0"/>
              <a:t> </a:t>
            </a:r>
            <a:r>
              <a:rPr lang="ru-RU" sz="1300" dirty="0" err="1"/>
              <a:t>офіційним</a:t>
            </a:r>
            <a:r>
              <a:rPr lang="ru-RU" sz="1300" dirty="0"/>
              <a:t> каналом </a:t>
            </a:r>
            <a:r>
              <a:rPr lang="ru-RU" sz="1300" dirty="0" err="1"/>
              <a:t>зв’язку</a:t>
            </a:r>
            <a:r>
              <a:rPr lang="ru-RU" sz="1300" dirty="0"/>
              <a:t> </a:t>
            </a:r>
            <a:r>
              <a:rPr lang="ru-RU" sz="1300" dirty="0" err="1"/>
              <a:t>Національній</a:t>
            </a:r>
            <a:r>
              <a:rPr lang="ru-RU" sz="1300" dirty="0"/>
              <a:t> </a:t>
            </a:r>
            <a:r>
              <a:rPr lang="ru-RU" sz="1300" dirty="0" err="1"/>
              <a:t>комісії</a:t>
            </a:r>
            <a:r>
              <a:rPr lang="ru-RU" sz="1300" dirty="0"/>
              <a:t> з </a:t>
            </a:r>
            <a:r>
              <a:rPr lang="ru-RU" sz="1300" dirty="0" err="1"/>
              <a:t>цінних</a:t>
            </a:r>
            <a:r>
              <a:rPr lang="ru-RU" sz="1300" dirty="0"/>
              <a:t> </a:t>
            </a:r>
            <a:r>
              <a:rPr lang="ru-RU" sz="1300" dirty="0" err="1"/>
              <a:t>паперів</a:t>
            </a:r>
            <a:r>
              <a:rPr lang="ru-RU" sz="1300" dirty="0"/>
              <a:t> та фондового ринку заяви і </a:t>
            </a:r>
            <a:r>
              <a:rPr lang="ru-RU" sz="1300" dirty="0" err="1"/>
              <a:t>всіх</a:t>
            </a:r>
            <a:r>
              <a:rPr lang="ru-RU" sz="1300" dirty="0"/>
              <a:t> </a:t>
            </a:r>
            <a:r>
              <a:rPr lang="ru-RU" sz="1300" dirty="0" err="1"/>
              <a:t>необхідних</a:t>
            </a:r>
            <a:r>
              <a:rPr lang="ru-RU" sz="1300" dirty="0"/>
              <a:t> </a:t>
            </a:r>
            <a:r>
              <a:rPr lang="ru-RU" sz="1300" dirty="0" err="1"/>
              <a:t>документів</a:t>
            </a:r>
            <a:r>
              <a:rPr lang="ru-RU" sz="1300" dirty="0"/>
              <a:t> для </a:t>
            </a:r>
            <a:r>
              <a:rPr lang="ru-RU" sz="1300" dirty="0" err="1"/>
              <a:t>реєстрації</a:t>
            </a:r>
            <a:r>
              <a:rPr lang="ru-RU" sz="1300" dirty="0"/>
              <a:t> </a:t>
            </a:r>
            <a:r>
              <a:rPr lang="ru-RU" sz="1300" dirty="0" err="1"/>
              <a:t>звіту</a:t>
            </a:r>
            <a:r>
              <a:rPr lang="ru-RU" sz="1300" dirty="0"/>
              <a:t> про </a:t>
            </a:r>
            <a:r>
              <a:rPr lang="ru-RU" sz="1300" dirty="0" err="1"/>
              <a:t>результати</a:t>
            </a:r>
            <a:r>
              <a:rPr lang="ru-RU" sz="1300" dirty="0"/>
              <a:t> </a:t>
            </a:r>
            <a:r>
              <a:rPr lang="ru-RU" sz="1300" dirty="0" err="1"/>
              <a:t>емісії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13) </a:t>
            </a:r>
            <a:r>
              <a:rPr lang="ru-RU" sz="1300" dirty="0" err="1"/>
              <a:t>реєстрація</a:t>
            </a:r>
            <a:r>
              <a:rPr lang="ru-RU" sz="1300" dirty="0"/>
              <a:t> </a:t>
            </a:r>
            <a:r>
              <a:rPr lang="ru-RU" sz="1300" dirty="0" err="1"/>
              <a:t>Національною</a:t>
            </a:r>
            <a:r>
              <a:rPr lang="ru-RU" sz="1300" dirty="0"/>
              <a:t> </a:t>
            </a:r>
            <a:r>
              <a:rPr lang="ru-RU" sz="1300" dirty="0" err="1"/>
              <a:t>комісією</a:t>
            </a:r>
            <a:r>
              <a:rPr lang="ru-RU" sz="1300" dirty="0"/>
              <a:t> з </a:t>
            </a:r>
            <a:r>
              <a:rPr lang="ru-RU" sz="1300" dirty="0" err="1"/>
              <a:t>цінних</a:t>
            </a:r>
            <a:r>
              <a:rPr lang="ru-RU" sz="1300" dirty="0"/>
              <a:t> </a:t>
            </a:r>
            <a:r>
              <a:rPr lang="ru-RU" sz="1300" dirty="0" err="1"/>
              <a:t>паперів</a:t>
            </a:r>
            <a:r>
              <a:rPr lang="ru-RU" sz="1300" dirty="0"/>
              <a:t> та фондового ринку </a:t>
            </a:r>
            <a:r>
              <a:rPr lang="ru-RU" sz="1300" dirty="0" err="1"/>
              <a:t>звіту</a:t>
            </a:r>
            <a:r>
              <a:rPr lang="ru-RU" sz="1300" dirty="0"/>
              <a:t> про </a:t>
            </a:r>
            <a:r>
              <a:rPr lang="ru-RU" sz="1300" dirty="0" err="1"/>
              <a:t>результати</a:t>
            </a:r>
            <a:r>
              <a:rPr lang="ru-RU" sz="1300" dirty="0"/>
              <a:t> </a:t>
            </a:r>
            <a:r>
              <a:rPr lang="ru-RU" sz="1300" dirty="0" err="1"/>
              <a:t>емісії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/>
              <a:t> та </a:t>
            </a:r>
            <a:r>
              <a:rPr lang="ru-RU" sz="1300" dirty="0" err="1"/>
              <a:t>видача</a:t>
            </a:r>
            <a:r>
              <a:rPr lang="ru-RU" sz="1300" dirty="0"/>
              <a:t> </a:t>
            </a:r>
            <a:r>
              <a:rPr lang="ru-RU" sz="1300" dirty="0" err="1"/>
              <a:t>свідоцтва</a:t>
            </a:r>
            <a:r>
              <a:rPr lang="ru-RU" sz="1300" dirty="0"/>
              <a:t> про </a:t>
            </a:r>
            <a:r>
              <a:rPr lang="ru-RU" sz="1300" dirty="0" err="1"/>
              <a:t>реєстрацію</a:t>
            </a:r>
            <a:r>
              <a:rPr lang="ru-RU" sz="1300" dirty="0"/>
              <a:t> </a:t>
            </a:r>
            <a:r>
              <a:rPr lang="ru-RU" sz="1300" dirty="0" err="1"/>
              <a:t>випуску</a:t>
            </a:r>
            <a:r>
              <a:rPr lang="ru-RU" sz="1300" dirty="0"/>
              <a:t> </a:t>
            </a:r>
            <a:r>
              <a:rPr lang="ru-RU" sz="1300" dirty="0" err="1"/>
              <a:t>акцій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0315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846</Words>
  <Application>Microsoft Office PowerPoint</Application>
  <PresentationFormat>Экран (4:3)</PresentationFormat>
  <Paragraphs>175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ФОНДОВА БІРЖА</vt:lpstr>
      <vt:lpstr>Презентация PowerPoint</vt:lpstr>
      <vt:lpstr>Правову основу функціонування ринків капіталу та організованих товарних ринків становлять</vt:lpstr>
      <vt:lpstr>Учасники фондового ринку</vt:lpstr>
      <vt:lpstr>Діяльність з торгівлі фінансовими інструментами включає такі види діяльності:</vt:lpstr>
      <vt:lpstr>Презентация PowerPoint</vt:lpstr>
      <vt:lpstr>Презентация PowerPoint</vt:lpstr>
      <vt:lpstr>Емісія цінних паперів - </vt:lpstr>
      <vt:lpstr>Емісія акцій здійснюється за такими етапами:</vt:lpstr>
      <vt:lpstr>Презентация PowerPoint</vt:lpstr>
      <vt:lpstr>Класифікація цінних паперів</vt:lpstr>
      <vt:lpstr>Фондові індекси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Українські біржові фондові індекси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 Holomb</dc:creator>
  <cp:lastModifiedBy>Viktoria Holomb</cp:lastModifiedBy>
  <cp:revision>16</cp:revision>
  <dcterms:created xsi:type="dcterms:W3CDTF">2023-04-19T06:46:34Z</dcterms:created>
  <dcterms:modified xsi:type="dcterms:W3CDTF">2023-05-04T12:49:19Z</dcterms:modified>
</cp:coreProperties>
</file>