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57" r:id="rId6"/>
    <p:sldId id="263" r:id="rId7"/>
    <p:sldId id="264" r:id="rId8"/>
    <p:sldId id="265" r:id="rId9"/>
    <p:sldId id="258" r:id="rId10"/>
    <p:sldId id="273" r:id="rId11"/>
    <p:sldId id="266" r:id="rId12"/>
    <p:sldId id="270" r:id="rId13"/>
    <p:sldId id="267" r:id="rId14"/>
    <p:sldId id="268" r:id="rId15"/>
    <p:sldId id="269" r:id="rId16"/>
    <p:sldId id="271" r:id="rId17"/>
    <p:sldId id="272" r:id="rId18"/>
    <p:sldId id="274" r:id="rId19"/>
    <p:sldId id="287" r:id="rId20"/>
    <p:sldId id="288" r:id="rId21"/>
    <p:sldId id="286" r:id="rId22"/>
    <p:sldId id="275" r:id="rId23"/>
    <p:sldId id="276" r:id="rId24"/>
    <p:sldId id="277" r:id="rId25"/>
    <p:sldId id="278" r:id="rId26"/>
    <p:sldId id="279" r:id="rId27"/>
    <p:sldId id="280" r:id="rId28"/>
    <p:sldId id="281" r:id="rId29"/>
    <p:sldId id="282" r:id="rId30"/>
    <p:sldId id="284" r:id="rId31"/>
    <p:sldId id="285" r:id="rId32"/>
    <p:sldId id="283" r:id="rId33"/>
    <p:sldId id="289" r:id="rId34"/>
    <p:sldId id="290" r:id="rId35"/>
    <p:sldId id="291" r:id="rId36"/>
    <p:sldId id="292"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Users\&#1042;&#1086;&#1074;&#1072;\Desktop\SVL_save\Education%20program\&#1073;&#1080;&#1086;&#1084;&#1077;&#1090;&#1088;&#1080;&#1103;\Pop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Users\&#1042;&#1086;&#1074;&#1072;\Desktop\SVL_save\Education%20program\&#1073;&#1080;&#1086;&#1084;&#1077;&#1090;&#1088;&#1080;&#1103;\Pop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Users\&#1042;&#1086;&#1074;&#1072;\Desktop\SVL_save\Publish\Taylor%20laws\Populations\All%20data-popul.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Users\&#1042;&#1086;&#1074;&#1072;\Desktop\SVL_save\Publish\Taylor%20laws\Populations\All%20data-popu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Users\&#1042;&#1086;&#1074;&#1072;\Desktop\SVL_save\Publish\Taylor%20laws\Populations\All%20data-popul.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Users\&#1042;&#1086;&#1074;&#1072;\Desktop\SVL_save\Education%20program\&#1073;&#1080;&#1086;&#1084;&#1077;&#1090;&#1088;&#1080;&#1103;\Pop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cat>
            <c:numRef>
              <c:f>Лист1!$D$3:$D$7</c:f>
              <c:numCache>
                <c:formatCode>General</c:formatCode>
                <c:ptCount val="5"/>
                <c:pt idx="0">
                  <c:v>2</c:v>
                </c:pt>
                <c:pt idx="1">
                  <c:v>3</c:v>
                </c:pt>
                <c:pt idx="2">
                  <c:v>4</c:v>
                </c:pt>
                <c:pt idx="3">
                  <c:v>5</c:v>
                </c:pt>
                <c:pt idx="4">
                  <c:v>6</c:v>
                </c:pt>
              </c:numCache>
            </c:numRef>
          </c:cat>
          <c:val>
            <c:numRef>
              <c:f>Лист1!$E$3:$E$7</c:f>
              <c:numCache>
                <c:formatCode>General</c:formatCode>
                <c:ptCount val="5"/>
                <c:pt idx="0">
                  <c:v>3</c:v>
                </c:pt>
                <c:pt idx="1">
                  <c:v>5</c:v>
                </c:pt>
                <c:pt idx="2">
                  <c:v>8</c:v>
                </c:pt>
                <c:pt idx="3">
                  <c:v>6</c:v>
                </c:pt>
                <c:pt idx="4">
                  <c:v>3</c:v>
                </c:pt>
              </c:numCache>
            </c:numRef>
          </c:val>
          <c:smooth val="0"/>
        </c:ser>
        <c:dLbls>
          <c:showLegendKey val="0"/>
          <c:showVal val="0"/>
          <c:showCatName val="0"/>
          <c:showSerName val="0"/>
          <c:showPercent val="0"/>
          <c:showBubbleSize val="0"/>
        </c:dLbls>
        <c:marker val="1"/>
        <c:smooth val="0"/>
        <c:axId val="49043456"/>
        <c:axId val="78719232"/>
      </c:lineChart>
      <c:catAx>
        <c:axId val="49043456"/>
        <c:scaling>
          <c:orientation val="minMax"/>
        </c:scaling>
        <c:delete val="0"/>
        <c:axPos val="b"/>
        <c:title>
          <c:tx>
            <c:rich>
              <a:bodyPr/>
              <a:lstStyle/>
              <a:p>
                <a:pPr>
                  <a:defRPr/>
                </a:pPr>
                <a:r>
                  <a:rPr lang="uk-UA"/>
                  <a:t>Значення варіат</a:t>
                </a:r>
                <a:endParaRPr lang="ru-RU"/>
              </a:p>
            </c:rich>
          </c:tx>
          <c:layout/>
          <c:overlay val="0"/>
        </c:title>
        <c:numFmt formatCode="General" sourceLinked="1"/>
        <c:majorTickMark val="out"/>
        <c:minorTickMark val="none"/>
        <c:tickLblPos val="nextTo"/>
        <c:crossAx val="78719232"/>
        <c:crosses val="autoZero"/>
        <c:auto val="1"/>
        <c:lblAlgn val="ctr"/>
        <c:lblOffset val="100"/>
        <c:noMultiLvlLbl val="0"/>
      </c:catAx>
      <c:valAx>
        <c:axId val="78719232"/>
        <c:scaling>
          <c:orientation val="minMax"/>
          <c:min val="2"/>
        </c:scaling>
        <c:delete val="0"/>
        <c:axPos val="l"/>
        <c:majorGridlines/>
        <c:title>
          <c:tx>
            <c:rich>
              <a:bodyPr rot="-5400000" vert="horz"/>
              <a:lstStyle/>
              <a:p>
                <a:pPr>
                  <a:defRPr/>
                </a:pPr>
                <a:r>
                  <a:rPr lang="ru-RU"/>
                  <a:t>Частота</a:t>
                </a:r>
              </a:p>
            </c:rich>
          </c:tx>
          <c:layout/>
          <c:overlay val="0"/>
        </c:title>
        <c:numFmt formatCode="General" sourceLinked="1"/>
        <c:majorTickMark val="out"/>
        <c:minorTickMark val="none"/>
        <c:tickLblPos val="nextTo"/>
        <c:crossAx val="49043456"/>
        <c:crosses val="autoZero"/>
        <c:crossBetween val="between"/>
      </c:valAx>
    </c:plotArea>
    <c:plotVisOnly val="1"/>
    <c:dispBlanksAs val="gap"/>
    <c:showDLblsOverMax val="0"/>
  </c:chart>
  <c:txPr>
    <a:bodyPr/>
    <a:lstStyle/>
    <a:p>
      <a:pPr>
        <a:defRPr sz="20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numRef>
              <c:f>Лист1!$D$3:$D$7</c:f>
              <c:numCache>
                <c:formatCode>General</c:formatCode>
                <c:ptCount val="5"/>
                <c:pt idx="0">
                  <c:v>2</c:v>
                </c:pt>
                <c:pt idx="1">
                  <c:v>3</c:v>
                </c:pt>
                <c:pt idx="2">
                  <c:v>4</c:v>
                </c:pt>
                <c:pt idx="3">
                  <c:v>5</c:v>
                </c:pt>
                <c:pt idx="4">
                  <c:v>6</c:v>
                </c:pt>
              </c:numCache>
            </c:numRef>
          </c:cat>
          <c:val>
            <c:numRef>
              <c:f>Лист1!$E$3:$E$7</c:f>
              <c:numCache>
                <c:formatCode>General</c:formatCode>
                <c:ptCount val="5"/>
                <c:pt idx="0">
                  <c:v>3</c:v>
                </c:pt>
                <c:pt idx="1">
                  <c:v>5</c:v>
                </c:pt>
                <c:pt idx="2">
                  <c:v>8</c:v>
                </c:pt>
                <c:pt idx="3">
                  <c:v>6</c:v>
                </c:pt>
                <c:pt idx="4">
                  <c:v>3</c:v>
                </c:pt>
              </c:numCache>
            </c:numRef>
          </c:val>
        </c:ser>
        <c:dLbls>
          <c:showLegendKey val="0"/>
          <c:showVal val="0"/>
          <c:showCatName val="0"/>
          <c:showSerName val="0"/>
          <c:showPercent val="0"/>
          <c:showBubbleSize val="0"/>
        </c:dLbls>
        <c:gapWidth val="150"/>
        <c:axId val="49042432"/>
        <c:axId val="78720960"/>
      </c:barChart>
      <c:catAx>
        <c:axId val="49042432"/>
        <c:scaling>
          <c:orientation val="minMax"/>
        </c:scaling>
        <c:delete val="0"/>
        <c:axPos val="b"/>
        <c:title>
          <c:tx>
            <c:rich>
              <a:bodyPr/>
              <a:lstStyle/>
              <a:p>
                <a:pPr>
                  <a:defRPr/>
                </a:pPr>
                <a:r>
                  <a:rPr lang="uk-UA"/>
                  <a:t>Значення варіат</a:t>
                </a:r>
                <a:endParaRPr lang="ru-RU"/>
              </a:p>
            </c:rich>
          </c:tx>
          <c:layout/>
          <c:overlay val="0"/>
        </c:title>
        <c:numFmt formatCode="General" sourceLinked="1"/>
        <c:majorTickMark val="out"/>
        <c:minorTickMark val="none"/>
        <c:tickLblPos val="nextTo"/>
        <c:crossAx val="78720960"/>
        <c:crosses val="autoZero"/>
        <c:auto val="1"/>
        <c:lblAlgn val="ctr"/>
        <c:lblOffset val="100"/>
        <c:noMultiLvlLbl val="0"/>
      </c:catAx>
      <c:valAx>
        <c:axId val="78720960"/>
        <c:scaling>
          <c:orientation val="minMax"/>
          <c:min val="2"/>
        </c:scaling>
        <c:delete val="0"/>
        <c:axPos val="l"/>
        <c:majorGridlines/>
        <c:title>
          <c:tx>
            <c:rich>
              <a:bodyPr rot="-5400000" vert="horz"/>
              <a:lstStyle/>
              <a:p>
                <a:pPr>
                  <a:defRPr/>
                </a:pPr>
                <a:r>
                  <a:rPr lang="ru-RU"/>
                  <a:t>Частота</a:t>
                </a:r>
              </a:p>
            </c:rich>
          </c:tx>
          <c:layout/>
          <c:overlay val="0"/>
        </c:title>
        <c:numFmt formatCode="General" sourceLinked="1"/>
        <c:majorTickMark val="out"/>
        <c:minorTickMark val="none"/>
        <c:tickLblPos val="nextTo"/>
        <c:crossAx val="49042432"/>
        <c:crosses val="autoZero"/>
        <c:crossBetween val="between"/>
      </c:valAx>
    </c:plotArea>
    <c:plotVisOnly val="1"/>
    <c:dispBlanksAs val="gap"/>
    <c:showDLblsOverMax val="0"/>
  </c:chart>
  <c:txPr>
    <a:bodyPr/>
    <a:lstStyle/>
    <a:p>
      <a:pPr>
        <a:defRPr sz="16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Larval digeneans</a:t>
            </a:r>
            <a:endParaRPr lang="ru-RU"/>
          </a:p>
        </c:rich>
      </c:tx>
      <c:layout>
        <c:manualLayout>
          <c:xMode val="edge"/>
          <c:yMode val="edge"/>
          <c:x val="0.18678844878851492"/>
          <c:y val="0"/>
        </c:manualLayout>
      </c:layout>
      <c:overlay val="1"/>
    </c:title>
    <c:autoTitleDeleted val="0"/>
    <c:plotArea>
      <c:layout>
        <c:manualLayout>
          <c:layoutTarget val="inner"/>
          <c:xMode val="edge"/>
          <c:yMode val="edge"/>
          <c:x val="0.16928856032148326"/>
          <c:y val="4.7749250818185401E-2"/>
          <c:w val="0.82109027493425224"/>
          <c:h val="0.69566840595527146"/>
        </c:manualLayout>
      </c:layout>
      <c:barChart>
        <c:barDir val="col"/>
        <c:grouping val="clustered"/>
        <c:varyColors val="0"/>
        <c:ser>
          <c:idx val="1"/>
          <c:order val="0"/>
          <c:tx>
            <c:strRef>
              <c:f>'H-taxon'!$AO$2</c:f>
              <c:strCache>
                <c:ptCount val="1"/>
                <c:pt idx="0">
                  <c:v>jp</c:v>
                </c:pt>
              </c:strCache>
            </c:strRef>
          </c:tx>
          <c:spPr>
            <a:pattFill prst="pct50">
              <a:fgClr>
                <a:schemeClr val="tx1"/>
              </a:fgClr>
              <a:bgClr>
                <a:schemeClr val="bg1"/>
              </a:bgClr>
            </a:pattFill>
            <a:ln>
              <a:solidFill>
                <a:schemeClr val="tx1"/>
              </a:solidFill>
            </a:ln>
          </c:spPr>
          <c:invertIfNegative val="0"/>
          <c:cat>
            <c:numRef>
              <c:f>'H-taxon'!$AL$3:$AL$7</c:f>
              <c:numCache>
                <c:formatCode>0</c:formatCode>
                <c:ptCount val="5"/>
                <c:pt idx="0">
                  <c:v>20</c:v>
                </c:pt>
                <c:pt idx="1">
                  <c:v>40</c:v>
                </c:pt>
                <c:pt idx="2">
                  <c:v>60</c:v>
                </c:pt>
                <c:pt idx="3">
                  <c:v>80</c:v>
                </c:pt>
                <c:pt idx="4">
                  <c:v>100</c:v>
                </c:pt>
              </c:numCache>
            </c:numRef>
          </c:cat>
          <c:val>
            <c:numRef>
              <c:f>'H-taxon'!$AO$194:$AO$198</c:f>
              <c:numCache>
                <c:formatCode>0</c:formatCode>
                <c:ptCount val="5"/>
                <c:pt idx="0">
                  <c:v>38.46153846153846</c:v>
                </c:pt>
                <c:pt idx="1">
                  <c:v>7.6923076923076925</c:v>
                </c:pt>
                <c:pt idx="2">
                  <c:v>7.6923076923076925</c:v>
                </c:pt>
                <c:pt idx="3">
                  <c:v>7.6923076923076925</c:v>
                </c:pt>
                <c:pt idx="4">
                  <c:v>38.46153846153846</c:v>
                </c:pt>
              </c:numCache>
            </c:numRef>
          </c:val>
        </c:ser>
        <c:ser>
          <c:idx val="0"/>
          <c:order val="1"/>
          <c:tx>
            <c:strRef>
              <c:f>'H-taxon'!$AN$2</c:f>
              <c:strCache>
                <c:ptCount val="1"/>
                <c:pt idx="0">
                  <c:v>az</c:v>
                </c:pt>
              </c:strCache>
            </c:strRef>
          </c:tx>
          <c:spPr>
            <a:noFill/>
            <a:ln>
              <a:solidFill>
                <a:schemeClr val="tx1"/>
              </a:solidFill>
              <a:prstDash val="solid"/>
            </a:ln>
          </c:spPr>
          <c:invertIfNegative val="0"/>
          <c:cat>
            <c:numRef>
              <c:f>'H-taxon'!$AL$3:$AL$7</c:f>
              <c:numCache>
                <c:formatCode>0</c:formatCode>
                <c:ptCount val="5"/>
                <c:pt idx="0">
                  <c:v>20</c:v>
                </c:pt>
                <c:pt idx="1">
                  <c:v>40</c:v>
                </c:pt>
                <c:pt idx="2">
                  <c:v>60</c:v>
                </c:pt>
                <c:pt idx="3">
                  <c:v>80</c:v>
                </c:pt>
                <c:pt idx="4">
                  <c:v>100</c:v>
                </c:pt>
              </c:numCache>
            </c:numRef>
          </c:cat>
          <c:val>
            <c:numRef>
              <c:f>'H-taxon'!$AN$194:$AN$197</c:f>
              <c:numCache>
                <c:formatCode>0</c:formatCode>
                <c:ptCount val="4"/>
                <c:pt idx="0">
                  <c:v>83.333333333333329</c:v>
                </c:pt>
                <c:pt idx="1">
                  <c:v>8.3333333333333339</c:v>
                </c:pt>
                <c:pt idx="2">
                  <c:v>2.7777777777777777</c:v>
                </c:pt>
                <c:pt idx="3">
                  <c:v>5.5555555555555554</c:v>
                </c:pt>
              </c:numCache>
            </c:numRef>
          </c:val>
        </c:ser>
        <c:dLbls>
          <c:showLegendKey val="0"/>
          <c:showVal val="0"/>
          <c:showCatName val="0"/>
          <c:showSerName val="0"/>
          <c:showPercent val="0"/>
          <c:showBubbleSize val="0"/>
        </c:dLbls>
        <c:gapWidth val="150"/>
        <c:axId val="50685440"/>
        <c:axId val="78723264"/>
      </c:barChart>
      <c:catAx>
        <c:axId val="50685440"/>
        <c:scaling>
          <c:orientation val="minMax"/>
        </c:scaling>
        <c:delete val="0"/>
        <c:axPos val="b"/>
        <c:title>
          <c:tx>
            <c:rich>
              <a:bodyPr/>
              <a:lstStyle/>
              <a:p>
                <a:pPr>
                  <a:defRPr/>
                </a:pPr>
                <a:r>
                  <a:rPr lang="en-US"/>
                  <a:t>Prevalence</a:t>
                </a:r>
                <a:endParaRPr lang="ru-RU"/>
              </a:p>
            </c:rich>
          </c:tx>
          <c:layout>
            <c:manualLayout>
              <c:xMode val="edge"/>
              <c:yMode val="edge"/>
              <c:x val="0.47722378639802154"/>
              <c:y val="0.88102795631087105"/>
            </c:manualLayout>
          </c:layout>
          <c:overlay val="0"/>
        </c:title>
        <c:numFmt formatCode="0" sourceLinked="1"/>
        <c:majorTickMark val="out"/>
        <c:minorTickMark val="none"/>
        <c:tickLblPos val="nextTo"/>
        <c:crossAx val="78723264"/>
        <c:crosses val="autoZero"/>
        <c:auto val="1"/>
        <c:lblAlgn val="ctr"/>
        <c:lblOffset val="100"/>
        <c:noMultiLvlLbl val="0"/>
      </c:catAx>
      <c:valAx>
        <c:axId val="78723264"/>
        <c:scaling>
          <c:orientation val="minMax"/>
        </c:scaling>
        <c:delete val="0"/>
        <c:axPos val="l"/>
        <c:title>
          <c:tx>
            <c:rich>
              <a:bodyPr rot="-5400000" vert="horz"/>
              <a:lstStyle/>
              <a:p>
                <a:pPr>
                  <a:defRPr/>
                </a:pPr>
                <a:r>
                  <a:rPr lang="en-US"/>
                  <a:t>Frequency, %</a:t>
                </a:r>
                <a:endParaRPr lang="ru-RU"/>
              </a:p>
            </c:rich>
          </c:tx>
          <c:layout>
            <c:manualLayout>
              <c:xMode val="edge"/>
              <c:yMode val="edge"/>
              <c:x val="4.810582372132258E-3"/>
              <c:y val="0.12241174933953708"/>
            </c:manualLayout>
          </c:layout>
          <c:overlay val="0"/>
        </c:title>
        <c:numFmt formatCode="0" sourceLinked="1"/>
        <c:majorTickMark val="out"/>
        <c:minorTickMark val="none"/>
        <c:tickLblPos val="nextTo"/>
        <c:crossAx val="50685440"/>
        <c:crosses val="autoZero"/>
        <c:crossBetween val="between"/>
      </c:valAx>
    </c:plotArea>
    <c:plotVisOnly val="1"/>
    <c:dispBlanksAs val="gap"/>
    <c:showDLblsOverMax val="0"/>
  </c:chart>
  <c:txPr>
    <a:bodyPr/>
    <a:lstStyle/>
    <a:p>
      <a:pPr>
        <a:defRPr sz="16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376235672351736"/>
          <c:y val="7.3634914035961022E-2"/>
          <c:w val="0.82623756090593103"/>
          <c:h val="0.72589338613375087"/>
        </c:manualLayout>
      </c:layout>
      <c:barChart>
        <c:barDir val="col"/>
        <c:grouping val="clustered"/>
        <c:varyColors val="0"/>
        <c:ser>
          <c:idx val="1"/>
          <c:order val="0"/>
          <c:tx>
            <c:strRef>
              <c:f>'H-taxon'!$AO$2</c:f>
              <c:strCache>
                <c:ptCount val="1"/>
                <c:pt idx="0">
                  <c:v>jp</c:v>
                </c:pt>
              </c:strCache>
            </c:strRef>
          </c:tx>
          <c:spPr>
            <a:pattFill prst="pct50">
              <a:fgClr>
                <a:schemeClr val="tx1"/>
              </a:fgClr>
              <a:bgClr>
                <a:schemeClr val="bg1"/>
              </a:bgClr>
            </a:pattFill>
            <a:ln>
              <a:solidFill>
                <a:schemeClr val="tx1"/>
              </a:solidFill>
            </a:ln>
          </c:spPr>
          <c:invertIfNegative val="0"/>
          <c:cat>
            <c:numRef>
              <c:f>'H-taxon'!$AM$37:$AM$45</c:f>
              <c:numCache>
                <c:formatCode>0</c:formatCode>
                <c:ptCount val="9"/>
                <c:pt idx="0">
                  <c:v>10</c:v>
                </c:pt>
                <c:pt idx="1">
                  <c:v>20</c:v>
                </c:pt>
                <c:pt idx="2">
                  <c:v>30</c:v>
                </c:pt>
                <c:pt idx="3">
                  <c:v>40</c:v>
                </c:pt>
                <c:pt idx="4">
                  <c:v>50</c:v>
                </c:pt>
                <c:pt idx="5">
                  <c:v>60</c:v>
                </c:pt>
                <c:pt idx="6">
                  <c:v>70</c:v>
                </c:pt>
                <c:pt idx="7">
                  <c:v>80</c:v>
                </c:pt>
                <c:pt idx="8">
                  <c:v>90</c:v>
                </c:pt>
              </c:numCache>
            </c:numRef>
          </c:cat>
          <c:val>
            <c:numRef>
              <c:f>'H-taxon'!$AP$37:$AP$45</c:f>
              <c:numCache>
                <c:formatCode>0</c:formatCode>
                <c:ptCount val="9"/>
                <c:pt idx="0">
                  <c:v>36.363636363636367</c:v>
                </c:pt>
                <c:pt idx="1">
                  <c:v>6.0606060606060606</c:v>
                </c:pt>
                <c:pt idx="2">
                  <c:v>3.0303030303030303</c:v>
                </c:pt>
                <c:pt idx="3">
                  <c:v>3.0303030303030303</c:v>
                </c:pt>
                <c:pt idx="4">
                  <c:v>18.181818181818183</c:v>
                </c:pt>
                <c:pt idx="5">
                  <c:v>9.0909090909090917</c:v>
                </c:pt>
                <c:pt idx="6">
                  <c:v>9.0909090909090917</c:v>
                </c:pt>
                <c:pt idx="7">
                  <c:v>9.0909090909090917</c:v>
                </c:pt>
                <c:pt idx="8">
                  <c:v>6.0606060606060606</c:v>
                </c:pt>
              </c:numCache>
            </c:numRef>
          </c:val>
        </c:ser>
        <c:ser>
          <c:idx val="0"/>
          <c:order val="1"/>
          <c:tx>
            <c:strRef>
              <c:f>'H-taxon'!$AN$2</c:f>
              <c:strCache>
                <c:ptCount val="1"/>
                <c:pt idx="0">
                  <c:v>az</c:v>
                </c:pt>
              </c:strCache>
            </c:strRef>
          </c:tx>
          <c:spPr>
            <a:noFill/>
            <a:ln>
              <a:solidFill>
                <a:schemeClr val="tx1"/>
              </a:solidFill>
              <a:prstDash val="solid"/>
            </a:ln>
          </c:spPr>
          <c:invertIfNegative val="0"/>
          <c:cat>
            <c:numRef>
              <c:f>'H-taxon'!$AM$37:$AM$45</c:f>
              <c:numCache>
                <c:formatCode>0</c:formatCode>
                <c:ptCount val="9"/>
                <c:pt idx="0">
                  <c:v>10</c:v>
                </c:pt>
                <c:pt idx="1">
                  <c:v>20</c:v>
                </c:pt>
                <c:pt idx="2">
                  <c:v>30</c:v>
                </c:pt>
                <c:pt idx="3">
                  <c:v>40</c:v>
                </c:pt>
                <c:pt idx="4">
                  <c:v>50</c:v>
                </c:pt>
                <c:pt idx="5">
                  <c:v>60</c:v>
                </c:pt>
                <c:pt idx="6">
                  <c:v>70</c:v>
                </c:pt>
                <c:pt idx="7">
                  <c:v>80</c:v>
                </c:pt>
                <c:pt idx="8">
                  <c:v>90</c:v>
                </c:pt>
              </c:numCache>
            </c:numRef>
          </c:cat>
          <c:val>
            <c:numRef>
              <c:f>'H-taxon'!$AO$37:$AO$42</c:f>
              <c:numCache>
                <c:formatCode>0</c:formatCode>
                <c:ptCount val="6"/>
                <c:pt idx="0">
                  <c:v>45.744680851063826</c:v>
                </c:pt>
                <c:pt idx="1">
                  <c:v>23.404255319148938</c:v>
                </c:pt>
                <c:pt idx="2">
                  <c:v>18.085106382978722</c:v>
                </c:pt>
                <c:pt idx="3">
                  <c:v>8.5106382978723403</c:v>
                </c:pt>
                <c:pt idx="4">
                  <c:v>2.1276595744680851</c:v>
                </c:pt>
                <c:pt idx="5">
                  <c:v>2.1276595744680851</c:v>
                </c:pt>
              </c:numCache>
            </c:numRef>
          </c:val>
        </c:ser>
        <c:dLbls>
          <c:showLegendKey val="0"/>
          <c:showVal val="0"/>
          <c:showCatName val="0"/>
          <c:showSerName val="0"/>
          <c:showPercent val="0"/>
          <c:showBubbleSize val="0"/>
        </c:dLbls>
        <c:gapWidth val="150"/>
        <c:axId val="50684928"/>
        <c:axId val="50421760"/>
      </c:barChart>
      <c:catAx>
        <c:axId val="50684928"/>
        <c:scaling>
          <c:orientation val="minMax"/>
        </c:scaling>
        <c:delete val="0"/>
        <c:axPos val="b"/>
        <c:title>
          <c:tx>
            <c:rich>
              <a:bodyPr/>
              <a:lstStyle/>
              <a:p>
                <a:pPr>
                  <a:defRPr/>
                </a:pPr>
                <a:r>
                  <a:rPr lang="en-US"/>
                  <a:t>Prevalence</a:t>
                </a:r>
                <a:endParaRPr lang="ru-RU"/>
              </a:p>
            </c:rich>
          </c:tx>
          <c:layout>
            <c:manualLayout>
              <c:xMode val="edge"/>
              <c:yMode val="edge"/>
              <c:x val="0.41485756711648508"/>
              <c:y val="0.90217556301932622"/>
            </c:manualLayout>
          </c:layout>
          <c:overlay val="0"/>
        </c:title>
        <c:numFmt formatCode="0" sourceLinked="1"/>
        <c:majorTickMark val="out"/>
        <c:minorTickMark val="none"/>
        <c:tickLblPos val="nextTo"/>
        <c:crossAx val="50421760"/>
        <c:crosses val="autoZero"/>
        <c:auto val="1"/>
        <c:lblAlgn val="ctr"/>
        <c:lblOffset val="100"/>
        <c:noMultiLvlLbl val="0"/>
      </c:catAx>
      <c:valAx>
        <c:axId val="50421760"/>
        <c:scaling>
          <c:orientation val="minMax"/>
        </c:scaling>
        <c:delete val="0"/>
        <c:axPos val="l"/>
        <c:title>
          <c:tx>
            <c:rich>
              <a:bodyPr rot="-5400000" vert="horz"/>
              <a:lstStyle/>
              <a:p>
                <a:pPr>
                  <a:defRPr/>
                </a:pPr>
                <a:r>
                  <a:rPr lang="en-US"/>
                  <a:t>Frequency, %</a:t>
                </a:r>
                <a:endParaRPr lang="ru-RU"/>
              </a:p>
            </c:rich>
          </c:tx>
          <c:layout>
            <c:manualLayout>
              <c:xMode val="edge"/>
              <c:yMode val="edge"/>
              <c:x val="4.8106578802721419E-3"/>
              <c:y val="0.1808804685620585"/>
            </c:manualLayout>
          </c:layout>
          <c:overlay val="0"/>
        </c:title>
        <c:numFmt formatCode="0" sourceLinked="1"/>
        <c:majorTickMark val="out"/>
        <c:minorTickMark val="none"/>
        <c:tickLblPos val="nextTo"/>
        <c:crossAx val="50684928"/>
        <c:crosses val="autoZero"/>
        <c:crossBetween val="between"/>
      </c:valAx>
    </c:plotArea>
    <c:plotVisOnly val="1"/>
    <c:dispBlanksAs val="gap"/>
    <c:showDLblsOverMax val="0"/>
  </c:chart>
  <c:txPr>
    <a:bodyPr/>
    <a:lstStyle/>
    <a:p>
      <a:pPr>
        <a:defRPr sz="1600"/>
      </a:pPr>
      <a:endParaRPr lang="ru-RU"/>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10504544755812"/>
          <c:y val="5.23903776773341E-2"/>
          <c:w val="0.8066585278178553"/>
          <c:h val="0.7156247989989416"/>
        </c:manualLayout>
      </c:layout>
      <c:barChart>
        <c:barDir val="col"/>
        <c:grouping val="clustered"/>
        <c:varyColors val="0"/>
        <c:ser>
          <c:idx val="1"/>
          <c:order val="0"/>
          <c:tx>
            <c:strRef>
              <c:f>'H-taxon'!$AO$2</c:f>
              <c:strCache>
                <c:ptCount val="1"/>
                <c:pt idx="0">
                  <c:v>jp</c:v>
                </c:pt>
              </c:strCache>
            </c:strRef>
          </c:tx>
          <c:spPr>
            <a:pattFill prst="pct50">
              <a:fgClr>
                <a:schemeClr val="tx1"/>
              </a:fgClr>
              <a:bgClr>
                <a:schemeClr val="bg1"/>
              </a:bgClr>
            </a:pattFill>
            <a:ln>
              <a:solidFill>
                <a:schemeClr val="tx1"/>
              </a:solidFill>
            </a:ln>
          </c:spPr>
          <c:invertIfNegative val="0"/>
          <c:cat>
            <c:numRef>
              <c:f>'H-taxon'!$AL$222:$AL$231</c:f>
              <c:numCache>
                <c:formatCode>0</c:formatCode>
                <c:ptCount val="10"/>
                <c:pt idx="0">
                  <c:v>10</c:v>
                </c:pt>
                <c:pt idx="1">
                  <c:v>20</c:v>
                </c:pt>
                <c:pt idx="2">
                  <c:v>30</c:v>
                </c:pt>
                <c:pt idx="3">
                  <c:v>40</c:v>
                </c:pt>
                <c:pt idx="4">
                  <c:v>50</c:v>
                </c:pt>
                <c:pt idx="5">
                  <c:v>60</c:v>
                </c:pt>
                <c:pt idx="6">
                  <c:v>70</c:v>
                </c:pt>
                <c:pt idx="7">
                  <c:v>80</c:v>
                </c:pt>
                <c:pt idx="8">
                  <c:v>90</c:v>
                </c:pt>
                <c:pt idx="9">
                  <c:v>100</c:v>
                </c:pt>
              </c:numCache>
            </c:numRef>
          </c:cat>
          <c:val>
            <c:numRef>
              <c:f>'H-taxon'!$AO$222:$AO$231</c:f>
              <c:numCache>
                <c:formatCode>0</c:formatCode>
                <c:ptCount val="10"/>
                <c:pt idx="0">
                  <c:v>16.666666666666668</c:v>
                </c:pt>
                <c:pt idx="1">
                  <c:v>10.416666666666666</c:v>
                </c:pt>
                <c:pt idx="2">
                  <c:v>8.3333333333333339</c:v>
                </c:pt>
                <c:pt idx="3">
                  <c:v>2.0833333333333335</c:v>
                </c:pt>
                <c:pt idx="4">
                  <c:v>8.3333333333333339</c:v>
                </c:pt>
                <c:pt idx="5">
                  <c:v>12.5</c:v>
                </c:pt>
                <c:pt idx="6">
                  <c:v>16.666666666666668</c:v>
                </c:pt>
                <c:pt idx="7">
                  <c:v>6.25</c:v>
                </c:pt>
                <c:pt idx="8">
                  <c:v>10.416666666666666</c:v>
                </c:pt>
                <c:pt idx="9">
                  <c:v>8.3333333333333339</c:v>
                </c:pt>
              </c:numCache>
            </c:numRef>
          </c:val>
        </c:ser>
        <c:ser>
          <c:idx val="0"/>
          <c:order val="1"/>
          <c:tx>
            <c:strRef>
              <c:f>'H-taxon'!$AN$2</c:f>
              <c:strCache>
                <c:ptCount val="1"/>
                <c:pt idx="0">
                  <c:v>az</c:v>
                </c:pt>
              </c:strCache>
            </c:strRef>
          </c:tx>
          <c:spPr>
            <a:noFill/>
            <a:ln>
              <a:solidFill>
                <a:schemeClr val="tx1"/>
              </a:solidFill>
              <a:prstDash val="solid"/>
            </a:ln>
          </c:spPr>
          <c:invertIfNegative val="0"/>
          <c:cat>
            <c:numRef>
              <c:f>'H-taxon'!$AL$222:$AL$231</c:f>
              <c:numCache>
                <c:formatCode>0</c:formatCode>
                <c:ptCount val="10"/>
                <c:pt idx="0">
                  <c:v>10</c:v>
                </c:pt>
                <c:pt idx="1">
                  <c:v>20</c:v>
                </c:pt>
                <c:pt idx="2">
                  <c:v>30</c:v>
                </c:pt>
                <c:pt idx="3">
                  <c:v>40</c:v>
                </c:pt>
                <c:pt idx="4">
                  <c:v>50</c:v>
                </c:pt>
                <c:pt idx="5">
                  <c:v>60</c:v>
                </c:pt>
                <c:pt idx="6">
                  <c:v>70</c:v>
                </c:pt>
                <c:pt idx="7">
                  <c:v>80</c:v>
                </c:pt>
                <c:pt idx="8">
                  <c:v>90</c:v>
                </c:pt>
                <c:pt idx="9">
                  <c:v>100</c:v>
                </c:pt>
              </c:numCache>
            </c:numRef>
          </c:cat>
          <c:val>
            <c:numRef>
              <c:f>'H-taxon'!$AN$222:$AN$231</c:f>
              <c:numCache>
                <c:formatCode>0</c:formatCode>
                <c:ptCount val="10"/>
                <c:pt idx="0">
                  <c:v>33.87096774193548</c:v>
                </c:pt>
                <c:pt idx="1">
                  <c:v>14.516129032258064</c:v>
                </c:pt>
                <c:pt idx="2">
                  <c:v>4.838709677419355</c:v>
                </c:pt>
                <c:pt idx="3">
                  <c:v>1.6129032258064515</c:v>
                </c:pt>
                <c:pt idx="4">
                  <c:v>4.838709677419355</c:v>
                </c:pt>
                <c:pt idx="5">
                  <c:v>1.6129032258064515</c:v>
                </c:pt>
                <c:pt idx="6">
                  <c:v>12.903225806451612</c:v>
                </c:pt>
                <c:pt idx="7">
                  <c:v>9.67741935483871</c:v>
                </c:pt>
                <c:pt idx="8">
                  <c:v>11.290322580645162</c:v>
                </c:pt>
                <c:pt idx="9">
                  <c:v>4.838709677419355</c:v>
                </c:pt>
              </c:numCache>
            </c:numRef>
          </c:val>
        </c:ser>
        <c:dLbls>
          <c:showLegendKey val="0"/>
          <c:showVal val="0"/>
          <c:showCatName val="0"/>
          <c:showSerName val="0"/>
          <c:showPercent val="0"/>
          <c:showBubbleSize val="0"/>
        </c:dLbls>
        <c:gapWidth val="150"/>
        <c:axId val="50685952"/>
        <c:axId val="50423488"/>
      </c:barChart>
      <c:catAx>
        <c:axId val="50685952"/>
        <c:scaling>
          <c:orientation val="minMax"/>
        </c:scaling>
        <c:delete val="0"/>
        <c:axPos val="b"/>
        <c:title>
          <c:tx>
            <c:rich>
              <a:bodyPr/>
              <a:lstStyle/>
              <a:p>
                <a:pPr>
                  <a:defRPr/>
                </a:pPr>
                <a:r>
                  <a:rPr lang="en-US"/>
                  <a:t>Prevalence</a:t>
                </a:r>
                <a:endParaRPr lang="ru-RU"/>
              </a:p>
            </c:rich>
          </c:tx>
          <c:layout>
            <c:manualLayout>
              <c:xMode val="edge"/>
              <c:yMode val="edge"/>
              <c:x val="0.41949679793243444"/>
              <c:y val="0.88102795631087105"/>
            </c:manualLayout>
          </c:layout>
          <c:overlay val="0"/>
        </c:title>
        <c:numFmt formatCode="0" sourceLinked="1"/>
        <c:majorTickMark val="out"/>
        <c:minorTickMark val="none"/>
        <c:tickLblPos val="nextTo"/>
        <c:crossAx val="50423488"/>
        <c:crosses val="autoZero"/>
        <c:auto val="1"/>
        <c:lblAlgn val="ctr"/>
        <c:lblOffset val="100"/>
        <c:noMultiLvlLbl val="0"/>
      </c:catAx>
      <c:valAx>
        <c:axId val="50423488"/>
        <c:scaling>
          <c:orientation val="minMax"/>
        </c:scaling>
        <c:delete val="0"/>
        <c:axPos val="l"/>
        <c:title>
          <c:tx>
            <c:rich>
              <a:bodyPr rot="-5400000" vert="horz"/>
              <a:lstStyle/>
              <a:p>
                <a:pPr>
                  <a:defRPr/>
                </a:pPr>
                <a:r>
                  <a:rPr lang="en-US"/>
                  <a:t>Frequency, %</a:t>
                </a:r>
                <a:endParaRPr lang="ru-RU"/>
              </a:p>
            </c:rich>
          </c:tx>
          <c:layout>
            <c:manualLayout>
              <c:xMode val="edge"/>
              <c:yMode val="edge"/>
              <c:x val="4.810582372132258E-3"/>
              <c:y val="0.20108692973463191"/>
            </c:manualLayout>
          </c:layout>
          <c:overlay val="0"/>
        </c:title>
        <c:numFmt formatCode="0" sourceLinked="1"/>
        <c:majorTickMark val="out"/>
        <c:minorTickMark val="none"/>
        <c:tickLblPos val="nextTo"/>
        <c:crossAx val="50685952"/>
        <c:crosses val="autoZero"/>
        <c:crossBetween val="between"/>
      </c:valAx>
    </c:plotArea>
    <c:plotVisOnly val="1"/>
    <c:dispBlanksAs val="gap"/>
    <c:showDLblsOverMax val="0"/>
  </c:chart>
  <c:txPr>
    <a:bodyPr/>
    <a:lstStyle/>
    <a:p>
      <a:pPr>
        <a:defRPr sz="16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yVal>
            <c:numRef>
              <c:f>Лист2!$A$2:$A$125</c:f>
              <c:numCache>
                <c:formatCode>General</c:formatCode>
                <c:ptCount val="124"/>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2</c:v>
                </c:pt>
                <c:pt idx="17">
                  <c:v>2</c:v>
                </c:pt>
                <c:pt idx="18">
                  <c:v>2</c:v>
                </c:pt>
                <c:pt idx="19">
                  <c:v>2</c:v>
                </c:pt>
                <c:pt idx="20">
                  <c:v>2</c:v>
                </c:pt>
                <c:pt idx="21">
                  <c:v>2</c:v>
                </c:pt>
                <c:pt idx="22">
                  <c:v>2</c:v>
                </c:pt>
                <c:pt idx="23">
                  <c:v>2</c:v>
                </c:pt>
                <c:pt idx="24">
                  <c:v>2</c:v>
                </c:pt>
                <c:pt idx="25">
                  <c:v>2</c:v>
                </c:pt>
                <c:pt idx="26">
                  <c:v>2</c:v>
                </c:pt>
                <c:pt idx="27">
                  <c:v>2</c:v>
                </c:pt>
                <c:pt idx="28">
                  <c:v>2</c:v>
                </c:pt>
                <c:pt idx="29">
                  <c:v>2</c:v>
                </c:pt>
                <c:pt idx="30">
                  <c:v>2</c:v>
                </c:pt>
                <c:pt idx="31">
                  <c:v>2</c:v>
                </c:pt>
                <c:pt idx="32">
                  <c:v>2</c:v>
                </c:pt>
                <c:pt idx="33">
                  <c:v>3</c:v>
                </c:pt>
                <c:pt idx="34">
                  <c:v>3</c:v>
                </c:pt>
                <c:pt idx="35">
                  <c:v>3</c:v>
                </c:pt>
                <c:pt idx="36">
                  <c:v>3</c:v>
                </c:pt>
                <c:pt idx="37">
                  <c:v>3</c:v>
                </c:pt>
                <c:pt idx="38">
                  <c:v>3</c:v>
                </c:pt>
                <c:pt idx="39">
                  <c:v>3</c:v>
                </c:pt>
                <c:pt idx="40">
                  <c:v>3</c:v>
                </c:pt>
                <c:pt idx="41">
                  <c:v>3</c:v>
                </c:pt>
                <c:pt idx="42">
                  <c:v>3</c:v>
                </c:pt>
                <c:pt idx="43">
                  <c:v>3</c:v>
                </c:pt>
                <c:pt idx="44">
                  <c:v>4</c:v>
                </c:pt>
                <c:pt idx="45">
                  <c:v>4</c:v>
                </c:pt>
                <c:pt idx="46">
                  <c:v>4</c:v>
                </c:pt>
                <c:pt idx="47">
                  <c:v>4</c:v>
                </c:pt>
                <c:pt idx="48">
                  <c:v>4</c:v>
                </c:pt>
                <c:pt idx="49">
                  <c:v>4</c:v>
                </c:pt>
                <c:pt idx="50">
                  <c:v>4</c:v>
                </c:pt>
                <c:pt idx="51">
                  <c:v>4</c:v>
                </c:pt>
                <c:pt idx="52">
                  <c:v>4</c:v>
                </c:pt>
                <c:pt idx="53">
                  <c:v>4</c:v>
                </c:pt>
                <c:pt idx="54">
                  <c:v>5</c:v>
                </c:pt>
                <c:pt idx="55">
                  <c:v>5</c:v>
                </c:pt>
                <c:pt idx="56">
                  <c:v>5</c:v>
                </c:pt>
                <c:pt idx="57">
                  <c:v>5</c:v>
                </c:pt>
                <c:pt idx="58">
                  <c:v>6</c:v>
                </c:pt>
                <c:pt idx="59">
                  <c:v>6</c:v>
                </c:pt>
                <c:pt idx="60">
                  <c:v>6</c:v>
                </c:pt>
                <c:pt idx="61">
                  <c:v>6</c:v>
                </c:pt>
                <c:pt idx="62">
                  <c:v>6</c:v>
                </c:pt>
                <c:pt idx="63">
                  <c:v>7</c:v>
                </c:pt>
                <c:pt idx="64">
                  <c:v>7</c:v>
                </c:pt>
                <c:pt idx="65">
                  <c:v>7</c:v>
                </c:pt>
                <c:pt idx="66">
                  <c:v>7</c:v>
                </c:pt>
                <c:pt idx="67">
                  <c:v>7</c:v>
                </c:pt>
                <c:pt idx="68">
                  <c:v>7</c:v>
                </c:pt>
                <c:pt idx="69">
                  <c:v>7</c:v>
                </c:pt>
                <c:pt idx="70">
                  <c:v>8</c:v>
                </c:pt>
                <c:pt idx="71">
                  <c:v>8</c:v>
                </c:pt>
                <c:pt idx="72">
                  <c:v>8</c:v>
                </c:pt>
                <c:pt idx="73">
                  <c:v>8</c:v>
                </c:pt>
                <c:pt idx="74">
                  <c:v>8</c:v>
                </c:pt>
                <c:pt idx="75">
                  <c:v>8</c:v>
                </c:pt>
                <c:pt idx="76">
                  <c:v>8</c:v>
                </c:pt>
                <c:pt idx="77">
                  <c:v>8</c:v>
                </c:pt>
                <c:pt idx="78">
                  <c:v>10</c:v>
                </c:pt>
                <c:pt idx="79">
                  <c:v>10</c:v>
                </c:pt>
                <c:pt idx="80">
                  <c:v>10</c:v>
                </c:pt>
                <c:pt idx="81">
                  <c:v>11</c:v>
                </c:pt>
                <c:pt idx="82">
                  <c:v>11</c:v>
                </c:pt>
                <c:pt idx="83">
                  <c:v>12</c:v>
                </c:pt>
                <c:pt idx="84">
                  <c:v>13</c:v>
                </c:pt>
                <c:pt idx="85">
                  <c:v>15</c:v>
                </c:pt>
                <c:pt idx="86">
                  <c:v>15</c:v>
                </c:pt>
                <c:pt idx="87">
                  <c:v>15</c:v>
                </c:pt>
                <c:pt idx="88">
                  <c:v>16</c:v>
                </c:pt>
                <c:pt idx="89">
                  <c:v>17</c:v>
                </c:pt>
                <c:pt idx="90">
                  <c:v>17</c:v>
                </c:pt>
                <c:pt idx="91">
                  <c:v>18</c:v>
                </c:pt>
                <c:pt idx="92">
                  <c:v>18</c:v>
                </c:pt>
                <c:pt idx="93">
                  <c:v>19</c:v>
                </c:pt>
                <c:pt idx="94">
                  <c:v>20</c:v>
                </c:pt>
                <c:pt idx="95">
                  <c:v>20</c:v>
                </c:pt>
                <c:pt idx="96">
                  <c:v>21</c:v>
                </c:pt>
                <c:pt idx="97">
                  <c:v>22</c:v>
                </c:pt>
                <c:pt idx="98">
                  <c:v>22</c:v>
                </c:pt>
                <c:pt idx="99">
                  <c:v>24</c:v>
                </c:pt>
                <c:pt idx="100">
                  <c:v>24</c:v>
                </c:pt>
                <c:pt idx="101">
                  <c:v>25</c:v>
                </c:pt>
                <c:pt idx="102">
                  <c:v>26</c:v>
                </c:pt>
                <c:pt idx="103">
                  <c:v>27</c:v>
                </c:pt>
                <c:pt idx="104">
                  <c:v>30</c:v>
                </c:pt>
                <c:pt idx="105">
                  <c:v>30</c:v>
                </c:pt>
                <c:pt idx="106">
                  <c:v>31</c:v>
                </c:pt>
                <c:pt idx="107">
                  <c:v>32</c:v>
                </c:pt>
                <c:pt idx="108">
                  <c:v>34</c:v>
                </c:pt>
                <c:pt idx="109">
                  <c:v>36</c:v>
                </c:pt>
                <c:pt idx="110">
                  <c:v>37</c:v>
                </c:pt>
                <c:pt idx="111">
                  <c:v>39</c:v>
                </c:pt>
                <c:pt idx="112">
                  <c:v>39</c:v>
                </c:pt>
                <c:pt idx="113">
                  <c:v>40</c:v>
                </c:pt>
                <c:pt idx="114">
                  <c:v>42</c:v>
                </c:pt>
                <c:pt idx="115">
                  <c:v>43</c:v>
                </c:pt>
                <c:pt idx="116">
                  <c:v>48</c:v>
                </c:pt>
                <c:pt idx="117">
                  <c:v>50</c:v>
                </c:pt>
                <c:pt idx="118">
                  <c:v>55</c:v>
                </c:pt>
                <c:pt idx="119">
                  <c:v>70</c:v>
                </c:pt>
                <c:pt idx="120">
                  <c:v>75</c:v>
                </c:pt>
                <c:pt idx="121">
                  <c:v>93</c:v>
                </c:pt>
                <c:pt idx="122">
                  <c:v>100</c:v>
                </c:pt>
                <c:pt idx="123">
                  <c:v>123</c:v>
                </c:pt>
              </c:numCache>
            </c:numRef>
          </c:yVal>
          <c:smooth val="0"/>
        </c:ser>
        <c:dLbls>
          <c:showLegendKey val="0"/>
          <c:showVal val="0"/>
          <c:showCatName val="0"/>
          <c:showSerName val="0"/>
          <c:showPercent val="0"/>
          <c:showBubbleSize val="0"/>
        </c:dLbls>
        <c:axId val="50425792"/>
        <c:axId val="50426368"/>
      </c:scatterChart>
      <c:valAx>
        <c:axId val="50425792"/>
        <c:scaling>
          <c:orientation val="minMax"/>
          <c:max val="125"/>
          <c:min val="0"/>
        </c:scaling>
        <c:delete val="0"/>
        <c:axPos val="b"/>
        <c:majorTickMark val="out"/>
        <c:minorTickMark val="none"/>
        <c:tickLblPos val="nextTo"/>
        <c:crossAx val="50426368"/>
        <c:crosses val="autoZero"/>
        <c:crossBetween val="midCat"/>
      </c:valAx>
      <c:valAx>
        <c:axId val="50426368"/>
        <c:scaling>
          <c:orientation val="minMax"/>
          <c:max val="100"/>
        </c:scaling>
        <c:delete val="0"/>
        <c:axPos val="l"/>
        <c:numFmt formatCode="General" sourceLinked="1"/>
        <c:majorTickMark val="out"/>
        <c:minorTickMark val="none"/>
        <c:tickLblPos val="nextTo"/>
        <c:crossAx val="50425792"/>
        <c:crosses val="autoZero"/>
        <c:crossBetween val="midCat"/>
        <c:majorUnit val="10"/>
        <c:minorUnit val="5"/>
      </c:valAx>
    </c:plotArea>
    <c:plotVisOnly val="1"/>
    <c:dispBlanksAs val="gap"/>
    <c:showDLblsOverMax val="0"/>
  </c:chart>
  <c:txPr>
    <a:bodyPr/>
    <a:lstStyle/>
    <a:p>
      <a:pPr>
        <a:defRPr sz="1400"/>
      </a:pPr>
      <a:endParaRPr lang="ru-RU"/>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0.39758</cdr:x>
      <cdr:y>0.04924</cdr:y>
    </cdr:from>
    <cdr:to>
      <cdr:x>0.89083</cdr:x>
      <cdr:y>0.2708</cdr:y>
    </cdr:to>
    <cdr:sp macro="" textlink="">
      <cdr:nvSpPr>
        <cdr:cNvPr id="2" name="TextBox 1"/>
        <cdr:cNvSpPr txBox="1"/>
      </cdr:nvSpPr>
      <cdr:spPr>
        <a:xfrm xmlns:a="http://schemas.openxmlformats.org/drawingml/2006/main">
          <a:off x="1835696" y="144016"/>
          <a:ext cx="2277370" cy="6480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uk-UA" sz="2400" dirty="0" err="1" smtClean="0"/>
            <a:t>Одномодальний</a:t>
          </a:r>
          <a:endParaRPr lang="ru-RU" sz="2400" dirty="0"/>
        </a:p>
      </cdr:txBody>
    </cdr:sp>
  </cdr:relSizeAnchor>
</c:userShapes>
</file>

<file path=ppt/drawings/drawing2.xml><?xml version="1.0" encoding="utf-8"?>
<c:userShapes xmlns:c="http://schemas.openxmlformats.org/drawingml/2006/chart">
  <cdr:relSizeAnchor xmlns:cdr="http://schemas.openxmlformats.org/drawingml/2006/chartDrawing">
    <cdr:from>
      <cdr:x>0.28043</cdr:x>
      <cdr:y>0.69312</cdr:y>
    </cdr:from>
    <cdr:to>
      <cdr:x>0.60335</cdr:x>
      <cdr:y>0.76135</cdr:y>
    </cdr:to>
    <cdr:sp macro="" textlink="">
      <cdr:nvSpPr>
        <cdr:cNvPr id="3" name="TextBox 2"/>
        <cdr:cNvSpPr txBox="1"/>
      </cdr:nvSpPr>
      <cdr:spPr>
        <a:xfrm xmlns:a="http://schemas.openxmlformats.org/drawingml/2006/main">
          <a:off x="1282105" y="3096344"/>
          <a:ext cx="1476390" cy="3047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800" dirty="0" err="1"/>
            <a:t>Середнє</a:t>
          </a:r>
          <a:r>
            <a:rPr lang="ru-RU" sz="1800" dirty="0"/>
            <a:t> = 14,4</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218335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78418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01689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179076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2258201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C050234-B75A-4DC4-B6CF-0CF7BC113944}" type="datetimeFigureOut">
              <a:rPr lang="ru-RU" smtClean="0"/>
              <a:t>22.04.2019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95606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C050234-B75A-4DC4-B6CF-0CF7BC113944}" type="datetimeFigureOut">
              <a:rPr lang="ru-RU" smtClean="0"/>
              <a:t>22.04.2019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19229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C050234-B75A-4DC4-B6CF-0CF7BC113944}" type="datetimeFigureOut">
              <a:rPr lang="ru-RU" smtClean="0"/>
              <a:t>22.04.2019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78242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050234-B75A-4DC4-B6CF-0CF7BC113944}" type="datetimeFigureOut">
              <a:rPr lang="ru-RU" smtClean="0"/>
              <a:t>22.04.2019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28116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050234-B75A-4DC4-B6CF-0CF7BC113944}" type="datetimeFigureOut">
              <a:rPr lang="ru-RU" smtClean="0"/>
              <a:t>22.04.2019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99742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050234-B75A-4DC4-B6CF-0CF7BC113944}" type="datetimeFigureOut">
              <a:rPr lang="ru-RU" smtClean="0"/>
              <a:t>22.04.2019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F931B28-FE60-415C-AC9C-298061E2D2FD}" type="slidenum">
              <a:rPr lang="ru-RU" smtClean="0"/>
              <a:t>‹#›</a:t>
            </a:fld>
            <a:endParaRPr lang="ru-RU"/>
          </a:p>
        </p:txBody>
      </p:sp>
    </p:spTree>
    <p:extLst>
      <p:ext uri="{BB962C8B-B14F-4D97-AF65-F5344CB8AC3E}">
        <p14:creationId xmlns:p14="http://schemas.microsoft.com/office/powerpoint/2010/main" val="392136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50234-B75A-4DC4-B6CF-0CF7BC113944}" type="datetimeFigureOut">
              <a:rPr lang="ru-RU" smtClean="0"/>
              <a:t>22.04.2019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931B28-FE60-415C-AC9C-298061E2D2FD}" type="slidenum">
              <a:rPr lang="ru-RU" smtClean="0"/>
              <a:t>‹#›</a:t>
            </a:fld>
            <a:endParaRPr lang="ru-RU"/>
          </a:p>
        </p:txBody>
      </p:sp>
    </p:spTree>
    <p:extLst>
      <p:ext uri="{BB962C8B-B14F-4D97-AF65-F5344CB8AC3E}">
        <p14:creationId xmlns:p14="http://schemas.microsoft.com/office/powerpoint/2010/main" val="182659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4.gif"/></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uk.wikipedia.org/wiki/%D0%9F%D0%BE%D1%85%D0%B8%D0%B1%D0%BA%D0%B0" TargetMode="External"/><Relationship Id="rId2" Type="http://schemas.openxmlformats.org/officeDocument/2006/relationships/hyperlink" Target="https://uk.wikipedia.org/wiki/%D0%94%D0%B8%D1%81%D0%BF%D0%B5%D1%80%D1%81%D1%96%D1%8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Описова статистика</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1765277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err="1" smtClean="0"/>
              <a:t>Одно-</a:t>
            </a:r>
            <a:r>
              <a:rPr lang="uk-UA" dirty="0" smtClean="0"/>
              <a:t> та бімодальний розподіл частот</a:t>
            </a:r>
            <a:endParaRPr lang="ru-RU" dirty="0"/>
          </a:p>
        </p:txBody>
      </p:sp>
      <p:graphicFrame>
        <p:nvGraphicFramePr>
          <p:cNvPr id="3" name="Диаграмма 2"/>
          <p:cNvGraphicFramePr>
            <a:graphicFrameLocks/>
          </p:cNvGraphicFramePr>
          <p:nvPr>
            <p:extLst>
              <p:ext uri="{D42A27DB-BD31-4B8C-83A1-F6EECF244321}">
                <p14:modId xmlns:p14="http://schemas.microsoft.com/office/powerpoint/2010/main" val="1034252080"/>
              </p:ext>
            </p:extLst>
          </p:nvPr>
        </p:nvGraphicFramePr>
        <p:xfrm>
          <a:off x="4572000" y="1988840"/>
          <a:ext cx="4355976"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Диаграмма 3"/>
          <p:cNvGraphicFramePr>
            <a:graphicFrameLocks/>
          </p:cNvGraphicFramePr>
          <p:nvPr>
            <p:extLst>
              <p:ext uri="{D42A27DB-BD31-4B8C-83A1-F6EECF244321}">
                <p14:modId xmlns:p14="http://schemas.microsoft.com/office/powerpoint/2010/main" val="3882220535"/>
              </p:ext>
            </p:extLst>
          </p:nvPr>
        </p:nvGraphicFramePr>
        <p:xfrm>
          <a:off x="0" y="3429000"/>
          <a:ext cx="4617122" cy="29249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Диаграмма 4"/>
          <p:cNvGraphicFramePr>
            <a:graphicFrameLocks/>
          </p:cNvGraphicFramePr>
          <p:nvPr>
            <p:extLst>
              <p:ext uri="{D42A27DB-BD31-4B8C-83A1-F6EECF244321}">
                <p14:modId xmlns:p14="http://schemas.microsoft.com/office/powerpoint/2010/main" val="1305643243"/>
              </p:ext>
            </p:extLst>
          </p:nvPr>
        </p:nvGraphicFramePr>
        <p:xfrm>
          <a:off x="-41206" y="921792"/>
          <a:ext cx="4367296" cy="2507208"/>
        </p:xfrm>
        <a:graphic>
          <a:graphicData uri="http://schemas.openxmlformats.org/drawingml/2006/chart">
            <c:chart xmlns:c="http://schemas.openxmlformats.org/drawingml/2006/chart" xmlns:r="http://schemas.openxmlformats.org/officeDocument/2006/relationships" r:id="rId4"/>
          </a:graphicData>
        </a:graphic>
      </p:graphicFrame>
      <p:cxnSp>
        <p:nvCxnSpPr>
          <p:cNvPr id="7" name="Прямая соединительная линия 6"/>
          <p:cNvCxnSpPr/>
          <p:nvPr/>
        </p:nvCxnSpPr>
        <p:spPr>
          <a:xfrm>
            <a:off x="1115616" y="4077072"/>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H="1" flipV="1">
            <a:off x="2555776" y="4077072"/>
            <a:ext cx="648072" cy="15841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827584" y="1700808"/>
            <a:ext cx="792088"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flipH="1" flipV="1">
            <a:off x="1979712" y="1700808"/>
            <a:ext cx="1008112"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409538" y="1335584"/>
            <a:ext cx="1470274" cy="369332"/>
          </a:xfrm>
          <a:prstGeom prst="rect">
            <a:avLst/>
          </a:prstGeom>
          <a:noFill/>
        </p:spPr>
        <p:txBody>
          <a:bodyPr wrap="none" rtlCol="0">
            <a:spAutoFit/>
          </a:bodyPr>
          <a:lstStyle/>
          <a:p>
            <a:r>
              <a:rPr lang="uk-UA" dirty="0" smtClean="0"/>
              <a:t>Бімодальний</a:t>
            </a:r>
            <a:endParaRPr lang="ru-RU" dirty="0"/>
          </a:p>
        </p:txBody>
      </p:sp>
    </p:spTree>
    <p:extLst>
      <p:ext uri="{BB962C8B-B14F-4D97-AF65-F5344CB8AC3E}">
        <p14:creationId xmlns:p14="http://schemas.microsoft.com/office/powerpoint/2010/main" val="224798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Числові характеристики рядів розподілу</a:t>
            </a:r>
            <a:endParaRPr lang="ru-RU" dirty="0"/>
          </a:p>
        </p:txBody>
      </p:sp>
      <p:sp>
        <p:nvSpPr>
          <p:cNvPr id="3" name="Прямоугольник 2"/>
          <p:cNvSpPr/>
          <p:nvPr/>
        </p:nvSpPr>
        <p:spPr>
          <a:xfrm>
            <a:off x="883070" y="1628800"/>
            <a:ext cx="7200800" cy="3046988"/>
          </a:xfrm>
          <a:prstGeom prst="rect">
            <a:avLst/>
          </a:prstGeom>
          <a:ln>
            <a:solidFill>
              <a:schemeClr val="tx1"/>
            </a:solidFill>
          </a:ln>
        </p:spPr>
        <p:txBody>
          <a:bodyPr wrap="square">
            <a:spAutoFit/>
          </a:bodyPr>
          <a:lstStyle/>
          <a:p>
            <a:r>
              <a:rPr lang="uk-UA" sz="3200" dirty="0"/>
              <a:t>Іноді виникає необхідність у більш дрібному поділі статистичного ряду. Тому, крім медіани виділяють</a:t>
            </a:r>
            <a:r>
              <a:rPr lang="uk-UA" sz="3200" b="1" dirty="0"/>
              <a:t> </a:t>
            </a:r>
            <a:r>
              <a:rPr lang="uk-UA" sz="3200" b="1" dirty="0" err="1"/>
              <a:t>квартилі</a:t>
            </a:r>
            <a:r>
              <a:rPr lang="uk-UA" sz="3200" b="1" i="1" dirty="0"/>
              <a:t> </a:t>
            </a:r>
            <a:r>
              <a:rPr lang="en-US" sz="3200" b="1" i="1" dirty="0"/>
              <a:t>Q</a:t>
            </a:r>
            <a:r>
              <a:rPr lang="en-US" sz="3200" b="1" i="1" baseline="-25000" dirty="0"/>
              <a:t>1</a:t>
            </a:r>
            <a:r>
              <a:rPr lang="en-US" sz="3200" b="1" i="1" dirty="0"/>
              <a:t>, Q</a:t>
            </a:r>
            <a:r>
              <a:rPr lang="en-US" sz="3200" b="1" i="1" baseline="-25000" dirty="0"/>
              <a:t>2</a:t>
            </a:r>
            <a:r>
              <a:rPr lang="en-US" sz="3200" b="1" i="1" dirty="0"/>
              <a:t>=Me, Q</a:t>
            </a:r>
            <a:r>
              <a:rPr lang="en-US" sz="3200" b="1" i="1" baseline="-25000" dirty="0"/>
              <a:t>3</a:t>
            </a:r>
            <a:r>
              <a:rPr lang="en-US" sz="3200" dirty="0"/>
              <a:t> </a:t>
            </a:r>
            <a:r>
              <a:rPr lang="uk-UA" sz="3200" dirty="0"/>
              <a:t>(1/4 ряду),</a:t>
            </a:r>
            <a:r>
              <a:rPr lang="uk-UA" sz="3200" b="1" dirty="0"/>
              <a:t> </a:t>
            </a:r>
            <a:r>
              <a:rPr lang="uk-UA" sz="3200" b="1" dirty="0" err="1"/>
              <a:t>квінтилі</a:t>
            </a:r>
            <a:r>
              <a:rPr lang="uk-UA" sz="3200" b="1" dirty="0"/>
              <a:t> </a:t>
            </a:r>
            <a:r>
              <a:rPr lang="en-US" sz="3200" b="1" dirty="0"/>
              <a:t>q</a:t>
            </a:r>
            <a:r>
              <a:rPr lang="uk-UA" sz="3200" b="1" baseline="-25000" dirty="0"/>
              <a:t>1,</a:t>
            </a:r>
            <a:r>
              <a:rPr lang="uk-UA" sz="3200" b="1" dirty="0"/>
              <a:t>..,</a:t>
            </a:r>
            <a:r>
              <a:rPr lang="uk-UA" sz="3200" b="1" i="1" dirty="0"/>
              <a:t> </a:t>
            </a:r>
            <a:r>
              <a:rPr lang="en-US" sz="3200" b="1" i="1" dirty="0"/>
              <a:t>q</a:t>
            </a:r>
            <a:r>
              <a:rPr lang="en-US" sz="3200" b="1" i="1" baseline="-25000" dirty="0"/>
              <a:t>4</a:t>
            </a:r>
            <a:r>
              <a:rPr lang="en-US" sz="3200" dirty="0"/>
              <a:t> </a:t>
            </a:r>
            <a:r>
              <a:rPr lang="uk-UA" sz="3200" dirty="0"/>
              <a:t>(1/5 ряду),</a:t>
            </a:r>
            <a:r>
              <a:rPr lang="uk-UA" sz="3200" b="1" dirty="0"/>
              <a:t> </a:t>
            </a:r>
            <a:r>
              <a:rPr lang="uk-UA" sz="3200" b="1" dirty="0" err="1"/>
              <a:t>децилі</a:t>
            </a:r>
            <a:r>
              <a:rPr lang="uk-UA" sz="3200" b="1" i="1" dirty="0"/>
              <a:t> </a:t>
            </a:r>
            <a:r>
              <a:rPr lang="en-US" sz="3200" b="1" i="1" dirty="0"/>
              <a:t>d</a:t>
            </a:r>
            <a:r>
              <a:rPr lang="en-US" sz="3200" b="1" i="1" baseline="-25000" dirty="0"/>
              <a:t>1</a:t>
            </a:r>
            <a:r>
              <a:rPr lang="en-US" sz="3200" b="1" i="1" dirty="0"/>
              <a:t>, d</a:t>
            </a:r>
            <a:r>
              <a:rPr lang="en-US" sz="3200" b="1" i="1" baseline="-25000" dirty="0"/>
              <a:t>2</a:t>
            </a:r>
            <a:r>
              <a:rPr lang="en-US" sz="3200" b="1" i="1" dirty="0"/>
              <a:t>,..., d</a:t>
            </a:r>
            <a:r>
              <a:rPr lang="en-US" sz="3200" b="1" i="1" baseline="-25000" dirty="0"/>
              <a:t>9</a:t>
            </a:r>
            <a:r>
              <a:rPr lang="en-US" sz="3200" dirty="0"/>
              <a:t> </a:t>
            </a:r>
            <a:r>
              <a:rPr lang="uk-UA" sz="3200" dirty="0"/>
              <a:t>(1/10 ряду).</a:t>
            </a:r>
            <a:endParaRPr lang="ru-RU" sz="3200" dirty="0"/>
          </a:p>
        </p:txBody>
      </p:sp>
    </p:spTree>
    <p:extLst>
      <p:ext uri="{BB962C8B-B14F-4D97-AF65-F5344CB8AC3E}">
        <p14:creationId xmlns:p14="http://schemas.microsoft.com/office/powerpoint/2010/main" val="210723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Коробчаста діаграма</a:t>
            </a: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602033551"/>
              </p:ext>
            </p:extLst>
          </p:nvPr>
        </p:nvGraphicFramePr>
        <p:xfrm>
          <a:off x="1403648" y="1412776"/>
          <a:ext cx="5616624" cy="5229695"/>
        </p:xfrm>
        <a:graphic>
          <a:graphicData uri="http://schemas.openxmlformats.org/presentationml/2006/ole">
            <mc:AlternateContent xmlns:mc="http://schemas.openxmlformats.org/markup-compatibility/2006">
              <mc:Choice xmlns:v="urn:schemas-microsoft-com:vml" Requires="v">
                <p:oleObj spid="_x0000_s5149" name="Unknown" r:id="rId3" imgW="2904294" imgH="3693501" progId="CorelDRAW.Graphic.14">
                  <p:embed/>
                </p:oleObj>
              </mc:Choice>
              <mc:Fallback>
                <p:oleObj name="Unknown" r:id="rId3" imgW="2904294" imgH="3693501" progId="CorelDRAW.Graphic.14">
                  <p:embed/>
                  <p:pic>
                    <p:nvPicPr>
                      <p:cNvPr id="0" name="Объект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1412776"/>
                        <a:ext cx="5616624" cy="522969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2318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Розрахунок </a:t>
            </a:r>
            <a:r>
              <a:rPr lang="uk-UA" dirty="0" err="1" smtClean="0"/>
              <a:t>квартилів</a:t>
            </a:r>
            <a:endParaRPr lang="ru-RU"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871"/>
          <a:stretch/>
        </p:blipFill>
        <p:spPr bwMode="auto">
          <a:xfrm>
            <a:off x="321814" y="1916832"/>
            <a:ext cx="8644698" cy="3539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5916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Числові</a:t>
            </a:r>
            <a:r>
              <a:rPr lang="ru-RU" dirty="0" smtClean="0"/>
              <a:t> характеристики </a:t>
            </a:r>
            <a:r>
              <a:rPr lang="ru-RU" dirty="0" err="1" smtClean="0"/>
              <a:t>розсіювання</a:t>
            </a:r>
            <a:endParaRPr lang="ru-RU" dirty="0"/>
          </a:p>
        </p:txBody>
      </p:sp>
      <p:sp>
        <p:nvSpPr>
          <p:cNvPr id="3" name="TextBox 2"/>
          <p:cNvSpPr txBox="1"/>
          <p:nvPr/>
        </p:nvSpPr>
        <p:spPr>
          <a:xfrm>
            <a:off x="395537" y="1537259"/>
            <a:ext cx="8496944" cy="1200329"/>
          </a:xfrm>
          <a:prstGeom prst="rect">
            <a:avLst/>
          </a:prstGeom>
          <a:noFill/>
        </p:spPr>
        <p:txBody>
          <a:bodyPr wrap="square" rtlCol="0">
            <a:spAutoFit/>
          </a:bodyPr>
          <a:lstStyle/>
          <a:p>
            <a:r>
              <a:rPr lang="uk-UA" sz="2400" b="1" dirty="0" smtClean="0">
                <a:solidFill>
                  <a:srgbClr val="0070C0"/>
                </a:solidFill>
              </a:rPr>
              <a:t>РОЗМАХ </a:t>
            </a:r>
            <a:r>
              <a:rPr lang="uk-UA" sz="2400" b="1" dirty="0" smtClean="0"/>
              <a:t>–</a:t>
            </a:r>
            <a:r>
              <a:rPr lang="uk-UA" sz="2400" dirty="0" smtClean="0"/>
              <a:t> різниця  між найбільшим і найменшим значеннями величини у вибірці.</a:t>
            </a:r>
          </a:p>
          <a:p>
            <a:endParaRPr lang="ru-RU" sz="2400" dirty="0"/>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14078"/>
          <a:stretch/>
        </p:blipFill>
        <p:spPr bwMode="auto">
          <a:xfrm>
            <a:off x="3275855" y="1993090"/>
            <a:ext cx="2415914" cy="491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422734" y="2737588"/>
            <a:ext cx="8122156" cy="1200329"/>
          </a:xfrm>
          <a:prstGeom prst="rect">
            <a:avLst/>
          </a:prstGeom>
        </p:spPr>
        <p:txBody>
          <a:bodyPr wrap="square">
            <a:spAutoFit/>
          </a:bodyPr>
          <a:lstStyle/>
          <a:p>
            <a:r>
              <a:rPr lang="uk-UA" sz="2400" b="1" dirty="0"/>
              <a:t>Вибірковою дисперсією</a:t>
            </a:r>
            <a:r>
              <a:rPr lang="uk-UA" sz="2400" i="1" dirty="0"/>
              <a:t> </a:t>
            </a:r>
            <a:r>
              <a:rPr lang="en-US" sz="2400" i="1" dirty="0"/>
              <a:t>S</a:t>
            </a:r>
            <a:r>
              <a:rPr lang="en-US" sz="2400" i="1" baseline="30000" dirty="0"/>
              <a:t>2</a:t>
            </a:r>
            <a:r>
              <a:rPr lang="en-US" sz="2400" dirty="0"/>
              <a:t> </a:t>
            </a:r>
            <a:r>
              <a:rPr lang="uk-UA" sz="2400" dirty="0"/>
              <a:t>називається середнє арифметичне квадратів відхилень варіант від їх вибіркової середньої</a:t>
            </a:r>
            <a:endParaRPr lang="ru-RU" sz="2400"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652" y="3904753"/>
            <a:ext cx="6539056"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3569" y="5661248"/>
            <a:ext cx="8136904" cy="830997"/>
          </a:xfrm>
          <a:prstGeom prst="rect">
            <a:avLst/>
          </a:prstGeom>
          <a:noFill/>
        </p:spPr>
        <p:txBody>
          <a:bodyPr wrap="square" rtlCol="0">
            <a:spAutoFit/>
          </a:bodyPr>
          <a:lstStyle/>
          <a:p>
            <a:r>
              <a:rPr lang="uk-UA" sz="2400" b="1" dirty="0"/>
              <a:t>Дисперсія</a:t>
            </a:r>
            <a:r>
              <a:rPr lang="uk-UA" sz="2400" dirty="0"/>
              <a:t> є показником розсіювання елементів вибірки відносно їх середнього значення.</a:t>
            </a:r>
            <a:endParaRPr lang="ru-RU" sz="2400" dirty="0"/>
          </a:p>
        </p:txBody>
      </p:sp>
    </p:spTree>
    <p:extLst>
      <p:ext uri="{BB962C8B-B14F-4D97-AF65-F5344CB8AC3E}">
        <p14:creationId xmlns:p14="http://schemas.microsoft.com/office/powerpoint/2010/main" val="60567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Числові</a:t>
            </a:r>
            <a:r>
              <a:rPr lang="ru-RU" dirty="0" smtClean="0"/>
              <a:t> характеристики </a:t>
            </a:r>
            <a:r>
              <a:rPr lang="ru-RU" dirty="0" err="1" smtClean="0"/>
              <a:t>розсіювання</a:t>
            </a:r>
            <a:endParaRPr lang="ru-RU" dirty="0"/>
          </a:p>
        </p:txBody>
      </p:sp>
      <p:sp>
        <p:nvSpPr>
          <p:cNvPr id="3" name="Прямоугольник 2"/>
          <p:cNvSpPr/>
          <p:nvPr/>
        </p:nvSpPr>
        <p:spPr>
          <a:xfrm>
            <a:off x="468908" y="1556792"/>
            <a:ext cx="8136904" cy="1200329"/>
          </a:xfrm>
          <a:prstGeom prst="rect">
            <a:avLst/>
          </a:prstGeom>
        </p:spPr>
        <p:txBody>
          <a:bodyPr wrap="square">
            <a:spAutoFit/>
          </a:bodyPr>
          <a:lstStyle/>
          <a:p>
            <a:r>
              <a:rPr lang="uk-UA" sz="2400" b="1" dirty="0"/>
              <a:t>Вибірковим середнім квадратичним відхиленням</a:t>
            </a:r>
            <a:r>
              <a:rPr lang="uk-UA" sz="2400" i="1" dirty="0"/>
              <a:t> </a:t>
            </a:r>
            <a:r>
              <a:rPr lang="en-US" sz="2400" i="1" dirty="0"/>
              <a:t>S</a:t>
            </a:r>
            <a:r>
              <a:rPr lang="en-US" sz="2400" dirty="0"/>
              <a:t> </a:t>
            </a:r>
            <a:r>
              <a:rPr lang="uk-UA" sz="2400" dirty="0"/>
              <a:t>називається величина, що дорівнює кореню квадратному з вибіркової дисперсії</a:t>
            </a:r>
            <a:endParaRPr lang="ru-RU"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2796690"/>
            <a:ext cx="2062047"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468908" y="3933056"/>
            <a:ext cx="8207548" cy="1323439"/>
          </a:xfrm>
          <a:prstGeom prst="rect">
            <a:avLst/>
          </a:prstGeom>
        </p:spPr>
        <p:txBody>
          <a:bodyPr wrap="square">
            <a:spAutoFit/>
          </a:bodyPr>
          <a:lstStyle/>
          <a:p>
            <a:r>
              <a:rPr lang="uk-UA" sz="2000" dirty="0"/>
              <a:t>Вибіркове середнє квадратичне відхилення теж є показником розсіювання елементів вибірки відносно їх середнього значення, але, на відміну від дисперсії, воно має ті ж одиниці вимірювання, що й елементи вибірки</a:t>
            </a:r>
            <a:endParaRPr lang="ru-RU" sz="2000" dirty="0"/>
          </a:p>
        </p:txBody>
      </p:sp>
    </p:spTree>
    <p:extLst>
      <p:ext uri="{BB962C8B-B14F-4D97-AF65-F5344CB8AC3E}">
        <p14:creationId xmlns:p14="http://schemas.microsoft.com/office/powerpoint/2010/main" val="1001126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Числові</a:t>
            </a:r>
            <a:r>
              <a:rPr lang="ru-RU" dirty="0" smtClean="0"/>
              <a:t> характеристики </a:t>
            </a:r>
            <a:r>
              <a:rPr lang="ru-RU" dirty="0" err="1" smtClean="0"/>
              <a:t>розсіювання</a:t>
            </a:r>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8538" y="2924944"/>
            <a:ext cx="4698757" cy="1753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251520" y="1700808"/>
            <a:ext cx="8352928" cy="1200329"/>
          </a:xfrm>
          <a:prstGeom prst="rect">
            <a:avLst/>
          </a:prstGeom>
        </p:spPr>
        <p:txBody>
          <a:bodyPr wrap="square">
            <a:spAutoFit/>
          </a:bodyPr>
          <a:lstStyle/>
          <a:p>
            <a:r>
              <a:rPr lang="uk-UA" sz="2400" b="1" dirty="0"/>
              <a:t>Коефіцієнтом варіації</a:t>
            </a:r>
            <a:r>
              <a:rPr lang="uk-UA" sz="2400" b="1" i="1" dirty="0"/>
              <a:t> </a:t>
            </a:r>
            <a:r>
              <a:rPr lang="el-GR" sz="2400" b="1" i="1" dirty="0" smtClean="0"/>
              <a:t>ν</a:t>
            </a:r>
            <a:r>
              <a:rPr lang="en-US" sz="2400" dirty="0" smtClean="0"/>
              <a:t> </a:t>
            </a:r>
            <a:r>
              <a:rPr lang="uk-UA" sz="2400" dirty="0"/>
              <a:t>називається величина, що дорівнює процентному відношенню вибіркового середнього квадратичного відхилення до модуля вибіркового середнього:</a:t>
            </a:r>
            <a:endParaRPr lang="ru-RU" sz="2400" dirty="0"/>
          </a:p>
        </p:txBody>
      </p:sp>
      <p:sp>
        <p:nvSpPr>
          <p:cNvPr id="4" name="Прямоугольник 3"/>
          <p:cNvSpPr/>
          <p:nvPr/>
        </p:nvSpPr>
        <p:spPr>
          <a:xfrm>
            <a:off x="649288" y="4962852"/>
            <a:ext cx="7632848" cy="1015663"/>
          </a:xfrm>
          <a:prstGeom prst="rect">
            <a:avLst/>
          </a:prstGeom>
        </p:spPr>
        <p:txBody>
          <a:bodyPr wrap="square">
            <a:spAutoFit/>
          </a:bodyPr>
          <a:lstStyle/>
          <a:p>
            <a:r>
              <a:rPr lang="uk-UA" sz="2000" dirty="0"/>
              <a:t>Якщо коефіцієнт варіації більший за 100%, то елементи вибірки неоднорідні і вона не може бути використана у подальших дослідженнях.</a:t>
            </a:r>
            <a:endParaRPr lang="ru-RU" sz="2000" dirty="0"/>
          </a:p>
        </p:txBody>
      </p:sp>
    </p:spTree>
    <p:extLst>
      <p:ext uri="{BB962C8B-B14F-4D97-AF65-F5344CB8AC3E}">
        <p14:creationId xmlns:p14="http://schemas.microsoft.com/office/powerpoint/2010/main" val="3764529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4117" r="11617" b="9339"/>
          <a:stretch/>
        </p:blipFill>
        <p:spPr bwMode="auto">
          <a:xfrm>
            <a:off x="16866" y="3631929"/>
            <a:ext cx="4411118" cy="3191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419" r="11120" b="10497"/>
          <a:stretch/>
        </p:blipFill>
        <p:spPr bwMode="auto">
          <a:xfrm>
            <a:off x="4427984" y="3678038"/>
            <a:ext cx="4513943" cy="283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467544" y="0"/>
            <a:ext cx="8229600" cy="1052736"/>
          </a:xfrm>
        </p:spPr>
        <p:txBody>
          <a:bodyPr/>
          <a:lstStyle/>
          <a:p>
            <a:r>
              <a:rPr lang="uk-UA" dirty="0" smtClean="0"/>
              <a:t>Форми розподілу частот</a:t>
            </a:r>
            <a:endParaRPr lang="ru-RU" dirty="0"/>
          </a:p>
        </p:txBody>
      </p:sp>
      <p:pic>
        <p:nvPicPr>
          <p:cNvPr id="3" name="Рисунок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7574" y="764704"/>
            <a:ext cx="6480720" cy="3534939"/>
          </a:xfrm>
          <a:prstGeom prst="rect">
            <a:avLst/>
          </a:prstGeom>
        </p:spPr>
      </p:pic>
      <p:sp>
        <p:nvSpPr>
          <p:cNvPr id="4" name="TextBox 3"/>
          <p:cNvSpPr txBox="1"/>
          <p:nvPr/>
        </p:nvSpPr>
        <p:spPr>
          <a:xfrm>
            <a:off x="6279973" y="1300118"/>
            <a:ext cx="1952971" cy="523220"/>
          </a:xfrm>
          <a:prstGeom prst="rect">
            <a:avLst/>
          </a:prstGeom>
          <a:noFill/>
        </p:spPr>
        <p:txBody>
          <a:bodyPr wrap="none" rtlCol="0">
            <a:spAutoFit/>
          </a:bodyPr>
          <a:lstStyle/>
          <a:p>
            <a:r>
              <a:rPr lang="uk-UA" sz="2800" dirty="0" smtClean="0"/>
              <a:t>Симетричні</a:t>
            </a:r>
            <a:endParaRPr lang="ru-RU" sz="2800" dirty="0"/>
          </a:p>
        </p:txBody>
      </p:sp>
      <p:sp>
        <p:nvSpPr>
          <p:cNvPr id="7" name="TextBox 6"/>
          <p:cNvSpPr txBox="1"/>
          <p:nvPr/>
        </p:nvSpPr>
        <p:spPr>
          <a:xfrm>
            <a:off x="6684954" y="3631929"/>
            <a:ext cx="2120773" cy="523220"/>
          </a:xfrm>
          <a:prstGeom prst="rect">
            <a:avLst/>
          </a:prstGeom>
          <a:noFill/>
        </p:spPr>
        <p:txBody>
          <a:bodyPr wrap="none" rtlCol="0">
            <a:spAutoFit/>
          </a:bodyPr>
          <a:lstStyle/>
          <a:p>
            <a:r>
              <a:rPr lang="uk-UA" sz="2800" dirty="0" smtClean="0"/>
              <a:t>Асиметричні</a:t>
            </a:r>
            <a:endParaRPr lang="ru-RU" sz="2800" dirty="0"/>
          </a:p>
        </p:txBody>
      </p:sp>
    </p:spTree>
    <p:extLst>
      <p:ext uri="{BB962C8B-B14F-4D97-AF65-F5344CB8AC3E}">
        <p14:creationId xmlns:p14="http://schemas.microsoft.com/office/powerpoint/2010/main" val="1527259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rotWithShape="1">
          <a:blip r:embed="rId2"/>
          <a:srcRect l="4041" t="5916" r="7783" b="3264"/>
          <a:stretch/>
        </p:blipFill>
        <p:spPr>
          <a:xfrm>
            <a:off x="4788024" y="1628800"/>
            <a:ext cx="4191000" cy="4824536"/>
          </a:xfrm>
          <a:prstGeom prst="rect">
            <a:avLst/>
          </a:prstGeom>
        </p:spPr>
      </p:pic>
      <p:sp>
        <p:nvSpPr>
          <p:cNvPr id="2" name="Заголовок 1"/>
          <p:cNvSpPr>
            <a:spLocks noGrp="1"/>
          </p:cNvSpPr>
          <p:nvPr>
            <p:ph type="title"/>
          </p:nvPr>
        </p:nvSpPr>
        <p:spPr/>
        <p:txBody>
          <a:bodyPr>
            <a:normAutofit fontScale="90000"/>
          </a:bodyPr>
          <a:lstStyle/>
          <a:p>
            <a:r>
              <a:rPr lang="uk-UA" dirty="0" smtClean="0"/>
              <a:t>Визначення центральної тенденції</a:t>
            </a:r>
            <a:endParaRPr lang="ru-RU" dirty="0"/>
          </a:p>
        </p:txBody>
      </p:sp>
      <p:graphicFrame>
        <p:nvGraphicFramePr>
          <p:cNvPr id="4" name="Диаграмма 3"/>
          <p:cNvGraphicFramePr>
            <a:graphicFrameLocks/>
          </p:cNvGraphicFramePr>
          <p:nvPr>
            <p:extLst>
              <p:ext uri="{D42A27DB-BD31-4B8C-83A1-F6EECF244321}">
                <p14:modId xmlns:p14="http://schemas.microsoft.com/office/powerpoint/2010/main" val="658431566"/>
              </p:ext>
            </p:extLst>
          </p:nvPr>
        </p:nvGraphicFramePr>
        <p:xfrm>
          <a:off x="179512" y="1844824"/>
          <a:ext cx="4572000" cy="4467225"/>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Прямая соединительная линия 4"/>
          <p:cNvCxnSpPr/>
          <p:nvPr/>
        </p:nvCxnSpPr>
        <p:spPr>
          <a:xfrm>
            <a:off x="589087" y="5330975"/>
            <a:ext cx="3971925" cy="952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379912" y="5330974"/>
            <a:ext cx="1358129" cy="3693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ru-RU" sz="1800" dirty="0" err="1"/>
              <a:t>Медіана</a:t>
            </a:r>
            <a:r>
              <a:rPr lang="ru-RU" sz="1800" dirty="0"/>
              <a:t> = 6</a:t>
            </a:r>
          </a:p>
        </p:txBody>
      </p:sp>
      <p:cxnSp>
        <p:nvCxnSpPr>
          <p:cNvPr id="7" name="Прямая соединительная линия 6"/>
          <p:cNvCxnSpPr/>
          <p:nvPr/>
        </p:nvCxnSpPr>
        <p:spPr>
          <a:xfrm>
            <a:off x="579562" y="5654825"/>
            <a:ext cx="3971925" cy="95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5146092" y="5463241"/>
            <a:ext cx="3600450" cy="952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11"/>
          <p:cNvSpPr txBox="1"/>
          <p:nvPr/>
        </p:nvSpPr>
        <p:spPr>
          <a:xfrm>
            <a:off x="7315732" y="4983309"/>
            <a:ext cx="1536062" cy="3693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indent="0" defTabSz="914400" eaLnBrk="1" fontAlgn="auto" latinLnBrk="0" hangingPunct="1">
              <a:lnSpc>
                <a:spcPct val="100000"/>
              </a:lnSpc>
              <a:spcBef>
                <a:spcPts val="0"/>
              </a:spcBef>
              <a:spcAft>
                <a:spcPts val="0"/>
              </a:spcAft>
              <a:buClrTx/>
              <a:buSzTx/>
              <a:buFontTx/>
              <a:buNone/>
              <a:tabLst/>
              <a:defRPr/>
            </a:pPr>
            <a:r>
              <a:rPr lang="ru-RU" sz="1800" dirty="0" err="1" smtClean="0">
                <a:solidFill>
                  <a:schemeClr val="tx1"/>
                </a:solidFill>
                <a:effectLst/>
              </a:rPr>
              <a:t>Середнє</a:t>
            </a:r>
            <a:r>
              <a:rPr lang="ru-RU" sz="1800" dirty="0" smtClean="0">
                <a:solidFill>
                  <a:schemeClr val="tx1"/>
                </a:solidFill>
                <a:effectLst/>
              </a:rPr>
              <a:t>=14,4</a:t>
            </a:r>
            <a:endParaRPr lang="ru-RU" sz="1800" dirty="0">
              <a:effectLst/>
            </a:endParaRPr>
          </a:p>
        </p:txBody>
      </p:sp>
    </p:spTree>
    <p:extLst>
      <p:ext uri="{BB962C8B-B14F-4D97-AF65-F5344CB8AC3E}">
        <p14:creationId xmlns:p14="http://schemas.microsoft.com/office/powerpoint/2010/main" val="3254513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9036496" cy="1143000"/>
          </a:xfrm>
        </p:spPr>
        <p:txBody>
          <a:bodyPr>
            <a:normAutofit fontScale="90000"/>
          </a:bodyPr>
          <a:lstStyle/>
          <a:p>
            <a:r>
              <a:rPr lang="uk-UA" dirty="0" smtClean="0"/>
              <a:t>Визначення закону розподілу популяцій </a:t>
            </a:r>
            <a:endParaRPr lang="ru-RU" dirty="0"/>
          </a:p>
        </p:txBody>
      </p:sp>
      <p:sp>
        <p:nvSpPr>
          <p:cNvPr id="4" name="Объект 3"/>
          <p:cNvSpPr>
            <a:spLocks noGrp="1"/>
          </p:cNvSpPr>
          <p:nvPr>
            <p:ph idx="1"/>
          </p:nvPr>
        </p:nvSpPr>
        <p:spPr>
          <a:xfrm>
            <a:off x="457200" y="980728"/>
            <a:ext cx="8229600" cy="5145435"/>
          </a:xfrm>
        </p:spPr>
        <p:txBody>
          <a:bodyPr>
            <a:normAutofit fontScale="85000" lnSpcReduction="20000"/>
          </a:bodyPr>
          <a:lstStyle/>
          <a:p>
            <a:r>
              <a:rPr lang="uk-UA" dirty="0" smtClean="0"/>
              <a:t>Особини </a:t>
            </a:r>
            <a:r>
              <a:rPr lang="uk-UA" dirty="0"/>
              <a:t>популяції в межах ареалу можуть бути розміщені випадково, рівномірно або плямисто</a:t>
            </a:r>
            <a:r>
              <a:rPr lang="uk-UA" dirty="0" smtClean="0"/>
              <a:t>.</a:t>
            </a:r>
          </a:p>
          <a:p>
            <a:r>
              <a:rPr lang="uk-UA" dirty="0" smtClean="0"/>
              <a:t>Ці </a:t>
            </a:r>
            <a:r>
              <a:rPr lang="uk-UA" dirty="0"/>
              <a:t>типи розподілу особин визначають як візуально, так і на підставі статистичних методів (співвідношення середньої кількості особин (m) на конкретній площі та дисперсії δ</a:t>
            </a:r>
            <a:r>
              <a:rPr lang="uk-UA" baseline="30000" dirty="0"/>
              <a:t>2</a:t>
            </a:r>
            <a:r>
              <a:rPr lang="uk-UA" dirty="0"/>
              <a:t>). </a:t>
            </a:r>
            <a:endParaRPr lang="uk-UA" dirty="0" smtClean="0"/>
          </a:p>
          <a:p>
            <a:r>
              <a:rPr lang="uk-UA" b="1" i="1" dirty="0" smtClean="0"/>
              <a:t>Розподіл </a:t>
            </a:r>
            <a:r>
              <a:rPr lang="uk-UA" b="1" i="1" dirty="0"/>
              <a:t>рівномірний</a:t>
            </a:r>
            <a:r>
              <a:rPr lang="uk-UA" dirty="0"/>
              <a:t>, або регулярний </a:t>
            </a:r>
            <a:r>
              <a:rPr lang="uk-UA" dirty="0">
                <a:sym typeface="Symbol"/>
              </a:rPr>
              <a:t></a:t>
            </a:r>
            <a:r>
              <a:rPr lang="uk-UA" dirty="0"/>
              <a:t> коли відношення дисперсії до середнього є істотно меншим за одиницю; </a:t>
            </a:r>
            <a:endParaRPr lang="uk-UA" dirty="0" smtClean="0"/>
          </a:p>
          <a:p>
            <a:r>
              <a:rPr lang="uk-UA" b="1" i="1" dirty="0" smtClean="0"/>
              <a:t>розподіл </a:t>
            </a:r>
            <a:r>
              <a:rPr lang="uk-UA" b="1" i="1" dirty="0"/>
              <a:t>випадковий</a:t>
            </a:r>
            <a:r>
              <a:rPr lang="uk-UA" b="1" dirty="0"/>
              <a:t> </a:t>
            </a:r>
            <a:r>
              <a:rPr lang="uk-UA" dirty="0">
                <a:sym typeface="Symbol"/>
              </a:rPr>
              <a:t></a:t>
            </a:r>
            <a:r>
              <a:rPr lang="uk-UA" dirty="0"/>
              <a:t> коли відношення дисперсії до середнього є близьким до одиницю; </a:t>
            </a:r>
            <a:endParaRPr lang="uk-UA" dirty="0" smtClean="0"/>
          </a:p>
          <a:p>
            <a:r>
              <a:rPr lang="uk-UA" b="1" i="1" dirty="0" smtClean="0"/>
              <a:t>розподіл </a:t>
            </a:r>
            <a:r>
              <a:rPr lang="uk-UA" b="1" i="1" dirty="0"/>
              <a:t>агрегований</a:t>
            </a:r>
            <a:r>
              <a:rPr lang="uk-UA" dirty="0"/>
              <a:t>, або </a:t>
            </a:r>
            <a:r>
              <a:rPr lang="uk-UA" dirty="0" err="1"/>
              <a:t>перерозсіяний</a:t>
            </a:r>
            <a:r>
              <a:rPr lang="uk-UA" dirty="0"/>
              <a:t> </a:t>
            </a:r>
            <a:r>
              <a:rPr lang="uk-UA" dirty="0">
                <a:sym typeface="Symbol"/>
              </a:rPr>
              <a:t></a:t>
            </a:r>
            <a:r>
              <a:rPr lang="uk-UA" dirty="0"/>
              <a:t> коли відношення дисперсії до середнього є істотно більшим за одиницю</a:t>
            </a:r>
            <a:endParaRPr lang="ru-RU" dirty="0"/>
          </a:p>
        </p:txBody>
      </p:sp>
    </p:spTree>
    <p:extLst>
      <p:ext uri="{BB962C8B-B14F-4D97-AF65-F5344CB8AC3E}">
        <p14:creationId xmlns:p14="http://schemas.microsoft.com/office/powerpoint/2010/main" val="1980135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30" y="0"/>
            <a:ext cx="9036496" cy="1052736"/>
          </a:xfrm>
        </p:spPr>
        <p:txBody>
          <a:bodyPr>
            <a:normAutofit/>
          </a:bodyPr>
          <a:lstStyle/>
          <a:p>
            <a:r>
              <a:rPr lang="ru-RU" sz="3600" dirty="0" err="1" smtClean="0"/>
              <a:t>Статистичні</a:t>
            </a:r>
            <a:r>
              <a:rPr lang="ru-RU" sz="3600" dirty="0" smtClean="0"/>
              <a:t> ряди та </a:t>
            </a:r>
            <a:r>
              <a:rPr lang="ru-RU" sz="3600" dirty="0" err="1" smtClean="0"/>
              <a:t>їх</a:t>
            </a:r>
            <a:r>
              <a:rPr lang="ru-RU" sz="3600" dirty="0" smtClean="0"/>
              <a:t> </a:t>
            </a:r>
            <a:r>
              <a:rPr lang="ru-RU" sz="3600" dirty="0" err="1" smtClean="0"/>
              <a:t>графічна</a:t>
            </a:r>
            <a:r>
              <a:rPr lang="ru-RU" sz="3600" dirty="0" smtClean="0"/>
              <a:t> </a:t>
            </a:r>
            <a:r>
              <a:rPr lang="ru-RU" sz="3600" dirty="0" err="1" smtClean="0"/>
              <a:t>інтерпретація</a:t>
            </a:r>
            <a:endParaRPr lang="ru-RU" sz="3600" dirty="0"/>
          </a:p>
        </p:txBody>
      </p:sp>
      <p:graphicFrame>
        <p:nvGraphicFramePr>
          <p:cNvPr id="4" name="Таблица 3"/>
          <p:cNvGraphicFramePr>
            <a:graphicFrameLocks noGrp="1"/>
          </p:cNvGraphicFramePr>
          <p:nvPr>
            <p:extLst>
              <p:ext uri="{D42A27DB-BD31-4B8C-83A1-F6EECF244321}">
                <p14:modId xmlns:p14="http://schemas.microsoft.com/office/powerpoint/2010/main" val="3456882974"/>
              </p:ext>
            </p:extLst>
          </p:nvPr>
        </p:nvGraphicFramePr>
        <p:xfrm>
          <a:off x="690504" y="1563380"/>
          <a:ext cx="8136904" cy="1371600"/>
        </p:xfrm>
        <a:graphic>
          <a:graphicData uri="http://schemas.openxmlformats.org/drawingml/2006/table">
            <a:tbl>
              <a:tblPr>
                <a:tableStyleId>{5C22544A-7EE6-4342-B048-85BDC9FD1C3A}</a:tableStyleId>
              </a:tblPr>
              <a:tblGrid>
                <a:gridCol w="2859230"/>
                <a:gridCol w="1570736"/>
                <a:gridCol w="1256589"/>
                <a:gridCol w="1411917"/>
                <a:gridCol w="1038432"/>
              </a:tblGrid>
              <a:tr h="213360">
                <a:tc>
                  <a:txBody>
                    <a:bodyPr/>
                    <a:lstStyle/>
                    <a:p>
                      <a:pPr marL="76200" algn="l">
                        <a:lnSpc>
                          <a:spcPct val="150000"/>
                        </a:lnSpc>
                        <a:spcBef>
                          <a:spcPts val="0"/>
                        </a:spcBef>
                        <a:spcAft>
                          <a:spcPts val="0"/>
                        </a:spcAft>
                      </a:pPr>
                      <a:r>
                        <a:rPr lang="ru-RU" sz="2000" dirty="0" err="1" smtClean="0">
                          <a:effectLst/>
                          <a:latin typeface="Arial" pitchFamily="34" charset="0"/>
                          <a:cs typeface="Arial" pitchFamily="34" charset="0"/>
                        </a:rPr>
                        <a:t>Варіанти</a:t>
                      </a:r>
                      <a:r>
                        <a:rPr lang="ru-RU" sz="2000" cap="small" spc="150" dirty="0" smtClean="0">
                          <a:effectLst/>
                          <a:latin typeface="Arial" pitchFamily="34" charset="0"/>
                          <a:cs typeface="Arial" pitchFamily="34" charset="0"/>
                        </a:rPr>
                        <a:t> </a:t>
                      </a:r>
                      <a:r>
                        <a:rPr lang="ru-RU" sz="2000" spc="0" dirty="0" smtClean="0">
                          <a:effectLst/>
                          <a:latin typeface="Arial" pitchFamily="34" charset="0"/>
                          <a:cs typeface="Arial" pitchFamily="34" charset="0"/>
                        </a:rPr>
                        <a:t> </a:t>
                      </a:r>
                      <a:r>
                        <a:rPr lang="uk-UA" sz="2000" spc="0" dirty="0">
                          <a:effectLst/>
                          <a:latin typeface="Arial" pitchFamily="34" charset="0"/>
                          <a:cs typeface="Arial" pitchFamily="34" charset="0"/>
                        </a:rPr>
                        <a:t>х</a:t>
                      </a:r>
                      <a:r>
                        <a:rPr lang="ru-RU" sz="2000" baseline="-25000" dirty="0">
                          <a:effectLst/>
                          <a:latin typeface="Arial" pitchFamily="34" charset="0"/>
                          <a:cs typeface="Arial" pitchFamily="34" charset="0"/>
                        </a:rPr>
                        <a:t>і</a:t>
                      </a:r>
                      <a:endParaRPr lang="ru-RU" sz="2000"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95300" algn="ctr">
                        <a:lnSpc>
                          <a:spcPts val="1200"/>
                        </a:lnSpc>
                        <a:spcAft>
                          <a:spcPts val="0"/>
                        </a:spcAft>
                      </a:pPr>
                      <a:r>
                        <a:rPr lang="uk-UA" sz="2000" spc="0">
                          <a:effectLst/>
                          <a:latin typeface="Arial" pitchFamily="34" charset="0"/>
                          <a:cs typeface="Arial" pitchFamily="34" charset="0"/>
                        </a:rPr>
                        <a:t>х</a:t>
                      </a:r>
                      <a:r>
                        <a:rPr lang="en-GB" sz="2000" spc="0" baseline="-25000">
                          <a:effectLst/>
                          <a:latin typeface="Arial" pitchFamily="34" charset="0"/>
                          <a:cs typeface="Arial" pitchFamily="34" charset="0"/>
                        </a:rPr>
                        <a:t>1</a:t>
                      </a:r>
                      <a:endParaRPr lang="ru-RU" sz="200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81000" algn="ctr">
                        <a:lnSpc>
                          <a:spcPts val="1200"/>
                        </a:lnSpc>
                        <a:spcAft>
                          <a:spcPts val="0"/>
                        </a:spcAft>
                      </a:pPr>
                      <a:r>
                        <a:rPr lang="uk-UA" sz="2000" spc="0">
                          <a:effectLst/>
                          <a:latin typeface="Arial" pitchFamily="34" charset="0"/>
                          <a:cs typeface="Arial" pitchFamily="34" charset="0"/>
                        </a:rPr>
                        <a:t>х</a:t>
                      </a:r>
                      <a:r>
                        <a:rPr lang="en-GB" sz="2000" spc="0" baseline="-25000">
                          <a:effectLst/>
                          <a:latin typeface="Arial" pitchFamily="34" charset="0"/>
                          <a:cs typeface="Arial" pitchFamily="34" charset="0"/>
                        </a:rPr>
                        <a:t>2</a:t>
                      </a:r>
                      <a:endParaRPr lang="ru-RU" sz="200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uk-UA" sz="2000" dirty="0">
                          <a:effectLst/>
                          <a:latin typeface="Arial" pitchFamily="34" charset="0"/>
                          <a:cs typeface="Arial" pitchFamily="34" charset="0"/>
                        </a:rPr>
                        <a:t> </a:t>
                      </a:r>
                      <a:r>
                        <a:rPr lang="uk-UA" sz="2000" dirty="0" smtClean="0">
                          <a:effectLst/>
                          <a:latin typeface="Arial" pitchFamily="34" charset="0"/>
                          <a:cs typeface="Arial" pitchFamily="34" charset="0"/>
                        </a:rPr>
                        <a:t>…</a:t>
                      </a:r>
                      <a:endParaRPr lang="ru-RU" sz="2000" dirty="0">
                        <a:solidFill>
                          <a:srgbClr val="000000"/>
                        </a:solidFill>
                        <a:effectLst/>
                        <a:latin typeface="Arial" pitchFamily="34" charset="0"/>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0" algn="ctr">
                        <a:lnSpc>
                          <a:spcPts val="1200"/>
                        </a:lnSpc>
                        <a:spcAft>
                          <a:spcPts val="0"/>
                        </a:spcAft>
                      </a:pPr>
                      <a:r>
                        <a:rPr lang="ru-RU" sz="2000" i="1" cap="small" dirty="0" smtClean="0">
                          <a:effectLst/>
                          <a:latin typeface="Arial" pitchFamily="34" charset="0"/>
                          <a:cs typeface="Arial" pitchFamily="34" charset="0"/>
                        </a:rPr>
                        <a:t>х</a:t>
                      </a:r>
                      <a:r>
                        <a:rPr lang="en-US" sz="2000" baseline="-25000" dirty="0" smtClean="0">
                          <a:effectLst/>
                          <a:latin typeface="Arial" pitchFamily="34" charset="0"/>
                          <a:cs typeface="Arial" pitchFamily="34" charset="0"/>
                        </a:rPr>
                        <a:t>k</a:t>
                      </a:r>
                      <a:endParaRPr lang="ru-RU" sz="2000" i="1" cap="small"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3545">
                <a:tc>
                  <a:txBody>
                    <a:bodyPr/>
                    <a:lstStyle/>
                    <a:p>
                      <a:pPr marL="76200" algn="l">
                        <a:lnSpc>
                          <a:spcPct val="150000"/>
                        </a:lnSpc>
                        <a:spcBef>
                          <a:spcPts val="0"/>
                        </a:spcBef>
                        <a:spcAft>
                          <a:spcPts val="0"/>
                        </a:spcAft>
                      </a:pPr>
                      <a:r>
                        <a:rPr lang="ru-RU" sz="2000" dirty="0" err="1">
                          <a:effectLst/>
                          <a:latin typeface="Arial" pitchFamily="34" charset="0"/>
                          <a:cs typeface="Arial" pitchFamily="34" charset="0"/>
                        </a:rPr>
                        <a:t>Частоти</a:t>
                      </a:r>
                      <a:r>
                        <a:rPr lang="ru-RU" sz="2000" dirty="0">
                          <a:effectLst/>
                          <a:latin typeface="Arial" pitchFamily="34" charset="0"/>
                          <a:cs typeface="Arial" pitchFamily="34" charset="0"/>
                        </a:rPr>
                        <a:t> </a:t>
                      </a:r>
                      <a:r>
                        <a:rPr lang="en-US" sz="2000" i="1" dirty="0" err="1">
                          <a:effectLst/>
                          <a:latin typeface="Arial" pitchFamily="34" charset="0"/>
                          <a:cs typeface="Arial" pitchFamily="34" charset="0"/>
                        </a:rPr>
                        <a:t>n</a:t>
                      </a:r>
                      <a:r>
                        <a:rPr lang="en-US" sz="2000" i="1" baseline="-25000" dirty="0" err="1">
                          <a:effectLst/>
                          <a:latin typeface="Arial" pitchFamily="34" charset="0"/>
                          <a:cs typeface="Arial" pitchFamily="34" charset="0"/>
                        </a:rPr>
                        <a:t>i</a:t>
                      </a:r>
                      <a:endParaRPr lang="ru-RU" sz="2000" i="1" dirty="0">
                        <a:effectLst/>
                        <a:latin typeface="Arial" pitchFamily="34" charset="0"/>
                        <a:cs typeface="Arial" pitchFamily="34" charset="0"/>
                      </a:endParaRPr>
                    </a:p>
                    <a:p>
                      <a:pPr marL="76200" algn="l">
                        <a:lnSpc>
                          <a:spcPct val="150000"/>
                        </a:lnSpc>
                        <a:spcBef>
                          <a:spcPts val="0"/>
                        </a:spcBef>
                        <a:spcAft>
                          <a:spcPts val="0"/>
                        </a:spcAft>
                      </a:pPr>
                      <a:r>
                        <a:rPr lang="ru-RU" sz="2000" dirty="0">
                          <a:effectLst/>
                          <a:latin typeface="Arial" pitchFamily="34" charset="0"/>
                          <a:cs typeface="Arial" pitchFamily="34" charset="0"/>
                        </a:rPr>
                        <a:t>(</a:t>
                      </a:r>
                      <a:r>
                        <a:rPr lang="ru-RU" sz="2000" dirty="0" err="1">
                          <a:effectLst/>
                          <a:latin typeface="Arial" pitchFamily="34" charset="0"/>
                          <a:cs typeface="Arial" pitchFamily="34" charset="0"/>
                        </a:rPr>
                        <a:t>відносні</a:t>
                      </a:r>
                      <a:r>
                        <a:rPr lang="ru-RU" sz="2000" dirty="0">
                          <a:effectLst/>
                          <a:latin typeface="Arial" pitchFamily="34" charset="0"/>
                          <a:cs typeface="Arial" pitchFamily="34" charset="0"/>
                        </a:rPr>
                        <a:t> </a:t>
                      </a:r>
                      <a:r>
                        <a:rPr lang="ru-RU" sz="2000" dirty="0" err="1">
                          <a:effectLst/>
                          <a:latin typeface="Arial" pitchFamily="34" charset="0"/>
                          <a:cs typeface="Arial" pitchFamily="34" charset="0"/>
                        </a:rPr>
                        <a:t>частоти</a:t>
                      </a:r>
                      <a:r>
                        <a:rPr lang="ru-RU" sz="2000" dirty="0">
                          <a:effectLst/>
                          <a:latin typeface="Arial" pitchFamily="34" charset="0"/>
                          <a:cs typeface="Arial" pitchFamily="34" charset="0"/>
                        </a:rPr>
                        <a:t> </a:t>
                      </a:r>
                      <a:r>
                        <a:rPr lang="en-US" sz="2000" dirty="0" err="1">
                          <a:effectLst/>
                          <a:latin typeface="Arial" pitchFamily="34" charset="0"/>
                          <a:cs typeface="Arial" pitchFamily="34" charset="0"/>
                        </a:rPr>
                        <a:t>w</a:t>
                      </a:r>
                      <a:r>
                        <a:rPr lang="en-US" sz="2000" baseline="-25000" dirty="0" err="1">
                          <a:effectLst/>
                          <a:latin typeface="Arial" pitchFamily="34" charset="0"/>
                          <a:cs typeface="Arial" pitchFamily="34" charset="0"/>
                        </a:rPr>
                        <a:t>i</a:t>
                      </a:r>
                      <a:r>
                        <a:rPr lang="ru-RU" sz="2000" dirty="0">
                          <a:effectLst/>
                          <a:latin typeface="Arial" pitchFamily="34" charset="0"/>
                          <a:cs typeface="Arial" pitchFamily="34" charset="0"/>
                        </a:rPr>
                        <a:t>)</a:t>
                      </a:r>
                      <a:endParaRPr lang="ru-RU" sz="2000"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30200" algn="ctr">
                        <a:spcAft>
                          <a:spcPts val="0"/>
                        </a:spcAft>
                      </a:pPr>
                      <a:r>
                        <a:rPr lang="en-US" sz="2000" dirty="0">
                          <a:effectLst/>
                          <a:latin typeface="Arial" pitchFamily="34" charset="0"/>
                          <a:cs typeface="Arial" pitchFamily="34" charset="0"/>
                        </a:rPr>
                        <a:t>n</a:t>
                      </a:r>
                      <a:r>
                        <a:rPr lang="en-US" sz="2000" baseline="-25000" dirty="0">
                          <a:effectLst/>
                          <a:latin typeface="Arial" pitchFamily="34" charset="0"/>
                          <a:cs typeface="Arial" pitchFamily="34" charset="0"/>
                        </a:rPr>
                        <a:t>1</a:t>
                      </a:r>
                      <a:r>
                        <a:rPr lang="en-US" sz="2000" dirty="0">
                          <a:effectLst/>
                          <a:latin typeface="Arial" pitchFamily="34" charset="0"/>
                          <a:cs typeface="Arial" pitchFamily="34" charset="0"/>
                        </a:rPr>
                        <a:t>(w</a:t>
                      </a:r>
                      <a:r>
                        <a:rPr lang="en-US" sz="2000" baseline="-25000" dirty="0">
                          <a:effectLst/>
                          <a:latin typeface="Arial" pitchFamily="34" charset="0"/>
                          <a:cs typeface="Arial" pitchFamily="34" charset="0"/>
                        </a:rPr>
                        <a:t>1</a:t>
                      </a:r>
                      <a:r>
                        <a:rPr lang="en-US" sz="2000" dirty="0">
                          <a:effectLst/>
                          <a:latin typeface="Arial" pitchFamily="34" charset="0"/>
                          <a:cs typeface="Arial" pitchFamily="34" charset="0"/>
                        </a:rPr>
                        <a:t>)</a:t>
                      </a:r>
                      <a:endParaRPr lang="ru-RU" sz="2000"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15900" algn="ctr">
                        <a:spcAft>
                          <a:spcPts val="0"/>
                        </a:spcAft>
                      </a:pPr>
                      <a:r>
                        <a:rPr lang="en-US" sz="2000" dirty="0">
                          <a:effectLst/>
                          <a:latin typeface="Arial" pitchFamily="34" charset="0"/>
                          <a:cs typeface="Arial" pitchFamily="34" charset="0"/>
                        </a:rPr>
                        <a:t>n</a:t>
                      </a:r>
                      <a:r>
                        <a:rPr lang="en-US" sz="2000" baseline="-25000" dirty="0">
                          <a:effectLst/>
                          <a:latin typeface="Arial" pitchFamily="34" charset="0"/>
                          <a:cs typeface="Arial" pitchFamily="34" charset="0"/>
                        </a:rPr>
                        <a:t>2</a:t>
                      </a:r>
                      <a:r>
                        <a:rPr lang="en-US" sz="2000" dirty="0">
                          <a:effectLst/>
                          <a:latin typeface="Arial" pitchFamily="34" charset="0"/>
                          <a:cs typeface="Arial" pitchFamily="34" charset="0"/>
                        </a:rPr>
                        <a:t>(w</a:t>
                      </a:r>
                      <a:r>
                        <a:rPr lang="en-US" sz="2000" baseline="-25000" dirty="0">
                          <a:effectLst/>
                          <a:latin typeface="Arial" pitchFamily="34" charset="0"/>
                          <a:cs typeface="Arial" pitchFamily="34" charset="0"/>
                        </a:rPr>
                        <a:t>2</a:t>
                      </a:r>
                      <a:r>
                        <a:rPr lang="en-US" sz="2000" dirty="0">
                          <a:effectLst/>
                          <a:latin typeface="Arial" pitchFamily="34" charset="0"/>
                          <a:cs typeface="Arial" pitchFamily="34" charset="0"/>
                        </a:rPr>
                        <a:t>)</a:t>
                      </a:r>
                      <a:endParaRPr lang="ru-RU" sz="2000"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uk-UA" sz="2000" dirty="0">
                          <a:effectLst/>
                          <a:latin typeface="Arial" pitchFamily="34" charset="0"/>
                          <a:cs typeface="Arial" pitchFamily="34" charset="0"/>
                        </a:rPr>
                        <a:t> </a:t>
                      </a:r>
                      <a:r>
                        <a:rPr lang="uk-UA" sz="2000" dirty="0" smtClean="0">
                          <a:effectLst/>
                          <a:latin typeface="Arial" pitchFamily="34" charset="0"/>
                          <a:cs typeface="Arial" pitchFamily="34" charset="0"/>
                        </a:rPr>
                        <a:t>…</a:t>
                      </a:r>
                      <a:endParaRPr lang="ru-RU" sz="2000" dirty="0">
                        <a:solidFill>
                          <a:srgbClr val="000000"/>
                        </a:solidFill>
                        <a:effectLst/>
                        <a:latin typeface="Arial" pitchFamily="34" charset="0"/>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39700" algn="ctr">
                        <a:lnSpc>
                          <a:spcPts val="1200"/>
                        </a:lnSpc>
                        <a:spcAft>
                          <a:spcPts val="0"/>
                        </a:spcAft>
                      </a:pPr>
                      <a:r>
                        <a:rPr lang="en-US" sz="2000" dirty="0" err="1">
                          <a:effectLst/>
                          <a:latin typeface="Arial" pitchFamily="34" charset="0"/>
                          <a:cs typeface="Arial" pitchFamily="34" charset="0"/>
                        </a:rPr>
                        <a:t>n</a:t>
                      </a:r>
                      <a:r>
                        <a:rPr lang="en-US" sz="2000" baseline="-25000" dirty="0" err="1">
                          <a:effectLst/>
                          <a:latin typeface="Arial" pitchFamily="34" charset="0"/>
                          <a:cs typeface="Arial" pitchFamily="34" charset="0"/>
                        </a:rPr>
                        <a:t>k</a:t>
                      </a:r>
                      <a:r>
                        <a:rPr lang="ru-RU" sz="2000" dirty="0">
                          <a:effectLst/>
                          <a:latin typeface="Arial" pitchFamily="34" charset="0"/>
                          <a:cs typeface="Arial" pitchFamily="34" charset="0"/>
                        </a:rPr>
                        <a:t>(w</a:t>
                      </a:r>
                      <a:r>
                        <a:rPr lang="en-US" sz="2000" baseline="-25000" dirty="0">
                          <a:effectLst/>
                          <a:latin typeface="Arial" pitchFamily="34" charset="0"/>
                          <a:cs typeface="Arial" pitchFamily="34" charset="0"/>
                        </a:rPr>
                        <a:t>k</a:t>
                      </a:r>
                      <a:r>
                        <a:rPr lang="en-US" sz="2000" dirty="0">
                          <a:effectLst/>
                          <a:latin typeface="Arial" pitchFamily="34" charset="0"/>
                          <a:cs typeface="Arial" pitchFamily="34" charset="0"/>
                        </a:rPr>
                        <a:t>)</a:t>
                      </a:r>
                      <a:endParaRPr lang="ru-RU" sz="2000" dirty="0">
                        <a:effectLst/>
                        <a:latin typeface="Arial" pitchFamily="34" charset="0"/>
                        <a:ea typeface="Arial Unicode MS"/>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2004884" y="1052736"/>
            <a:ext cx="6421566" cy="523220"/>
          </a:xfrm>
          <a:prstGeom prst="rect">
            <a:avLst/>
          </a:prstGeom>
          <a:noFill/>
        </p:spPr>
        <p:txBody>
          <a:bodyPr wrap="none" rtlCol="0">
            <a:spAutoFit/>
          </a:bodyPr>
          <a:lstStyle/>
          <a:p>
            <a:r>
              <a:rPr lang="uk-UA" sz="2800" b="1" dirty="0" smtClean="0"/>
              <a:t>Статистичний </a:t>
            </a:r>
            <a:r>
              <a:rPr lang="uk-UA" sz="2800" b="1" dirty="0"/>
              <a:t>ряд у загальному вигляді </a:t>
            </a:r>
            <a:endParaRPr lang="ru-RU" sz="2800" b="1" dirty="0"/>
          </a:p>
        </p:txBody>
      </p:sp>
      <p:sp>
        <p:nvSpPr>
          <p:cNvPr id="6" name="TextBox 5"/>
          <p:cNvSpPr txBox="1"/>
          <p:nvPr/>
        </p:nvSpPr>
        <p:spPr>
          <a:xfrm>
            <a:off x="539552" y="3166389"/>
            <a:ext cx="8280920" cy="2677656"/>
          </a:xfrm>
          <a:prstGeom prst="rect">
            <a:avLst/>
          </a:prstGeom>
          <a:noFill/>
        </p:spPr>
        <p:txBody>
          <a:bodyPr wrap="square" rtlCol="0">
            <a:spAutoFit/>
          </a:bodyPr>
          <a:lstStyle/>
          <a:p>
            <a:pPr marL="342900" indent="-342900">
              <a:buFont typeface="Wingdings" pitchFamily="2" charset="2"/>
              <a:buChar char="Ø"/>
            </a:pPr>
            <a:r>
              <a:rPr lang="uk-UA" sz="2400" dirty="0">
                <a:latin typeface="Arial" pitchFamily="34" charset="0"/>
                <a:cs typeface="Arial" pitchFamily="34" charset="0"/>
              </a:rPr>
              <a:t>Різні елементи вибірки називаються</a:t>
            </a:r>
            <a:r>
              <a:rPr lang="uk-UA" sz="2400" b="1" dirty="0">
                <a:latin typeface="Arial" pitchFamily="34" charset="0"/>
                <a:cs typeface="Arial" pitchFamily="34" charset="0"/>
              </a:rPr>
              <a:t> варіантами.</a:t>
            </a:r>
            <a:r>
              <a:rPr lang="uk-UA" sz="2400" dirty="0">
                <a:latin typeface="Arial" pitchFamily="34" charset="0"/>
                <a:cs typeface="Arial" pitchFamily="34" charset="0"/>
              </a:rPr>
              <a:t> </a:t>
            </a:r>
            <a:endParaRPr lang="uk-UA" sz="2400" dirty="0" smtClean="0">
              <a:latin typeface="Arial" pitchFamily="34" charset="0"/>
              <a:cs typeface="Arial" pitchFamily="34" charset="0"/>
            </a:endParaRPr>
          </a:p>
          <a:p>
            <a:pPr marL="342900" indent="-342900">
              <a:buFont typeface="Wingdings" pitchFamily="2" charset="2"/>
              <a:buChar char="Ø"/>
            </a:pPr>
            <a:r>
              <a:rPr lang="uk-UA" sz="2400" dirty="0" smtClean="0">
                <a:latin typeface="Arial" pitchFamily="34" charset="0"/>
                <a:cs typeface="Arial" pitchFamily="34" charset="0"/>
              </a:rPr>
              <a:t>Число</a:t>
            </a:r>
            <a:r>
              <a:rPr lang="uk-UA" sz="2400" i="1" dirty="0" smtClean="0">
                <a:latin typeface="Arial" pitchFamily="34" charset="0"/>
                <a:cs typeface="Arial" pitchFamily="34" charset="0"/>
              </a:rPr>
              <a:t> </a:t>
            </a:r>
            <a:r>
              <a:rPr lang="en-US" sz="2400" i="1" dirty="0" err="1">
                <a:latin typeface="Arial" pitchFamily="34" charset="0"/>
                <a:cs typeface="Arial" pitchFamily="34" charset="0"/>
              </a:rPr>
              <a:t>n</a:t>
            </a:r>
            <a:r>
              <a:rPr lang="en-US" sz="2400" i="1" baseline="-25000" dirty="0" err="1">
                <a:latin typeface="Arial" pitchFamily="34" charset="0"/>
                <a:cs typeface="Arial" pitchFamily="34" charset="0"/>
              </a:rPr>
              <a:t>i</a:t>
            </a:r>
            <a:r>
              <a:rPr lang="uk-UA" sz="2400" i="1" dirty="0">
                <a:latin typeface="Arial" pitchFamily="34" charset="0"/>
                <a:cs typeface="Arial" pitchFamily="34" charset="0"/>
              </a:rPr>
              <a:t>,</a:t>
            </a:r>
            <a:r>
              <a:rPr lang="uk-UA" sz="2400" dirty="0">
                <a:latin typeface="Arial" pitchFamily="34" charset="0"/>
                <a:cs typeface="Arial" pitchFamily="34" charset="0"/>
              </a:rPr>
              <a:t> що показує, скільки разів варіанта</a:t>
            </a:r>
            <a:r>
              <a:rPr lang="uk-UA" sz="2400" i="1" dirty="0">
                <a:latin typeface="Arial" pitchFamily="34" charset="0"/>
                <a:cs typeface="Arial" pitchFamily="34" charset="0"/>
              </a:rPr>
              <a:t> </a:t>
            </a:r>
            <a:r>
              <a:rPr lang="uk-UA" sz="2400" i="1" dirty="0" err="1">
                <a:latin typeface="Arial" pitchFamily="34" charset="0"/>
                <a:cs typeface="Arial" pitchFamily="34" charset="0"/>
              </a:rPr>
              <a:t>х</a:t>
            </a:r>
            <a:r>
              <a:rPr lang="uk-UA" sz="2400" i="1" baseline="-25000" dirty="0" err="1">
                <a:latin typeface="Arial" pitchFamily="34" charset="0"/>
                <a:cs typeface="Arial" pitchFamily="34" charset="0"/>
              </a:rPr>
              <a:t>і</a:t>
            </a:r>
            <a:r>
              <a:rPr lang="uk-UA" sz="2400" dirty="0">
                <a:latin typeface="Arial" pitchFamily="34" charset="0"/>
                <a:cs typeface="Arial" pitchFamily="34" charset="0"/>
              </a:rPr>
              <a:t> зустрічається у вибірці, називається</a:t>
            </a:r>
            <a:r>
              <a:rPr lang="uk-UA" sz="2400" b="1" dirty="0">
                <a:latin typeface="Arial" pitchFamily="34" charset="0"/>
                <a:cs typeface="Arial" pitchFamily="34" charset="0"/>
              </a:rPr>
              <a:t> частотою варіанти.</a:t>
            </a:r>
            <a:r>
              <a:rPr lang="uk-UA" sz="2400" dirty="0">
                <a:latin typeface="Arial" pitchFamily="34" charset="0"/>
                <a:cs typeface="Arial" pitchFamily="34" charset="0"/>
              </a:rPr>
              <a:t> </a:t>
            </a:r>
            <a:endParaRPr lang="uk-UA" sz="2400" dirty="0" smtClean="0">
              <a:latin typeface="Arial" pitchFamily="34" charset="0"/>
              <a:cs typeface="Arial" pitchFamily="34" charset="0"/>
            </a:endParaRPr>
          </a:p>
          <a:p>
            <a:pPr marL="342900" indent="-342900">
              <a:buFont typeface="Wingdings" pitchFamily="2" charset="2"/>
              <a:buChar char="Ø"/>
            </a:pPr>
            <a:r>
              <a:rPr lang="uk-UA" sz="2400" dirty="0" smtClean="0">
                <a:latin typeface="Arial" pitchFamily="34" charset="0"/>
                <a:cs typeface="Arial" pitchFamily="34" charset="0"/>
              </a:rPr>
              <a:t>Число</a:t>
            </a:r>
            <a:r>
              <a:rPr lang="uk-UA" sz="2400" i="1" dirty="0" smtClean="0">
                <a:latin typeface="Arial" pitchFamily="34" charset="0"/>
                <a:cs typeface="Arial" pitchFamily="34" charset="0"/>
              </a:rPr>
              <a:t> </a:t>
            </a:r>
            <a:r>
              <a:rPr lang="en-US" sz="2400" i="1" dirty="0" err="1">
                <a:latin typeface="Arial" pitchFamily="34" charset="0"/>
                <a:cs typeface="Arial" pitchFamily="34" charset="0"/>
              </a:rPr>
              <a:t>w</a:t>
            </a:r>
            <a:r>
              <a:rPr lang="en-US" sz="2400" i="1" baseline="-25000" dirty="0" err="1">
                <a:latin typeface="Arial" pitchFamily="34" charset="0"/>
                <a:cs typeface="Arial" pitchFamily="34" charset="0"/>
              </a:rPr>
              <a:t>i</a:t>
            </a:r>
            <a:r>
              <a:rPr lang="uk-UA" sz="2400" i="1" dirty="0">
                <a:latin typeface="Arial" pitchFamily="34" charset="0"/>
                <a:cs typeface="Arial" pitchFamily="34" charset="0"/>
              </a:rPr>
              <a:t>,</a:t>
            </a:r>
            <a:r>
              <a:rPr lang="uk-UA" sz="2400" dirty="0">
                <a:latin typeface="Arial" pitchFamily="34" charset="0"/>
                <a:cs typeface="Arial" pitchFamily="34" charset="0"/>
              </a:rPr>
              <a:t> що дорівнює відношенню частоти варіанти</a:t>
            </a:r>
            <a:r>
              <a:rPr lang="uk-UA" sz="2400" i="1" dirty="0">
                <a:latin typeface="Arial" pitchFamily="34" charset="0"/>
                <a:cs typeface="Arial" pitchFamily="34" charset="0"/>
              </a:rPr>
              <a:t> </a:t>
            </a:r>
            <a:r>
              <a:rPr lang="en-US" sz="2400" i="1" dirty="0" err="1">
                <a:latin typeface="Arial" pitchFamily="34" charset="0"/>
                <a:cs typeface="Arial" pitchFamily="34" charset="0"/>
              </a:rPr>
              <a:t>n</a:t>
            </a:r>
            <a:r>
              <a:rPr lang="en-US" sz="2400" i="1" baseline="-25000" dirty="0" err="1">
                <a:latin typeface="Arial" pitchFamily="34" charset="0"/>
                <a:cs typeface="Arial" pitchFamily="34" charset="0"/>
              </a:rPr>
              <a:t>i</a:t>
            </a:r>
            <a:r>
              <a:rPr lang="en-US" sz="2400" dirty="0">
                <a:latin typeface="Arial" pitchFamily="34" charset="0"/>
                <a:cs typeface="Arial" pitchFamily="34" charset="0"/>
              </a:rPr>
              <a:t> </a:t>
            </a:r>
            <a:r>
              <a:rPr lang="uk-UA" sz="2400" dirty="0">
                <a:latin typeface="Arial" pitchFamily="34" charset="0"/>
                <a:cs typeface="Arial" pitchFamily="34" charset="0"/>
              </a:rPr>
              <a:t>до об'єму вибірки </a:t>
            </a:r>
            <a:r>
              <a:rPr lang="en-US" sz="2400" dirty="0">
                <a:latin typeface="Arial" pitchFamily="34" charset="0"/>
                <a:cs typeface="Arial" pitchFamily="34" charset="0"/>
              </a:rPr>
              <a:t>n</a:t>
            </a:r>
            <a:r>
              <a:rPr lang="uk-UA" sz="2400" dirty="0">
                <a:latin typeface="Arial" pitchFamily="34" charset="0"/>
                <a:cs typeface="Arial" pitchFamily="34" charset="0"/>
              </a:rPr>
              <a:t>, називається</a:t>
            </a:r>
            <a:r>
              <a:rPr lang="uk-UA" sz="2400" b="1" dirty="0">
                <a:latin typeface="Arial" pitchFamily="34" charset="0"/>
                <a:cs typeface="Arial" pitchFamily="34" charset="0"/>
              </a:rPr>
              <a:t> відносною частотою </a:t>
            </a:r>
            <a:r>
              <a:rPr lang="uk-UA" sz="2400" b="1" dirty="0" smtClean="0">
                <a:latin typeface="Arial" pitchFamily="34" charset="0"/>
                <a:cs typeface="Arial" pitchFamily="34" charset="0"/>
              </a:rPr>
              <a:t>варіанти </a:t>
            </a:r>
            <a:r>
              <a:rPr lang="uk-UA" sz="2400" i="1" dirty="0" err="1" smtClean="0">
                <a:latin typeface="Arial" pitchFamily="34" charset="0"/>
                <a:cs typeface="Arial" pitchFamily="34" charset="0"/>
              </a:rPr>
              <a:t>х</a:t>
            </a:r>
            <a:r>
              <a:rPr lang="uk-UA" sz="2400" i="1" baseline="-25000" dirty="0" err="1" smtClean="0">
                <a:latin typeface="Arial" pitchFamily="34" charset="0"/>
                <a:cs typeface="Arial" pitchFamily="34" charset="0"/>
              </a:rPr>
              <a:t>і</a:t>
            </a:r>
            <a:endParaRPr lang="ru-RU" sz="2400" dirty="0">
              <a:latin typeface="Arial" pitchFamily="34" charset="0"/>
              <a:cs typeface="Arial"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453517"/>
            <a:ext cx="16002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4674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Розподіл особин у просторі</a:t>
            </a:r>
            <a:endParaRPr lang="ru-RU" dirty="0"/>
          </a:p>
        </p:txBody>
      </p:sp>
      <p:pic>
        <p:nvPicPr>
          <p:cNvPr id="4" name="Рисунок 3"/>
          <p:cNvPicPr/>
          <p:nvPr/>
        </p:nvPicPr>
        <p:blipFill rotWithShape="1">
          <a:blip r:embed="rId2"/>
          <a:srcRect t="3292" b="826"/>
          <a:stretch/>
        </p:blipFill>
        <p:spPr bwMode="auto">
          <a:xfrm>
            <a:off x="179512" y="1772816"/>
            <a:ext cx="2886862" cy="2678343"/>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a:blip r:embed="rId3"/>
          <a:stretch>
            <a:fillRect/>
          </a:stretch>
        </p:blipFill>
        <p:spPr>
          <a:xfrm>
            <a:off x="3037774" y="1787647"/>
            <a:ext cx="2897773" cy="2562300"/>
          </a:xfrm>
          <a:prstGeom prst="rect">
            <a:avLst/>
          </a:prstGeom>
        </p:spPr>
      </p:pic>
      <p:pic>
        <p:nvPicPr>
          <p:cNvPr id="6" name="Рисунок 5"/>
          <p:cNvPicPr/>
          <p:nvPr/>
        </p:nvPicPr>
        <p:blipFill>
          <a:blip r:embed="rId4"/>
          <a:stretch>
            <a:fillRect/>
          </a:stretch>
        </p:blipFill>
        <p:spPr>
          <a:xfrm>
            <a:off x="6019056" y="1786864"/>
            <a:ext cx="2952328" cy="2563083"/>
          </a:xfrm>
          <a:prstGeom prst="rect">
            <a:avLst/>
          </a:prstGeom>
        </p:spPr>
      </p:pic>
      <p:sp>
        <p:nvSpPr>
          <p:cNvPr id="7" name="TextBox 6"/>
          <p:cNvSpPr txBox="1"/>
          <p:nvPr/>
        </p:nvSpPr>
        <p:spPr>
          <a:xfrm>
            <a:off x="357068" y="4451159"/>
            <a:ext cx="8259184" cy="584775"/>
          </a:xfrm>
          <a:prstGeom prst="rect">
            <a:avLst/>
          </a:prstGeom>
          <a:noFill/>
        </p:spPr>
        <p:txBody>
          <a:bodyPr wrap="none" rtlCol="0">
            <a:spAutoFit/>
          </a:bodyPr>
          <a:lstStyle/>
          <a:p>
            <a:r>
              <a:rPr lang="uk-UA" sz="3200" dirty="0" smtClean="0"/>
              <a:t>Випадковий 	  Рівномірний  		Груповий</a:t>
            </a:r>
            <a:endParaRPr lang="ru-RU" sz="3200" dirty="0"/>
          </a:p>
        </p:txBody>
      </p:sp>
    </p:spTree>
    <p:extLst>
      <p:ext uri="{BB962C8B-B14F-4D97-AF65-F5344CB8AC3E}">
        <p14:creationId xmlns:p14="http://schemas.microsoft.com/office/powerpoint/2010/main" val="1840651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a:t>Вибіркові оцінки середньої </a:t>
            </a:r>
            <a:endParaRPr lang="ru-RU" dirty="0"/>
          </a:p>
        </p:txBody>
      </p:sp>
      <p:sp>
        <p:nvSpPr>
          <p:cNvPr id="4" name="Объект 3"/>
          <p:cNvSpPr>
            <a:spLocks noGrp="1"/>
          </p:cNvSpPr>
          <p:nvPr>
            <p:ph idx="1"/>
          </p:nvPr>
        </p:nvSpPr>
        <p:spPr>
          <a:xfrm>
            <a:off x="457200" y="1600200"/>
            <a:ext cx="8229600" cy="4853136"/>
          </a:xfrm>
        </p:spPr>
        <p:txBody>
          <a:bodyPr>
            <a:normAutofit fontScale="92500" lnSpcReduction="20000"/>
          </a:bodyPr>
          <a:lstStyle/>
          <a:p>
            <a:r>
              <a:rPr lang="uk-UA" dirty="0"/>
              <a:t>Використовують два типи оцінок параметрів генеральної сукупності </a:t>
            </a:r>
            <a:r>
              <a:rPr lang="uk-UA" dirty="0" smtClean="0"/>
              <a:t>:</a:t>
            </a:r>
          </a:p>
          <a:p>
            <a:r>
              <a:rPr lang="uk-UA" dirty="0" smtClean="0"/>
              <a:t> </a:t>
            </a:r>
            <a:r>
              <a:rPr lang="uk-UA" b="1" i="1" dirty="0"/>
              <a:t>Точкова оцінка</a:t>
            </a:r>
            <a:r>
              <a:rPr lang="ru-RU" dirty="0"/>
              <a:t> </a:t>
            </a:r>
            <a:r>
              <a:rPr lang="uk-UA" dirty="0" smtClean="0"/>
              <a:t>— значення </a:t>
            </a:r>
            <a:r>
              <a:rPr lang="uk-UA" dirty="0"/>
              <a:t>параметра за даними вибірки: вибіркова середня  та вибіркова частка </a:t>
            </a:r>
            <a:r>
              <a:rPr lang="uk-UA" i="1" dirty="0"/>
              <a:t>р</a:t>
            </a:r>
            <a:r>
              <a:rPr lang="uk-UA" dirty="0"/>
              <a:t>. </a:t>
            </a:r>
            <a:endParaRPr lang="uk-UA" dirty="0" smtClean="0"/>
          </a:p>
          <a:p>
            <a:r>
              <a:rPr lang="uk-UA" b="1" i="1" dirty="0" err="1" smtClean="0"/>
              <a:t>Інтервальною</a:t>
            </a:r>
            <a:r>
              <a:rPr lang="uk-UA" b="1" i="1" dirty="0" smtClean="0"/>
              <a:t> </a:t>
            </a:r>
            <a:r>
              <a:rPr lang="uk-UA" b="1" i="1" dirty="0"/>
              <a:t>оцінкою</a:t>
            </a:r>
            <a:r>
              <a:rPr lang="uk-UA" dirty="0"/>
              <a:t> називають інтервал значень параметра, розрахований за даними вибірки для певної ймовірності, тобто </a:t>
            </a:r>
            <a:r>
              <a:rPr lang="uk-UA" b="1" i="1" dirty="0"/>
              <a:t>довірчий інтервал</a:t>
            </a:r>
            <a:r>
              <a:rPr lang="uk-UA" dirty="0"/>
              <a:t>. </a:t>
            </a:r>
            <a:endParaRPr lang="uk-UA" dirty="0" smtClean="0"/>
          </a:p>
          <a:p>
            <a:r>
              <a:rPr lang="uk-UA" dirty="0" smtClean="0"/>
              <a:t>Чим </a:t>
            </a:r>
            <a:r>
              <a:rPr lang="uk-UA" dirty="0"/>
              <a:t>менший </a:t>
            </a:r>
            <a:r>
              <a:rPr lang="uk-UA" b="1" dirty="0"/>
              <a:t>довірчий інтервал</a:t>
            </a:r>
            <a:r>
              <a:rPr lang="uk-UA" dirty="0"/>
              <a:t>, тим точніша вибіркова оцінка.</a:t>
            </a:r>
            <a:endParaRPr lang="ru-RU" dirty="0"/>
          </a:p>
        </p:txBody>
      </p:sp>
    </p:spTree>
    <p:extLst>
      <p:ext uri="{BB962C8B-B14F-4D97-AF65-F5344CB8AC3E}">
        <p14:creationId xmlns:p14="http://schemas.microsoft.com/office/powerpoint/2010/main" val="2113469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Довірчі</a:t>
            </a:r>
            <a:r>
              <a:rPr lang="ru-RU" dirty="0"/>
              <a:t> </a:t>
            </a:r>
            <a:r>
              <a:rPr lang="ru-RU" dirty="0" err="1"/>
              <a:t>інтервали</a:t>
            </a:r>
            <a:r>
              <a:rPr lang="ru-RU" dirty="0"/>
              <a:t> і </a:t>
            </a:r>
            <a:r>
              <a:rPr lang="ru-RU" dirty="0" err="1"/>
              <a:t>довірча</a:t>
            </a:r>
            <a:r>
              <a:rPr lang="ru-RU" dirty="0"/>
              <a:t> </a:t>
            </a:r>
            <a:r>
              <a:rPr lang="ru-RU" dirty="0" err="1"/>
              <a:t>ймовірність</a:t>
            </a:r>
            <a:endParaRPr lang="ru-RU" dirty="0"/>
          </a:p>
        </p:txBody>
      </p:sp>
      <p:sp>
        <p:nvSpPr>
          <p:cNvPr id="3" name="Объект 2"/>
          <p:cNvSpPr>
            <a:spLocks noGrp="1"/>
          </p:cNvSpPr>
          <p:nvPr>
            <p:ph idx="1"/>
          </p:nvPr>
        </p:nvSpPr>
        <p:spPr/>
        <p:txBody>
          <a:bodyPr>
            <a:normAutofit fontScale="92500" lnSpcReduction="10000"/>
          </a:bodyPr>
          <a:lstStyle/>
          <a:p>
            <a:r>
              <a:rPr lang="uk-UA" dirty="0"/>
              <a:t>Однією з основних задач математичної статистики є оцінка числових характеристик (параметрів) генеральної сукупності за вибірковими даними</a:t>
            </a:r>
            <a:r>
              <a:rPr lang="uk-UA" dirty="0" smtClean="0"/>
              <a:t>.</a:t>
            </a:r>
          </a:p>
          <a:p>
            <a:r>
              <a:rPr lang="ru-RU" dirty="0"/>
              <a:t>Для </a:t>
            </a:r>
            <a:r>
              <a:rPr lang="ru-RU" dirty="0" err="1"/>
              <a:t>вибірки</a:t>
            </a:r>
            <a:r>
              <a:rPr lang="ru-RU" dirty="0"/>
              <a:t> </a:t>
            </a:r>
            <a:r>
              <a:rPr lang="ru-RU" dirty="0" err="1"/>
              <a:t>можна</a:t>
            </a:r>
            <a:r>
              <a:rPr lang="ru-RU" dirty="0"/>
              <a:t> </a:t>
            </a:r>
            <a:r>
              <a:rPr lang="ru-RU" dirty="0" err="1"/>
              <a:t>обчислити</a:t>
            </a:r>
            <a:r>
              <a:rPr lang="ru-RU" dirty="0"/>
              <a:t> </a:t>
            </a:r>
            <a:r>
              <a:rPr lang="ru-RU" dirty="0" err="1"/>
              <a:t>такі</a:t>
            </a:r>
            <a:r>
              <a:rPr lang="ru-RU" dirty="0"/>
              <a:t> </a:t>
            </a:r>
            <a:r>
              <a:rPr lang="ru-RU" dirty="0" err="1"/>
              <a:t>числові</a:t>
            </a:r>
            <a:r>
              <a:rPr lang="ru-RU" dirty="0"/>
              <a:t> характеристики, як: </a:t>
            </a:r>
            <a:r>
              <a:rPr lang="ru-RU" dirty="0" err="1"/>
              <a:t>вибіркове</a:t>
            </a:r>
            <a:r>
              <a:rPr lang="ru-RU" dirty="0"/>
              <a:t> </a:t>
            </a:r>
            <a:r>
              <a:rPr lang="ru-RU" dirty="0" err="1"/>
              <a:t>середнє</a:t>
            </a:r>
            <a:r>
              <a:rPr lang="ru-RU" dirty="0"/>
              <a:t>, мода, </a:t>
            </a:r>
            <a:r>
              <a:rPr lang="ru-RU" dirty="0" err="1"/>
              <a:t>медіана</a:t>
            </a:r>
            <a:r>
              <a:rPr lang="ru-RU" dirty="0"/>
              <a:t>, </a:t>
            </a:r>
            <a:r>
              <a:rPr lang="ru-RU" dirty="0" err="1"/>
              <a:t>вибіркова</a:t>
            </a:r>
            <a:r>
              <a:rPr lang="ru-RU" dirty="0"/>
              <a:t> </a:t>
            </a:r>
            <a:r>
              <a:rPr lang="ru-RU" dirty="0" err="1"/>
              <a:t>дисперсія</a:t>
            </a:r>
            <a:r>
              <a:rPr lang="ru-RU" dirty="0"/>
              <a:t> та </a:t>
            </a:r>
            <a:r>
              <a:rPr lang="ru-RU" dirty="0" err="1"/>
              <a:t>вибіркове</a:t>
            </a:r>
            <a:r>
              <a:rPr lang="ru-RU" dirty="0"/>
              <a:t> </a:t>
            </a:r>
            <a:r>
              <a:rPr lang="ru-RU" dirty="0" err="1"/>
              <a:t>середнє</a:t>
            </a:r>
            <a:r>
              <a:rPr lang="ru-RU" dirty="0"/>
              <a:t> </a:t>
            </a:r>
            <a:r>
              <a:rPr lang="ru-RU" dirty="0" err="1"/>
              <a:t>квадратичне</a:t>
            </a:r>
            <a:r>
              <a:rPr lang="ru-RU" dirty="0"/>
              <a:t> </a:t>
            </a:r>
            <a:r>
              <a:rPr lang="ru-RU" dirty="0" err="1"/>
              <a:t>відхилення</a:t>
            </a:r>
            <a:r>
              <a:rPr lang="ru-RU" dirty="0"/>
              <a:t>. </a:t>
            </a:r>
          </a:p>
          <a:p>
            <a:r>
              <a:rPr lang="ru-RU" dirty="0" smtClean="0"/>
              <a:t>Для </a:t>
            </a:r>
            <a:r>
              <a:rPr lang="ru-RU" dirty="0" err="1"/>
              <a:t>генеральної</a:t>
            </a:r>
            <a:r>
              <a:rPr lang="ru-RU" dirty="0"/>
              <a:t> </a:t>
            </a:r>
            <a:r>
              <a:rPr lang="ru-RU" dirty="0" err="1"/>
              <a:t>сукупності</a:t>
            </a:r>
            <a:r>
              <a:rPr lang="ru-RU" dirty="0"/>
              <a:t> часто </a:t>
            </a:r>
            <a:r>
              <a:rPr lang="ru-RU" dirty="0" err="1"/>
              <a:t>визначаються</a:t>
            </a:r>
            <a:r>
              <a:rPr lang="ru-RU" dirty="0"/>
              <a:t> </a:t>
            </a:r>
            <a:r>
              <a:rPr lang="ru-RU" b="1" u="sng" dirty="0" err="1" smtClean="0"/>
              <a:t>довірчі</a:t>
            </a:r>
            <a:r>
              <a:rPr lang="ru-RU" b="1" u="sng" dirty="0" smtClean="0"/>
              <a:t> </a:t>
            </a:r>
            <a:r>
              <a:rPr lang="ru-RU" b="1" u="sng" dirty="0" err="1"/>
              <a:t>інтервали</a:t>
            </a:r>
            <a:r>
              <a:rPr lang="ru-RU" dirty="0"/>
              <a:t>.</a:t>
            </a:r>
          </a:p>
          <a:p>
            <a:endParaRPr lang="ru-RU" dirty="0"/>
          </a:p>
        </p:txBody>
      </p:sp>
    </p:spTree>
    <p:extLst>
      <p:ext uri="{BB962C8B-B14F-4D97-AF65-F5344CB8AC3E}">
        <p14:creationId xmlns:p14="http://schemas.microsoft.com/office/powerpoint/2010/main" val="2905789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1143000"/>
          </a:xfrm>
        </p:spPr>
        <p:txBody>
          <a:bodyPr>
            <a:normAutofit fontScale="90000"/>
          </a:bodyPr>
          <a:lstStyle/>
          <a:p>
            <a:r>
              <a:rPr lang="ru-RU" dirty="0" err="1"/>
              <a:t>Довірчі</a:t>
            </a:r>
            <a:r>
              <a:rPr lang="ru-RU" dirty="0"/>
              <a:t> </a:t>
            </a:r>
            <a:r>
              <a:rPr lang="ru-RU" dirty="0" err="1"/>
              <a:t>інтервали</a:t>
            </a:r>
            <a:r>
              <a:rPr lang="ru-RU" dirty="0"/>
              <a:t> і </a:t>
            </a:r>
            <a:r>
              <a:rPr lang="ru-RU" dirty="0" err="1"/>
              <a:t>довірча</a:t>
            </a:r>
            <a:r>
              <a:rPr lang="ru-RU" dirty="0"/>
              <a:t> </a:t>
            </a:r>
            <a:r>
              <a:rPr lang="ru-RU" dirty="0" err="1"/>
              <a:t>ймовірність</a:t>
            </a:r>
            <a:endParaRPr lang="ru-RU" dirty="0"/>
          </a:p>
        </p:txBody>
      </p:sp>
      <p:sp>
        <p:nvSpPr>
          <p:cNvPr id="3" name="Объект 2"/>
          <p:cNvSpPr>
            <a:spLocks noGrp="1"/>
          </p:cNvSpPr>
          <p:nvPr>
            <p:ph idx="1"/>
          </p:nvPr>
        </p:nvSpPr>
        <p:spPr>
          <a:xfrm>
            <a:off x="467544" y="1196752"/>
            <a:ext cx="8507288" cy="5257800"/>
          </a:xfrm>
        </p:spPr>
        <p:txBody>
          <a:bodyPr>
            <a:normAutofit fontScale="85000" lnSpcReduction="10000"/>
          </a:bodyPr>
          <a:lstStyle/>
          <a:p>
            <a:r>
              <a:rPr lang="ru-RU" b="1" dirty="0" err="1"/>
              <a:t>Довірчим</a:t>
            </a:r>
            <a:r>
              <a:rPr lang="ru-RU" b="1" dirty="0"/>
              <a:t> </a:t>
            </a:r>
            <a:r>
              <a:rPr lang="ru-RU" b="1" dirty="0" err="1"/>
              <a:t>інтервалом</a:t>
            </a:r>
            <a:r>
              <a:rPr lang="ru-RU" dirty="0"/>
              <a:t> для </a:t>
            </a:r>
            <a:r>
              <a:rPr lang="ru-RU" dirty="0" err="1"/>
              <a:t>певного</a:t>
            </a:r>
            <a:r>
              <a:rPr lang="ru-RU" dirty="0"/>
              <a:t> параметру </a:t>
            </a:r>
            <a:r>
              <a:rPr lang="ru-RU" dirty="0" err="1"/>
              <a:t>генеральної</a:t>
            </a:r>
            <a:r>
              <a:rPr lang="ru-RU" dirty="0"/>
              <a:t> </a:t>
            </a:r>
            <a:r>
              <a:rPr lang="ru-RU" dirty="0" err="1"/>
              <a:t>сукупності</a:t>
            </a:r>
            <a:r>
              <a:rPr lang="ru-RU" dirty="0"/>
              <a:t> </a:t>
            </a:r>
            <a:r>
              <a:rPr lang="ru-RU" dirty="0" err="1"/>
              <a:t>називається</a:t>
            </a:r>
            <a:r>
              <a:rPr lang="ru-RU" dirty="0"/>
              <a:t> </a:t>
            </a:r>
            <a:r>
              <a:rPr lang="ru-RU" dirty="0" err="1"/>
              <a:t>такий</a:t>
            </a:r>
            <a:r>
              <a:rPr lang="ru-RU" dirty="0"/>
              <a:t> </a:t>
            </a:r>
            <a:r>
              <a:rPr lang="ru-RU" dirty="0" err="1"/>
              <a:t>числовий</a:t>
            </a:r>
            <a:r>
              <a:rPr lang="ru-RU" dirty="0"/>
              <a:t> </a:t>
            </a:r>
            <a:r>
              <a:rPr lang="ru-RU" dirty="0" err="1"/>
              <a:t>інтервал</a:t>
            </a:r>
            <a:r>
              <a:rPr lang="ru-RU" dirty="0"/>
              <a:t>, в межах </a:t>
            </a:r>
            <a:r>
              <a:rPr lang="ru-RU" dirty="0" err="1"/>
              <a:t>якого</a:t>
            </a:r>
            <a:r>
              <a:rPr lang="ru-RU" dirty="0"/>
              <a:t> </a:t>
            </a:r>
            <a:r>
              <a:rPr lang="ru-RU" dirty="0" err="1"/>
              <a:t>знаходиться</a:t>
            </a:r>
            <a:r>
              <a:rPr lang="ru-RU" dirty="0"/>
              <a:t> </a:t>
            </a:r>
            <a:r>
              <a:rPr lang="ru-RU" dirty="0" err="1"/>
              <a:t>цей</a:t>
            </a:r>
            <a:r>
              <a:rPr lang="ru-RU" dirty="0"/>
              <a:t> параметр. </a:t>
            </a:r>
            <a:endParaRPr lang="ru-RU" dirty="0" smtClean="0"/>
          </a:p>
          <a:p>
            <a:r>
              <a:rPr lang="ru-RU" dirty="0" err="1" smtClean="0"/>
              <a:t>Ймовірність</a:t>
            </a:r>
            <a:r>
              <a:rPr lang="ru-RU" dirty="0"/>
              <a:t>, з </a:t>
            </a:r>
            <a:r>
              <a:rPr lang="ru-RU" dirty="0" err="1"/>
              <a:t>якою</a:t>
            </a:r>
            <a:r>
              <a:rPr lang="ru-RU" dirty="0"/>
              <a:t> </a:t>
            </a:r>
            <a:r>
              <a:rPr lang="ru-RU" dirty="0" err="1"/>
              <a:t>довірчий</a:t>
            </a:r>
            <a:r>
              <a:rPr lang="ru-RU" dirty="0"/>
              <a:t> </a:t>
            </a:r>
            <a:r>
              <a:rPr lang="ru-RU" dirty="0" err="1"/>
              <a:t>інтервал</a:t>
            </a:r>
            <a:r>
              <a:rPr lang="ru-RU" dirty="0"/>
              <a:t> </a:t>
            </a:r>
            <a:r>
              <a:rPr lang="ru-RU" dirty="0" err="1"/>
              <a:t>покриє</a:t>
            </a:r>
            <a:r>
              <a:rPr lang="ru-RU" dirty="0"/>
              <a:t> </a:t>
            </a:r>
            <a:r>
              <a:rPr lang="ru-RU" dirty="0" err="1"/>
              <a:t>істинне</a:t>
            </a:r>
            <a:r>
              <a:rPr lang="ru-RU" dirty="0"/>
              <a:t> </a:t>
            </a:r>
            <a:r>
              <a:rPr lang="ru-RU" dirty="0" err="1"/>
              <a:t>значення</a:t>
            </a:r>
            <a:r>
              <a:rPr lang="ru-RU" dirty="0"/>
              <a:t> параметра, </a:t>
            </a:r>
            <a:r>
              <a:rPr lang="ru-RU" dirty="0" err="1"/>
              <a:t>називається</a:t>
            </a:r>
            <a:r>
              <a:rPr lang="ru-RU" b="1" dirty="0"/>
              <a:t> </a:t>
            </a:r>
            <a:r>
              <a:rPr lang="ru-RU" b="1" dirty="0" err="1"/>
              <a:t>довірчою</a:t>
            </a:r>
            <a:r>
              <a:rPr lang="ru-RU" b="1" dirty="0"/>
              <a:t> </a:t>
            </a:r>
            <a:r>
              <a:rPr lang="ru-RU" b="1" dirty="0" err="1"/>
              <a:t>ймовірністю</a:t>
            </a:r>
            <a:r>
              <a:rPr lang="ru-RU" dirty="0"/>
              <a:t> </a:t>
            </a:r>
            <a:r>
              <a:rPr lang="ru-RU" dirty="0" err="1"/>
              <a:t>або</a:t>
            </a:r>
            <a:r>
              <a:rPr lang="ru-RU" b="1" dirty="0"/>
              <a:t> </a:t>
            </a:r>
            <a:r>
              <a:rPr lang="ru-RU" b="1" dirty="0" err="1"/>
              <a:t>рівнем</a:t>
            </a:r>
            <a:r>
              <a:rPr lang="ru-RU" b="1" dirty="0"/>
              <a:t> </a:t>
            </a:r>
            <a:r>
              <a:rPr lang="ru-RU" b="1" dirty="0" err="1"/>
              <a:t>надійності</a:t>
            </a:r>
            <a:r>
              <a:rPr lang="ru-RU" dirty="0"/>
              <a:t> і </a:t>
            </a:r>
            <a:r>
              <a:rPr lang="ru-RU" dirty="0" err="1" smtClean="0"/>
              <a:t>позначається</a:t>
            </a:r>
            <a:endParaRPr lang="ru-RU" dirty="0"/>
          </a:p>
          <a:p>
            <a:r>
              <a:rPr lang="uk-UA" dirty="0"/>
              <a:t>З</a:t>
            </a:r>
            <a:r>
              <a:rPr lang="ru-RU" dirty="0" err="1" smtClean="0"/>
              <a:t>начення</a:t>
            </a:r>
            <a:r>
              <a:rPr lang="ru-RU" dirty="0" smtClean="0"/>
              <a:t> </a:t>
            </a:r>
            <a:r>
              <a:rPr lang="ru-RU" b="1" dirty="0" err="1" smtClean="0"/>
              <a:t>довірчої</a:t>
            </a:r>
            <a:r>
              <a:rPr lang="ru-RU" b="1" dirty="0" smtClean="0"/>
              <a:t> </a:t>
            </a:r>
            <a:r>
              <a:rPr lang="ru-RU" b="1" dirty="0" err="1" smtClean="0"/>
              <a:t>ймовірністі</a:t>
            </a:r>
            <a:r>
              <a:rPr lang="ru-RU" b="1" dirty="0" smtClean="0"/>
              <a:t> </a:t>
            </a:r>
            <a:r>
              <a:rPr lang="ru-RU" dirty="0" err="1" smtClean="0"/>
              <a:t>знаходиться</a:t>
            </a:r>
            <a:r>
              <a:rPr lang="ru-RU" dirty="0" smtClean="0"/>
              <a:t> </a:t>
            </a:r>
            <a:r>
              <a:rPr lang="ru-RU" dirty="0"/>
              <a:t>в </a:t>
            </a:r>
            <a:r>
              <a:rPr lang="ru-RU" dirty="0" err="1"/>
              <a:t>інтервалі</a:t>
            </a:r>
            <a:r>
              <a:rPr lang="ru-RU" dirty="0"/>
              <a:t> </a:t>
            </a:r>
            <a:r>
              <a:rPr lang="ru-RU" dirty="0" err="1"/>
              <a:t>від</a:t>
            </a:r>
            <a:r>
              <a:rPr lang="ru-RU" dirty="0"/>
              <a:t> 0,9 до 0,999. </a:t>
            </a:r>
            <a:r>
              <a:rPr lang="ru-RU" dirty="0" err="1"/>
              <a:t>Якщо</a:t>
            </a:r>
            <a:r>
              <a:rPr lang="ru-RU" dirty="0"/>
              <a:t> </a:t>
            </a:r>
            <a:r>
              <a:rPr lang="ru-RU" dirty="0" err="1"/>
              <a:t>вимоги</a:t>
            </a:r>
            <a:r>
              <a:rPr lang="ru-RU" dirty="0"/>
              <a:t> </a:t>
            </a:r>
            <a:r>
              <a:rPr lang="ru-RU" dirty="0" err="1"/>
              <a:t>точності</a:t>
            </a:r>
            <a:r>
              <a:rPr lang="ru-RU" dirty="0"/>
              <a:t> </a:t>
            </a:r>
            <a:r>
              <a:rPr lang="ru-RU" dirty="0" err="1"/>
              <a:t>дуже</a:t>
            </a:r>
            <a:r>
              <a:rPr lang="ru-RU" dirty="0"/>
              <a:t> </a:t>
            </a:r>
            <a:r>
              <a:rPr lang="ru-RU" dirty="0" err="1"/>
              <a:t>високі</a:t>
            </a:r>
            <a:r>
              <a:rPr lang="ru-RU" dirty="0"/>
              <a:t>, то для </a:t>
            </a:r>
            <a:r>
              <a:rPr lang="ru-RU" dirty="0" err="1"/>
              <a:t>довірчої</a:t>
            </a:r>
            <a:r>
              <a:rPr lang="ru-RU" dirty="0"/>
              <a:t> </a:t>
            </a:r>
            <a:r>
              <a:rPr lang="ru-RU" dirty="0" err="1"/>
              <a:t>ймовірності</a:t>
            </a:r>
            <a:r>
              <a:rPr lang="ru-RU" dirty="0"/>
              <a:t> </a:t>
            </a:r>
            <a:r>
              <a:rPr lang="ru-RU" dirty="0" err="1"/>
              <a:t>обирається</a:t>
            </a:r>
            <a:r>
              <a:rPr lang="ru-RU" dirty="0"/>
              <a:t> </a:t>
            </a:r>
            <a:r>
              <a:rPr lang="ru-RU" dirty="0" err="1"/>
              <a:t>значення</a:t>
            </a:r>
            <a:r>
              <a:rPr lang="ru-RU" dirty="0"/>
              <a:t> 0,999; </a:t>
            </a:r>
            <a:r>
              <a:rPr lang="ru-RU" dirty="0" err="1"/>
              <a:t>якщо</a:t>
            </a:r>
            <a:r>
              <a:rPr lang="ru-RU" dirty="0"/>
              <a:t> </a:t>
            </a:r>
            <a:r>
              <a:rPr lang="ru-RU" dirty="0" err="1"/>
              <a:t>підвищені</a:t>
            </a:r>
            <a:r>
              <a:rPr lang="ru-RU" dirty="0"/>
              <a:t> - 0,99; </a:t>
            </a:r>
            <a:r>
              <a:rPr lang="ru-RU" dirty="0" err="1"/>
              <a:t>звичайні</a:t>
            </a:r>
            <a:r>
              <a:rPr lang="ru-RU" dirty="0"/>
              <a:t> - 0,95; </a:t>
            </a:r>
            <a:r>
              <a:rPr lang="ru-RU" dirty="0" err="1"/>
              <a:t>знижені</a:t>
            </a:r>
            <a:r>
              <a:rPr lang="ru-RU" dirty="0"/>
              <a:t> - 0,9.</a:t>
            </a:r>
          </a:p>
          <a:p>
            <a:r>
              <a:rPr lang="uk-UA" dirty="0" smtClean="0"/>
              <a:t>Для розрахунку довірчого інтервалу </a:t>
            </a:r>
            <a:r>
              <a:rPr lang="uk-UA" b="1" dirty="0" smtClean="0"/>
              <a:t>за формулами </a:t>
            </a:r>
            <a:r>
              <a:rPr lang="uk-UA" dirty="0" smtClean="0"/>
              <a:t>генеральна сукупність  має підпорядковуватись </a:t>
            </a:r>
            <a:r>
              <a:rPr lang="uk-UA" b="1" dirty="0" smtClean="0"/>
              <a:t>нормальному розподілу</a:t>
            </a:r>
            <a:endParaRPr lang="ru-RU" b="1" dirty="0"/>
          </a:p>
        </p:txBody>
      </p:sp>
      <p:sp>
        <p:nvSpPr>
          <p:cNvPr id="4" name="TextBox 3"/>
          <p:cNvSpPr txBox="1"/>
          <p:nvPr/>
        </p:nvSpPr>
        <p:spPr>
          <a:xfrm>
            <a:off x="8316416" y="2996952"/>
            <a:ext cx="524503" cy="1015663"/>
          </a:xfrm>
          <a:prstGeom prst="rect">
            <a:avLst/>
          </a:prstGeom>
          <a:noFill/>
        </p:spPr>
        <p:txBody>
          <a:bodyPr wrap="none" rtlCol="0">
            <a:spAutoFit/>
          </a:bodyPr>
          <a:lstStyle/>
          <a:p>
            <a:r>
              <a:rPr lang="el-GR" sz="6000" dirty="0" smtClean="0">
                <a:latin typeface="Times New Roman" pitchFamily="18" charset="0"/>
                <a:cs typeface="Times New Roman" pitchFamily="18" charset="0"/>
              </a:rPr>
              <a:t>γ</a:t>
            </a:r>
            <a:endParaRPr lang="ru-RU" sz="6000" dirty="0">
              <a:latin typeface="Times New Roman" pitchFamily="18" charset="0"/>
              <a:cs typeface="Times New Roman" pitchFamily="18" charset="0"/>
            </a:endParaRPr>
          </a:p>
        </p:txBody>
      </p:sp>
    </p:spTree>
    <p:extLst>
      <p:ext uri="{BB962C8B-B14F-4D97-AF65-F5344CB8AC3E}">
        <p14:creationId xmlns:p14="http://schemas.microsoft.com/office/powerpoint/2010/main" val="2232290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Розрахунок довірчого інтервалу </a:t>
            </a:r>
            <a:r>
              <a:rPr lang="uk-UA" dirty="0"/>
              <a:t>для генерального середнього</a:t>
            </a:r>
            <a:endParaRPr lang="ru-RU" dirty="0"/>
          </a:p>
        </p:txBody>
      </p:sp>
      <p:sp>
        <p:nvSpPr>
          <p:cNvPr id="3" name="Объект 2"/>
          <p:cNvSpPr>
            <a:spLocks noGrp="1"/>
          </p:cNvSpPr>
          <p:nvPr>
            <p:ph idx="1"/>
          </p:nvPr>
        </p:nvSpPr>
        <p:spPr>
          <a:xfrm>
            <a:off x="107504" y="1484784"/>
            <a:ext cx="8579296" cy="5184576"/>
          </a:xfrm>
        </p:spPr>
        <p:txBody>
          <a:bodyPr>
            <a:normAutofit lnSpcReduction="10000"/>
          </a:bodyPr>
          <a:lstStyle/>
          <a:p>
            <a:r>
              <a:rPr lang="ru-RU" sz="2400" dirty="0"/>
              <a:t>Нехай</a:t>
            </a:r>
            <a:r>
              <a:rPr lang="ru-RU" sz="2400" i="1" dirty="0"/>
              <a:t> Х</a:t>
            </a:r>
            <a:r>
              <a:rPr lang="ru-RU" sz="2400" dirty="0"/>
              <a:t> - </a:t>
            </a:r>
            <a:r>
              <a:rPr lang="ru-RU" sz="2400" dirty="0" err="1"/>
              <a:t>генеральна</a:t>
            </a:r>
            <a:r>
              <a:rPr lang="ru-RU" sz="2400" dirty="0"/>
              <a:t> </a:t>
            </a:r>
            <a:r>
              <a:rPr lang="ru-RU" sz="2400" dirty="0" err="1"/>
              <a:t>сукупність</a:t>
            </a:r>
            <a:r>
              <a:rPr lang="ru-RU" sz="2400" dirty="0"/>
              <a:t>, </a:t>
            </a:r>
            <a:r>
              <a:rPr lang="ru-RU" sz="2400" dirty="0" err="1"/>
              <a:t>що</a:t>
            </a:r>
            <a:r>
              <a:rPr lang="ru-RU" sz="2400" dirty="0"/>
              <a:t> </a:t>
            </a:r>
            <a:r>
              <a:rPr lang="ru-RU" sz="2400" dirty="0" err="1"/>
              <a:t>підкоряється</a:t>
            </a:r>
            <a:r>
              <a:rPr lang="ru-RU" sz="2400" dirty="0"/>
              <a:t> нормальному закону </a:t>
            </a:r>
            <a:r>
              <a:rPr lang="ru-RU" sz="2400" dirty="0" err="1"/>
              <a:t>розподілу</a:t>
            </a:r>
            <a:r>
              <a:rPr lang="ru-RU" sz="2400" dirty="0"/>
              <a:t>; σ</a:t>
            </a:r>
            <a:r>
              <a:rPr lang="ru-RU" sz="2400" baseline="30000" dirty="0"/>
              <a:t>2</a:t>
            </a:r>
            <a:r>
              <a:rPr lang="ru-RU" sz="2400" dirty="0"/>
              <a:t> - </a:t>
            </a:r>
            <a:r>
              <a:rPr lang="ru-RU" sz="2400" dirty="0" err="1"/>
              <a:t>відома</a:t>
            </a:r>
            <a:r>
              <a:rPr lang="ru-RU" sz="2400" dirty="0"/>
              <a:t> </a:t>
            </a:r>
            <a:r>
              <a:rPr lang="ru-RU" sz="2400" dirty="0" err="1"/>
              <a:t>генеральна</a:t>
            </a:r>
            <a:r>
              <a:rPr lang="ru-RU" sz="2400" dirty="0"/>
              <a:t> </a:t>
            </a:r>
            <a:r>
              <a:rPr lang="ru-RU" sz="2400" dirty="0" err="1"/>
              <a:t>дисперсія</a:t>
            </a:r>
            <a:r>
              <a:rPr lang="ru-RU" sz="2400" dirty="0"/>
              <a:t>; </a:t>
            </a:r>
            <a:r>
              <a:rPr lang="en-US" sz="2400" dirty="0"/>
              <a:t>{x</a:t>
            </a:r>
            <a:r>
              <a:rPr lang="en-US" sz="2400" baseline="-25000" dirty="0"/>
              <a:t>1</a:t>
            </a:r>
            <a:r>
              <a:rPr lang="en-US" sz="2400" dirty="0"/>
              <a:t>,x</a:t>
            </a:r>
            <a:r>
              <a:rPr lang="en-US" sz="2400" baseline="-25000" dirty="0"/>
              <a:t>2</a:t>
            </a:r>
            <a:r>
              <a:rPr lang="en-US" sz="2400" dirty="0"/>
              <a:t>,...,</a:t>
            </a:r>
            <a:r>
              <a:rPr lang="en-US" sz="2400" dirty="0" err="1"/>
              <a:t>x</a:t>
            </a:r>
            <a:r>
              <a:rPr lang="en-US" sz="2400" baseline="-25000" dirty="0" err="1"/>
              <a:t>n</a:t>
            </a:r>
            <a:r>
              <a:rPr lang="ru-RU" sz="2400" dirty="0"/>
              <a:t>} - </a:t>
            </a:r>
            <a:r>
              <a:rPr lang="ru-RU" sz="2400" dirty="0" err="1"/>
              <a:t>вибірка</a:t>
            </a:r>
            <a:r>
              <a:rPr lang="ru-RU" sz="2400" dirty="0"/>
              <a:t> </a:t>
            </a:r>
            <a:r>
              <a:rPr lang="ru-RU" sz="2400" dirty="0" smtClean="0"/>
              <a:t>з </a:t>
            </a:r>
            <a:r>
              <a:rPr lang="uk-UA" sz="2400" dirty="0" smtClean="0"/>
              <a:t>генеральної </a:t>
            </a:r>
            <a:r>
              <a:rPr lang="uk-UA" sz="2400" dirty="0"/>
              <a:t>сукупності об'ємом </a:t>
            </a:r>
            <a:r>
              <a:rPr lang="en-GB" sz="2400" i="1" dirty="0"/>
              <a:t>n</a:t>
            </a:r>
            <a:r>
              <a:rPr lang="uk-UA" sz="2400" dirty="0"/>
              <a:t>;</a:t>
            </a:r>
            <a:r>
              <a:rPr lang="uk-UA" sz="2400" i="1" dirty="0"/>
              <a:t> </a:t>
            </a:r>
            <a:r>
              <a:rPr lang="en-US" sz="2400" i="1" dirty="0"/>
              <a:t>x</a:t>
            </a:r>
            <a:r>
              <a:rPr lang="en-US" sz="2400" dirty="0"/>
              <a:t> </a:t>
            </a:r>
            <a:r>
              <a:rPr lang="uk-UA" sz="2400" dirty="0"/>
              <a:t>- вибіркове середнє. Потрібно знайти довірчий інтервал для генерального середнього</a:t>
            </a:r>
            <a:r>
              <a:rPr lang="uk-UA" sz="2400" i="1" dirty="0"/>
              <a:t> а</a:t>
            </a:r>
            <a:r>
              <a:rPr lang="uk-UA" sz="2400" dirty="0"/>
              <a:t> із заданим рівнем надійності </a:t>
            </a:r>
            <a:r>
              <a:rPr lang="uk-UA" sz="2400" i="1" dirty="0"/>
              <a:t>γ</a:t>
            </a:r>
            <a:r>
              <a:rPr lang="uk-UA" sz="2400" i="1" dirty="0" smtClean="0"/>
              <a:t>.</a:t>
            </a:r>
          </a:p>
          <a:p>
            <a:endParaRPr lang="uk-UA" sz="2400" i="1" dirty="0"/>
          </a:p>
          <a:p>
            <a:endParaRPr lang="uk-UA" sz="2400" i="1" dirty="0" smtClean="0"/>
          </a:p>
          <a:p>
            <a:endParaRPr lang="uk-UA" sz="2400" dirty="0"/>
          </a:p>
          <a:p>
            <a:r>
              <a:rPr lang="uk-UA" sz="2400" dirty="0" smtClean="0"/>
              <a:t>де </a:t>
            </a:r>
            <a:r>
              <a:rPr lang="uk-UA" sz="2400" dirty="0"/>
              <a:t>значення </a:t>
            </a:r>
            <a:r>
              <a:rPr lang="uk-UA" sz="2400" dirty="0" smtClean="0"/>
              <a:t>              знаходиться </a:t>
            </a:r>
            <a:r>
              <a:rPr lang="uk-UA" sz="2400" dirty="0"/>
              <a:t>з </a:t>
            </a:r>
            <a:r>
              <a:rPr lang="uk-UA" sz="2400" dirty="0" smtClean="0"/>
              <a:t>таблиці</a:t>
            </a:r>
          </a:p>
          <a:p>
            <a:endParaRPr lang="uk-UA" sz="2400" dirty="0" smtClean="0"/>
          </a:p>
          <a:p>
            <a:endParaRPr lang="uk-UA" sz="2400" dirty="0" smtClean="0"/>
          </a:p>
          <a:p>
            <a:r>
              <a:rPr lang="uk-UA" sz="2400" dirty="0" smtClean="0"/>
              <a:t>Величина                               є шириною довірчого інтервалу </a:t>
            </a:r>
            <a:endParaRPr lang="ru-RU" sz="2400"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853"/>
          <a:stretch/>
        </p:blipFill>
        <p:spPr bwMode="auto">
          <a:xfrm>
            <a:off x="2307770" y="3331751"/>
            <a:ext cx="6432221"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8375" y="4383498"/>
            <a:ext cx="820219" cy="956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9868" y="5256907"/>
            <a:ext cx="1828036" cy="1502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3464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solidFill>
                  <a:srgbClr val="000000"/>
                </a:solidFill>
                <a:latin typeface="Arial" pitchFamily="34" charset="0"/>
                <a:cs typeface="Arial" pitchFamily="34" charset="0"/>
              </a:rPr>
              <a:t>Результати функції описова статистика в </a:t>
            </a:r>
            <a:r>
              <a:rPr lang="en-GB" dirty="0" smtClean="0">
                <a:solidFill>
                  <a:srgbClr val="000000"/>
                </a:solidFill>
                <a:latin typeface="Arial" pitchFamily="34" charset="0"/>
                <a:cs typeface="Arial" pitchFamily="34" charset="0"/>
              </a:rPr>
              <a:t>Excel</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972528930"/>
              </p:ext>
            </p:extLst>
          </p:nvPr>
        </p:nvGraphicFramePr>
        <p:xfrm>
          <a:off x="611560" y="1514475"/>
          <a:ext cx="6696744" cy="5029200"/>
        </p:xfrm>
        <a:graphic>
          <a:graphicData uri="http://schemas.openxmlformats.org/drawingml/2006/table">
            <a:tbl>
              <a:tblPr>
                <a:tableStyleId>{5C22544A-7EE6-4342-B048-85BDC9FD1C3A}</a:tableStyleId>
              </a:tblPr>
              <a:tblGrid>
                <a:gridCol w="4581983"/>
                <a:gridCol w="2114761"/>
              </a:tblGrid>
              <a:tr h="190500">
                <a:tc>
                  <a:txBody>
                    <a:bodyPr/>
                    <a:lstStyle/>
                    <a:p>
                      <a:pPr algn="l" fontAlgn="b"/>
                      <a:r>
                        <a:rPr lang="ru-RU" sz="2000" u="none" strike="noStrike" dirty="0">
                          <a:effectLst/>
                          <a:latin typeface="Arial" pitchFamily="34" charset="0"/>
                          <a:cs typeface="Arial" pitchFamily="34" charset="0"/>
                        </a:rPr>
                        <a:t>Среднее</a:t>
                      </a:r>
                      <a:endParaRPr lang="ru-RU" sz="2000" b="0"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14.44355</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Стандартная ошибка</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1.85295</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Медиана</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dirty="0">
                          <a:effectLst/>
                          <a:latin typeface="Arial" pitchFamily="34" charset="0"/>
                          <a:cs typeface="Arial" pitchFamily="34" charset="0"/>
                        </a:rPr>
                        <a:t>6</a:t>
                      </a:r>
                      <a:endParaRPr lang="ru-RU" sz="2000" b="0" i="0" u="none" strike="noStrike" dirty="0">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Мода</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2</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Стандартное отклонение</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20.63358</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Дисперсия выборки</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425.7448</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Эксцесс</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9.349428</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Асимметричность</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2.791101</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Интервал</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122</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Минимум</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Максимум</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123</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Сумма</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1791</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Счет</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124</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Наибольший(1)</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123</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190500">
                <a:tc>
                  <a:txBody>
                    <a:bodyPr/>
                    <a:lstStyle/>
                    <a:p>
                      <a:pPr algn="l" fontAlgn="b"/>
                      <a:r>
                        <a:rPr lang="ru-RU" sz="2000" u="none" strike="noStrike">
                          <a:effectLst/>
                          <a:latin typeface="Arial" pitchFamily="34" charset="0"/>
                          <a:cs typeface="Arial" pitchFamily="34" charset="0"/>
                        </a:rPr>
                        <a:t>Наименьший(1)</a:t>
                      </a:r>
                      <a:endParaRPr lang="ru-RU" sz="2000" b="0" i="0" u="none" strike="noStrike">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a:effectLst/>
                          <a:latin typeface="Arial" pitchFamily="34" charset="0"/>
                          <a:cs typeface="Arial" pitchFamily="34" charset="0"/>
                        </a:rPr>
                        <a:t>1</a:t>
                      </a:r>
                      <a:endParaRPr lang="ru-RU" sz="2000" b="0" i="0" u="none" strike="noStrike">
                        <a:solidFill>
                          <a:srgbClr val="000000"/>
                        </a:solidFill>
                        <a:effectLst/>
                        <a:latin typeface="Arial" pitchFamily="34" charset="0"/>
                        <a:cs typeface="Arial" pitchFamily="34" charset="0"/>
                      </a:endParaRPr>
                    </a:p>
                  </a:txBody>
                  <a:tcPr marL="9525" marR="9525" marT="9525" marB="0" anchor="b"/>
                </a:tc>
              </a:tr>
              <a:tr h="200025">
                <a:tc>
                  <a:txBody>
                    <a:bodyPr/>
                    <a:lstStyle/>
                    <a:p>
                      <a:pPr algn="l" fontAlgn="b"/>
                      <a:r>
                        <a:rPr lang="ru-RU" sz="2000" u="none" strike="noStrike" dirty="0">
                          <a:effectLst/>
                          <a:latin typeface="Arial" pitchFamily="34" charset="0"/>
                          <a:cs typeface="Arial" pitchFamily="34" charset="0"/>
                        </a:rPr>
                        <a:t>Уровень надежности(95.0%)</a:t>
                      </a:r>
                      <a:endParaRPr lang="ru-RU" sz="2000" b="0"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r" fontAlgn="b"/>
                      <a:r>
                        <a:rPr lang="ru-RU" sz="2000" u="none" strike="noStrike" dirty="0">
                          <a:effectLst/>
                          <a:latin typeface="Arial" pitchFamily="34" charset="0"/>
                          <a:cs typeface="Arial" pitchFamily="34" charset="0"/>
                        </a:rPr>
                        <a:t>3.667802</a:t>
                      </a:r>
                      <a:endParaRPr lang="ru-RU" sz="2000" b="0" i="0" u="none" strike="noStrike" dirty="0">
                        <a:solidFill>
                          <a:srgbClr val="000000"/>
                        </a:solidFill>
                        <a:effectLst/>
                        <a:latin typeface="Arial" pitchFamily="34" charset="0"/>
                        <a:cs typeface="Arial" pitchFamily="34" charset="0"/>
                      </a:endParaRPr>
                    </a:p>
                  </a:txBody>
                  <a:tcPr marL="9525" marR="9525" marT="9525" marB="0" anchor="b"/>
                </a:tc>
              </a:tr>
            </a:tbl>
          </a:graphicData>
        </a:graphic>
      </p:graphicFrame>
    </p:spTree>
    <p:extLst>
      <p:ext uri="{BB962C8B-B14F-4D97-AF65-F5344CB8AC3E}">
        <p14:creationId xmlns:p14="http://schemas.microsoft.com/office/powerpoint/2010/main" val="16944170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Статистичний</a:t>
            </a:r>
            <a:r>
              <a:rPr lang="ru-RU" dirty="0"/>
              <a:t> </a:t>
            </a:r>
            <a:r>
              <a:rPr lang="ru-RU" dirty="0" smtClean="0"/>
              <a:t>бутстреп</a:t>
            </a:r>
            <a:endParaRPr lang="ru-RU" dirty="0"/>
          </a:p>
        </p:txBody>
      </p:sp>
      <p:sp>
        <p:nvSpPr>
          <p:cNvPr id="3" name="Объект 2"/>
          <p:cNvSpPr>
            <a:spLocks noGrp="1"/>
          </p:cNvSpPr>
          <p:nvPr>
            <p:ph idx="1"/>
          </p:nvPr>
        </p:nvSpPr>
        <p:spPr/>
        <p:txBody>
          <a:bodyPr>
            <a:normAutofit fontScale="62500" lnSpcReduction="20000"/>
          </a:bodyPr>
          <a:lstStyle/>
          <a:p>
            <a:r>
              <a:rPr lang="ru-RU" dirty="0" err="1"/>
              <a:t>Статистичний</a:t>
            </a:r>
            <a:r>
              <a:rPr lang="ru-RU" dirty="0"/>
              <a:t> бутстреп (бутстреп, </a:t>
            </a:r>
            <a:r>
              <a:rPr lang="ru-RU" dirty="0" err="1"/>
              <a:t>бутстреппінг</a:t>
            </a:r>
            <a:r>
              <a:rPr lang="ru-RU" dirty="0"/>
              <a:t>, англ. </a:t>
            </a:r>
            <a:r>
              <a:rPr lang="en-GB" dirty="0"/>
              <a:t>bootstrap, bootstrapping) — </a:t>
            </a:r>
            <a:r>
              <a:rPr lang="ru-RU" dirty="0" err="1"/>
              <a:t>практичний</a:t>
            </a:r>
            <a:r>
              <a:rPr lang="ru-RU" dirty="0"/>
              <a:t> </a:t>
            </a:r>
            <a:r>
              <a:rPr lang="ru-RU" dirty="0" err="1"/>
              <a:t>комп'ютерний</a:t>
            </a:r>
            <a:r>
              <a:rPr lang="ru-RU" dirty="0"/>
              <a:t> метод </a:t>
            </a:r>
            <a:r>
              <a:rPr lang="ru-RU" dirty="0" err="1"/>
              <a:t>визначення</a:t>
            </a:r>
            <a:r>
              <a:rPr lang="ru-RU" dirty="0"/>
              <a:t> статистик </a:t>
            </a:r>
            <a:r>
              <a:rPr lang="ru-RU" dirty="0" err="1"/>
              <a:t>імовірнісних</a:t>
            </a:r>
            <a:r>
              <a:rPr lang="ru-RU" dirty="0"/>
              <a:t> </a:t>
            </a:r>
            <a:r>
              <a:rPr lang="ru-RU" dirty="0" err="1"/>
              <a:t>розподілів</a:t>
            </a:r>
            <a:r>
              <a:rPr lang="ru-RU" dirty="0"/>
              <a:t>, </a:t>
            </a:r>
            <a:r>
              <a:rPr lang="ru-RU" dirty="0" err="1"/>
              <a:t>заснований</a:t>
            </a:r>
            <a:r>
              <a:rPr lang="ru-RU" dirty="0"/>
              <a:t> на </a:t>
            </a:r>
            <a:r>
              <a:rPr lang="ru-RU" dirty="0" err="1"/>
              <a:t>багаторазовій</a:t>
            </a:r>
            <a:r>
              <a:rPr lang="ru-RU" dirty="0"/>
              <a:t> </a:t>
            </a:r>
            <a:r>
              <a:rPr lang="ru-RU" dirty="0" err="1"/>
              <a:t>генерації</a:t>
            </a:r>
            <a:r>
              <a:rPr lang="ru-RU" dirty="0"/>
              <a:t> </a:t>
            </a:r>
            <a:r>
              <a:rPr lang="ru-RU" dirty="0" err="1"/>
              <a:t>виборок</a:t>
            </a:r>
            <a:r>
              <a:rPr lang="ru-RU" dirty="0"/>
              <a:t> методом Монте-Карло на </a:t>
            </a:r>
            <a:r>
              <a:rPr lang="ru-RU" dirty="0" err="1"/>
              <a:t>базі</a:t>
            </a:r>
            <a:r>
              <a:rPr lang="ru-RU" dirty="0"/>
              <a:t> </a:t>
            </a:r>
            <a:r>
              <a:rPr lang="ru-RU" dirty="0" err="1"/>
              <a:t>наявної</a:t>
            </a:r>
            <a:r>
              <a:rPr lang="ru-RU" dirty="0"/>
              <a:t> </a:t>
            </a:r>
            <a:r>
              <a:rPr lang="ru-RU" dirty="0" err="1" smtClean="0"/>
              <a:t>вибірки</a:t>
            </a:r>
            <a:r>
              <a:rPr lang="ru-RU" dirty="0" smtClean="0"/>
              <a:t>. </a:t>
            </a:r>
            <a:r>
              <a:rPr lang="ru-RU" dirty="0" err="1"/>
              <a:t>Дозволяє</a:t>
            </a:r>
            <a:r>
              <a:rPr lang="ru-RU" dirty="0"/>
              <a:t> просто і </a:t>
            </a:r>
            <a:r>
              <a:rPr lang="ru-RU" dirty="0" err="1"/>
              <a:t>швидко</a:t>
            </a:r>
            <a:r>
              <a:rPr lang="ru-RU" dirty="0"/>
              <a:t> </a:t>
            </a:r>
            <a:r>
              <a:rPr lang="ru-RU" dirty="0" err="1"/>
              <a:t>оцінювати</a:t>
            </a:r>
            <a:r>
              <a:rPr lang="ru-RU" dirty="0"/>
              <a:t> </a:t>
            </a:r>
            <a:r>
              <a:rPr lang="ru-RU" dirty="0" err="1"/>
              <a:t>найрізноманітніші</a:t>
            </a:r>
            <a:r>
              <a:rPr lang="ru-RU" dirty="0"/>
              <a:t> статистики (</a:t>
            </a:r>
            <a:r>
              <a:rPr lang="ru-RU" dirty="0" err="1"/>
              <a:t>довірчі</a:t>
            </a:r>
            <a:r>
              <a:rPr lang="ru-RU" dirty="0"/>
              <a:t> </a:t>
            </a:r>
            <a:r>
              <a:rPr lang="ru-RU" dirty="0" err="1"/>
              <a:t>інтервали</a:t>
            </a:r>
            <a:r>
              <a:rPr lang="ru-RU" dirty="0"/>
              <a:t>, </a:t>
            </a:r>
            <a:r>
              <a:rPr lang="ru-RU" dirty="0" err="1"/>
              <a:t>дисперсію</a:t>
            </a:r>
            <a:r>
              <a:rPr lang="ru-RU" dirty="0"/>
              <a:t>, </a:t>
            </a:r>
            <a:r>
              <a:rPr lang="ru-RU" dirty="0" err="1"/>
              <a:t>кореляцію</a:t>
            </a:r>
            <a:r>
              <a:rPr lang="ru-RU" dirty="0"/>
              <a:t> і так </a:t>
            </a:r>
            <a:r>
              <a:rPr lang="ru-RU" dirty="0" err="1"/>
              <a:t>далі</a:t>
            </a:r>
            <a:r>
              <a:rPr lang="ru-RU" dirty="0"/>
              <a:t>) для </a:t>
            </a:r>
            <a:r>
              <a:rPr lang="ru-RU" dirty="0" err="1" smtClean="0"/>
              <a:t>даних</a:t>
            </a:r>
            <a:r>
              <a:rPr lang="ru-RU" dirty="0" smtClean="0"/>
              <a:t> будь-</a:t>
            </a:r>
            <a:r>
              <a:rPr lang="ru-RU" dirty="0" err="1" smtClean="0"/>
              <a:t>якого</a:t>
            </a:r>
            <a:r>
              <a:rPr lang="ru-RU" dirty="0" smtClean="0"/>
              <a:t> </a:t>
            </a:r>
            <a:r>
              <a:rPr lang="ru-RU" dirty="0" err="1" smtClean="0"/>
              <a:t>розподілу</a:t>
            </a:r>
            <a:r>
              <a:rPr lang="ru-RU" dirty="0" smtClean="0"/>
              <a:t>.</a:t>
            </a:r>
            <a:endParaRPr lang="ru-RU" dirty="0"/>
          </a:p>
          <a:p>
            <a:endParaRPr lang="ru-RU" dirty="0"/>
          </a:p>
          <a:p>
            <a:r>
              <a:rPr lang="ru-RU" dirty="0" err="1"/>
              <a:t>Запропоновано</a:t>
            </a:r>
            <a:r>
              <a:rPr lang="ru-RU" dirty="0"/>
              <a:t> в 1977 </a:t>
            </a:r>
            <a:r>
              <a:rPr lang="ru-RU" dirty="0" err="1"/>
              <a:t>році</a:t>
            </a:r>
            <a:r>
              <a:rPr lang="ru-RU" dirty="0"/>
              <a:t> </a:t>
            </a:r>
            <a:r>
              <a:rPr lang="ru-RU" dirty="0" err="1"/>
              <a:t>Бредлі</a:t>
            </a:r>
            <a:r>
              <a:rPr lang="ru-RU" dirty="0"/>
              <a:t> </a:t>
            </a:r>
            <a:r>
              <a:rPr lang="ru-RU" dirty="0" err="1" smtClean="0"/>
              <a:t>Ефроном</a:t>
            </a:r>
            <a:r>
              <a:rPr lang="ru-RU" dirty="0" smtClean="0"/>
              <a:t>. </a:t>
            </a:r>
            <a:r>
              <a:rPr lang="ru-RU" dirty="0"/>
              <a:t>Суть методу </a:t>
            </a:r>
            <a:r>
              <a:rPr lang="ru-RU" dirty="0" err="1"/>
              <a:t>полягає</a:t>
            </a:r>
            <a:r>
              <a:rPr lang="ru-RU" dirty="0"/>
              <a:t> в тому, </a:t>
            </a:r>
            <a:r>
              <a:rPr lang="ru-RU" dirty="0" err="1"/>
              <a:t>щоб</a:t>
            </a:r>
            <a:r>
              <a:rPr lang="ru-RU" dirty="0"/>
              <a:t> з </a:t>
            </a:r>
            <a:r>
              <a:rPr lang="ru-RU" dirty="0" err="1"/>
              <a:t>наявної</a:t>
            </a:r>
            <a:r>
              <a:rPr lang="ru-RU" dirty="0"/>
              <a:t> </a:t>
            </a:r>
            <a:r>
              <a:rPr lang="ru-RU" dirty="0" err="1"/>
              <a:t>вибірки</a:t>
            </a:r>
            <a:r>
              <a:rPr lang="ru-RU" dirty="0"/>
              <a:t> </a:t>
            </a:r>
            <a:r>
              <a:rPr lang="ru-RU" dirty="0" err="1"/>
              <a:t>сформувати</a:t>
            </a:r>
            <a:r>
              <a:rPr lang="ru-RU" dirty="0"/>
              <a:t> </a:t>
            </a:r>
            <a:r>
              <a:rPr lang="ru-RU" dirty="0" err="1"/>
              <a:t>досить</a:t>
            </a:r>
            <a:r>
              <a:rPr lang="ru-RU" dirty="0"/>
              <a:t> </a:t>
            </a:r>
            <a:r>
              <a:rPr lang="ru-RU" dirty="0" err="1"/>
              <a:t>велику</a:t>
            </a:r>
            <a:r>
              <a:rPr lang="ru-RU" dirty="0"/>
              <a:t> </a:t>
            </a:r>
            <a:r>
              <a:rPr lang="ru-RU" dirty="0" err="1"/>
              <a:t>кількість</a:t>
            </a:r>
            <a:r>
              <a:rPr lang="ru-RU" dirty="0"/>
              <a:t> (5-10 тис.) </a:t>
            </a:r>
            <a:r>
              <a:rPr lang="ru-RU" dirty="0" err="1"/>
              <a:t>псевдовибірок</a:t>
            </a:r>
            <a:r>
              <a:rPr lang="ru-RU" dirty="0"/>
              <a:t>, </a:t>
            </a:r>
            <a:r>
              <a:rPr lang="ru-RU" dirty="0" err="1"/>
              <a:t>розмір</a:t>
            </a:r>
            <a:r>
              <a:rPr lang="ru-RU" dirty="0"/>
              <a:t> </a:t>
            </a:r>
            <a:r>
              <a:rPr lang="ru-RU" dirty="0" err="1"/>
              <a:t>кожної</a:t>
            </a:r>
            <a:r>
              <a:rPr lang="ru-RU" dirty="0"/>
              <a:t> з </a:t>
            </a:r>
            <a:r>
              <a:rPr lang="ru-RU" dirty="0" err="1"/>
              <a:t>яких</a:t>
            </a:r>
            <a:r>
              <a:rPr lang="ru-RU" dirty="0"/>
              <a:t> </a:t>
            </a:r>
            <a:r>
              <a:rPr lang="ru-RU" dirty="0" err="1"/>
              <a:t>збігається</a:t>
            </a:r>
            <a:r>
              <a:rPr lang="ru-RU" dirty="0"/>
              <a:t> з </a:t>
            </a:r>
            <a:r>
              <a:rPr lang="ru-RU" dirty="0" err="1"/>
              <a:t>вихідною</a:t>
            </a:r>
            <a:r>
              <a:rPr lang="ru-RU" dirty="0"/>
              <a:t>, </a:t>
            </a:r>
            <a:r>
              <a:rPr lang="ru-RU" dirty="0" err="1"/>
              <a:t>що</a:t>
            </a:r>
            <a:r>
              <a:rPr lang="ru-RU" dirty="0"/>
              <a:t> </a:t>
            </a:r>
            <a:r>
              <a:rPr lang="ru-RU" dirty="0" err="1"/>
              <a:t>складаються</a:t>
            </a:r>
            <a:r>
              <a:rPr lang="ru-RU" dirty="0"/>
              <a:t> з </a:t>
            </a:r>
            <a:r>
              <a:rPr lang="ru-RU" dirty="0" err="1"/>
              <a:t>випадкових</a:t>
            </a:r>
            <a:r>
              <a:rPr lang="ru-RU" dirty="0"/>
              <a:t> </a:t>
            </a:r>
            <a:r>
              <a:rPr lang="ru-RU" dirty="0" err="1"/>
              <a:t>комбінацій</a:t>
            </a:r>
            <a:r>
              <a:rPr lang="ru-RU" dirty="0"/>
              <a:t> </a:t>
            </a:r>
            <a:r>
              <a:rPr lang="ru-RU" dirty="0" err="1"/>
              <a:t>вихідного</a:t>
            </a:r>
            <a:r>
              <a:rPr lang="ru-RU" dirty="0"/>
              <a:t> набору </a:t>
            </a:r>
            <a:r>
              <a:rPr lang="ru-RU" dirty="0" err="1"/>
              <a:t>елементів</a:t>
            </a:r>
            <a:r>
              <a:rPr lang="ru-RU" dirty="0"/>
              <a:t> (в </a:t>
            </a:r>
            <a:r>
              <a:rPr lang="ru-RU" dirty="0" err="1"/>
              <a:t>результаті</a:t>
            </a:r>
            <a:r>
              <a:rPr lang="ru-RU" dirty="0"/>
              <a:t> в </a:t>
            </a:r>
            <a:r>
              <a:rPr lang="ru-RU" dirty="0" err="1"/>
              <a:t>одній</a:t>
            </a:r>
            <a:r>
              <a:rPr lang="ru-RU" dirty="0"/>
              <a:t> </a:t>
            </a:r>
            <a:r>
              <a:rPr lang="ru-RU" dirty="0" err="1"/>
              <a:t>псевдовиборці</a:t>
            </a:r>
            <a:r>
              <a:rPr lang="ru-RU" dirty="0"/>
              <a:t> </a:t>
            </a:r>
            <a:r>
              <a:rPr lang="ru-RU" dirty="0" err="1"/>
              <a:t>деякі</a:t>
            </a:r>
            <a:r>
              <a:rPr lang="ru-RU" dirty="0"/>
              <a:t> </a:t>
            </a:r>
            <a:r>
              <a:rPr lang="ru-RU" dirty="0" err="1"/>
              <a:t>вихідні</a:t>
            </a:r>
            <a:r>
              <a:rPr lang="ru-RU" dirty="0"/>
              <a:t> </a:t>
            </a:r>
            <a:r>
              <a:rPr lang="ru-RU" dirty="0" err="1"/>
              <a:t>елементи</a:t>
            </a:r>
            <a:r>
              <a:rPr lang="ru-RU" dirty="0"/>
              <a:t> </a:t>
            </a:r>
            <a:r>
              <a:rPr lang="ru-RU" dirty="0" err="1"/>
              <a:t>можуть</a:t>
            </a:r>
            <a:r>
              <a:rPr lang="ru-RU" dirty="0"/>
              <a:t> </a:t>
            </a:r>
            <a:r>
              <a:rPr lang="ru-RU" dirty="0" err="1"/>
              <a:t>зустрітися</a:t>
            </a:r>
            <a:r>
              <a:rPr lang="ru-RU" dirty="0"/>
              <a:t> </a:t>
            </a:r>
            <a:r>
              <a:rPr lang="ru-RU" dirty="0" err="1"/>
              <a:t>кілька</a:t>
            </a:r>
            <a:r>
              <a:rPr lang="ru-RU" dirty="0"/>
              <a:t> </a:t>
            </a:r>
            <a:r>
              <a:rPr lang="ru-RU" dirty="0" err="1"/>
              <a:t>разів</a:t>
            </a:r>
            <a:r>
              <a:rPr lang="ru-RU" dirty="0"/>
              <a:t>, </a:t>
            </a:r>
            <a:r>
              <a:rPr lang="ru-RU" dirty="0" err="1"/>
              <a:t>тоді</a:t>
            </a:r>
            <a:r>
              <a:rPr lang="ru-RU" dirty="0"/>
              <a:t> як </a:t>
            </a:r>
            <a:r>
              <a:rPr lang="ru-RU" dirty="0" err="1"/>
              <a:t>інші</a:t>
            </a:r>
            <a:r>
              <a:rPr lang="ru-RU" dirty="0"/>
              <a:t> — </a:t>
            </a:r>
            <a:r>
              <a:rPr lang="ru-RU" dirty="0" err="1"/>
              <a:t>відсутні</a:t>
            </a:r>
            <a:r>
              <a:rPr lang="ru-RU" dirty="0"/>
              <a:t>), і для </a:t>
            </a:r>
            <a:r>
              <a:rPr lang="ru-RU" dirty="0" err="1"/>
              <a:t>кожної</a:t>
            </a:r>
            <a:r>
              <a:rPr lang="ru-RU" dirty="0"/>
              <a:t> </a:t>
            </a:r>
            <a:r>
              <a:rPr lang="ru-RU" dirty="0" err="1"/>
              <a:t>отриманої</a:t>
            </a:r>
            <a:r>
              <a:rPr lang="ru-RU" dirty="0"/>
              <a:t> </a:t>
            </a:r>
            <a:r>
              <a:rPr lang="ru-RU" dirty="0" err="1"/>
              <a:t>псевдовибірки</a:t>
            </a:r>
            <a:r>
              <a:rPr lang="ru-RU" dirty="0"/>
              <a:t> </a:t>
            </a:r>
            <a:r>
              <a:rPr lang="ru-RU" dirty="0" err="1"/>
              <a:t>визначити</a:t>
            </a:r>
            <a:r>
              <a:rPr lang="ru-RU" dirty="0"/>
              <a:t> </a:t>
            </a:r>
            <a:r>
              <a:rPr lang="ru-RU" dirty="0" err="1"/>
              <a:t>значення</a:t>
            </a:r>
            <a:r>
              <a:rPr lang="ru-RU" dirty="0"/>
              <a:t> </a:t>
            </a:r>
            <a:r>
              <a:rPr lang="ru-RU" dirty="0" err="1"/>
              <a:t>аналізованих</a:t>
            </a:r>
            <a:r>
              <a:rPr lang="ru-RU" dirty="0"/>
              <a:t> </a:t>
            </a:r>
            <a:r>
              <a:rPr lang="ru-RU" dirty="0" err="1"/>
              <a:t>статистичних</a:t>
            </a:r>
            <a:r>
              <a:rPr lang="ru-RU" dirty="0"/>
              <a:t> характеристик з метою </a:t>
            </a:r>
            <a:r>
              <a:rPr lang="ru-RU" dirty="0" err="1"/>
              <a:t>вивчити</a:t>
            </a:r>
            <a:r>
              <a:rPr lang="ru-RU" dirty="0"/>
              <a:t> </a:t>
            </a:r>
            <a:r>
              <a:rPr lang="ru-RU" dirty="0" err="1"/>
              <a:t>їх</a:t>
            </a:r>
            <a:r>
              <a:rPr lang="ru-RU" dirty="0"/>
              <a:t> </a:t>
            </a:r>
            <a:r>
              <a:rPr lang="ru-RU" dirty="0" err="1"/>
              <a:t>розкид</a:t>
            </a:r>
            <a:r>
              <a:rPr lang="ru-RU" dirty="0"/>
              <a:t>, </a:t>
            </a:r>
            <a:r>
              <a:rPr lang="ru-RU" dirty="0" err="1"/>
              <a:t>стійкість</a:t>
            </a:r>
            <a:r>
              <a:rPr lang="ru-RU" dirty="0"/>
              <a:t>, </a:t>
            </a:r>
            <a:r>
              <a:rPr lang="ru-RU" dirty="0" err="1"/>
              <a:t>розподіл</a:t>
            </a:r>
            <a:r>
              <a:rPr lang="ru-RU" dirty="0"/>
              <a:t>.</a:t>
            </a:r>
          </a:p>
        </p:txBody>
      </p:sp>
    </p:spTree>
    <p:extLst>
      <p:ext uri="{BB962C8B-B14F-4D97-AF65-F5344CB8AC3E}">
        <p14:creationId xmlns:p14="http://schemas.microsoft.com/office/powerpoint/2010/main" val="583293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3" y="188640"/>
            <a:ext cx="8784975" cy="1080120"/>
          </a:xfrm>
        </p:spPr>
        <p:txBody>
          <a:bodyPr>
            <a:noAutofit/>
          </a:bodyPr>
          <a:lstStyle/>
          <a:p>
            <a:r>
              <a:rPr lang="uk-UA" sz="3200" dirty="0" smtClean="0"/>
              <a:t>Графічне зображення </a:t>
            </a:r>
            <a:r>
              <a:rPr lang="ru-RU" sz="3200" dirty="0" smtClean="0"/>
              <a:t>принципу бутстреп </a:t>
            </a:r>
            <a:r>
              <a:rPr lang="ru-RU" sz="3200" dirty="0" err="1" smtClean="0"/>
              <a:t>аналізу</a:t>
            </a:r>
            <a:endParaRPr lang="ru-RU" sz="32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052736"/>
            <a:ext cx="7334147"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79513" y="4426655"/>
            <a:ext cx="8784976" cy="2246769"/>
          </a:xfrm>
          <a:prstGeom prst="rect">
            <a:avLst/>
          </a:prstGeom>
          <a:noFill/>
        </p:spPr>
        <p:txBody>
          <a:bodyPr wrap="square" rtlCol="0">
            <a:spAutoFit/>
          </a:bodyPr>
          <a:lstStyle/>
          <a:p>
            <a:pPr marL="285750" indent="-285750">
              <a:buFont typeface="Arial" pitchFamily="34" charset="0"/>
              <a:buChar char="•"/>
            </a:pPr>
            <a:r>
              <a:rPr lang="uk-UA" sz="2000" dirty="0" smtClean="0"/>
              <a:t>Після генерації  віртуальних вибірок, яких може бути безліч, але враховуючи фізичні можливості сучасної </a:t>
            </a:r>
            <a:r>
              <a:rPr lang="uk-UA" sz="2000" dirty="0" err="1" smtClean="0"/>
              <a:t>коп’ютерної</a:t>
            </a:r>
            <a:r>
              <a:rPr lang="uk-UA" sz="2000" dirty="0" smtClean="0"/>
              <a:t> техніки генерують, як правило, від 1000 до 10000, розраховують необхідні характеристики: середнє, дисперсію, медіану, інші.</a:t>
            </a:r>
          </a:p>
          <a:p>
            <a:pPr marL="285750" indent="-285750">
              <a:buFont typeface="Arial" pitchFamily="34" charset="0"/>
              <a:buChar char="•"/>
            </a:pPr>
            <a:r>
              <a:rPr lang="ru-RU" sz="2000" dirty="0" err="1"/>
              <a:t>Медіана</a:t>
            </a:r>
            <a:r>
              <a:rPr lang="ru-RU" sz="2000" dirty="0"/>
              <a:t> </a:t>
            </a:r>
            <a:r>
              <a:rPr lang="ru-RU" sz="2000" dirty="0" err="1"/>
              <a:t>отриманої</a:t>
            </a:r>
            <a:r>
              <a:rPr lang="ru-RU" sz="2000" dirty="0"/>
              <a:t> </a:t>
            </a:r>
            <a:r>
              <a:rPr lang="ru-RU" sz="2000" dirty="0" err="1"/>
              <a:t>вибірки</a:t>
            </a:r>
            <a:r>
              <a:rPr lang="ru-RU" sz="2000" dirty="0"/>
              <a:t> </a:t>
            </a:r>
            <a:r>
              <a:rPr lang="ru-RU" sz="2000" dirty="0" err="1"/>
              <a:t>може</a:t>
            </a:r>
            <a:r>
              <a:rPr lang="ru-RU" sz="2000" dirty="0"/>
              <a:t> </a:t>
            </a:r>
            <a:r>
              <a:rPr lang="ru-RU" sz="2000" dirty="0" err="1"/>
              <a:t>служити</a:t>
            </a:r>
            <a:r>
              <a:rPr lang="ru-RU" sz="2000" dirty="0"/>
              <a:t> </a:t>
            </a:r>
            <a:r>
              <a:rPr lang="ru-RU" sz="2000" dirty="0" err="1"/>
              <a:t>оцінкою</a:t>
            </a:r>
            <a:r>
              <a:rPr lang="ru-RU" sz="2000" dirty="0"/>
              <a:t> </a:t>
            </a:r>
            <a:r>
              <a:rPr lang="ru-RU" sz="2000" dirty="0" err="1"/>
              <a:t>невідомого</a:t>
            </a:r>
            <a:r>
              <a:rPr lang="ru-RU" sz="2000" dirty="0"/>
              <a:t> </a:t>
            </a:r>
            <a:r>
              <a:rPr lang="ru-RU" sz="2000" dirty="0" err="1"/>
              <a:t>математичного</a:t>
            </a:r>
            <a:r>
              <a:rPr lang="ru-RU" sz="2000" dirty="0"/>
              <a:t> </a:t>
            </a:r>
            <a:r>
              <a:rPr lang="ru-RU" sz="2000" dirty="0" err="1"/>
              <a:t>очікування</a:t>
            </a:r>
            <a:r>
              <a:rPr lang="ru-RU" sz="2000" dirty="0"/>
              <a:t>, а </a:t>
            </a:r>
            <a:r>
              <a:rPr lang="ru-RU" sz="2000" dirty="0" err="1"/>
              <a:t>відповідні</a:t>
            </a:r>
            <a:r>
              <a:rPr lang="ru-RU" sz="2000" dirty="0"/>
              <a:t> </a:t>
            </a:r>
            <a:r>
              <a:rPr lang="ru-RU" sz="2000" dirty="0" err="1"/>
              <a:t>їй</a:t>
            </a:r>
            <a:r>
              <a:rPr lang="ru-RU" sz="2000" dirty="0"/>
              <a:t> </a:t>
            </a:r>
            <a:r>
              <a:rPr lang="ru-RU" sz="2000" dirty="0" err="1"/>
              <a:t>проценітілі</a:t>
            </a:r>
            <a:r>
              <a:rPr lang="ru-RU" sz="2000" dirty="0"/>
              <a:t> (</a:t>
            </a:r>
            <a:r>
              <a:rPr lang="ru-RU" sz="2000" dirty="0" err="1"/>
              <a:t>якщо</a:t>
            </a:r>
            <a:r>
              <a:rPr lang="ru-RU" sz="2000" dirty="0"/>
              <a:t> </a:t>
            </a:r>
            <a:r>
              <a:rPr lang="ru-RU" sz="2000" dirty="0" err="1"/>
              <a:t>задатися</a:t>
            </a:r>
            <a:r>
              <a:rPr lang="ru-RU" sz="2000" dirty="0"/>
              <a:t> </a:t>
            </a:r>
            <a:r>
              <a:rPr lang="ru-RU" sz="2000" dirty="0" err="1"/>
              <a:t>довірчим</a:t>
            </a:r>
            <a:r>
              <a:rPr lang="ru-RU" sz="2000" dirty="0"/>
              <a:t> </a:t>
            </a:r>
            <a:r>
              <a:rPr lang="ru-RU" sz="2000" dirty="0" err="1"/>
              <a:t>рівнем</a:t>
            </a:r>
            <a:r>
              <a:rPr lang="ru-RU" sz="2000" dirty="0"/>
              <a:t> </a:t>
            </a:r>
            <a:r>
              <a:rPr lang="ru-RU" sz="2000" dirty="0" err="1"/>
              <a:t>імовірності</a:t>
            </a:r>
            <a:r>
              <a:rPr lang="ru-RU" sz="2000" dirty="0"/>
              <a:t>) </a:t>
            </a:r>
            <a:r>
              <a:rPr lang="ru-RU" sz="2000" dirty="0" err="1"/>
              <a:t>будуть</a:t>
            </a:r>
            <a:r>
              <a:rPr lang="ru-RU" sz="2000" dirty="0"/>
              <a:t> </a:t>
            </a:r>
            <a:r>
              <a:rPr lang="ru-RU" sz="2000" dirty="0" smtClean="0"/>
              <a:t>межами </a:t>
            </a:r>
            <a:r>
              <a:rPr lang="ru-RU" sz="2000" dirty="0" err="1" smtClean="0"/>
              <a:t>довірчого</a:t>
            </a:r>
            <a:r>
              <a:rPr lang="ru-RU" sz="2000" dirty="0" smtClean="0"/>
              <a:t> </a:t>
            </a:r>
            <a:r>
              <a:rPr lang="ru-RU" sz="2000" dirty="0" err="1"/>
              <a:t>інтервалу</a:t>
            </a:r>
            <a:r>
              <a:rPr lang="ru-RU" sz="2000" dirty="0"/>
              <a:t>.</a:t>
            </a:r>
          </a:p>
        </p:txBody>
      </p:sp>
    </p:spTree>
    <p:extLst>
      <p:ext uri="{BB962C8B-B14F-4D97-AF65-F5344CB8AC3E}">
        <p14:creationId xmlns:p14="http://schemas.microsoft.com/office/powerpoint/2010/main" val="23043759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1143000"/>
          </a:xfrm>
        </p:spPr>
        <p:txBody>
          <a:bodyPr>
            <a:noAutofit/>
          </a:bodyPr>
          <a:lstStyle/>
          <a:p>
            <a:r>
              <a:rPr lang="uk-UA" sz="3200" dirty="0"/>
              <a:t>Розподіл </a:t>
            </a:r>
            <a:r>
              <a:rPr lang="uk-UA" sz="3200" dirty="0" smtClean="0"/>
              <a:t>середнього значення, </a:t>
            </a:r>
            <a:r>
              <a:rPr lang="uk-UA" sz="3200" dirty="0"/>
              <a:t>отриманої з емпіричних </a:t>
            </a:r>
            <a:r>
              <a:rPr lang="uk-UA" sz="3200" dirty="0" smtClean="0"/>
              <a:t>даних </a:t>
            </a:r>
            <a:r>
              <a:rPr lang="uk-UA" sz="3200" dirty="0"/>
              <a:t>для різних розмірів вибірки</a:t>
            </a:r>
            <a:endParaRPr lang="ru-RU" sz="32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700808"/>
            <a:ext cx="5184576" cy="4413754"/>
          </a:xfrm>
          <a:prstGeom prst="rect">
            <a:avLst/>
          </a:prstGeom>
          <a:noFill/>
          <a:extLst>
            <a:ext uri="{909E8E84-426E-40DD-AFC4-6F175D3DCCD1}">
              <a14:hiddenFill xmlns:a14="http://schemas.microsoft.com/office/drawing/2010/main">
                <a:solidFill>
                  <a:srgbClr val="FFFFFF"/>
                </a:solidFill>
              </a14:hiddenFill>
            </a:ext>
          </a:extLst>
        </p:spPr>
      </p:pic>
      <p:cxnSp>
        <p:nvCxnSpPr>
          <p:cNvPr id="6" name="Прямая со стрелкой 5"/>
          <p:cNvCxnSpPr/>
          <p:nvPr/>
        </p:nvCxnSpPr>
        <p:spPr>
          <a:xfrm flipH="1">
            <a:off x="5868144" y="3573016"/>
            <a:ext cx="576064" cy="7920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419592" y="3342183"/>
            <a:ext cx="2703561" cy="461665"/>
          </a:xfrm>
          <a:prstGeom prst="rect">
            <a:avLst/>
          </a:prstGeom>
          <a:noFill/>
        </p:spPr>
        <p:txBody>
          <a:bodyPr wrap="none" rtlCol="0">
            <a:spAutoFit/>
          </a:bodyPr>
          <a:lstStyle/>
          <a:p>
            <a:r>
              <a:rPr lang="uk-UA" sz="2400" dirty="0" smtClean="0"/>
              <a:t>Емпіричне середнє</a:t>
            </a:r>
            <a:endParaRPr lang="ru-RU" sz="2400" dirty="0"/>
          </a:p>
        </p:txBody>
      </p:sp>
    </p:spTree>
    <p:extLst>
      <p:ext uri="{BB962C8B-B14F-4D97-AF65-F5344CB8AC3E}">
        <p14:creationId xmlns:p14="http://schemas.microsoft.com/office/powerpoint/2010/main" val="1004402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922114"/>
          </a:xfrm>
        </p:spPr>
        <p:txBody>
          <a:bodyPr>
            <a:normAutofit fontScale="90000"/>
          </a:bodyPr>
          <a:lstStyle/>
          <a:p>
            <a:r>
              <a:rPr lang="uk-UA" dirty="0">
                <a:solidFill>
                  <a:srgbClr val="000000"/>
                </a:solidFill>
                <a:latin typeface="Arial" pitchFamily="34" charset="0"/>
                <a:cs typeface="Arial" pitchFamily="34" charset="0"/>
              </a:rPr>
              <a:t>Результати функції описова статистика в </a:t>
            </a:r>
            <a:r>
              <a:rPr lang="en-GB" dirty="0" smtClean="0">
                <a:solidFill>
                  <a:srgbClr val="000000"/>
                </a:solidFill>
                <a:latin typeface="Arial" pitchFamily="34" charset="0"/>
                <a:cs typeface="Arial" pitchFamily="34" charset="0"/>
              </a:rPr>
              <a:t>PAST</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250119444"/>
              </p:ext>
            </p:extLst>
          </p:nvPr>
        </p:nvGraphicFramePr>
        <p:xfrm>
          <a:off x="1403648" y="1412776"/>
          <a:ext cx="5688632" cy="5238193"/>
        </p:xfrm>
        <a:graphic>
          <a:graphicData uri="http://schemas.openxmlformats.org/drawingml/2006/table">
            <a:tbl>
              <a:tblPr>
                <a:tableStyleId>{5C22544A-7EE6-4342-B048-85BDC9FD1C3A}</a:tableStyleId>
              </a:tblPr>
              <a:tblGrid>
                <a:gridCol w="1512168"/>
                <a:gridCol w="1332148"/>
                <a:gridCol w="1422158"/>
                <a:gridCol w="1422158"/>
              </a:tblGrid>
              <a:tr h="523318">
                <a:tc>
                  <a:txBody>
                    <a:bodyPr/>
                    <a:lstStyle/>
                    <a:p>
                      <a:pPr algn="l" fontAlgn="b"/>
                      <a:endParaRPr lang="ru-RU" sz="2000" b="0" i="0" u="none" strike="noStrike" dirty="0">
                        <a:solidFill>
                          <a:srgbClr val="000000"/>
                        </a:solidFill>
                        <a:effectLst/>
                        <a:latin typeface="Calibri"/>
                      </a:endParaRPr>
                    </a:p>
                  </a:txBody>
                  <a:tcPr marL="9525" marR="9525" marT="9525" marB="0" anchor="b"/>
                </a:tc>
                <a:tc>
                  <a:txBody>
                    <a:bodyPr/>
                    <a:lstStyle/>
                    <a:p>
                      <a:pPr algn="l" fontAlgn="b"/>
                      <a:r>
                        <a:rPr lang="en-GB" sz="2000" b="0" i="0" u="none" strike="noStrike">
                          <a:solidFill>
                            <a:srgbClr val="000000"/>
                          </a:solidFill>
                          <a:effectLst/>
                          <a:latin typeface="Calibri"/>
                        </a:rPr>
                        <a:t>All</a:t>
                      </a:r>
                    </a:p>
                  </a:txBody>
                  <a:tcPr marL="9525" marR="9525" marT="9525" marB="0" anchor="b"/>
                </a:tc>
                <a:tc>
                  <a:txBody>
                    <a:bodyPr/>
                    <a:lstStyle/>
                    <a:p>
                      <a:pPr algn="l" fontAlgn="b"/>
                      <a:r>
                        <a:rPr lang="en-GB" sz="2000" b="0" i="0" u="none" strike="noStrike">
                          <a:solidFill>
                            <a:srgbClr val="000000"/>
                          </a:solidFill>
                          <a:effectLst/>
                          <a:latin typeface="Calibri"/>
                        </a:rPr>
                        <a:t>Lower conf.</a:t>
                      </a:r>
                    </a:p>
                  </a:txBody>
                  <a:tcPr marL="9525" marR="9525" marT="9525" marB="0" anchor="b"/>
                </a:tc>
                <a:tc>
                  <a:txBody>
                    <a:bodyPr/>
                    <a:lstStyle/>
                    <a:p>
                      <a:pPr algn="l" fontAlgn="b"/>
                      <a:r>
                        <a:rPr lang="en-GB" sz="2000" b="0" i="0" u="none" strike="noStrike">
                          <a:solidFill>
                            <a:srgbClr val="000000"/>
                          </a:solidFill>
                          <a:effectLst/>
                          <a:latin typeface="Calibri"/>
                        </a:rPr>
                        <a:t>Upper conf.</a:t>
                      </a:r>
                    </a:p>
                  </a:txBody>
                  <a:tcPr marL="9525" marR="9525" marT="9525" marB="0" anchor="b"/>
                </a:tc>
              </a:tr>
              <a:tr h="289126">
                <a:tc>
                  <a:txBody>
                    <a:bodyPr/>
                    <a:lstStyle/>
                    <a:p>
                      <a:pPr algn="l" fontAlgn="b"/>
                      <a:r>
                        <a:rPr lang="en-GB" sz="2000" b="0" i="0" u="none" strike="noStrike">
                          <a:solidFill>
                            <a:srgbClr val="000000"/>
                          </a:solidFill>
                          <a:effectLst/>
                          <a:latin typeface="Calibri"/>
                        </a:rPr>
                        <a:t>N</a:t>
                      </a:r>
                    </a:p>
                  </a:txBody>
                  <a:tcPr marL="9525" marR="9525" marT="9525" marB="0" anchor="b"/>
                </a:tc>
                <a:tc>
                  <a:txBody>
                    <a:bodyPr/>
                    <a:lstStyle/>
                    <a:p>
                      <a:pPr algn="r" fontAlgn="b"/>
                      <a:r>
                        <a:rPr lang="ru-RU" sz="2000" b="0" i="0" u="none" strike="noStrike">
                          <a:solidFill>
                            <a:srgbClr val="000000"/>
                          </a:solidFill>
                          <a:effectLst/>
                          <a:latin typeface="Calibri"/>
                        </a:rPr>
                        <a:t>124.0</a:t>
                      </a:r>
                    </a:p>
                  </a:txBody>
                  <a:tcPr marL="9525" marR="9525" marT="9525" marB="0" anchor="b"/>
                </a:tc>
                <a:tc>
                  <a:txBody>
                    <a:bodyPr/>
                    <a:lstStyle/>
                    <a:p>
                      <a:pPr algn="r" fontAlgn="b"/>
                      <a:r>
                        <a:rPr lang="ru-RU" sz="2000" b="0" i="0" u="none" strike="noStrike">
                          <a:solidFill>
                            <a:srgbClr val="000000"/>
                          </a:solidFill>
                          <a:effectLst/>
                          <a:latin typeface="Calibri"/>
                        </a:rPr>
                        <a:t>124.0</a:t>
                      </a:r>
                    </a:p>
                  </a:txBody>
                  <a:tcPr marL="9525" marR="9525" marT="9525" marB="0" anchor="b"/>
                </a:tc>
                <a:tc>
                  <a:txBody>
                    <a:bodyPr/>
                    <a:lstStyle/>
                    <a:p>
                      <a:pPr algn="r" fontAlgn="b"/>
                      <a:r>
                        <a:rPr lang="ru-RU" sz="2000" b="0" i="0" u="none" strike="noStrike">
                          <a:solidFill>
                            <a:srgbClr val="000000"/>
                          </a:solidFill>
                          <a:effectLst/>
                          <a:latin typeface="Calibri"/>
                        </a:rPr>
                        <a:t>124.0</a:t>
                      </a:r>
                    </a:p>
                  </a:txBody>
                  <a:tcPr marL="9525" marR="9525" marT="9525" marB="0" anchor="b"/>
                </a:tc>
              </a:tr>
              <a:tr h="289126">
                <a:tc>
                  <a:txBody>
                    <a:bodyPr/>
                    <a:lstStyle/>
                    <a:p>
                      <a:pPr algn="l" fontAlgn="b"/>
                      <a:r>
                        <a:rPr lang="en-GB" sz="2000" b="0" i="0" u="none" strike="noStrike">
                          <a:solidFill>
                            <a:srgbClr val="000000"/>
                          </a:solidFill>
                          <a:effectLst/>
                          <a:latin typeface="Calibri"/>
                        </a:rPr>
                        <a:t>Min</a:t>
                      </a:r>
                    </a:p>
                  </a:txBody>
                  <a:tcPr marL="9525" marR="9525" marT="9525" marB="0" anchor="b"/>
                </a:tc>
                <a:tc>
                  <a:txBody>
                    <a:bodyPr/>
                    <a:lstStyle/>
                    <a:p>
                      <a:pPr algn="r" fontAlgn="b"/>
                      <a:r>
                        <a:rPr lang="ru-RU" sz="2000" b="0" i="0" u="none" strike="noStrike">
                          <a:solidFill>
                            <a:srgbClr val="000000"/>
                          </a:solidFill>
                          <a:effectLst/>
                          <a:latin typeface="Calibri"/>
                        </a:rPr>
                        <a:t>1.0</a:t>
                      </a:r>
                    </a:p>
                  </a:txBody>
                  <a:tcPr marL="9525" marR="9525" marT="9525" marB="0" anchor="b"/>
                </a:tc>
                <a:tc>
                  <a:txBody>
                    <a:bodyPr/>
                    <a:lstStyle/>
                    <a:p>
                      <a:pPr algn="l" fontAlgn="b"/>
                      <a:endParaRPr lang="ru-RU" sz="2000" b="0" i="0" u="none" strike="noStrike">
                        <a:solidFill>
                          <a:srgbClr val="000000"/>
                        </a:solidFill>
                        <a:effectLst/>
                        <a:latin typeface="Calibri"/>
                      </a:endParaRPr>
                    </a:p>
                  </a:txBody>
                  <a:tcPr marL="9525" marR="9525" marT="9525" marB="0" anchor="b"/>
                </a:tc>
                <a:tc>
                  <a:txBody>
                    <a:bodyPr/>
                    <a:lstStyle/>
                    <a:p>
                      <a:pPr algn="l" fontAlgn="b"/>
                      <a:endParaRPr lang="ru-RU" sz="2000" b="0" i="0" u="none" strike="noStrike">
                        <a:solidFill>
                          <a:srgbClr val="000000"/>
                        </a:solidFill>
                        <a:effectLst/>
                        <a:latin typeface="Calibri"/>
                      </a:endParaRPr>
                    </a:p>
                  </a:txBody>
                  <a:tcPr marL="9525" marR="9525" marT="9525" marB="0" anchor="b"/>
                </a:tc>
              </a:tr>
              <a:tr h="289126">
                <a:tc>
                  <a:txBody>
                    <a:bodyPr/>
                    <a:lstStyle/>
                    <a:p>
                      <a:pPr algn="l" fontAlgn="b"/>
                      <a:r>
                        <a:rPr lang="en-GB" sz="2000" b="0" i="0" u="none" strike="noStrike">
                          <a:solidFill>
                            <a:srgbClr val="000000"/>
                          </a:solidFill>
                          <a:effectLst/>
                          <a:latin typeface="Calibri"/>
                        </a:rPr>
                        <a:t>Max</a:t>
                      </a:r>
                    </a:p>
                  </a:txBody>
                  <a:tcPr marL="9525" marR="9525" marT="9525" marB="0" anchor="b"/>
                </a:tc>
                <a:tc>
                  <a:txBody>
                    <a:bodyPr/>
                    <a:lstStyle/>
                    <a:p>
                      <a:pPr algn="r" fontAlgn="b"/>
                      <a:r>
                        <a:rPr lang="ru-RU" sz="2000" b="0" i="0" u="none" strike="noStrike">
                          <a:solidFill>
                            <a:srgbClr val="000000"/>
                          </a:solidFill>
                          <a:effectLst/>
                          <a:latin typeface="Calibri"/>
                        </a:rPr>
                        <a:t>123.0</a:t>
                      </a:r>
                    </a:p>
                  </a:txBody>
                  <a:tcPr marL="9525" marR="9525" marT="9525" marB="0" anchor="b"/>
                </a:tc>
                <a:tc>
                  <a:txBody>
                    <a:bodyPr/>
                    <a:lstStyle/>
                    <a:p>
                      <a:pPr algn="l" fontAlgn="b"/>
                      <a:endParaRPr lang="ru-RU" sz="2000" b="0" i="0" u="none" strike="noStrike">
                        <a:solidFill>
                          <a:srgbClr val="000000"/>
                        </a:solidFill>
                        <a:effectLst/>
                        <a:latin typeface="Calibri"/>
                      </a:endParaRPr>
                    </a:p>
                  </a:txBody>
                  <a:tcPr marL="9525" marR="9525" marT="9525" marB="0" anchor="b"/>
                </a:tc>
                <a:tc>
                  <a:txBody>
                    <a:bodyPr/>
                    <a:lstStyle/>
                    <a:p>
                      <a:pPr algn="l" fontAlgn="b"/>
                      <a:endParaRPr lang="ru-RU" sz="2000" b="0" i="0" u="none" strike="noStrike">
                        <a:solidFill>
                          <a:srgbClr val="000000"/>
                        </a:solidFill>
                        <a:effectLst/>
                        <a:latin typeface="Calibri"/>
                      </a:endParaRPr>
                    </a:p>
                  </a:txBody>
                  <a:tcPr marL="9525" marR="9525" marT="9525" marB="0" anchor="b"/>
                </a:tc>
              </a:tr>
              <a:tr h="289126">
                <a:tc>
                  <a:txBody>
                    <a:bodyPr/>
                    <a:lstStyle/>
                    <a:p>
                      <a:pPr algn="l" fontAlgn="b"/>
                      <a:r>
                        <a:rPr lang="en-GB" sz="2000" b="0" i="0" u="none" strike="noStrike">
                          <a:solidFill>
                            <a:srgbClr val="000000"/>
                          </a:solidFill>
                          <a:effectLst/>
                          <a:latin typeface="Calibri"/>
                        </a:rPr>
                        <a:t>Sum</a:t>
                      </a:r>
                    </a:p>
                  </a:txBody>
                  <a:tcPr marL="9525" marR="9525" marT="9525" marB="0" anchor="b"/>
                </a:tc>
                <a:tc>
                  <a:txBody>
                    <a:bodyPr/>
                    <a:lstStyle/>
                    <a:p>
                      <a:pPr algn="r" fontAlgn="b"/>
                      <a:r>
                        <a:rPr lang="ru-RU" sz="2000" b="0" i="0" u="none" strike="noStrike">
                          <a:solidFill>
                            <a:srgbClr val="000000"/>
                          </a:solidFill>
                          <a:effectLst/>
                          <a:latin typeface="Calibri"/>
                        </a:rPr>
                        <a:t>1791.0</a:t>
                      </a:r>
                    </a:p>
                  </a:txBody>
                  <a:tcPr marL="9525" marR="9525" marT="9525" marB="0" anchor="b"/>
                </a:tc>
                <a:tc>
                  <a:txBody>
                    <a:bodyPr/>
                    <a:lstStyle/>
                    <a:p>
                      <a:pPr algn="r" fontAlgn="b"/>
                      <a:r>
                        <a:rPr lang="ru-RU" sz="2000" b="0" i="0" u="none" strike="noStrike">
                          <a:solidFill>
                            <a:srgbClr val="000000"/>
                          </a:solidFill>
                          <a:effectLst/>
                          <a:latin typeface="Calibri"/>
                        </a:rPr>
                        <a:t>1324.0</a:t>
                      </a:r>
                    </a:p>
                  </a:txBody>
                  <a:tcPr marL="9525" marR="9525" marT="9525" marB="0" anchor="b"/>
                </a:tc>
                <a:tc>
                  <a:txBody>
                    <a:bodyPr/>
                    <a:lstStyle/>
                    <a:p>
                      <a:pPr algn="r" fontAlgn="b"/>
                      <a:r>
                        <a:rPr lang="ru-RU" sz="2000" b="0" i="0" u="none" strike="noStrike">
                          <a:solidFill>
                            <a:srgbClr val="000000"/>
                          </a:solidFill>
                          <a:effectLst/>
                          <a:latin typeface="Calibri"/>
                        </a:rPr>
                        <a:t>2213.0</a:t>
                      </a:r>
                    </a:p>
                  </a:txBody>
                  <a:tcPr marL="9525" marR="9525" marT="9525" marB="0" anchor="b"/>
                </a:tc>
              </a:tr>
              <a:tr h="289126">
                <a:tc>
                  <a:txBody>
                    <a:bodyPr/>
                    <a:lstStyle/>
                    <a:p>
                      <a:pPr algn="l" fontAlgn="b"/>
                      <a:r>
                        <a:rPr lang="en-GB" sz="2000" b="0" i="0" u="none" strike="noStrike">
                          <a:solidFill>
                            <a:srgbClr val="000000"/>
                          </a:solidFill>
                          <a:effectLst/>
                          <a:latin typeface="Calibri"/>
                        </a:rPr>
                        <a:t>Mean</a:t>
                      </a:r>
                    </a:p>
                  </a:txBody>
                  <a:tcPr marL="9525" marR="9525" marT="9525" marB="0" anchor="b"/>
                </a:tc>
                <a:tc>
                  <a:txBody>
                    <a:bodyPr/>
                    <a:lstStyle/>
                    <a:p>
                      <a:pPr algn="r" fontAlgn="b"/>
                      <a:r>
                        <a:rPr lang="ru-RU" sz="2000" b="0" i="0" u="none" strike="noStrike">
                          <a:solidFill>
                            <a:srgbClr val="000000"/>
                          </a:solidFill>
                          <a:effectLst/>
                          <a:latin typeface="Calibri"/>
                        </a:rPr>
                        <a:t>14.4</a:t>
                      </a:r>
                    </a:p>
                  </a:txBody>
                  <a:tcPr marL="9525" marR="9525" marT="9525" marB="0" anchor="b"/>
                </a:tc>
                <a:tc>
                  <a:txBody>
                    <a:bodyPr/>
                    <a:lstStyle/>
                    <a:p>
                      <a:pPr algn="r" fontAlgn="b"/>
                      <a:r>
                        <a:rPr lang="ru-RU" sz="2000" b="0" i="0" u="none" strike="noStrike">
                          <a:solidFill>
                            <a:srgbClr val="000000"/>
                          </a:solidFill>
                          <a:effectLst/>
                          <a:latin typeface="Calibri"/>
                        </a:rPr>
                        <a:t>10.7</a:t>
                      </a:r>
                    </a:p>
                  </a:txBody>
                  <a:tcPr marL="9525" marR="9525" marT="9525" marB="0" anchor="b"/>
                </a:tc>
                <a:tc>
                  <a:txBody>
                    <a:bodyPr/>
                    <a:lstStyle/>
                    <a:p>
                      <a:pPr algn="r" fontAlgn="b"/>
                      <a:r>
                        <a:rPr lang="ru-RU" sz="2000" b="0" i="0" u="none" strike="noStrike">
                          <a:solidFill>
                            <a:srgbClr val="000000"/>
                          </a:solidFill>
                          <a:effectLst/>
                          <a:latin typeface="Calibri"/>
                        </a:rPr>
                        <a:t>17.8</a:t>
                      </a:r>
                    </a:p>
                  </a:txBody>
                  <a:tcPr marL="9525" marR="9525" marT="9525" marB="0" anchor="b"/>
                </a:tc>
              </a:tr>
              <a:tr h="289126">
                <a:tc>
                  <a:txBody>
                    <a:bodyPr/>
                    <a:lstStyle/>
                    <a:p>
                      <a:pPr algn="l" fontAlgn="b"/>
                      <a:r>
                        <a:rPr lang="en-GB" sz="2000" b="0" i="0" u="none" strike="noStrike">
                          <a:solidFill>
                            <a:srgbClr val="000000"/>
                          </a:solidFill>
                          <a:effectLst/>
                          <a:latin typeface="Calibri"/>
                        </a:rPr>
                        <a:t>Std. error</a:t>
                      </a:r>
                    </a:p>
                  </a:txBody>
                  <a:tcPr marL="9525" marR="9525" marT="9525" marB="0" anchor="b"/>
                </a:tc>
                <a:tc>
                  <a:txBody>
                    <a:bodyPr/>
                    <a:lstStyle/>
                    <a:p>
                      <a:pPr algn="r" fontAlgn="b"/>
                      <a:r>
                        <a:rPr lang="ru-RU" sz="2000" b="0" i="0" u="none" strike="noStrike">
                          <a:solidFill>
                            <a:srgbClr val="000000"/>
                          </a:solidFill>
                          <a:effectLst/>
                          <a:latin typeface="Calibri"/>
                        </a:rPr>
                        <a:t>1.9</a:t>
                      </a:r>
                    </a:p>
                  </a:txBody>
                  <a:tcPr marL="9525" marR="9525" marT="9525" marB="0" anchor="b"/>
                </a:tc>
                <a:tc>
                  <a:txBody>
                    <a:bodyPr/>
                    <a:lstStyle/>
                    <a:p>
                      <a:pPr algn="r" fontAlgn="b"/>
                      <a:r>
                        <a:rPr lang="ru-RU" sz="2000" b="0" i="0" u="none" strike="noStrike">
                          <a:solidFill>
                            <a:srgbClr val="000000"/>
                          </a:solidFill>
                          <a:effectLst/>
                          <a:latin typeface="Calibri"/>
                        </a:rPr>
                        <a:t>1.1</a:t>
                      </a:r>
                    </a:p>
                  </a:txBody>
                  <a:tcPr marL="9525" marR="9525" marT="9525" marB="0" anchor="b"/>
                </a:tc>
                <a:tc>
                  <a:txBody>
                    <a:bodyPr/>
                    <a:lstStyle/>
                    <a:p>
                      <a:pPr algn="r" fontAlgn="b"/>
                      <a:r>
                        <a:rPr lang="ru-RU" sz="2000" b="0" i="0" u="none" strike="noStrike">
                          <a:solidFill>
                            <a:srgbClr val="000000"/>
                          </a:solidFill>
                          <a:effectLst/>
                          <a:latin typeface="Calibri"/>
                        </a:rPr>
                        <a:t>2.3</a:t>
                      </a:r>
                    </a:p>
                  </a:txBody>
                  <a:tcPr marL="9525" marR="9525" marT="9525" marB="0" anchor="b"/>
                </a:tc>
              </a:tr>
              <a:tr h="289126">
                <a:tc>
                  <a:txBody>
                    <a:bodyPr/>
                    <a:lstStyle/>
                    <a:p>
                      <a:pPr algn="l" fontAlgn="b"/>
                      <a:r>
                        <a:rPr lang="en-GB" sz="2000" b="0" i="0" u="none" strike="noStrike">
                          <a:solidFill>
                            <a:srgbClr val="000000"/>
                          </a:solidFill>
                          <a:effectLst/>
                          <a:latin typeface="Calibri"/>
                        </a:rPr>
                        <a:t>Variance</a:t>
                      </a:r>
                    </a:p>
                  </a:txBody>
                  <a:tcPr marL="9525" marR="9525" marT="9525" marB="0" anchor="b"/>
                </a:tc>
                <a:tc>
                  <a:txBody>
                    <a:bodyPr/>
                    <a:lstStyle/>
                    <a:p>
                      <a:pPr algn="r" fontAlgn="b"/>
                      <a:r>
                        <a:rPr lang="ru-RU" sz="2000" b="0" i="0" u="none" strike="noStrike">
                          <a:solidFill>
                            <a:srgbClr val="000000"/>
                          </a:solidFill>
                          <a:effectLst/>
                          <a:latin typeface="Calibri"/>
                        </a:rPr>
                        <a:t>425.7</a:t>
                      </a:r>
                    </a:p>
                  </a:txBody>
                  <a:tcPr marL="9525" marR="9525" marT="9525" marB="0" anchor="b"/>
                </a:tc>
                <a:tc>
                  <a:txBody>
                    <a:bodyPr/>
                    <a:lstStyle/>
                    <a:p>
                      <a:pPr algn="r" fontAlgn="b"/>
                      <a:r>
                        <a:rPr lang="ru-RU" sz="2000" b="0" i="0" u="none" strike="noStrike">
                          <a:solidFill>
                            <a:srgbClr val="000000"/>
                          </a:solidFill>
                          <a:effectLst/>
                          <a:latin typeface="Calibri"/>
                        </a:rPr>
                        <a:t>157.8</a:t>
                      </a:r>
                    </a:p>
                  </a:txBody>
                  <a:tcPr marL="9525" marR="9525" marT="9525" marB="0" anchor="b"/>
                </a:tc>
                <a:tc>
                  <a:txBody>
                    <a:bodyPr/>
                    <a:lstStyle/>
                    <a:p>
                      <a:pPr algn="r" fontAlgn="b"/>
                      <a:r>
                        <a:rPr lang="ru-RU" sz="2000" b="0" i="0" u="none" strike="noStrike">
                          <a:solidFill>
                            <a:srgbClr val="000000"/>
                          </a:solidFill>
                          <a:effectLst/>
                          <a:latin typeface="Calibri"/>
                        </a:rPr>
                        <a:t>645.6</a:t>
                      </a:r>
                    </a:p>
                  </a:txBody>
                  <a:tcPr marL="9525" marR="9525" marT="9525" marB="0" anchor="b"/>
                </a:tc>
              </a:tr>
              <a:tr h="228736">
                <a:tc>
                  <a:txBody>
                    <a:bodyPr/>
                    <a:lstStyle/>
                    <a:p>
                      <a:pPr algn="l" fontAlgn="b"/>
                      <a:r>
                        <a:rPr lang="en-GB" sz="2000" b="0" i="0" u="none" strike="noStrike">
                          <a:solidFill>
                            <a:srgbClr val="000000"/>
                          </a:solidFill>
                          <a:effectLst/>
                          <a:latin typeface="Calibri"/>
                        </a:rPr>
                        <a:t>Stand. dev</a:t>
                      </a:r>
                    </a:p>
                  </a:txBody>
                  <a:tcPr marL="9525" marR="9525" marT="9525" marB="0" anchor="b"/>
                </a:tc>
                <a:tc>
                  <a:txBody>
                    <a:bodyPr/>
                    <a:lstStyle/>
                    <a:p>
                      <a:pPr algn="r" fontAlgn="b"/>
                      <a:r>
                        <a:rPr lang="ru-RU" sz="2000" b="0" i="0" u="none" strike="noStrike">
                          <a:solidFill>
                            <a:srgbClr val="000000"/>
                          </a:solidFill>
                          <a:effectLst/>
                          <a:latin typeface="Calibri"/>
                        </a:rPr>
                        <a:t>20.6</a:t>
                      </a:r>
                    </a:p>
                  </a:txBody>
                  <a:tcPr marL="9525" marR="9525" marT="9525" marB="0" anchor="b"/>
                </a:tc>
                <a:tc>
                  <a:txBody>
                    <a:bodyPr/>
                    <a:lstStyle/>
                    <a:p>
                      <a:pPr algn="r" fontAlgn="b"/>
                      <a:r>
                        <a:rPr lang="ru-RU" sz="2000" b="0" i="0" u="none" strike="noStrike">
                          <a:solidFill>
                            <a:srgbClr val="000000"/>
                          </a:solidFill>
                          <a:effectLst/>
                          <a:latin typeface="Calibri"/>
                        </a:rPr>
                        <a:t>14.9</a:t>
                      </a:r>
                    </a:p>
                  </a:txBody>
                  <a:tcPr marL="9525" marR="9525" marT="9525" marB="0" anchor="b"/>
                </a:tc>
                <a:tc>
                  <a:txBody>
                    <a:bodyPr/>
                    <a:lstStyle/>
                    <a:p>
                      <a:pPr algn="r" fontAlgn="b"/>
                      <a:r>
                        <a:rPr lang="ru-RU" sz="2000" b="0" i="0" u="none" strike="noStrike">
                          <a:solidFill>
                            <a:srgbClr val="000000"/>
                          </a:solidFill>
                          <a:effectLst/>
                          <a:latin typeface="Calibri"/>
                        </a:rPr>
                        <a:t>26.9</a:t>
                      </a:r>
                    </a:p>
                  </a:txBody>
                  <a:tcPr marL="9525" marR="9525" marT="9525" marB="0" anchor="b"/>
                </a:tc>
              </a:tr>
              <a:tr h="289126">
                <a:tc>
                  <a:txBody>
                    <a:bodyPr/>
                    <a:lstStyle/>
                    <a:p>
                      <a:pPr algn="l" fontAlgn="b"/>
                      <a:r>
                        <a:rPr lang="en-GB" sz="2000" b="0" i="0" u="none" strike="noStrike">
                          <a:solidFill>
                            <a:srgbClr val="000000"/>
                          </a:solidFill>
                          <a:effectLst/>
                          <a:latin typeface="Calibri"/>
                        </a:rPr>
                        <a:t>Median</a:t>
                      </a:r>
                    </a:p>
                  </a:txBody>
                  <a:tcPr marL="9525" marR="9525" marT="9525" marB="0" anchor="b"/>
                </a:tc>
                <a:tc>
                  <a:txBody>
                    <a:bodyPr/>
                    <a:lstStyle/>
                    <a:p>
                      <a:pPr algn="r" fontAlgn="b"/>
                      <a:r>
                        <a:rPr lang="ru-RU" sz="2000" b="0" i="0" u="none" strike="noStrike">
                          <a:solidFill>
                            <a:srgbClr val="000000"/>
                          </a:solidFill>
                          <a:effectLst/>
                          <a:latin typeface="Calibri"/>
                        </a:rPr>
                        <a:t>6.0</a:t>
                      </a:r>
                    </a:p>
                  </a:txBody>
                  <a:tcPr marL="9525" marR="9525" marT="9525" marB="0" anchor="b"/>
                </a:tc>
                <a:tc>
                  <a:txBody>
                    <a:bodyPr/>
                    <a:lstStyle/>
                    <a:p>
                      <a:pPr algn="r" fontAlgn="b"/>
                      <a:r>
                        <a:rPr lang="ru-RU" sz="2000" b="0" i="0" u="none" strike="noStrike">
                          <a:solidFill>
                            <a:srgbClr val="000000"/>
                          </a:solidFill>
                          <a:effectLst/>
                          <a:latin typeface="Calibri"/>
                        </a:rPr>
                        <a:t>4.0</a:t>
                      </a:r>
                    </a:p>
                  </a:txBody>
                  <a:tcPr marL="9525" marR="9525" marT="9525" marB="0" anchor="b"/>
                </a:tc>
                <a:tc>
                  <a:txBody>
                    <a:bodyPr/>
                    <a:lstStyle/>
                    <a:p>
                      <a:pPr algn="r" fontAlgn="b"/>
                      <a:r>
                        <a:rPr lang="ru-RU" sz="2000" b="0" i="0" u="none" strike="noStrike">
                          <a:solidFill>
                            <a:srgbClr val="000000"/>
                          </a:solidFill>
                          <a:effectLst/>
                          <a:latin typeface="Calibri"/>
                        </a:rPr>
                        <a:t>8.0</a:t>
                      </a:r>
                    </a:p>
                  </a:txBody>
                  <a:tcPr marL="9525" marR="9525" marT="9525" marB="0" anchor="b"/>
                </a:tc>
              </a:tr>
              <a:tr h="289126">
                <a:tc>
                  <a:txBody>
                    <a:bodyPr/>
                    <a:lstStyle/>
                    <a:p>
                      <a:pPr algn="l" fontAlgn="b"/>
                      <a:r>
                        <a:rPr lang="en-GB" sz="2000" b="0" i="0" u="none" strike="noStrike">
                          <a:solidFill>
                            <a:srgbClr val="000000"/>
                          </a:solidFill>
                          <a:effectLst/>
                          <a:latin typeface="Calibri"/>
                        </a:rPr>
                        <a:t>25 prcntil</a:t>
                      </a:r>
                    </a:p>
                  </a:txBody>
                  <a:tcPr marL="9525" marR="9525" marT="9525" marB="0" anchor="b"/>
                </a:tc>
                <a:tc>
                  <a:txBody>
                    <a:bodyPr/>
                    <a:lstStyle/>
                    <a:p>
                      <a:pPr algn="r" fontAlgn="b"/>
                      <a:r>
                        <a:rPr lang="ru-RU" sz="2000" b="0" i="0" u="none" strike="noStrike">
                          <a:solidFill>
                            <a:srgbClr val="000000"/>
                          </a:solidFill>
                          <a:effectLst/>
                          <a:latin typeface="Calibri"/>
                        </a:rPr>
                        <a:t>2.0</a:t>
                      </a:r>
                    </a:p>
                  </a:txBody>
                  <a:tcPr marL="9525" marR="9525" marT="9525" marB="0" anchor="b"/>
                </a:tc>
                <a:tc>
                  <a:txBody>
                    <a:bodyPr/>
                    <a:lstStyle/>
                    <a:p>
                      <a:pPr algn="r" fontAlgn="b"/>
                      <a:r>
                        <a:rPr lang="ru-RU" sz="2000" b="0" i="0" u="none" strike="noStrike">
                          <a:solidFill>
                            <a:srgbClr val="000000"/>
                          </a:solidFill>
                          <a:effectLst/>
                          <a:latin typeface="Calibri"/>
                        </a:rPr>
                        <a:t>1.0</a:t>
                      </a:r>
                    </a:p>
                  </a:txBody>
                  <a:tcPr marL="9525" marR="9525" marT="9525" marB="0" anchor="b"/>
                </a:tc>
                <a:tc>
                  <a:txBody>
                    <a:bodyPr/>
                    <a:lstStyle/>
                    <a:p>
                      <a:pPr algn="r" fontAlgn="b"/>
                      <a:r>
                        <a:rPr lang="ru-RU" sz="2000" b="0" i="0" u="none" strike="noStrike">
                          <a:solidFill>
                            <a:srgbClr val="000000"/>
                          </a:solidFill>
                          <a:effectLst/>
                          <a:latin typeface="Calibri"/>
                        </a:rPr>
                        <a:t>2.0</a:t>
                      </a:r>
                    </a:p>
                  </a:txBody>
                  <a:tcPr marL="9525" marR="9525" marT="9525" marB="0" anchor="b"/>
                </a:tc>
              </a:tr>
              <a:tr h="289126">
                <a:tc>
                  <a:txBody>
                    <a:bodyPr/>
                    <a:lstStyle/>
                    <a:p>
                      <a:pPr algn="l" fontAlgn="b"/>
                      <a:r>
                        <a:rPr lang="en-GB" sz="2000" b="0" i="0" u="none" strike="noStrike">
                          <a:solidFill>
                            <a:srgbClr val="000000"/>
                          </a:solidFill>
                          <a:effectLst/>
                          <a:latin typeface="Calibri"/>
                        </a:rPr>
                        <a:t>75 prcntil</a:t>
                      </a:r>
                    </a:p>
                  </a:txBody>
                  <a:tcPr marL="9525" marR="9525" marT="9525" marB="0" anchor="b"/>
                </a:tc>
                <a:tc>
                  <a:txBody>
                    <a:bodyPr/>
                    <a:lstStyle/>
                    <a:p>
                      <a:pPr algn="r" fontAlgn="b"/>
                      <a:r>
                        <a:rPr lang="ru-RU" sz="2000" b="0" i="0" u="none" strike="noStrike">
                          <a:solidFill>
                            <a:srgbClr val="000000"/>
                          </a:solidFill>
                          <a:effectLst/>
                          <a:latin typeface="Calibri"/>
                        </a:rPr>
                        <a:t>18.8</a:t>
                      </a:r>
                    </a:p>
                  </a:txBody>
                  <a:tcPr marL="9525" marR="9525" marT="9525" marB="0" anchor="b"/>
                </a:tc>
                <a:tc>
                  <a:txBody>
                    <a:bodyPr/>
                    <a:lstStyle/>
                    <a:p>
                      <a:pPr algn="r" fontAlgn="b"/>
                      <a:r>
                        <a:rPr lang="ru-RU" sz="2000" b="0" i="0" u="none" strike="noStrike">
                          <a:solidFill>
                            <a:srgbClr val="000000"/>
                          </a:solidFill>
                          <a:effectLst/>
                          <a:latin typeface="Calibri"/>
                        </a:rPr>
                        <a:t>12.0</a:t>
                      </a:r>
                    </a:p>
                  </a:txBody>
                  <a:tcPr marL="9525" marR="9525" marT="9525" marB="0" anchor="b"/>
                </a:tc>
                <a:tc>
                  <a:txBody>
                    <a:bodyPr/>
                    <a:lstStyle/>
                    <a:p>
                      <a:pPr algn="r" fontAlgn="b"/>
                      <a:r>
                        <a:rPr lang="ru-RU" sz="2000" b="0" i="0" u="none" strike="noStrike">
                          <a:solidFill>
                            <a:srgbClr val="000000"/>
                          </a:solidFill>
                          <a:effectLst/>
                          <a:latin typeface="Calibri"/>
                        </a:rPr>
                        <a:t>25.8</a:t>
                      </a:r>
                    </a:p>
                  </a:txBody>
                  <a:tcPr marL="9525" marR="9525" marT="9525" marB="0" anchor="b"/>
                </a:tc>
              </a:tr>
              <a:tr h="289126">
                <a:tc>
                  <a:txBody>
                    <a:bodyPr/>
                    <a:lstStyle/>
                    <a:p>
                      <a:pPr algn="l" fontAlgn="b"/>
                      <a:r>
                        <a:rPr lang="en-GB" sz="2000" b="0" i="0" u="none" strike="noStrike">
                          <a:solidFill>
                            <a:srgbClr val="000000"/>
                          </a:solidFill>
                          <a:effectLst/>
                          <a:latin typeface="Calibri"/>
                        </a:rPr>
                        <a:t>Skewness</a:t>
                      </a:r>
                    </a:p>
                  </a:txBody>
                  <a:tcPr marL="9525" marR="9525" marT="9525" marB="0" anchor="b"/>
                </a:tc>
                <a:tc>
                  <a:txBody>
                    <a:bodyPr/>
                    <a:lstStyle/>
                    <a:p>
                      <a:pPr algn="r" fontAlgn="b"/>
                      <a:r>
                        <a:rPr lang="ru-RU" sz="2000" b="0" i="0" u="none" strike="noStrike">
                          <a:solidFill>
                            <a:srgbClr val="000000"/>
                          </a:solidFill>
                          <a:effectLst/>
                          <a:latin typeface="Calibri"/>
                        </a:rPr>
                        <a:t>2.8</a:t>
                      </a:r>
                    </a:p>
                  </a:txBody>
                  <a:tcPr marL="9525" marR="9525" marT="9525" marB="0" anchor="b"/>
                </a:tc>
                <a:tc>
                  <a:txBody>
                    <a:bodyPr/>
                    <a:lstStyle/>
                    <a:p>
                      <a:pPr algn="r" fontAlgn="b"/>
                      <a:r>
                        <a:rPr lang="ru-RU" sz="2000" b="0" i="0" u="none" strike="noStrike">
                          <a:solidFill>
                            <a:srgbClr val="000000"/>
                          </a:solidFill>
                          <a:effectLst/>
                          <a:latin typeface="Calibri"/>
                        </a:rPr>
                        <a:t>2.0</a:t>
                      </a:r>
                    </a:p>
                  </a:txBody>
                  <a:tcPr marL="9525" marR="9525" marT="9525" marB="0" anchor="b"/>
                </a:tc>
                <a:tc>
                  <a:txBody>
                    <a:bodyPr/>
                    <a:lstStyle/>
                    <a:p>
                      <a:pPr algn="r" fontAlgn="b"/>
                      <a:r>
                        <a:rPr lang="ru-RU" sz="2000" b="0" i="0" u="none" strike="noStrike">
                          <a:solidFill>
                            <a:srgbClr val="000000"/>
                          </a:solidFill>
                          <a:effectLst/>
                          <a:latin typeface="Calibri"/>
                        </a:rPr>
                        <a:t>3.7</a:t>
                      </a:r>
                    </a:p>
                  </a:txBody>
                  <a:tcPr marL="9525" marR="9525" marT="9525" marB="0" anchor="b"/>
                </a:tc>
              </a:tr>
              <a:tr h="289126">
                <a:tc>
                  <a:txBody>
                    <a:bodyPr/>
                    <a:lstStyle/>
                    <a:p>
                      <a:pPr algn="l" fontAlgn="b"/>
                      <a:r>
                        <a:rPr lang="en-GB" sz="2000" b="0" i="0" u="none" strike="noStrike">
                          <a:solidFill>
                            <a:srgbClr val="000000"/>
                          </a:solidFill>
                          <a:effectLst/>
                          <a:latin typeface="Calibri"/>
                        </a:rPr>
                        <a:t>Kurtosis</a:t>
                      </a:r>
                    </a:p>
                  </a:txBody>
                  <a:tcPr marL="9525" marR="9525" marT="9525" marB="0" anchor="b"/>
                </a:tc>
                <a:tc>
                  <a:txBody>
                    <a:bodyPr/>
                    <a:lstStyle/>
                    <a:p>
                      <a:pPr algn="r" fontAlgn="b"/>
                      <a:r>
                        <a:rPr lang="ru-RU" sz="2000" b="0" i="0" u="none" strike="noStrike">
                          <a:solidFill>
                            <a:srgbClr val="000000"/>
                          </a:solidFill>
                          <a:effectLst/>
                          <a:latin typeface="Calibri"/>
                        </a:rPr>
                        <a:t>9.3</a:t>
                      </a:r>
                    </a:p>
                  </a:txBody>
                  <a:tcPr marL="9525" marR="9525" marT="9525" marB="0" anchor="b"/>
                </a:tc>
                <a:tc>
                  <a:txBody>
                    <a:bodyPr/>
                    <a:lstStyle/>
                    <a:p>
                      <a:pPr algn="r" fontAlgn="b"/>
                      <a:r>
                        <a:rPr lang="ru-RU" sz="2000" b="0" i="0" u="none" strike="noStrike">
                          <a:solidFill>
                            <a:srgbClr val="000000"/>
                          </a:solidFill>
                          <a:effectLst/>
                          <a:latin typeface="Calibri"/>
                        </a:rPr>
                        <a:t>2.2</a:t>
                      </a:r>
                    </a:p>
                  </a:txBody>
                  <a:tcPr marL="9525" marR="9525" marT="9525" marB="0" anchor="b"/>
                </a:tc>
                <a:tc>
                  <a:txBody>
                    <a:bodyPr/>
                    <a:lstStyle/>
                    <a:p>
                      <a:pPr algn="r" fontAlgn="b"/>
                      <a:r>
                        <a:rPr lang="ru-RU" sz="2000" b="0" i="0" u="none" strike="noStrike">
                          <a:solidFill>
                            <a:srgbClr val="000000"/>
                          </a:solidFill>
                          <a:effectLst/>
                          <a:latin typeface="Calibri"/>
                        </a:rPr>
                        <a:t>15.4</a:t>
                      </a:r>
                    </a:p>
                  </a:txBody>
                  <a:tcPr marL="9525" marR="9525" marT="9525" marB="0" anchor="b"/>
                </a:tc>
              </a:tr>
              <a:tr h="287002">
                <a:tc>
                  <a:txBody>
                    <a:bodyPr/>
                    <a:lstStyle/>
                    <a:p>
                      <a:pPr algn="l" fontAlgn="b"/>
                      <a:r>
                        <a:rPr lang="en-GB" sz="2000" b="0" i="0" u="none" strike="noStrike" dirty="0">
                          <a:solidFill>
                            <a:srgbClr val="000000"/>
                          </a:solidFill>
                          <a:effectLst/>
                          <a:latin typeface="Calibri"/>
                        </a:rPr>
                        <a:t>Geom. mean</a:t>
                      </a:r>
                    </a:p>
                  </a:txBody>
                  <a:tcPr marL="9525" marR="9525" marT="9525" marB="0" anchor="b"/>
                </a:tc>
                <a:tc>
                  <a:txBody>
                    <a:bodyPr/>
                    <a:lstStyle/>
                    <a:p>
                      <a:pPr algn="r" fontAlgn="b"/>
                      <a:r>
                        <a:rPr lang="ru-RU" sz="2000" b="0" i="0" u="none" strike="noStrike">
                          <a:solidFill>
                            <a:srgbClr val="000000"/>
                          </a:solidFill>
                          <a:effectLst/>
                          <a:latin typeface="Calibri"/>
                        </a:rPr>
                        <a:t>6.6</a:t>
                      </a:r>
                    </a:p>
                  </a:txBody>
                  <a:tcPr marL="9525" marR="9525" marT="9525" marB="0" anchor="b"/>
                </a:tc>
                <a:tc>
                  <a:txBody>
                    <a:bodyPr/>
                    <a:lstStyle/>
                    <a:p>
                      <a:pPr algn="r" fontAlgn="b"/>
                      <a:r>
                        <a:rPr lang="ru-RU" sz="2000" b="0" i="0" u="none" strike="noStrike">
                          <a:solidFill>
                            <a:srgbClr val="000000"/>
                          </a:solidFill>
                          <a:effectLst/>
                          <a:latin typeface="Calibri"/>
                        </a:rPr>
                        <a:t>5.0</a:t>
                      </a:r>
                    </a:p>
                  </a:txBody>
                  <a:tcPr marL="9525" marR="9525" marT="9525" marB="0" anchor="b"/>
                </a:tc>
                <a:tc>
                  <a:txBody>
                    <a:bodyPr/>
                    <a:lstStyle/>
                    <a:p>
                      <a:pPr algn="r" fontAlgn="b"/>
                      <a:r>
                        <a:rPr lang="ru-RU" sz="2000" b="0" i="0" u="none" strike="noStrike">
                          <a:solidFill>
                            <a:srgbClr val="000000"/>
                          </a:solidFill>
                          <a:effectLst/>
                          <a:latin typeface="Calibri"/>
                        </a:rPr>
                        <a:t>7.9</a:t>
                      </a:r>
                    </a:p>
                  </a:txBody>
                  <a:tcPr marL="9525" marR="9525" marT="9525" marB="0" anchor="b"/>
                </a:tc>
              </a:tr>
              <a:tr h="289126">
                <a:tc>
                  <a:txBody>
                    <a:bodyPr/>
                    <a:lstStyle/>
                    <a:p>
                      <a:pPr algn="l" fontAlgn="b"/>
                      <a:r>
                        <a:rPr lang="en-GB" sz="2000" b="0" i="0" u="none" strike="noStrike">
                          <a:solidFill>
                            <a:srgbClr val="000000"/>
                          </a:solidFill>
                          <a:effectLst/>
                          <a:latin typeface="Calibri"/>
                        </a:rPr>
                        <a:t>Coeff. var</a:t>
                      </a:r>
                    </a:p>
                  </a:txBody>
                  <a:tcPr marL="9525" marR="9525" marT="9525" marB="0" anchor="b"/>
                </a:tc>
                <a:tc>
                  <a:txBody>
                    <a:bodyPr/>
                    <a:lstStyle/>
                    <a:p>
                      <a:pPr algn="r" fontAlgn="b"/>
                      <a:r>
                        <a:rPr lang="ru-RU" sz="2000" b="0" i="0" u="none" strike="noStrike">
                          <a:solidFill>
                            <a:srgbClr val="000000"/>
                          </a:solidFill>
                          <a:effectLst/>
                          <a:latin typeface="Calibri"/>
                        </a:rPr>
                        <a:t>142.9</a:t>
                      </a:r>
                    </a:p>
                  </a:txBody>
                  <a:tcPr marL="9525" marR="9525" marT="9525" marB="0" anchor="b"/>
                </a:tc>
                <a:tc>
                  <a:txBody>
                    <a:bodyPr/>
                    <a:lstStyle/>
                    <a:p>
                      <a:pPr algn="r" fontAlgn="b"/>
                      <a:r>
                        <a:rPr lang="ru-RU" sz="2000" b="0" i="0" u="none" strike="noStrike">
                          <a:solidFill>
                            <a:srgbClr val="000000"/>
                          </a:solidFill>
                          <a:effectLst/>
                          <a:latin typeface="Calibri"/>
                        </a:rPr>
                        <a:t>121.2</a:t>
                      </a:r>
                    </a:p>
                  </a:txBody>
                  <a:tcPr marL="9525" marR="9525" marT="9525" marB="0" anchor="b"/>
                </a:tc>
                <a:tc>
                  <a:txBody>
                    <a:bodyPr/>
                    <a:lstStyle/>
                    <a:p>
                      <a:pPr algn="r" fontAlgn="b"/>
                      <a:r>
                        <a:rPr lang="ru-RU" sz="2000" b="0" i="0" u="none" strike="noStrike" dirty="0">
                          <a:solidFill>
                            <a:srgbClr val="000000"/>
                          </a:solidFill>
                          <a:effectLst/>
                          <a:latin typeface="Calibri"/>
                        </a:rPr>
                        <a:t>168.9</a:t>
                      </a:r>
                    </a:p>
                  </a:txBody>
                  <a:tcPr marL="9525" marR="9525" marT="9525" marB="0" anchor="b"/>
                </a:tc>
              </a:tr>
            </a:tbl>
          </a:graphicData>
        </a:graphic>
      </p:graphicFrame>
    </p:spTree>
    <p:extLst>
      <p:ext uri="{BB962C8B-B14F-4D97-AF65-F5344CB8AC3E}">
        <p14:creationId xmlns:p14="http://schemas.microsoft.com/office/powerpoint/2010/main" val="115372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850106"/>
          </a:xfrm>
        </p:spPr>
        <p:txBody>
          <a:bodyPr>
            <a:normAutofit/>
          </a:bodyPr>
          <a:lstStyle/>
          <a:p>
            <a:r>
              <a:rPr lang="ru-RU" sz="3600" dirty="0" err="1" smtClean="0"/>
              <a:t>Статистичні</a:t>
            </a:r>
            <a:r>
              <a:rPr lang="ru-RU" sz="3600" dirty="0" smtClean="0"/>
              <a:t> ряди та </a:t>
            </a:r>
            <a:r>
              <a:rPr lang="ru-RU" sz="3600" dirty="0" err="1" smtClean="0"/>
              <a:t>їх</a:t>
            </a:r>
            <a:r>
              <a:rPr lang="ru-RU" sz="3600" dirty="0" smtClean="0"/>
              <a:t> </a:t>
            </a:r>
            <a:r>
              <a:rPr lang="ru-RU" sz="3600" dirty="0" err="1" smtClean="0"/>
              <a:t>графічна</a:t>
            </a:r>
            <a:r>
              <a:rPr lang="ru-RU" sz="3600" dirty="0" smtClean="0"/>
              <a:t> </a:t>
            </a:r>
            <a:r>
              <a:rPr lang="ru-RU" sz="3600" dirty="0" err="1" smtClean="0"/>
              <a:t>інтерпретація</a:t>
            </a:r>
            <a:endParaRPr lang="ru-RU" sz="3600" dirty="0"/>
          </a:p>
        </p:txBody>
      </p:sp>
      <p:sp>
        <p:nvSpPr>
          <p:cNvPr id="3" name="Объект 2"/>
          <p:cNvSpPr>
            <a:spLocks noGrp="1"/>
          </p:cNvSpPr>
          <p:nvPr>
            <p:ph idx="1"/>
          </p:nvPr>
        </p:nvSpPr>
        <p:spPr>
          <a:xfrm>
            <a:off x="179512" y="1196752"/>
            <a:ext cx="8712968" cy="5184576"/>
          </a:xfrm>
        </p:spPr>
        <p:txBody>
          <a:bodyPr>
            <a:noAutofit/>
          </a:bodyPr>
          <a:lstStyle/>
          <a:p>
            <a:r>
              <a:rPr lang="ru-RU" sz="2700" dirty="0"/>
              <a:t>Ряд </a:t>
            </a:r>
            <a:r>
              <a:rPr lang="ru-RU" sz="2700" dirty="0" err="1"/>
              <a:t>варіант</a:t>
            </a:r>
            <a:r>
              <a:rPr lang="ru-RU" sz="2700" dirty="0"/>
              <a:t>, </a:t>
            </a:r>
            <a:r>
              <a:rPr lang="ru-RU" sz="2700" dirty="0" err="1"/>
              <a:t>розташованих</a:t>
            </a:r>
            <a:r>
              <a:rPr lang="ru-RU" sz="2700" dirty="0"/>
              <a:t> в порядку </a:t>
            </a:r>
            <a:r>
              <a:rPr lang="ru-RU" sz="2700" dirty="0" err="1"/>
              <a:t>зростання</a:t>
            </a:r>
            <a:r>
              <a:rPr lang="ru-RU" sz="2700" dirty="0"/>
              <a:t> </a:t>
            </a:r>
            <a:r>
              <a:rPr lang="ru-RU" sz="2700" dirty="0" err="1"/>
              <a:t>їх</a:t>
            </a:r>
            <a:r>
              <a:rPr lang="ru-RU" sz="2700" dirty="0"/>
              <a:t> </a:t>
            </a:r>
            <a:r>
              <a:rPr lang="ru-RU" sz="2700" dirty="0" err="1"/>
              <a:t>значень</a:t>
            </a:r>
            <a:r>
              <a:rPr lang="ru-RU" sz="2700" dirty="0"/>
              <a:t>, </a:t>
            </a:r>
            <a:r>
              <a:rPr lang="ru-RU" sz="2700" dirty="0" err="1"/>
              <a:t>називається</a:t>
            </a:r>
            <a:r>
              <a:rPr lang="ru-RU" sz="2700" dirty="0"/>
              <a:t> </a:t>
            </a:r>
            <a:r>
              <a:rPr lang="ru-RU" sz="2700" b="1" dirty="0" err="1"/>
              <a:t>варіаційним</a:t>
            </a:r>
            <a:r>
              <a:rPr lang="ru-RU" sz="2700" b="1" dirty="0"/>
              <a:t> рядом.</a:t>
            </a:r>
            <a:r>
              <a:rPr lang="ru-RU" sz="2700" dirty="0"/>
              <a:t> </a:t>
            </a:r>
            <a:endParaRPr lang="ru-RU" sz="2700" dirty="0" smtClean="0"/>
          </a:p>
          <a:p>
            <a:r>
              <a:rPr lang="ru-RU" sz="2700" dirty="0" err="1" smtClean="0"/>
              <a:t>Послідовність</a:t>
            </a:r>
            <a:r>
              <a:rPr lang="ru-RU" sz="2700" dirty="0"/>
              <a:t>, </a:t>
            </a:r>
            <a:r>
              <a:rPr lang="ru-RU" sz="2700" dirty="0" err="1"/>
              <a:t>що</a:t>
            </a:r>
            <a:r>
              <a:rPr lang="ru-RU" sz="2700" dirty="0"/>
              <a:t> </a:t>
            </a:r>
            <a:r>
              <a:rPr lang="ru-RU" sz="2700" dirty="0" err="1"/>
              <a:t>складається</a:t>
            </a:r>
            <a:r>
              <a:rPr lang="ru-RU" sz="2700" dirty="0"/>
              <a:t> </a:t>
            </a:r>
            <a:r>
              <a:rPr lang="ru-RU" sz="2700" dirty="0" err="1"/>
              <a:t>із</a:t>
            </a:r>
            <a:r>
              <a:rPr lang="ru-RU" sz="2700" dirty="0"/>
              <a:t> </a:t>
            </a:r>
            <a:r>
              <a:rPr lang="ru-RU" sz="2700" dirty="0" err="1"/>
              <a:t>варіант</a:t>
            </a:r>
            <a:r>
              <a:rPr lang="ru-RU" sz="2700" dirty="0"/>
              <a:t> і </a:t>
            </a:r>
            <a:r>
              <a:rPr lang="ru-RU" sz="2700" dirty="0" err="1"/>
              <a:t>відповідних</a:t>
            </a:r>
            <a:r>
              <a:rPr lang="ru-RU" sz="2700" dirty="0"/>
              <a:t> </a:t>
            </a:r>
            <a:r>
              <a:rPr lang="ru-RU" sz="2700" dirty="0" err="1"/>
              <a:t>їм</a:t>
            </a:r>
            <a:r>
              <a:rPr lang="ru-RU" sz="2700" dirty="0"/>
              <a:t> частот (</a:t>
            </a:r>
            <a:r>
              <a:rPr lang="ru-RU" sz="2700" dirty="0" err="1"/>
              <a:t>відносних</a:t>
            </a:r>
            <a:r>
              <a:rPr lang="ru-RU" sz="2700" dirty="0"/>
              <a:t> частот), </a:t>
            </a:r>
            <a:r>
              <a:rPr lang="ru-RU" sz="2700" dirty="0" err="1"/>
              <a:t>називається</a:t>
            </a:r>
            <a:r>
              <a:rPr lang="ru-RU" sz="2700" b="1" dirty="0"/>
              <a:t> </a:t>
            </a:r>
            <a:r>
              <a:rPr lang="ru-RU" sz="2700" b="1" dirty="0" err="1"/>
              <a:t>статистичним</a:t>
            </a:r>
            <a:r>
              <a:rPr lang="ru-RU" sz="2700" b="1" dirty="0"/>
              <a:t> рядом</a:t>
            </a:r>
            <a:r>
              <a:rPr lang="ru-RU" sz="2700" dirty="0"/>
              <a:t> </a:t>
            </a:r>
            <a:r>
              <a:rPr lang="ru-RU" sz="2700" dirty="0" err="1"/>
              <a:t>або</a:t>
            </a:r>
            <a:r>
              <a:rPr lang="ru-RU" sz="2700" b="1" dirty="0"/>
              <a:t> рядом </a:t>
            </a:r>
            <a:r>
              <a:rPr lang="ru-RU" sz="2700" b="1" dirty="0" err="1"/>
              <a:t>розподілу</a:t>
            </a:r>
            <a:r>
              <a:rPr lang="ru-RU" sz="2700" b="1" dirty="0" smtClean="0"/>
              <a:t>.</a:t>
            </a:r>
            <a:r>
              <a:rPr lang="ru-RU" sz="2700" dirty="0" smtClean="0"/>
              <a:t>.</a:t>
            </a:r>
            <a:endParaRPr lang="ru-RU" sz="2700" dirty="0"/>
          </a:p>
          <a:p>
            <a:r>
              <a:rPr lang="ru-RU" sz="2700" dirty="0" err="1"/>
              <a:t>Ознака</a:t>
            </a:r>
            <a:r>
              <a:rPr lang="uk-UA" sz="2700" i="1" dirty="0"/>
              <a:t> Х</a:t>
            </a:r>
            <a:r>
              <a:rPr lang="ru-RU" sz="2700" dirty="0"/>
              <a:t> є </a:t>
            </a:r>
            <a:r>
              <a:rPr lang="ru-RU" sz="2700" b="1" dirty="0" err="1"/>
              <a:t>випадковою</a:t>
            </a:r>
            <a:r>
              <a:rPr lang="ru-RU" sz="2700" b="1" dirty="0"/>
              <a:t> величиною</a:t>
            </a:r>
            <a:r>
              <a:rPr lang="ru-RU" sz="2700" dirty="0"/>
              <a:t>, а </a:t>
            </a:r>
            <a:r>
              <a:rPr lang="ru-RU" sz="2700" dirty="0" err="1"/>
              <a:t>статистичний</a:t>
            </a:r>
            <a:r>
              <a:rPr lang="ru-RU" sz="2700" dirty="0"/>
              <a:t> ряд - </a:t>
            </a:r>
            <a:r>
              <a:rPr lang="ru-RU" sz="2700" dirty="0" err="1"/>
              <a:t>емпіричним</a:t>
            </a:r>
            <a:r>
              <a:rPr lang="ru-RU" sz="2700" dirty="0"/>
              <a:t> (</a:t>
            </a:r>
            <a:r>
              <a:rPr lang="ru-RU" sz="2700" dirty="0" err="1"/>
              <a:t>тобто</a:t>
            </a:r>
            <a:r>
              <a:rPr lang="ru-RU" sz="2700" dirty="0"/>
              <a:t> </a:t>
            </a:r>
            <a:r>
              <a:rPr lang="ru-RU" sz="2700" dirty="0" err="1"/>
              <a:t>отриманим</a:t>
            </a:r>
            <a:r>
              <a:rPr lang="ru-RU" sz="2700" dirty="0"/>
              <a:t> у </a:t>
            </a:r>
            <a:r>
              <a:rPr lang="ru-RU" sz="2700" dirty="0" err="1"/>
              <a:t>результаті</a:t>
            </a:r>
            <a:r>
              <a:rPr lang="ru-RU" sz="2700" dirty="0"/>
              <a:t> </a:t>
            </a:r>
            <a:r>
              <a:rPr lang="ru-RU" sz="2700" dirty="0" err="1"/>
              <a:t>експерименту</a:t>
            </a:r>
            <a:r>
              <a:rPr lang="ru-RU" sz="2700" dirty="0"/>
              <a:t> </a:t>
            </a:r>
            <a:r>
              <a:rPr lang="ru-RU" sz="2700" dirty="0" err="1"/>
              <a:t>або</a:t>
            </a:r>
            <a:r>
              <a:rPr lang="ru-RU" sz="2700" dirty="0"/>
              <a:t> </a:t>
            </a:r>
            <a:r>
              <a:rPr lang="ru-RU" sz="2700" dirty="0" err="1"/>
              <a:t>спостережень</a:t>
            </a:r>
            <a:r>
              <a:rPr lang="ru-RU" sz="2700" dirty="0"/>
              <a:t>) законом </a:t>
            </a:r>
            <a:r>
              <a:rPr lang="ru-RU" sz="2700" dirty="0" err="1"/>
              <a:t>її</a:t>
            </a:r>
            <a:r>
              <a:rPr lang="ru-RU" sz="2700" dirty="0"/>
              <a:t> </a:t>
            </a:r>
            <a:r>
              <a:rPr lang="ru-RU" sz="2700" dirty="0" err="1"/>
              <a:t>розподілу</a:t>
            </a:r>
            <a:r>
              <a:rPr lang="ru-RU" sz="2700" dirty="0"/>
              <a:t>.</a:t>
            </a:r>
          </a:p>
          <a:p>
            <a:r>
              <a:rPr lang="uk-UA" sz="2700" dirty="0"/>
              <a:t>Статистичний ряд називається</a:t>
            </a:r>
            <a:r>
              <a:rPr lang="uk-UA" sz="2700" b="1" dirty="0"/>
              <a:t> дискретним,</a:t>
            </a:r>
            <a:r>
              <a:rPr lang="uk-UA" sz="2700" dirty="0"/>
              <a:t> якщо він є законом розподілу дискретної випадкової величини, та</a:t>
            </a:r>
            <a:r>
              <a:rPr lang="uk-UA" sz="2700" b="1" dirty="0"/>
              <a:t> </a:t>
            </a:r>
            <a:r>
              <a:rPr lang="uk-UA" sz="2700" b="1" dirty="0" err="1"/>
              <a:t>інтервальним</a:t>
            </a:r>
            <a:r>
              <a:rPr lang="uk-UA" sz="2700" b="1" dirty="0"/>
              <a:t>,</a:t>
            </a:r>
            <a:r>
              <a:rPr lang="uk-UA" sz="2700" dirty="0"/>
              <a:t> якщо він є законом розподілу неперервної випадкової величини.</a:t>
            </a:r>
            <a:endParaRPr lang="ru-RU" sz="2700" dirty="0"/>
          </a:p>
        </p:txBody>
      </p:sp>
    </p:spTree>
    <p:extLst>
      <p:ext uri="{BB962C8B-B14F-4D97-AF65-F5344CB8AC3E}">
        <p14:creationId xmlns:p14="http://schemas.microsoft.com/office/powerpoint/2010/main" val="25140264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Визначення</a:t>
            </a:r>
            <a:r>
              <a:rPr lang="ru-RU" b="1" dirty="0"/>
              <a:t> </a:t>
            </a:r>
            <a:r>
              <a:rPr lang="ru-RU" b="1" dirty="0" err="1"/>
              <a:t>розміру</a:t>
            </a:r>
            <a:r>
              <a:rPr lang="ru-RU" b="1" dirty="0"/>
              <a:t> </a:t>
            </a:r>
            <a:r>
              <a:rPr lang="ru-RU" b="1" dirty="0" err="1"/>
              <a:t>вибірки</a:t>
            </a:r>
            <a:endParaRPr lang="ru-RU" dirty="0"/>
          </a:p>
        </p:txBody>
      </p:sp>
      <p:sp>
        <p:nvSpPr>
          <p:cNvPr id="3" name="Объект 2"/>
          <p:cNvSpPr>
            <a:spLocks noGrp="1"/>
          </p:cNvSpPr>
          <p:nvPr>
            <p:ph idx="1"/>
          </p:nvPr>
        </p:nvSpPr>
        <p:spPr>
          <a:xfrm>
            <a:off x="323528" y="1268760"/>
            <a:ext cx="8496944" cy="5328592"/>
          </a:xfrm>
        </p:spPr>
        <p:txBody>
          <a:bodyPr>
            <a:normAutofit fontScale="77500" lnSpcReduction="20000"/>
          </a:bodyPr>
          <a:lstStyle/>
          <a:p>
            <a:r>
              <a:rPr lang="ru-RU" dirty="0" err="1"/>
              <a:t>це</a:t>
            </a:r>
            <a:r>
              <a:rPr lang="ru-RU" dirty="0"/>
              <a:t> </a:t>
            </a:r>
            <a:r>
              <a:rPr lang="ru-RU" b="1" dirty="0" err="1"/>
              <a:t>процес</a:t>
            </a:r>
            <a:r>
              <a:rPr lang="ru-RU" b="1" dirty="0"/>
              <a:t> </a:t>
            </a:r>
            <a:r>
              <a:rPr lang="ru-RU" b="1" dirty="0" err="1"/>
              <a:t>вибору</a:t>
            </a:r>
            <a:r>
              <a:rPr lang="ru-RU" b="1" dirty="0"/>
              <a:t> </a:t>
            </a:r>
            <a:r>
              <a:rPr lang="ru-RU" dirty="0"/>
              <a:t>числа </a:t>
            </a:r>
            <a:r>
              <a:rPr lang="ru-RU" dirty="0" err="1"/>
              <a:t>спостережень</a:t>
            </a:r>
            <a:r>
              <a:rPr lang="ru-RU" dirty="0"/>
              <a:t> </a:t>
            </a:r>
            <a:r>
              <a:rPr lang="ru-RU" dirty="0" smtClean="0"/>
              <a:t>з </a:t>
            </a:r>
            <a:r>
              <a:rPr lang="ru-RU" dirty="0"/>
              <a:t>метою </a:t>
            </a:r>
            <a:r>
              <a:rPr lang="ru-RU" dirty="0" err="1"/>
              <a:t>включення</a:t>
            </a:r>
            <a:r>
              <a:rPr lang="ru-RU" dirty="0"/>
              <a:t> </a:t>
            </a:r>
            <a:r>
              <a:rPr lang="ru-RU" dirty="0" err="1"/>
              <a:t>його</a:t>
            </a:r>
            <a:r>
              <a:rPr lang="ru-RU" dirty="0"/>
              <a:t> у </a:t>
            </a:r>
            <a:r>
              <a:rPr lang="ru-RU" dirty="0" err="1"/>
              <a:t>статистичну</a:t>
            </a:r>
            <a:r>
              <a:rPr lang="ru-RU" dirty="0"/>
              <a:t> </a:t>
            </a:r>
            <a:r>
              <a:rPr lang="ru-RU" dirty="0" err="1"/>
              <a:t>вибірку</a:t>
            </a:r>
            <a:r>
              <a:rPr lang="ru-RU" dirty="0"/>
              <a:t>. </a:t>
            </a:r>
            <a:endParaRPr lang="ru-RU" dirty="0" smtClean="0"/>
          </a:p>
          <a:p>
            <a:r>
              <a:rPr lang="ru-RU" b="1" dirty="0" err="1" smtClean="0"/>
              <a:t>Розмір</a:t>
            </a:r>
            <a:r>
              <a:rPr lang="ru-RU" b="1" dirty="0" smtClean="0"/>
              <a:t> </a:t>
            </a:r>
            <a:r>
              <a:rPr lang="ru-RU" b="1" dirty="0" err="1"/>
              <a:t>вибірки</a:t>
            </a:r>
            <a:r>
              <a:rPr lang="ru-RU" b="1" dirty="0"/>
              <a:t> </a:t>
            </a:r>
            <a:r>
              <a:rPr lang="ru-RU" dirty="0"/>
              <a:t>є </a:t>
            </a:r>
            <a:r>
              <a:rPr lang="ru-RU" dirty="0" err="1"/>
              <a:t>важливою</a:t>
            </a:r>
            <a:r>
              <a:rPr lang="ru-RU" dirty="0"/>
              <a:t> характеристикою будь-</a:t>
            </a:r>
            <a:r>
              <a:rPr lang="ru-RU" dirty="0" err="1"/>
              <a:t>якого</a:t>
            </a:r>
            <a:r>
              <a:rPr lang="ru-RU" dirty="0"/>
              <a:t> </a:t>
            </a:r>
            <a:r>
              <a:rPr lang="ru-RU" dirty="0" err="1"/>
              <a:t>емпіричного</a:t>
            </a:r>
            <a:r>
              <a:rPr lang="ru-RU" dirty="0"/>
              <a:t> </a:t>
            </a:r>
            <a:r>
              <a:rPr lang="ru-RU" dirty="0" err="1"/>
              <a:t>дослідження</a:t>
            </a:r>
            <a:r>
              <a:rPr lang="ru-RU" dirty="0"/>
              <a:t>, мета </a:t>
            </a:r>
            <a:r>
              <a:rPr lang="ru-RU" dirty="0" err="1"/>
              <a:t>якого</a:t>
            </a:r>
            <a:r>
              <a:rPr lang="ru-RU" dirty="0"/>
              <a:t> </a:t>
            </a:r>
            <a:r>
              <a:rPr lang="ru-RU" dirty="0" err="1"/>
              <a:t>полягає</a:t>
            </a:r>
            <a:r>
              <a:rPr lang="ru-RU" dirty="0"/>
              <a:t> в тому, </a:t>
            </a:r>
            <a:r>
              <a:rPr lang="ru-RU" dirty="0" err="1"/>
              <a:t>щоб</a:t>
            </a:r>
            <a:r>
              <a:rPr lang="ru-RU" dirty="0"/>
              <a:t> </a:t>
            </a:r>
            <a:r>
              <a:rPr lang="ru-RU" dirty="0" err="1"/>
              <a:t>зробити</a:t>
            </a:r>
            <a:r>
              <a:rPr lang="ru-RU" dirty="0"/>
              <a:t> </a:t>
            </a:r>
            <a:r>
              <a:rPr lang="ru-RU" dirty="0" err="1"/>
              <a:t>логічний</a:t>
            </a:r>
            <a:r>
              <a:rPr lang="ru-RU" dirty="0"/>
              <a:t> </a:t>
            </a:r>
            <a:r>
              <a:rPr lang="ru-RU" dirty="0" err="1"/>
              <a:t>висновок</a:t>
            </a:r>
            <a:r>
              <a:rPr lang="ru-RU" dirty="0"/>
              <a:t> </a:t>
            </a:r>
            <a:r>
              <a:rPr lang="ru-RU" dirty="0" err="1"/>
              <a:t>щодо</a:t>
            </a:r>
            <a:r>
              <a:rPr lang="ru-RU" dirty="0"/>
              <a:t> </a:t>
            </a:r>
            <a:r>
              <a:rPr lang="ru-RU" dirty="0" err="1"/>
              <a:t>популяції</a:t>
            </a:r>
            <a:r>
              <a:rPr lang="ru-RU" dirty="0"/>
              <a:t> </a:t>
            </a:r>
            <a:r>
              <a:rPr lang="ru-RU" dirty="0" err="1"/>
              <a:t>виходячи</a:t>
            </a:r>
            <a:r>
              <a:rPr lang="ru-RU" dirty="0"/>
              <a:t> з </a:t>
            </a:r>
            <a:r>
              <a:rPr lang="ru-RU" dirty="0" err="1"/>
              <a:t>результатів</a:t>
            </a:r>
            <a:r>
              <a:rPr lang="ru-RU" dirty="0"/>
              <a:t> </a:t>
            </a:r>
            <a:r>
              <a:rPr lang="ru-RU" dirty="0" err="1"/>
              <a:t>вибірки</a:t>
            </a:r>
            <a:r>
              <a:rPr lang="ru-RU" dirty="0"/>
              <a:t>. </a:t>
            </a:r>
            <a:endParaRPr lang="ru-RU" dirty="0" smtClean="0"/>
          </a:p>
          <a:p>
            <a:r>
              <a:rPr lang="ru-RU" dirty="0" smtClean="0"/>
              <a:t>На </a:t>
            </a:r>
            <a:r>
              <a:rPr lang="ru-RU" dirty="0" err="1"/>
              <a:t>практиці</a:t>
            </a:r>
            <a:r>
              <a:rPr lang="ru-RU" dirty="0"/>
              <a:t> </a:t>
            </a:r>
            <a:r>
              <a:rPr lang="ru-RU" dirty="0" err="1"/>
              <a:t>розмір</a:t>
            </a:r>
            <a:r>
              <a:rPr lang="ru-RU" dirty="0"/>
              <a:t> </a:t>
            </a:r>
            <a:r>
              <a:rPr lang="ru-RU" dirty="0" err="1"/>
              <a:t>вибірки</a:t>
            </a:r>
            <a:r>
              <a:rPr lang="ru-RU" dirty="0"/>
              <a:t>, </a:t>
            </a:r>
            <a:r>
              <a:rPr lang="ru-RU" dirty="0" err="1"/>
              <a:t>що</a:t>
            </a:r>
            <a:r>
              <a:rPr lang="ru-RU" dirty="0"/>
              <a:t> </a:t>
            </a:r>
            <a:r>
              <a:rPr lang="ru-RU" dirty="0" err="1"/>
              <a:t>використовується</a:t>
            </a:r>
            <a:r>
              <a:rPr lang="ru-RU" dirty="0"/>
              <a:t> у </a:t>
            </a:r>
            <a:r>
              <a:rPr lang="ru-RU" dirty="0" err="1"/>
              <a:t>дослідженні</a:t>
            </a:r>
            <a:r>
              <a:rPr lang="ru-RU" dirty="0"/>
              <a:t>, </a:t>
            </a:r>
            <a:r>
              <a:rPr lang="ru-RU" dirty="0" err="1"/>
              <a:t>визначається</a:t>
            </a:r>
            <a:r>
              <a:rPr lang="ru-RU" dirty="0"/>
              <a:t> на </a:t>
            </a:r>
            <a:r>
              <a:rPr lang="ru-RU" dirty="0" err="1"/>
              <a:t>основі</a:t>
            </a:r>
            <a:r>
              <a:rPr lang="ru-RU" dirty="0"/>
              <a:t> </a:t>
            </a:r>
            <a:r>
              <a:rPr lang="ru-RU" dirty="0" err="1"/>
              <a:t>витрат</a:t>
            </a:r>
            <a:r>
              <a:rPr lang="ru-RU" dirty="0"/>
              <a:t> на </a:t>
            </a:r>
            <a:r>
              <a:rPr lang="ru-RU" dirty="0" err="1"/>
              <a:t>збір</a:t>
            </a:r>
            <a:r>
              <a:rPr lang="ru-RU" dirty="0"/>
              <a:t> </a:t>
            </a:r>
            <a:r>
              <a:rPr lang="ru-RU" dirty="0" err="1"/>
              <a:t>даних</a:t>
            </a:r>
            <a:r>
              <a:rPr lang="ru-RU" dirty="0"/>
              <a:t> та </a:t>
            </a:r>
            <a:r>
              <a:rPr lang="ru-RU" dirty="0" err="1"/>
              <a:t>необхідності</a:t>
            </a:r>
            <a:r>
              <a:rPr lang="ru-RU" dirty="0"/>
              <a:t> </a:t>
            </a:r>
            <a:r>
              <a:rPr lang="ru-RU" dirty="0" err="1"/>
              <a:t>мати</a:t>
            </a:r>
            <a:r>
              <a:rPr lang="ru-RU" dirty="0"/>
              <a:t> </a:t>
            </a:r>
            <a:r>
              <a:rPr lang="ru-RU" dirty="0" err="1"/>
              <a:t>достатню</a:t>
            </a:r>
            <a:r>
              <a:rPr lang="ru-RU" dirty="0"/>
              <a:t> </a:t>
            </a:r>
            <a:r>
              <a:rPr lang="ru-RU" dirty="0" err="1"/>
              <a:t>статистичну</a:t>
            </a:r>
            <a:r>
              <a:rPr lang="ru-RU" dirty="0"/>
              <a:t> </a:t>
            </a:r>
            <a:r>
              <a:rPr lang="ru-RU" b="1" dirty="0" err="1" smtClean="0"/>
              <a:t>потужність</a:t>
            </a:r>
            <a:r>
              <a:rPr lang="ru-RU" dirty="0" smtClean="0"/>
              <a:t> </a:t>
            </a:r>
            <a:r>
              <a:rPr lang="ru-RU" dirty="0" err="1" smtClean="0"/>
              <a:t>або</a:t>
            </a:r>
            <a:r>
              <a:rPr lang="ru-RU" dirty="0" smtClean="0"/>
              <a:t> </a:t>
            </a:r>
            <a:r>
              <a:rPr lang="ru-RU" b="1" dirty="0" err="1" smtClean="0"/>
              <a:t>точн</a:t>
            </a:r>
            <a:r>
              <a:rPr lang="uk-UA" b="1" dirty="0" err="1" smtClean="0"/>
              <a:t>ість</a:t>
            </a:r>
            <a:r>
              <a:rPr lang="ru-RU" dirty="0" smtClean="0"/>
              <a:t>. </a:t>
            </a:r>
          </a:p>
          <a:p>
            <a:r>
              <a:rPr lang="ru-RU" dirty="0" smtClean="0"/>
              <a:t>У </a:t>
            </a:r>
            <a:r>
              <a:rPr lang="ru-RU" dirty="0" err="1"/>
              <a:t>складних</a:t>
            </a:r>
            <a:r>
              <a:rPr lang="ru-RU" dirty="0"/>
              <a:t> </a:t>
            </a:r>
            <a:r>
              <a:rPr lang="ru-RU" dirty="0" err="1"/>
              <a:t>дослідженнях</a:t>
            </a:r>
            <a:r>
              <a:rPr lang="ru-RU" dirty="0"/>
              <a:t> </a:t>
            </a:r>
            <a:r>
              <a:rPr lang="ru-RU" dirty="0" err="1"/>
              <a:t>може</a:t>
            </a:r>
            <a:r>
              <a:rPr lang="ru-RU" dirty="0"/>
              <a:t> бути </a:t>
            </a:r>
            <a:r>
              <a:rPr lang="ru-RU" dirty="0" err="1"/>
              <a:t>кілька</a:t>
            </a:r>
            <a:r>
              <a:rPr lang="ru-RU" dirty="0"/>
              <a:t> </a:t>
            </a:r>
            <a:r>
              <a:rPr lang="ru-RU" dirty="0" err="1"/>
              <a:t>різних</a:t>
            </a:r>
            <a:r>
              <a:rPr lang="ru-RU" dirty="0"/>
              <a:t> </a:t>
            </a:r>
            <a:r>
              <a:rPr lang="ru-RU" dirty="0" err="1"/>
              <a:t>розмірів</a:t>
            </a:r>
            <a:r>
              <a:rPr lang="ru-RU" dirty="0"/>
              <a:t> </a:t>
            </a:r>
            <a:r>
              <a:rPr lang="ru-RU" dirty="0" err="1"/>
              <a:t>вибірки</a:t>
            </a:r>
            <a:r>
              <a:rPr lang="ru-RU" dirty="0"/>
              <a:t>, </a:t>
            </a:r>
            <a:r>
              <a:rPr lang="ru-RU" dirty="0" err="1"/>
              <a:t>що</a:t>
            </a:r>
            <a:r>
              <a:rPr lang="ru-RU" dirty="0"/>
              <a:t> </a:t>
            </a:r>
            <a:r>
              <a:rPr lang="ru-RU" dirty="0" err="1"/>
              <a:t>використовуються</a:t>
            </a:r>
            <a:r>
              <a:rPr lang="ru-RU" dirty="0"/>
              <a:t> у </a:t>
            </a:r>
            <a:r>
              <a:rPr lang="ru-RU" dirty="0" err="1"/>
              <a:t>дослідженні</a:t>
            </a:r>
            <a:r>
              <a:rPr lang="ru-RU" dirty="0"/>
              <a:t>: </a:t>
            </a:r>
            <a:r>
              <a:rPr lang="ru-RU" dirty="0" err="1"/>
              <a:t>наприклад</a:t>
            </a:r>
            <a:r>
              <a:rPr lang="ru-RU" dirty="0"/>
              <a:t>, </a:t>
            </a:r>
            <a:r>
              <a:rPr lang="ru-RU" dirty="0" smtClean="0"/>
              <a:t>в </a:t>
            </a:r>
            <a:r>
              <a:rPr lang="ru-RU" dirty="0" err="1"/>
              <a:t>експериментальному</a:t>
            </a:r>
            <a:r>
              <a:rPr lang="ru-RU" dirty="0"/>
              <a:t> </a:t>
            </a:r>
            <a:r>
              <a:rPr lang="ru-RU" dirty="0" err="1"/>
              <a:t>проекті</a:t>
            </a:r>
            <a:r>
              <a:rPr lang="ru-RU" dirty="0"/>
              <a:t>, де </a:t>
            </a:r>
            <a:r>
              <a:rPr lang="ru-RU" dirty="0" err="1"/>
              <a:t>дослідження</a:t>
            </a:r>
            <a:r>
              <a:rPr lang="ru-RU" dirty="0"/>
              <a:t> </a:t>
            </a:r>
            <a:r>
              <a:rPr lang="ru-RU" dirty="0" err="1"/>
              <a:t>може</a:t>
            </a:r>
            <a:r>
              <a:rPr lang="ru-RU" dirty="0"/>
              <a:t> бути </a:t>
            </a:r>
            <a:r>
              <a:rPr lang="ru-RU" dirty="0" err="1"/>
              <a:t>розділене</a:t>
            </a:r>
            <a:r>
              <a:rPr lang="ru-RU" dirty="0"/>
              <a:t> на </a:t>
            </a:r>
            <a:r>
              <a:rPr lang="ru-RU" dirty="0" err="1"/>
              <a:t>різні</a:t>
            </a:r>
            <a:r>
              <a:rPr lang="ru-RU" dirty="0"/>
              <a:t> </a:t>
            </a:r>
            <a:r>
              <a:rPr lang="ru-RU" dirty="0" err="1"/>
              <a:t>експериментальні</a:t>
            </a:r>
            <a:r>
              <a:rPr lang="ru-RU" dirty="0"/>
              <a:t> </a:t>
            </a:r>
            <a:r>
              <a:rPr lang="ru-RU" dirty="0" err="1"/>
              <a:t>групи</a:t>
            </a:r>
            <a:r>
              <a:rPr lang="ru-RU" dirty="0"/>
              <a:t>, для </a:t>
            </a:r>
            <a:r>
              <a:rPr lang="ru-RU" dirty="0" err="1"/>
              <a:t>кожної</a:t>
            </a:r>
            <a:r>
              <a:rPr lang="ru-RU" dirty="0"/>
              <a:t> </a:t>
            </a:r>
            <a:r>
              <a:rPr lang="ru-RU" dirty="0" err="1"/>
              <a:t>окремої</a:t>
            </a:r>
            <a:r>
              <a:rPr lang="ru-RU" dirty="0"/>
              <a:t> </a:t>
            </a:r>
            <a:r>
              <a:rPr lang="ru-RU" dirty="0" err="1"/>
              <a:t>групи</a:t>
            </a:r>
            <a:r>
              <a:rPr lang="ru-RU" dirty="0"/>
              <a:t> </a:t>
            </a:r>
            <a:r>
              <a:rPr lang="ru-RU" dirty="0" err="1"/>
              <a:t>може</a:t>
            </a:r>
            <a:r>
              <a:rPr lang="ru-RU" dirty="0"/>
              <a:t> </a:t>
            </a:r>
            <a:r>
              <a:rPr lang="ru-RU" dirty="0" err="1"/>
              <a:t>існувати</a:t>
            </a:r>
            <a:r>
              <a:rPr lang="ru-RU" dirty="0"/>
              <a:t> </a:t>
            </a:r>
            <a:r>
              <a:rPr lang="ru-RU" dirty="0" err="1"/>
              <a:t>свій</a:t>
            </a:r>
            <a:r>
              <a:rPr lang="ru-RU" dirty="0"/>
              <a:t> </a:t>
            </a:r>
            <a:r>
              <a:rPr lang="ru-RU" dirty="0" err="1"/>
              <a:t>розмір</a:t>
            </a:r>
            <a:r>
              <a:rPr lang="ru-RU" dirty="0"/>
              <a:t> </a:t>
            </a:r>
            <a:r>
              <a:rPr lang="ru-RU" dirty="0" err="1"/>
              <a:t>вибірки</a:t>
            </a:r>
            <a:endParaRPr lang="ru-RU" dirty="0"/>
          </a:p>
        </p:txBody>
      </p:sp>
    </p:spTree>
    <p:extLst>
      <p:ext uri="{BB962C8B-B14F-4D97-AF65-F5344CB8AC3E}">
        <p14:creationId xmlns:p14="http://schemas.microsoft.com/office/powerpoint/2010/main" val="2709337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Розміри</a:t>
            </a:r>
            <a:r>
              <a:rPr lang="ru-RU" dirty="0"/>
              <a:t> </a:t>
            </a:r>
            <a:r>
              <a:rPr lang="ru-RU" dirty="0" err="1"/>
              <a:t>вибірки</a:t>
            </a:r>
            <a:r>
              <a:rPr lang="ru-RU" dirty="0"/>
              <a:t> </a:t>
            </a:r>
            <a:r>
              <a:rPr lang="ru-RU" dirty="0" err="1"/>
              <a:t>можна</a:t>
            </a:r>
            <a:r>
              <a:rPr lang="ru-RU" dirty="0"/>
              <a:t> обрати </a:t>
            </a:r>
            <a:r>
              <a:rPr lang="ru-RU" dirty="0" err="1"/>
              <a:t>декількома</a:t>
            </a:r>
            <a:r>
              <a:rPr lang="ru-RU" dirty="0"/>
              <a:t> </a:t>
            </a:r>
            <a:r>
              <a:rPr lang="ru-RU" dirty="0" err="1"/>
              <a:t>різними</a:t>
            </a:r>
            <a:r>
              <a:rPr lang="ru-RU" dirty="0"/>
              <a:t> способами</a:t>
            </a:r>
            <a:r>
              <a:rPr lang="ru-RU" dirty="0" smtClean="0"/>
              <a:t>:</a:t>
            </a:r>
            <a:endParaRPr lang="ru-RU" dirty="0"/>
          </a:p>
        </p:txBody>
      </p:sp>
      <p:sp>
        <p:nvSpPr>
          <p:cNvPr id="3" name="Объект 2"/>
          <p:cNvSpPr>
            <a:spLocks noGrp="1"/>
          </p:cNvSpPr>
          <p:nvPr>
            <p:ph idx="1"/>
          </p:nvPr>
        </p:nvSpPr>
        <p:spPr/>
        <p:txBody>
          <a:bodyPr>
            <a:normAutofit fontScale="77500" lnSpcReduction="20000"/>
          </a:bodyPr>
          <a:lstStyle/>
          <a:p>
            <a:r>
              <a:rPr lang="ru-RU" dirty="0" err="1" smtClean="0"/>
              <a:t>Досвід</a:t>
            </a:r>
            <a:r>
              <a:rPr lang="ru-RU" dirty="0"/>
              <a:t> — </a:t>
            </a:r>
            <a:r>
              <a:rPr lang="ru-RU" dirty="0" err="1"/>
              <a:t>наприклад</a:t>
            </a:r>
            <a:r>
              <a:rPr lang="ru-RU" dirty="0"/>
              <a:t>, </a:t>
            </a:r>
            <a:r>
              <a:rPr lang="ru-RU" dirty="0" err="1"/>
              <a:t>включати</a:t>
            </a:r>
            <a:r>
              <a:rPr lang="ru-RU" dirty="0"/>
              <a:t> легко </a:t>
            </a:r>
            <a:r>
              <a:rPr lang="ru-RU" dirty="0" err="1"/>
              <a:t>доступні</a:t>
            </a:r>
            <a:r>
              <a:rPr lang="ru-RU" dirty="0"/>
              <a:t> </a:t>
            </a:r>
            <a:r>
              <a:rPr lang="ru-RU" dirty="0" err="1"/>
              <a:t>або</a:t>
            </a:r>
            <a:r>
              <a:rPr lang="ru-RU" dirty="0"/>
              <a:t> </a:t>
            </a:r>
            <a:r>
              <a:rPr lang="ru-RU" dirty="0" err="1"/>
              <a:t>зручні</a:t>
            </a:r>
            <a:r>
              <a:rPr lang="ru-RU" dirty="0"/>
              <a:t> у </a:t>
            </a:r>
            <a:r>
              <a:rPr lang="ru-RU" dirty="0" err="1"/>
              <a:t>збиранні</a:t>
            </a:r>
            <a:r>
              <a:rPr lang="ru-RU" dirty="0"/>
              <a:t> </a:t>
            </a:r>
            <a:r>
              <a:rPr lang="ru-RU" dirty="0" err="1"/>
              <a:t>елементи</a:t>
            </a:r>
            <a:r>
              <a:rPr lang="ru-RU" dirty="0"/>
              <a:t>. </a:t>
            </a:r>
            <a:r>
              <a:rPr lang="ru-RU" dirty="0" err="1"/>
              <a:t>Добір</a:t>
            </a:r>
            <a:r>
              <a:rPr lang="ru-RU" dirty="0"/>
              <a:t> </a:t>
            </a:r>
            <a:r>
              <a:rPr lang="ru-RU" dirty="0" err="1"/>
              <a:t>вибірок</a:t>
            </a:r>
            <a:r>
              <a:rPr lang="ru-RU" dirty="0"/>
              <a:t> невеликого </a:t>
            </a:r>
            <a:r>
              <a:rPr lang="ru-RU" dirty="0" err="1"/>
              <a:t>розміру</a:t>
            </a:r>
            <a:r>
              <a:rPr lang="ru-RU" dirty="0"/>
              <a:t>, </a:t>
            </a:r>
            <a:r>
              <a:rPr lang="ru-RU" dirty="0" err="1"/>
              <a:t>хоча</a:t>
            </a:r>
            <a:r>
              <a:rPr lang="ru-RU" dirty="0"/>
              <a:t> </a:t>
            </a:r>
            <a:r>
              <a:rPr lang="ru-RU" dirty="0" err="1"/>
              <a:t>іноді</a:t>
            </a:r>
            <a:r>
              <a:rPr lang="ru-RU" dirty="0"/>
              <a:t> </a:t>
            </a:r>
            <a:r>
              <a:rPr lang="ru-RU" dirty="0" err="1"/>
              <a:t>це</a:t>
            </a:r>
            <a:r>
              <a:rPr lang="ru-RU" dirty="0"/>
              <a:t> </a:t>
            </a:r>
            <a:r>
              <a:rPr lang="ru-RU" dirty="0" err="1"/>
              <a:t>необхідно</a:t>
            </a:r>
            <a:r>
              <a:rPr lang="ru-RU" dirty="0"/>
              <a:t>, </a:t>
            </a:r>
            <a:r>
              <a:rPr lang="ru-RU" dirty="0" err="1"/>
              <a:t>може</a:t>
            </a:r>
            <a:r>
              <a:rPr lang="ru-RU" dirty="0"/>
              <a:t> </a:t>
            </a:r>
            <a:r>
              <a:rPr lang="ru-RU" dirty="0" err="1"/>
              <a:t>призвести</a:t>
            </a:r>
            <a:r>
              <a:rPr lang="ru-RU" dirty="0"/>
              <a:t> до широких </a:t>
            </a:r>
            <a:r>
              <a:rPr lang="ru-RU" dirty="0" err="1"/>
              <a:t>довірчих</a:t>
            </a:r>
            <a:r>
              <a:rPr lang="ru-RU" dirty="0"/>
              <a:t> </a:t>
            </a:r>
            <a:r>
              <a:rPr lang="ru-RU" dirty="0" err="1"/>
              <a:t>інтервалів</a:t>
            </a:r>
            <a:r>
              <a:rPr lang="ru-RU" dirty="0"/>
              <a:t> </a:t>
            </a:r>
            <a:r>
              <a:rPr lang="ru-RU" dirty="0" err="1"/>
              <a:t>або</a:t>
            </a:r>
            <a:r>
              <a:rPr lang="ru-RU" dirty="0"/>
              <a:t> </a:t>
            </a:r>
            <a:r>
              <a:rPr lang="ru-RU" dirty="0" err="1"/>
              <a:t>ризиків</a:t>
            </a:r>
            <a:r>
              <a:rPr lang="ru-RU" dirty="0"/>
              <a:t> </a:t>
            </a:r>
            <a:r>
              <a:rPr lang="ru-RU" dirty="0" err="1"/>
              <a:t>помилитися</a:t>
            </a:r>
            <a:r>
              <a:rPr lang="ru-RU" dirty="0"/>
              <a:t> у </a:t>
            </a:r>
            <a:r>
              <a:rPr lang="ru-RU" dirty="0" err="1"/>
              <a:t>перевірці</a:t>
            </a:r>
            <a:r>
              <a:rPr lang="ru-RU" dirty="0"/>
              <a:t> </a:t>
            </a:r>
            <a:r>
              <a:rPr lang="ru-RU" dirty="0" err="1"/>
              <a:t>статистичних</a:t>
            </a:r>
            <a:r>
              <a:rPr lang="ru-RU" dirty="0"/>
              <a:t> </a:t>
            </a:r>
            <a:r>
              <a:rPr lang="ru-RU" dirty="0" err="1"/>
              <a:t>гіпотез</a:t>
            </a:r>
            <a:r>
              <a:rPr lang="ru-RU" dirty="0"/>
              <a:t>.</a:t>
            </a:r>
          </a:p>
          <a:p>
            <a:r>
              <a:rPr lang="ru-RU" dirty="0" err="1"/>
              <a:t>Використовувати</a:t>
            </a:r>
            <a:r>
              <a:rPr lang="ru-RU" dirty="0"/>
              <a:t> </a:t>
            </a:r>
            <a:r>
              <a:rPr lang="ru-RU" dirty="0" err="1"/>
              <a:t>цільову</a:t>
            </a:r>
            <a:r>
              <a:rPr lang="ru-RU" dirty="0"/>
              <a:t> </a:t>
            </a:r>
            <a:r>
              <a:rPr lang="ru-RU" dirty="0" err="1">
                <a:hlinkClick r:id="rId2" tooltip="Дисперсія"/>
              </a:rPr>
              <a:t>дисперсію</a:t>
            </a:r>
            <a:r>
              <a:rPr lang="ru-RU" dirty="0"/>
              <a:t> для </a:t>
            </a:r>
            <a:r>
              <a:rPr lang="ru-RU" dirty="0" err="1"/>
              <a:t>оцінки</a:t>
            </a:r>
            <a:r>
              <a:rPr lang="ru-RU" dirty="0"/>
              <a:t>, яка походить </a:t>
            </a:r>
            <a:r>
              <a:rPr lang="ru-RU" dirty="0" err="1"/>
              <a:t>із</a:t>
            </a:r>
            <a:r>
              <a:rPr lang="ru-RU" dirty="0"/>
              <a:t> </a:t>
            </a:r>
            <a:r>
              <a:rPr lang="ru-RU" dirty="0" err="1"/>
              <a:t>отриманої</a:t>
            </a:r>
            <a:r>
              <a:rPr lang="ru-RU" dirty="0"/>
              <a:t> </a:t>
            </a:r>
            <a:r>
              <a:rPr lang="ru-RU" dirty="0" err="1"/>
              <a:t>зрештою</a:t>
            </a:r>
            <a:r>
              <a:rPr lang="ru-RU" dirty="0"/>
              <a:t> </a:t>
            </a:r>
            <a:r>
              <a:rPr lang="ru-RU" dirty="0" err="1"/>
              <a:t>вибірки</a:t>
            </a:r>
            <a:r>
              <a:rPr lang="ru-RU" dirty="0"/>
              <a:t>.</a:t>
            </a:r>
          </a:p>
          <a:p>
            <a:r>
              <a:rPr lang="ru-RU" dirty="0" err="1"/>
              <a:t>Використовувати</a:t>
            </a:r>
            <a:r>
              <a:rPr lang="ru-RU" dirty="0"/>
              <a:t> </a:t>
            </a:r>
            <a:r>
              <a:rPr lang="ru-RU" dirty="0" err="1" smtClean="0"/>
              <a:t>показник</a:t>
            </a:r>
            <a:r>
              <a:rPr lang="ru-RU" dirty="0" smtClean="0"/>
              <a:t> </a:t>
            </a:r>
            <a:r>
              <a:rPr lang="ru-RU" dirty="0" err="1" smtClean="0"/>
              <a:t>потужності</a:t>
            </a:r>
            <a:r>
              <a:rPr lang="ru-RU" dirty="0" smtClean="0"/>
              <a:t> </a:t>
            </a:r>
            <a:r>
              <a:rPr lang="ru-RU" dirty="0" err="1"/>
              <a:t>статистичного</a:t>
            </a:r>
            <a:r>
              <a:rPr lang="ru-RU" dirty="0"/>
              <a:t> </a:t>
            </a:r>
            <a:r>
              <a:rPr lang="ru-RU" dirty="0" err="1"/>
              <a:t>дослідження</a:t>
            </a:r>
            <a:r>
              <a:rPr lang="ru-RU" dirty="0"/>
              <a:t>, яка повинна </a:t>
            </a:r>
            <a:r>
              <a:rPr lang="ru-RU" dirty="0" err="1"/>
              <a:t>застосовуватися</a:t>
            </a:r>
            <a:r>
              <a:rPr lang="ru-RU" dirty="0"/>
              <a:t> </a:t>
            </a:r>
            <a:r>
              <a:rPr lang="ru-RU" dirty="0" err="1"/>
              <a:t>після</a:t>
            </a:r>
            <a:r>
              <a:rPr lang="ru-RU" dirty="0"/>
              <a:t> того, як </a:t>
            </a:r>
            <a:r>
              <a:rPr lang="ru-RU" dirty="0" err="1"/>
              <a:t>вибірка</a:t>
            </a:r>
            <a:r>
              <a:rPr lang="ru-RU" dirty="0"/>
              <a:t> </a:t>
            </a:r>
            <a:r>
              <a:rPr lang="ru-RU" dirty="0" err="1"/>
              <a:t>зібрана</a:t>
            </a:r>
            <a:r>
              <a:rPr lang="ru-RU" dirty="0"/>
              <a:t>.</a:t>
            </a:r>
          </a:p>
          <a:p>
            <a:r>
              <a:rPr lang="ru-RU" dirty="0" err="1"/>
              <a:t>Використовувати</a:t>
            </a:r>
            <a:r>
              <a:rPr lang="ru-RU" dirty="0"/>
              <a:t> </a:t>
            </a:r>
            <a:r>
              <a:rPr lang="ru-RU" dirty="0" err="1"/>
              <a:t>рівень</a:t>
            </a:r>
            <a:r>
              <a:rPr lang="ru-RU" dirty="0"/>
              <a:t> </a:t>
            </a:r>
            <a:r>
              <a:rPr lang="ru-RU" dirty="0" err="1"/>
              <a:t>достовірності</a:t>
            </a:r>
            <a:r>
              <a:rPr lang="ru-RU" dirty="0"/>
              <a:t>, </a:t>
            </a:r>
            <a:r>
              <a:rPr lang="ru-RU" dirty="0" err="1"/>
              <a:t>що</a:t>
            </a:r>
            <a:r>
              <a:rPr lang="ru-RU" dirty="0"/>
              <a:t> </a:t>
            </a:r>
            <a:r>
              <a:rPr lang="ru-RU" dirty="0" err="1"/>
              <a:t>визначає</a:t>
            </a:r>
            <a:r>
              <a:rPr lang="ru-RU" dirty="0"/>
              <a:t>, </a:t>
            </a:r>
            <a:r>
              <a:rPr lang="ru-RU" dirty="0" err="1"/>
              <a:t>наскільки</a:t>
            </a:r>
            <a:r>
              <a:rPr lang="ru-RU" dirty="0"/>
              <a:t> </a:t>
            </a:r>
            <a:r>
              <a:rPr lang="ru-RU" dirty="0" err="1"/>
              <a:t>точний</a:t>
            </a:r>
            <a:r>
              <a:rPr lang="ru-RU" dirty="0"/>
              <a:t> результат </a:t>
            </a:r>
            <a:r>
              <a:rPr lang="ru-RU" dirty="0" err="1"/>
              <a:t>вийде</a:t>
            </a:r>
            <a:r>
              <a:rPr lang="ru-RU" dirty="0"/>
              <a:t> з </a:t>
            </a:r>
            <a:r>
              <a:rPr lang="ru-RU" dirty="0" err="1"/>
              <a:t>більш</a:t>
            </a:r>
            <a:r>
              <a:rPr lang="ru-RU" dirty="0"/>
              <a:t> </a:t>
            </a:r>
            <a:r>
              <a:rPr lang="ru-RU" dirty="0" err="1"/>
              <a:t>низькими</a:t>
            </a:r>
            <a:r>
              <a:rPr lang="ru-RU" dirty="0"/>
              <a:t> шансами </a:t>
            </a:r>
            <a:r>
              <a:rPr lang="ru-RU" dirty="0" err="1">
                <a:hlinkClick r:id="rId3" tooltip="Похибка"/>
              </a:rPr>
              <a:t>похибки</a:t>
            </a:r>
            <a:r>
              <a:rPr lang="ru-RU" dirty="0"/>
              <a:t>.</a:t>
            </a:r>
          </a:p>
          <a:p>
            <a:endParaRPr lang="ru-RU" dirty="0"/>
          </a:p>
        </p:txBody>
      </p:sp>
    </p:spTree>
    <p:extLst>
      <p:ext uri="{BB962C8B-B14F-4D97-AF65-F5344CB8AC3E}">
        <p14:creationId xmlns:p14="http://schemas.microsoft.com/office/powerpoint/2010/main" val="2370163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t>Оцінка точності (потужності) </a:t>
            </a:r>
            <a:r>
              <a:rPr lang="uk-UA" b="1" smtClean="0"/>
              <a:t>середнього значення</a:t>
            </a:r>
            <a:endParaRPr lang="ru-RU" dirty="0"/>
          </a:p>
        </p:txBody>
      </p:sp>
      <p:sp>
        <p:nvSpPr>
          <p:cNvPr id="3" name="Объект 2"/>
          <p:cNvSpPr>
            <a:spLocks noGrp="1"/>
          </p:cNvSpPr>
          <p:nvPr>
            <p:ph idx="1"/>
          </p:nvPr>
        </p:nvSpPr>
        <p:spPr/>
        <p:txBody>
          <a:bodyPr>
            <a:normAutofit lnSpcReduction="10000"/>
          </a:bodyPr>
          <a:lstStyle/>
          <a:p>
            <a:r>
              <a:rPr lang="ru-RU" dirty="0"/>
              <a:t>один </a:t>
            </a:r>
            <a:r>
              <a:rPr lang="ru-RU" dirty="0" err="1"/>
              <a:t>із</a:t>
            </a:r>
            <a:r>
              <a:rPr lang="ru-RU" dirty="0"/>
              <a:t> </a:t>
            </a:r>
            <a:r>
              <a:rPr lang="ru-RU" dirty="0" err="1"/>
              <a:t>способів</a:t>
            </a:r>
            <a:r>
              <a:rPr lang="ru-RU" dirty="0"/>
              <a:t> </a:t>
            </a:r>
            <a:r>
              <a:rPr lang="ru-RU" dirty="0" err="1"/>
              <a:t>визначення</a:t>
            </a:r>
            <a:r>
              <a:rPr lang="ru-RU" dirty="0"/>
              <a:t> </a:t>
            </a:r>
            <a:r>
              <a:rPr lang="ru-RU" dirty="0" err="1"/>
              <a:t>точності</a:t>
            </a:r>
            <a:r>
              <a:rPr lang="ru-RU" dirty="0"/>
              <a:t> </a:t>
            </a:r>
            <a:r>
              <a:rPr lang="ru-RU" dirty="0" err="1" smtClean="0"/>
              <a:t>або</a:t>
            </a:r>
            <a:r>
              <a:rPr lang="ru-RU" dirty="0" smtClean="0"/>
              <a:t> </a:t>
            </a:r>
            <a:r>
              <a:rPr lang="ru-RU" dirty="0" err="1" smtClean="0"/>
              <a:t>потужності</a:t>
            </a:r>
            <a:r>
              <a:rPr lang="ru-RU" dirty="0" smtClean="0"/>
              <a:t> </a:t>
            </a:r>
            <a:r>
              <a:rPr lang="ru-RU" dirty="0" err="1" smtClean="0"/>
              <a:t>полягає</a:t>
            </a:r>
            <a:r>
              <a:rPr lang="ru-RU" dirty="0" smtClean="0"/>
              <a:t> </a:t>
            </a:r>
            <a:r>
              <a:rPr lang="ru-RU" dirty="0"/>
              <a:t>в тому, </a:t>
            </a:r>
            <a:r>
              <a:rPr lang="ru-RU" dirty="0" err="1"/>
              <a:t>щоб</a:t>
            </a:r>
            <a:r>
              <a:rPr lang="ru-RU" dirty="0"/>
              <a:t> </a:t>
            </a:r>
            <a:r>
              <a:rPr lang="ru-RU" dirty="0" err="1"/>
              <a:t>виразити</a:t>
            </a:r>
            <a:r>
              <a:rPr lang="ru-RU" dirty="0"/>
              <a:t> </a:t>
            </a:r>
            <a:r>
              <a:rPr lang="ru-RU" dirty="0" err="1"/>
              <a:t>її</a:t>
            </a:r>
            <a:r>
              <a:rPr lang="ru-RU" dirty="0"/>
              <a:t> </a:t>
            </a:r>
            <a:r>
              <a:rPr lang="ru-RU" dirty="0" smtClean="0"/>
              <a:t>через </a:t>
            </a:r>
            <a:r>
              <a:rPr lang="ru-RU" dirty="0" err="1"/>
              <a:t>довірчий</a:t>
            </a:r>
            <a:r>
              <a:rPr lang="ru-RU" dirty="0"/>
              <a:t> </a:t>
            </a:r>
            <a:r>
              <a:rPr lang="ru-RU" dirty="0" err="1" smtClean="0"/>
              <a:t>інтервал</a:t>
            </a:r>
            <a:endParaRPr lang="ru-RU" dirty="0"/>
          </a:p>
          <a:p>
            <a:r>
              <a:rPr lang="uk-UA" dirty="0" smtClean="0"/>
              <a:t>На практиці визначають половину ширини 95% довірчого інтервалу отриманого методом бутстреп, який ділять на середнє значення</a:t>
            </a:r>
          </a:p>
          <a:p>
            <a:r>
              <a:rPr lang="uk-UA" dirty="0" smtClean="0"/>
              <a:t>Отримане значення точності повинно бути менше 1, але бажано менше 0,8</a:t>
            </a:r>
            <a:endParaRPr lang="ru-RU" dirty="0"/>
          </a:p>
        </p:txBody>
      </p:sp>
    </p:spTree>
    <p:extLst>
      <p:ext uri="{BB962C8B-B14F-4D97-AF65-F5344CB8AC3E}">
        <p14:creationId xmlns:p14="http://schemas.microsoft.com/office/powerpoint/2010/main" val="16258912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 розрахунку точності (С)</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25949600"/>
              </p:ext>
            </p:extLst>
          </p:nvPr>
        </p:nvGraphicFramePr>
        <p:xfrm>
          <a:off x="467544" y="2348880"/>
          <a:ext cx="8064897" cy="2448272"/>
        </p:xfrm>
        <a:graphic>
          <a:graphicData uri="http://schemas.openxmlformats.org/drawingml/2006/table">
            <a:tbl>
              <a:tblPr>
                <a:tableStyleId>{5C22544A-7EE6-4342-B048-85BDC9FD1C3A}</a:tableStyleId>
              </a:tblPr>
              <a:tblGrid>
                <a:gridCol w="2150643"/>
                <a:gridCol w="1075315"/>
                <a:gridCol w="1612979"/>
                <a:gridCol w="1612979"/>
                <a:gridCol w="1612981"/>
              </a:tblGrid>
              <a:tr h="1224136">
                <a:tc>
                  <a:txBody>
                    <a:bodyPr/>
                    <a:lstStyle/>
                    <a:p>
                      <a:pPr algn="ctr"/>
                      <a:r>
                        <a:rPr lang="uk-UA" sz="2400" dirty="0" smtClean="0"/>
                        <a:t>Середнє</a:t>
                      </a:r>
                      <a:endParaRPr lang="ru-RU" sz="2400" dirty="0"/>
                    </a:p>
                  </a:txBody>
                  <a:tcPr marL="9525" marR="9525" marT="9525" marB="0" anchor="ctr"/>
                </a:tc>
                <a:tc gridSpan="2">
                  <a:txBody>
                    <a:bodyPr/>
                    <a:lstStyle/>
                    <a:p>
                      <a:pPr algn="ctr"/>
                      <a:r>
                        <a:rPr lang="uk-UA" sz="2400" dirty="0" smtClean="0"/>
                        <a:t>95% довірчий інтервал</a:t>
                      </a:r>
                      <a:endParaRPr lang="ru-RU" sz="2400" dirty="0"/>
                    </a:p>
                  </a:txBody>
                  <a:tcPr marL="9525" marR="9525" marT="9525" marB="0" anchor="ctr"/>
                </a:tc>
                <a:tc hMerge="1">
                  <a:txBody>
                    <a:bodyPr/>
                    <a:lstStyle/>
                    <a:p>
                      <a:endParaRPr lang="ru-RU" dirty="0"/>
                    </a:p>
                  </a:txBody>
                  <a:tcPr marL="9525" marR="9525" marT="9525" marB="0" anchor="b"/>
                </a:tc>
                <a:tc>
                  <a:txBody>
                    <a:bodyPr/>
                    <a:lstStyle/>
                    <a:p>
                      <a:pPr algn="ctr"/>
                      <a:r>
                        <a:rPr lang="uk-UA" sz="2400" dirty="0" smtClean="0"/>
                        <a:t>Половина 95% </a:t>
                      </a:r>
                      <a:r>
                        <a:rPr lang="uk-UA" sz="2400" dirty="0" err="1" smtClean="0"/>
                        <a:t>ДІ</a:t>
                      </a:r>
                      <a:endParaRPr lang="ru-RU" sz="2400" dirty="0"/>
                    </a:p>
                  </a:txBody>
                  <a:tcPr marL="9525" marR="9525" marT="9525" marB="0" anchor="ctr"/>
                </a:tc>
                <a:tc>
                  <a:txBody>
                    <a:bodyPr/>
                    <a:lstStyle/>
                    <a:p>
                      <a:pPr algn="ctr"/>
                      <a:r>
                        <a:rPr lang="uk-UA" sz="2400" dirty="0" smtClean="0"/>
                        <a:t>С (точність)</a:t>
                      </a:r>
                      <a:endParaRPr lang="ru-RU" sz="2400" dirty="0"/>
                    </a:p>
                  </a:txBody>
                  <a:tcPr marL="9525" marR="9525" marT="9525" marB="0" anchor="ctr"/>
                </a:tc>
              </a:tr>
              <a:tr h="1224136">
                <a:tc>
                  <a:txBody>
                    <a:bodyPr/>
                    <a:lstStyle/>
                    <a:p>
                      <a:pPr algn="ctr" fontAlgn="b"/>
                      <a:r>
                        <a:rPr lang="ru-RU" sz="2400" u="none" strike="noStrike">
                          <a:effectLst/>
                        </a:rPr>
                        <a:t>14.4</a:t>
                      </a:r>
                      <a:endParaRPr lang="ru-RU" sz="2400" b="0" i="0" u="none" strike="noStrike">
                        <a:solidFill>
                          <a:srgbClr val="000000"/>
                        </a:solidFill>
                        <a:effectLst/>
                        <a:latin typeface="Calibri"/>
                      </a:endParaRPr>
                    </a:p>
                  </a:txBody>
                  <a:tcPr marL="9525" marR="9525" marT="9525" marB="0" anchor="ctr"/>
                </a:tc>
                <a:tc>
                  <a:txBody>
                    <a:bodyPr/>
                    <a:lstStyle/>
                    <a:p>
                      <a:pPr algn="ctr" fontAlgn="b"/>
                      <a:r>
                        <a:rPr lang="ru-RU" sz="2400" u="none" strike="noStrike">
                          <a:effectLst/>
                        </a:rPr>
                        <a:t>10.7</a:t>
                      </a:r>
                      <a:endParaRPr lang="ru-RU" sz="2400" b="0" i="0" u="none" strike="noStrike">
                        <a:solidFill>
                          <a:srgbClr val="000000"/>
                        </a:solidFill>
                        <a:effectLst/>
                        <a:latin typeface="Calibri"/>
                      </a:endParaRPr>
                    </a:p>
                  </a:txBody>
                  <a:tcPr marL="9525" marR="9525" marT="9525" marB="0" anchor="ctr"/>
                </a:tc>
                <a:tc>
                  <a:txBody>
                    <a:bodyPr/>
                    <a:lstStyle/>
                    <a:p>
                      <a:pPr algn="ctr" fontAlgn="b"/>
                      <a:r>
                        <a:rPr lang="ru-RU" sz="2400" u="none" strike="noStrike">
                          <a:effectLst/>
                        </a:rPr>
                        <a:t>17.8</a:t>
                      </a:r>
                      <a:endParaRPr lang="ru-RU" sz="2400" b="0" i="0" u="none" strike="noStrike">
                        <a:solidFill>
                          <a:srgbClr val="000000"/>
                        </a:solidFill>
                        <a:effectLst/>
                        <a:latin typeface="Calibri"/>
                      </a:endParaRPr>
                    </a:p>
                  </a:txBody>
                  <a:tcPr marL="9525" marR="9525" marT="9525" marB="0" anchor="ctr"/>
                </a:tc>
                <a:tc>
                  <a:txBody>
                    <a:bodyPr/>
                    <a:lstStyle/>
                    <a:p>
                      <a:pPr algn="ctr" fontAlgn="b"/>
                      <a:r>
                        <a:rPr lang="ru-RU" sz="2400" b="0" i="0" u="none" strike="noStrike" dirty="0">
                          <a:solidFill>
                            <a:srgbClr val="000000"/>
                          </a:solidFill>
                          <a:effectLst/>
                          <a:latin typeface="Calibri"/>
                        </a:rPr>
                        <a:t>3.6</a:t>
                      </a:r>
                    </a:p>
                  </a:txBody>
                  <a:tcPr marL="9525" marR="9525" marT="9525" marB="0" anchor="ctr"/>
                </a:tc>
                <a:tc>
                  <a:txBody>
                    <a:bodyPr/>
                    <a:lstStyle/>
                    <a:p>
                      <a:pPr algn="ctr" fontAlgn="b"/>
                      <a:r>
                        <a:rPr lang="ru-RU" sz="2400" b="0" i="0" u="none" strike="noStrike" dirty="0">
                          <a:solidFill>
                            <a:srgbClr val="000000"/>
                          </a:solidFill>
                          <a:effectLst/>
                          <a:latin typeface="Calibri"/>
                        </a:rPr>
                        <a:t>0.2</a:t>
                      </a:r>
                    </a:p>
                  </a:txBody>
                  <a:tcPr marL="9525" marR="9525" marT="9525" marB="0" anchor="ctr"/>
                </a:tc>
              </a:tr>
            </a:tbl>
          </a:graphicData>
        </a:graphic>
      </p:graphicFrame>
    </p:spTree>
    <p:extLst>
      <p:ext uri="{BB962C8B-B14F-4D97-AF65-F5344CB8AC3E}">
        <p14:creationId xmlns:p14="http://schemas.microsoft.com/office/powerpoint/2010/main" val="11477000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Різновиди вибірок</a:t>
            </a:r>
            <a:endParaRPr lang="ru-RU" dirty="0"/>
          </a:p>
        </p:txBody>
      </p:sp>
      <p:sp>
        <p:nvSpPr>
          <p:cNvPr id="3" name="Объект 2"/>
          <p:cNvSpPr>
            <a:spLocks noGrp="1"/>
          </p:cNvSpPr>
          <p:nvPr>
            <p:ph idx="1"/>
          </p:nvPr>
        </p:nvSpPr>
        <p:spPr>
          <a:xfrm>
            <a:off x="467544" y="1340768"/>
            <a:ext cx="8229600" cy="4525963"/>
          </a:xfrm>
        </p:spPr>
        <p:txBody>
          <a:bodyPr>
            <a:normAutofit fontScale="77500" lnSpcReduction="20000"/>
          </a:bodyPr>
          <a:lstStyle/>
          <a:p>
            <a:r>
              <a:rPr lang="uk-UA" b="1" i="1" dirty="0"/>
              <a:t>Простий випадковий</a:t>
            </a:r>
            <a:r>
              <a:rPr lang="uk-UA" dirty="0"/>
              <a:t> добір провадиться жеребкуванням або за допомогою таблиць випадкових чисел. У великих за обсягом сукупностях така робота здебільшого недоцільна, а часом і неможлива. Тому на практиці застосовуються інші різновиди випадкових вибірок.</a:t>
            </a:r>
            <a:endParaRPr lang="ru-RU" dirty="0"/>
          </a:p>
          <a:p>
            <a:r>
              <a:rPr lang="uk-UA" b="1" i="1" dirty="0"/>
              <a:t>Механічний добір</a:t>
            </a:r>
            <a:r>
              <a:rPr lang="uk-UA" dirty="0"/>
              <a:t>. Основа вибірки — упорядкована множина елементів сукупності. Добір елементів здійснюється через рівні інтервали. Крок інтервалу обчислюється діленням обсягу сукупності </a:t>
            </a:r>
            <a:r>
              <a:rPr lang="uk-UA" i="1" dirty="0"/>
              <a:t>N</a:t>
            </a:r>
            <a:r>
              <a:rPr lang="uk-UA" dirty="0"/>
              <a:t> на передбачений обсяг вибірки </a:t>
            </a:r>
            <a:r>
              <a:rPr lang="uk-UA" i="1" dirty="0"/>
              <a:t>n</a:t>
            </a:r>
            <a:r>
              <a:rPr lang="uk-UA" dirty="0"/>
              <a:t>. Початковий елемент вибірки визначається як випадкове число всередині першого інтервалу, другий елемент залежить від початкового числа й кроку інтервалу.</a:t>
            </a:r>
            <a:endParaRPr lang="ru-RU" dirty="0"/>
          </a:p>
        </p:txBody>
      </p:sp>
    </p:spTree>
    <p:extLst>
      <p:ext uri="{BB962C8B-B14F-4D97-AF65-F5344CB8AC3E}">
        <p14:creationId xmlns:p14="http://schemas.microsoft.com/office/powerpoint/2010/main" val="3644636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uk-UA" dirty="0"/>
              <a:t>Різновиди вибірок</a:t>
            </a:r>
            <a:endParaRPr lang="ru-RU" dirty="0"/>
          </a:p>
        </p:txBody>
      </p:sp>
      <p:sp>
        <p:nvSpPr>
          <p:cNvPr id="3" name="Объект 2"/>
          <p:cNvSpPr>
            <a:spLocks noGrp="1"/>
          </p:cNvSpPr>
          <p:nvPr>
            <p:ph idx="1"/>
          </p:nvPr>
        </p:nvSpPr>
        <p:spPr/>
        <p:txBody>
          <a:bodyPr>
            <a:normAutofit fontScale="77500" lnSpcReduction="20000"/>
          </a:bodyPr>
          <a:lstStyle/>
          <a:p>
            <a:r>
              <a:rPr lang="uk-UA" dirty="0"/>
              <a:t>Вивчаючи безперервні в часі процеси, зокрема технологічні (структури затрат робочого часу, використання виробничого устаткування), проводять </a:t>
            </a:r>
            <a:r>
              <a:rPr lang="uk-UA" b="1" i="1" dirty="0" err="1"/>
              <a:t>моментні</a:t>
            </a:r>
            <a:r>
              <a:rPr lang="uk-UA" b="1" i="1" dirty="0"/>
              <a:t> спостереження</a:t>
            </a:r>
            <a:r>
              <a:rPr lang="uk-UA" dirty="0"/>
              <a:t>. Суть їх — у періодичній фіксації стану процесу на певні моменти часу, які вибирають за схемою випадкової або механічної вибірки (через певні інтервали часу</a:t>
            </a:r>
            <a:r>
              <a:rPr lang="uk-UA" dirty="0" smtClean="0"/>
              <a:t>).</a:t>
            </a:r>
          </a:p>
          <a:p>
            <a:r>
              <a:rPr lang="uk-UA" b="1" i="1" dirty="0"/>
              <a:t>Розшарований</a:t>
            </a:r>
            <a:r>
              <a:rPr lang="uk-UA" dirty="0"/>
              <a:t> (</a:t>
            </a:r>
            <a:r>
              <a:rPr lang="uk-UA" b="1" i="1" dirty="0"/>
              <a:t>районований, типовий</a:t>
            </a:r>
            <a:r>
              <a:rPr lang="uk-UA" dirty="0"/>
              <a:t>) </a:t>
            </a:r>
            <a:r>
              <a:rPr lang="uk-UA" b="1" i="1" dirty="0"/>
              <a:t>добір</a:t>
            </a:r>
            <a:r>
              <a:rPr lang="uk-UA" dirty="0"/>
              <a:t> — це спосіб формування вибірки з урахуванням структури генеральної сукупності. На відміну від простого випадкового та механічного добору, які проводяться в цілому по генеральній сукупності, розшарований передбачає її попередню структуризацію й незалеж­ний добір елементів у кожній складовій. </a:t>
            </a:r>
            <a:endParaRPr lang="uk-UA" dirty="0" smtClean="0"/>
          </a:p>
          <a:p>
            <a:endParaRPr lang="ru-RU" dirty="0"/>
          </a:p>
        </p:txBody>
      </p:sp>
    </p:spTree>
    <p:extLst>
      <p:ext uri="{BB962C8B-B14F-4D97-AF65-F5344CB8AC3E}">
        <p14:creationId xmlns:p14="http://schemas.microsoft.com/office/powerpoint/2010/main" val="9192506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Різновиди вибірок</a:t>
            </a:r>
            <a:endParaRPr lang="ru-RU" dirty="0"/>
          </a:p>
        </p:txBody>
      </p:sp>
      <p:sp>
        <p:nvSpPr>
          <p:cNvPr id="3" name="Объект 2"/>
          <p:cNvSpPr>
            <a:spLocks noGrp="1"/>
          </p:cNvSpPr>
          <p:nvPr>
            <p:ph idx="1"/>
          </p:nvPr>
        </p:nvSpPr>
        <p:spPr>
          <a:xfrm>
            <a:off x="457200" y="1600200"/>
            <a:ext cx="8229600" cy="4853136"/>
          </a:xfrm>
        </p:spPr>
        <p:txBody>
          <a:bodyPr>
            <a:normAutofit fontScale="77500" lnSpcReduction="20000"/>
          </a:bodyPr>
          <a:lstStyle/>
          <a:p>
            <a:r>
              <a:rPr lang="uk-UA" b="1" i="1" dirty="0"/>
              <a:t>Серійна вибірка</a:t>
            </a:r>
            <a:r>
              <a:rPr lang="uk-UA" dirty="0"/>
              <a:t>. Одиниця основи вибірки — серія елементів. Серії складаються з одиниць, які пов’язані або територіально (райони, селища), або організаційно (фірми, акціонерні товариства). Вибіркова сукупність серій формується за схемами механічної або простої випадкової вибірки. Дібрана серія розглядається як одне ціле, обстеженню підлягають усі без винятку елементи серії</a:t>
            </a:r>
            <a:r>
              <a:rPr lang="uk-UA" dirty="0" smtClean="0"/>
              <a:t>.</a:t>
            </a:r>
          </a:p>
          <a:p>
            <a:r>
              <a:rPr lang="uk-UA" dirty="0"/>
              <a:t>Іноді поєднуються різні способи добору: механічний і серійний, розшарований і механічний, випадковий і </a:t>
            </a:r>
            <a:r>
              <a:rPr lang="uk-UA" dirty="0" smtClean="0"/>
              <a:t>серійний. Таке </a:t>
            </a:r>
            <a:r>
              <a:rPr lang="uk-UA" dirty="0"/>
              <a:t>поєднання можливе в рамках </a:t>
            </a:r>
            <a:r>
              <a:rPr lang="uk-UA" b="1" i="1" dirty="0"/>
              <a:t>багатоступеневої вибірки</a:t>
            </a:r>
            <a:r>
              <a:rPr lang="uk-UA" dirty="0"/>
              <a:t>. Ступенів може бути два, три й більше. Кожний із них має свою, відмінну від інших основу вибірки. Відповідно поділяються й одиниці вибірки: першого ступеня, другого і т. ін.</a:t>
            </a:r>
            <a:endParaRPr lang="ru-RU" dirty="0"/>
          </a:p>
        </p:txBody>
      </p:sp>
    </p:spTree>
    <p:extLst>
      <p:ext uri="{BB962C8B-B14F-4D97-AF65-F5344CB8AC3E}">
        <p14:creationId xmlns:p14="http://schemas.microsoft.com/office/powerpoint/2010/main" val="2375357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5616" y="846004"/>
            <a:ext cx="7718780" cy="461665"/>
          </a:xfrm>
          <a:prstGeom prst="rect">
            <a:avLst/>
          </a:prstGeom>
          <a:noFill/>
        </p:spPr>
        <p:txBody>
          <a:bodyPr wrap="none" rtlCol="0">
            <a:spAutoFit/>
          </a:bodyPr>
          <a:lstStyle/>
          <a:p>
            <a:r>
              <a:rPr lang="ru-RU" sz="2400" dirty="0"/>
              <a:t>4, 5, 6, 4, 4, 2, 3, 5, 4, 4, 5, 2, 3, 3, 4, 5, 5, 2, 3, 6, 5, 4, 6, 4, 3. </a:t>
            </a:r>
          </a:p>
        </p:txBody>
      </p:sp>
      <p:sp>
        <p:nvSpPr>
          <p:cNvPr id="6" name="TextBox 5"/>
          <p:cNvSpPr txBox="1"/>
          <p:nvPr/>
        </p:nvSpPr>
        <p:spPr>
          <a:xfrm>
            <a:off x="2699792" y="384339"/>
            <a:ext cx="3419911" cy="461665"/>
          </a:xfrm>
          <a:prstGeom prst="rect">
            <a:avLst/>
          </a:prstGeom>
          <a:noFill/>
        </p:spPr>
        <p:txBody>
          <a:bodyPr wrap="none" rtlCol="0">
            <a:spAutoFit/>
          </a:bodyPr>
          <a:lstStyle/>
          <a:p>
            <a:r>
              <a:rPr lang="uk-UA" sz="2400" dirty="0"/>
              <a:t>Набір </a:t>
            </a:r>
            <a:r>
              <a:rPr lang="uk-UA" sz="2400" dirty="0" smtClean="0"/>
              <a:t> дискретних даних</a:t>
            </a:r>
            <a:endParaRPr lang="ru-RU" sz="2400" dirty="0"/>
          </a:p>
        </p:txBody>
      </p:sp>
      <p:sp>
        <p:nvSpPr>
          <p:cNvPr id="8" name="AutoShape 4" descr="http://mathprofi.ru/s/diskretnyi_variacionnyi_ryad_clip_image040.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412776"/>
            <a:ext cx="1652208"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5558699"/>
            <a:ext cx="8420874" cy="512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0117" y="1401077"/>
            <a:ext cx="3779259" cy="3994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0232" y="1401077"/>
            <a:ext cx="1273623" cy="4072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213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92696"/>
            <a:ext cx="7024744" cy="1143000"/>
          </a:xfrm>
        </p:spPr>
        <p:txBody>
          <a:bodyPr>
            <a:normAutofit fontScale="90000"/>
          </a:bodyPr>
          <a:lstStyle/>
          <a:p>
            <a:r>
              <a:rPr lang="uk-UA" dirty="0"/>
              <a:t>Основні терміни та поняття статистики:</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3614942657"/>
              </p:ext>
            </p:extLst>
          </p:nvPr>
        </p:nvGraphicFramePr>
        <p:xfrm>
          <a:off x="539552" y="1844824"/>
          <a:ext cx="8064896" cy="4796016"/>
        </p:xfrm>
        <a:graphic>
          <a:graphicData uri="http://schemas.openxmlformats.org/drawingml/2006/table">
            <a:tbl>
              <a:tblPr/>
              <a:tblGrid>
                <a:gridCol w="2974553"/>
                <a:gridCol w="5090343"/>
              </a:tblGrid>
              <a:tr h="864096">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uk-UA" sz="2000" b="0" i="0" u="none" strike="noStrike" cap="none" normalizeH="0" baseline="0" dirty="0" smtClean="0">
                          <a:ln>
                            <a:noFill/>
                          </a:ln>
                          <a:solidFill>
                            <a:srgbClr val="002060"/>
                          </a:solidFill>
                          <a:effectLst/>
                          <a:latin typeface="+mn-lt"/>
                          <a:cs typeface="Calibri" pitchFamily="34" charset="0"/>
                        </a:rPr>
                        <a:t>Варіаційний ряд</a:t>
                      </a:r>
                      <a:endParaRPr kumimoji="0" lang="ru-RU" sz="2000" b="0" i="0" u="none" strike="noStrike" cap="none" normalizeH="0" baseline="0" dirty="0" smtClean="0">
                        <a:ln>
                          <a:noFill/>
                        </a:ln>
                        <a:solidFill>
                          <a:srgbClr val="002060"/>
                        </a:solidFill>
                        <a:effectLst/>
                        <a:latin typeface="+mn-lt"/>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lang="uk-UA" sz="2000" kern="1200" dirty="0" smtClean="0">
                          <a:solidFill>
                            <a:schemeClr val="tx1"/>
                          </a:solidFill>
                          <a:effectLst/>
                          <a:latin typeface="+mn-lt"/>
                          <a:ea typeface="+mn-ea"/>
                          <a:cs typeface="+mn-cs"/>
                        </a:rPr>
                        <a:t>Це спосіб запису вибірки, за якого її елементи впорядковані за величиною</a:t>
                      </a:r>
                      <a:r>
                        <a:rPr lang="uk-UA" sz="2400" kern="1200" dirty="0" smtClean="0">
                          <a:solidFill>
                            <a:schemeClr val="tx1"/>
                          </a:solidFill>
                          <a:effectLst/>
                          <a:latin typeface="+mn-lt"/>
                          <a:ea typeface="+mn-ea"/>
                          <a:cs typeface="+mn-cs"/>
                        </a:rPr>
                        <a:t>.</a:t>
                      </a:r>
                      <a:endParaRPr kumimoji="0" lang="ru-RU" sz="2400" b="1"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07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uk-UA" sz="2000" b="0" i="0" u="none" strike="noStrike" cap="none" normalizeH="0" baseline="0" dirty="0" smtClean="0">
                          <a:ln>
                            <a:noFill/>
                          </a:ln>
                          <a:solidFill>
                            <a:srgbClr val="002060"/>
                          </a:solidFill>
                          <a:effectLst/>
                          <a:latin typeface="+mn-lt"/>
                          <a:cs typeface="Calibri" pitchFamily="34" charset="0"/>
                        </a:rPr>
                        <a:t>Варіанта</a:t>
                      </a:r>
                    </a:p>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sz="2000" b="1" i="0" u="none" strike="noStrike" cap="none" normalizeH="0" baseline="0" dirty="0" smtClean="0">
                        <a:ln>
                          <a:noFill/>
                        </a:ln>
                        <a:solidFill>
                          <a:srgbClr val="00206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kumimoji="0" lang="uk-UA" sz="2000" b="0" i="0" u="none" strike="noStrike" cap="none" normalizeH="0" baseline="0" dirty="0" smtClean="0">
                          <a:ln>
                            <a:noFill/>
                          </a:ln>
                          <a:solidFill>
                            <a:schemeClr val="tx1"/>
                          </a:solidFill>
                          <a:effectLst/>
                          <a:latin typeface="Century Gothic" pitchFamily="34" charset="0"/>
                          <a:cs typeface="Calibri" pitchFamily="34" charset="0"/>
                        </a:rPr>
                        <a:t>Одне із значень елементів вибірки</a:t>
                      </a:r>
                      <a:endParaRPr kumimoji="0" lang="ru-RU" sz="2000" b="0" i="0" u="none" strike="noStrike" cap="none" normalizeH="0" baseline="0" dirty="0" smtClean="0">
                        <a:ln>
                          <a:noFill/>
                        </a:ln>
                        <a:solidFill>
                          <a:schemeClr val="tx1"/>
                        </a:solidFill>
                        <a:effectLst/>
                        <a:latin typeface="Century Gothic"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sz="2000" b="1"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623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uk-UA" sz="2000" dirty="0" smtClean="0">
                          <a:solidFill>
                            <a:srgbClr val="002060"/>
                          </a:solidFill>
                          <a:effectLst/>
                          <a:latin typeface="+mn-lt"/>
                          <a:ea typeface="Times New Roman"/>
                        </a:rPr>
                        <a:t>Полігон частот</a:t>
                      </a:r>
                      <a:endParaRPr kumimoji="0" lang="ru-RU" sz="2000" b="1" i="0" u="none" strike="noStrike" cap="none" normalizeH="0" baseline="0" dirty="0" smtClean="0">
                        <a:ln>
                          <a:noFill/>
                        </a:ln>
                        <a:solidFill>
                          <a:srgbClr val="002060"/>
                        </a:solidFill>
                        <a:effectLst/>
                        <a:latin typeface="+mn-lt"/>
                      </a:endParaRPr>
                    </a:p>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ru-RU" sz="2000" b="1" i="0" u="none" strike="noStrike" cap="none" normalizeH="0" baseline="0" dirty="0" smtClean="0">
                        <a:ln>
                          <a:noFill/>
                        </a:ln>
                        <a:solidFill>
                          <a:schemeClr val="accent2"/>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uk-UA" sz="2000" kern="1200" dirty="0" smtClean="0">
                          <a:solidFill>
                            <a:schemeClr val="tx1"/>
                          </a:solidFill>
                          <a:effectLst/>
                          <a:latin typeface="+mn-lt"/>
                          <a:ea typeface="+mn-ea"/>
                          <a:cs typeface="+mn-cs"/>
                        </a:rPr>
                        <a:t>Ламана з вершинами у точках (</a:t>
                      </a:r>
                      <a:r>
                        <a:rPr lang="en-US" sz="2000" i="1" kern="1200" dirty="0" smtClean="0">
                          <a:solidFill>
                            <a:schemeClr val="tx1"/>
                          </a:solidFill>
                          <a:effectLst/>
                          <a:latin typeface="+mn-lt"/>
                          <a:ea typeface="+mn-ea"/>
                          <a:cs typeface="+mn-cs"/>
                        </a:rPr>
                        <a:t>X</a:t>
                      </a:r>
                      <a:r>
                        <a:rPr lang="en-US" sz="2000" i="1" kern="1200" baseline="-25000" dirty="0" smtClean="0">
                          <a:solidFill>
                            <a:schemeClr val="tx1"/>
                          </a:solidFill>
                          <a:effectLst/>
                          <a:latin typeface="+mn-lt"/>
                          <a:ea typeface="+mn-ea"/>
                          <a:cs typeface="+mn-cs"/>
                        </a:rPr>
                        <a:t>i</a:t>
                      </a:r>
                      <a:r>
                        <a:rPr lang="uk-UA" sz="2000" i="1" kern="1200" dirty="0" smtClean="0">
                          <a:solidFill>
                            <a:schemeClr val="tx1"/>
                          </a:solidFill>
                          <a:effectLst/>
                          <a:latin typeface="+mn-lt"/>
                          <a:ea typeface="+mn-ea"/>
                          <a:cs typeface="+mn-cs"/>
                        </a:rPr>
                        <a:t>, </a:t>
                      </a:r>
                      <a:r>
                        <a:rPr lang="en-US" sz="2000" i="1" kern="1200" dirty="0" smtClean="0">
                          <a:solidFill>
                            <a:schemeClr val="tx1"/>
                          </a:solidFill>
                          <a:effectLst/>
                          <a:latin typeface="+mn-lt"/>
                          <a:ea typeface="+mn-ea"/>
                          <a:cs typeface="+mn-cs"/>
                        </a:rPr>
                        <a:t>W</a:t>
                      </a:r>
                      <a:r>
                        <a:rPr lang="en-US" sz="2000" i="1" kern="1200" baseline="-25000" dirty="0" smtClean="0">
                          <a:solidFill>
                            <a:schemeClr val="tx1"/>
                          </a:solidFill>
                          <a:effectLst/>
                          <a:latin typeface="+mn-lt"/>
                          <a:ea typeface="+mn-ea"/>
                          <a:cs typeface="+mn-cs"/>
                        </a:rPr>
                        <a:t>i</a:t>
                      </a:r>
                      <a:r>
                        <a:rPr lang="uk-UA" sz="2000" i="1" kern="1200" dirty="0" smtClean="0">
                          <a:solidFill>
                            <a:schemeClr val="tx1"/>
                          </a:solidFill>
                          <a:effectLst/>
                          <a:latin typeface="+mn-lt"/>
                          <a:ea typeface="+mn-ea"/>
                          <a:cs typeface="+mn-cs"/>
                        </a:rPr>
                        <a:t>), </a:t>
                      </a:r>
                      <a:r>
                        <a:rPr lang="en-US" sz="2000" i="1" kern="1200" dirty="0" smtClean="0">
                          <a:solidFill>
                            <a:schemeClr val="tx1"/>
                          </a:solidFill>
                          <a:effectLst/>
                          <a:latin typeface="+mn-lt"/>
                          <a:ea typeface="+mn-ea"/>
                          <a:cs typeface="+mn-cs"/>
                        </a:rPr>
                        <a:t>i</a:t>
                      </a:r>
                      <a:r>
                        <a:rPr lang="uk-UA" sz="2000" i="1" kern="1200" dirty="0" smtClean="0">
                          <a:solidFill>
                            <a:schemeClr val="tx1"/>
                          </a:solidFill>
                          <a:effectLst/>
                          <a:latin typeface="+mn-lt"/>
                          <a:ea typeface="+mn-ea"/>
                          <a:cs typeface="+mn-cs"/>
                        </a:rPr>
                        <a:t> = 1, 2, …, </a:t>
                      </a:r>
                      <a:r>
                        <a:rPr lang="en-US" sz="2000" i="1" kern="1200" dirty="0" smtClean="0">
                          <a:solidFill>
                            <a:schemeClr val="tx1"/>
                          </a:solidFill>
                          <a:effectLst/>
                          <a:latin typeface="+mn-lt"/>
                          <a:ea typeface="+mn-ea"/>
                          <a:cs typeface="+mn-cs"/>
                        </a:rPr>
                        <a:t>k</a:t>
                      </a:r>
                      <a:r>
                        <a:rPr lang="uk-UA" sz="2000" i="1" kern="1200" dirty="0" smtClean="0">
                          <a:solidFill>
                            <a:schemeClr val="tx1"/>
                          </a:solidFill>
                          <a:effectLst/>
                          <a:latin typeface="+mn-lt"/>
                          <a:ea typeface="+mn-ea"/>
                          <a:cs typeface="+mn-cs"/>
                        </a:rPr>
                        <a:t>,</a:t>
                      </a:r>
                      <a:r>
                        <a:rPr lang="uk-UA" sz="2000" i="1" kern="1200" baseline="0" dirty="0" smtClean="0">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uk-UA" sz="2000" i="0" kern="1200" baseline="0" dirty="0" smtClean="0">
                          <a:solidFill>
                            <a:schemeClr val="tx1"/>
                          </a:solidFill>
                          <a:effectLst/>
                          <a:latin typeface="+mn-lt"/>
                          <a:ea typeface="+mn-ea"/>
                          <a:cs typeface="+mn-cs"/>
                        </a:rPr>
                        <a:t>де </a:t>
                      </a:r>
                      <a:r>
                        <a:rPr lang="en-US" sz="2000" i="1" kern="1200" dirty="0" smtClean="0">
                          <a:solidFill>
                            <a:schemeClr val="tx1"/>
                          </a:solidFill>
                          <a:effectLst/>
                          <a:latin typeface="+mn-lt"/>
                          <a:ea typeface="+mn-ea"/>
                          <a:cs typeface="+mn-cs"/>
                        </a:rPr>
                        <a:t>X</a:t>
                      </a:r>
                      <a:r>
                        <a:rPr lang="en-US" sz="2000" i="1" kern="1200" baseline="-25000" dirty="0" smtClean="0">
                          <a:solidFill>
                            <a:schemeClr val="tx1"/>
                          </a:solidFill>
                          <a:effectLst/>
                          <a:latin typeface="+mn-lt"/>
                          <a:ea typeface="+mn-ea"/>
                          <a:cs typeface="+mn-cs"/>
                        </a:rPr>
                        <a:t>i</a:t>
                      </a:r>
                      <a:r>
                        <a:rPr lang="uk-UA" sz="2000" i="1" kern="1200" dirty="0" smtClean="0">
                          <a:solidFill>
                            <a:schemeClr val="tx1"/>
                          </a:solidFill>
                          <a:effectLst/>
                          <a:latin typeface="+mn-lt"/>
                          <a:ea typeface="+mn-ea"/>
                          <a:cs typeface="+mn-cs"/>
                        </a:rPr>
                        <a:t>,</a:t>
                      </a:r>
                      <a:r>
                        <a:rPr lang="uk-UA" sz="2000" kern="1200" dirty="0" smtClean="0">
                          <a:solidFill>
                            <a:schemeClr val="tx1"/>
                          </a:solidFill>
                          <a:effectLst/>
                          <a:latin typeface="+mn-lt"/>
                          <a:ea typeface="+mn-ea"/>
                          <a:cs typeface="+mn-cs"/>
                        </a:rPr>
                        <a:t> - значення </a:t>
                      </a:r>
                      <a:r>
                        <a:rPr lang="uk-UA" sz="2000" i="1" kern="1200" dirty="0" err="1" smtClean="0">
                          <a:solidFill>
                            <a:schemeClr val="tx1"/>
                          </a:solidFill>
                          <a:effectLst/>
                          <a:latin typeface="+mn-lt"/>
                          <a:ea typeface="+mn-ea"/>
                          <a:cs typeface="+mn-cs"/>
                        </a:rPr>
                        <a:t>і</a:t>
                      </a:r>
                      <a:r>
                        <a:rPr lang="uk-UA" sz="2000" kern="1200" dirty="0" err="1" smtClean="0">
                          <a:solidFill>
                            <a:schemeClr val="tx1"/>
                          </a:solidFill>
                          <a:effectLst/>
                          <a:latin typeface="+mn-lt"/>
                          <a:ea typeface="+mn-ea"/>
                          <a:cs typeface="+mn-cs"/>
                        </a:rPr>
                        <a:t>-ї</a:t>
                      </a:r>
                      <a:r>
                        <a:rPr lang="uk-UA" sz="2000" kern="1200" dirty="0" smtClean="0">
                          <a:solidFill>
                            <a:schemeClr val="tx1"/>
                          </a:solidFill>
                          <a:effectLst/>
                          <a:latin typeface="+mn-lt"/>
                          <a:ea typeface="+mn-ea"/>
                          <a:cs typeface="+mn-cs"/>
                        </a:rPr>
                        <a:t> </a:t>
                      </a:r>
                      <a:r>
                        <a:rPr lang="uk-UA" sz="2000" kern="1200" dirty="0" smtClean="0">
                          <a:solidFill>
                            <a:schemeClr val="tx1"/>
                          </a:solidFill>
                          <a:effectLst/>
                          <a:latin typeface="Century Gothic" pitchFamily="34" charset="0"/>
                          <a:ea typeface="+mn-ea"/>
                          <a:cs typeface="+mn-cs"/>
                        </a:rPr>
                        <a:t>варіанти</a:t>
                      </a:r>
                      <a:r>
                        <a:rPr lang="uk-UA" sz="2000" kern="1200" dirty="0" smtClean="0">
                          <a:solidFill>
                            <a:schemeClr val="tx1"/>
                          </a:solidFill>
                          <a:effectLst/>
                          <a:latin typeface="+mn-lt"/>
                          <a:ea typeface="+mn-ea"/>
                          <a:cs typeface="+mn-cs"/>
                        </a:rPr>
                        <a:t>, </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uk-UA" sz="2000" kern="1200" dirty="0" smtClean="0">
                          <a:solidFill>
                            <a:schemeClr val="tx1"/>
                          </a:solidFill>
                          <a:effectLst/>
                          <a:latin typeface="+mn-lt"/>
                          <a:ea typeface="+mn-ea"/>
                          <a:cs typeface="+mn-cs"/>
                        </a:rPr>
                        <a:t>а</a:t>
                      </a:r>
                      <a:r>
                        <a:rPr lang="uk-UA" sz="2000" i="1" kern="1200" dirty="0" smtClean="0">
                          <a:solidFill>
                            <a:schemeClr val="tx1"/>
                          </a:solidFill>
                          <a:effectLst/>
                          <a:latin typeface="+mn-lt"/>
                          <a:ea typeface="+mn-ea"/>
                          <a:cs typeface="+mn-cs"/>
                        </a:rPr>
                        <a:t> </a:t>
                      </a:r>
                      <a:r>
                        <a:rPr lang="en-US" sz="2000" i="1" kern="1200" dirty="0" smtClean="0">
                          <a:solidFill>
                            <a:schemeClr val="tx1"/>
                          </a:solidFill>
                          <a:effectLst/>
                          <a:latin typeface="+mn-lt"/>
                          <a:ea typeface="+mn-ea"/>
                          <a:cs typeface="+mn-cs"/>
                        </a:rPr>
                        <a:t>W</a:t>
                      </a:r>
                      <a:r>
                        <a:rPr lang="en-US" sz="2000" i="1" kern="1200" baseline="-25000" dirty="0" smtClean="0">
                          <a:solidFill>
                            <a:schemeClr val="tx1"/>
                          </a:solidFill>
                          <a:effectLst/>
                          <a:latin typeface="+mn-lt"/>
                          <a:ea typeface="+mn-ea"/>
                          <a:cs typeface="+mn-cs"/>
                        </a:rPr>
                        <a:t>i</a:t>
                      </a:r>
                      <a:r>
                        <a:rPr lang="uk-UA" sz="2000" kern="1200" dirty="0" smtClean="0">
                          <a:solidFill>
                            <a:schemeClr val="tx1"/>
                          </a:solidFill>
                          <a:effectLst/>
                          <a:latin typeface="+mn-lt"/>
                          <a:ea typeface="+mn-ea"/>
                          <a:cs typeface="+mn-cs"/>
                        </a:rPr>
                        <a:t> – відповідна цій варіанті частота.</a:t>
                      </a:r>
                      <a:endParaRPr kumimoji="0" lang="ru-RU" sz="2000" b="1" i="0" u="none" strike="noStrike" cap="none" normalizeH="0" baseline="0" dirty="0" smtClean="0">
                        <a:ln>
                          <a:noFill/>
                        </a:ln>
                        <a:solidFill>
                          <a:schemeClr val="bg2"/>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lang="uk-UA" sz="1800" kern="1200" dirty="0" smtClean="0">
                          <a:solidFill>
                            <a:srgbClr val="002060"/>
                          </a:solidFill>
                          <a:effectLst/>
                          <a:latin typeface="+mn-lt"/>
                          <a:ea typeface="+mn-ea"/>
                          <a:cs typeface="+mn-cs"/>
                        </a:rPr>
                        <a:t>Гістограма</a:t>
                      </a:r>
                      <a:endParaRPr kumimoji="0" lang="ru-RU" sz="2000" b="1" i="0" u="none" strike="noStrike" cap="none" normalizeH="0" baseline="0" dirty="0" smtClean="0">
                        <a:ln>
                          <a:noFill/>
                        </a:ln>
                        <a:solidFill>
                          <a:srgbClr val="00206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defRPr/>
                      </a:pPr>
                      <a:r>
                        <a:rPr lang="uk-UA" sz="1800" kern="1200" dirty="0" smtClean="0">
                          <a:solidFill>
                            <a:schemeClr val="tx1"/>
                          </a:solidFill>
                          <a:effectLst/>
                          <a:latin typeface="+mn-lt"/>
                          <a:ea typeface="+mn-ea"/>
                          <a:cs typeface="+mn-cs"/>
                        </a:rPr>
                        <a:t>ступінчаста фігура, яка складається з прямокутників з основами, що дорівнюють довжинам інтервалів </a:t>
                      </a:r>
                      <a:r>
                        <a:rPr lang="el-GR" sz="1800" kern="1200" dirty="0" smtClean="0">
                          <a:solidFill>
                            <a:schemeClr val="tx1"/>
                          </a:solidFill>
                          <a:effectLst/>
                          <a:latin typeface="+mn-lt"/>
                          <a:ea typeface="+mn-ea"/>
                          <a:cs typeface="+mn-cs"/>
                        </a:rPr>
                        <a:t>Δ</a:t>
                      </a:r>
                      <a:r>
                        <a:rPr lang="uk-UA" sz="1800" kern="1200" dirty="0" smtClean="0">
                          <a:solidFill>
                            <a:schemeClr val="tx1"/>
                          </a:solidFill>
                          <a:effectLst/>
                          <a:latin typeface="+mn-lt"/>
                          <a:ea typeface="+mn-ea"/>
                          <a:cs typeface="+mn-cs"/>
                        </a:rPr>
                        <a:t>, та висотами, які пропорційні частотам</a:t>
                      </a:r>
                      <a:r>
                        <a:rPr lang="uk-UA" sz="1800" i="1" kern="1200" dirty="0" smtClean="0">
                          <a:solidFill>
                            <a:schemeClr val="tx1"/>
                          </a:solidFill>
                          <a:effectLst/>
                          <a:latin typeface="+mn-lt"/>
                          <a:ea typeface="+mn-ea"/>
                          <a:cs typeface="+mn-cs"/>
                        </a:rPr>
                        <a:t> </a:t>
                      </a:r>
                      <a:r>
                        <a:rPr lang="en-US" sz="1800" i="1" dirty="0" err="1" smtClean="0">
                          <a:effectLst/>
                          <a:latin typeface="Arial" pitchFamily="34" charset="0"/>
                          <a:cs typeface="Arial" pitchFamily="34" charset="0"/>
                        </a:rPr>
                        <a:t>n</a:t>
                      </a:r>
                      <a:r>
                        <a:rPr lang="en-US" sz="1800" i="1" baseline="-25000" dirty="0" err="1" smtClean="0">
                          <a:effectLst/>
                          <a:latin typeface="Arial" pitchFamily="34" charset="0"/>
                          <a:cs typeface="Arial" pitchFamily="34" charset="0"/>
                        </a:rPr>
                        <a:t>i</a:t>
                      </a:r>
                      <a:r>
                        <a:rPr lang="ru-RU" sz="1800" i="1" baseline="0" dirty="0" smtClean="0">
                          <a:effectLst/>
                          <a:latin typeface="Arial" pitchFamily="34" charset="0"/>
                          <a:cs typeface="Arial" pitchFamily="34" charset="0"/>
                        </a:rPr>
                        <a:t>  </a:t>
                      </a:r>
                      <a:r>
                        <a:rPr lang="uk-UA" sz="1800" kern="1200" dirty="0" smtClean="0">
                          <a:solidFill>
                            <a:schemeClr val="tx1"/>
                          </a:solidFill>
                          <a:effectLst/>
                          <a:latin typeface="+mn-lt"/>
                          <a:ea typeface="+mn-ea"/>
                          <a:cs typeface="+mn-cs"/>
                        </a:rPr>
                        <a:t>і обчислюються як відношення частот</a:t>
                      </a:r>
                      <a:r>
                        <a:rPr lang="uk-UA" sz="1800" i="1" kern="1200" dirty="0" smtClean="0">
                          <a:solidFill>
                            <a:schemeClr val="tx1"/>
                          </a:solidFill>
                          <a:effectLst/>
                          <a:latin typeface="+mn-lt"/>
                          <a:ea typeface="+mn-ea"/>
                          <a:cs typeface="+mn-cs"/>
                        </a:rPr>
                        <a:t> </a:t>
                      </a:r>
                      <a:r>
                        <a:rPr lang="en-US" sz="1800" i="1" dirty="0" err="1" smtClean="0">
                          <a:effectLst/>
                          <a:latin typeface="Arial" pitchFamily="34" charset="0"/>
                          <a:cs typeface="Arial" pitchFamily="34" charset="0"/>
                        </a:rPr>
                        <a:t>n</a:t>
                      </a:r>
                      <a:r>
                        <a:rPr lang="en-US" sz="1800" i="1" baseline="-25000" dirty="0" err="1" smtClean="0">
                          <a:effectLst/>
                          <a:latin typeface="Arial" pitchFamily="34" charset="0"/>
                          <a:cs typeface="Arial" pitchFamily="34" charset="0"/>
                        </a:rPr>
                        <a:t>i</a:t>
                      </a:r>
                      <a:r>
                        <a:rPr lang="ru-RU" sz="1800" i="1" baseline="0" dirty="0" smtClean="0">
                          <a:effectLst/>
                          <a:latin typeface="Arial" pitchFamily="34" charset="0"/>
                          <a:cs typeface="Arial" pitchFamily="34" charset="0"/>
                        </a:rPr>
                        <a:t> </a:t>
                      </a:r>
                      <a:r>
                        <a:rPr lang="uk-UA" sz="1800" kern="1200" dirty="0" smtClean="0">
                          <a:solidFill>
                            <a:schemeClr val="tx1"/>
                          </a:solidFill>
                          <a:effectLst/>
                          <a:latin typeface="+mn-lt"/>
                          <a:ea typeface="+mn-ea"/>
                          <a:cs typeface="+mn-cs"/>
                        </a:rPr>
                        <a:t>до довжин </a:t>
                      </a:r>
                      <a:r>
                        <a:rPr lang="el-GR" sz="1800" kern="1200" dirty="0" smtClean="0">
                          <a:solidFill>
                            <a:schemeClr val="tx1"/>
                          </a:solidFill>
                          <a:effectLst/>
                          <a:latin typeface="+mn-lt"/>
                          <a:ea typeface="+mn-ea"/>
                          <a:cs typeface="+mn-cs"/>
                        </a:rPr>
                        <a:t>Δ</a:t>
                      </a:r>
                      <a:r>
                        <a:rPr lang="uk-UA" sz="1800" kern="1200" dirty="0" smtClean="0">
                          <a:solidFill>
                            <a:schemeClr val="tx1"/>
                          </a:solidFill>
                          <a:effectLst/>
                          <a:latin typeface="+mn-lt"/>
                          <a:ea typeface="+mn-ea"/>
                          <a:cs typeface="+mn-cs"/>
                        </a:rPr>
                        <a:t> відповідних інтервалів. </a:t>
                      </a:r>
                      <a:endParaRPr kumimoji="0" lang="ru-RU" sz="2000" b="1" i="0" u="none" strike="noStrike" cap="none" normalizeH="0" baseline="0" dirty="0" smtClean="0">
                        <a:ln>
                          <a:noFill/>
                        </a:ln>
                        <a:solidFill>
                          <a:schemeClr val="bg2"/>
                        </a:solidFill>
                        <a:effectLst/>
                        <a:latin typeface="Century Gothic"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59848872"/>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Диаграмма 3"/>
          <p:cNvGraphicFramePr>
            <a:graphicFrameLocks/>
          </p:cNvGraphicFramePr>
          <p:nvPr>
            <p:extLst>
              <p:ext uri="{D42A27DB-BD31-4B8C-83A1-F6EECF244321}">
                <p14:modId xmlns:p14="http://schemas.microsoft.com/office/powerpoint/2010/main" val="702340957"/>
              </p:ext>
            </p:extLst>
          </p:nvPr>
        </p:nvGraphicFramePr>
        <p:xfrm>
          <a:off x="0" y="198884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301246" y="1628800"/>
            <a:ext cx="2390654" cy="523220"/>
          </a:xfrm>
          <a:prstGeom prst="rect">
            <a:avLst/>
          </a:prstGeom>
          <a:noFill/>
        </p:spPr>
        <p:txBody>
          <a:bodyPr wrap="none" rtlCol="0">
            <a:spAutoFit/>
          </a:bodyPr>
          <a:lstStyle/>
          <a:p>
            <a:r>
              <a:rPr lang="ru-RU" sz="2800" dirty="0" err="1" smtClean="0"/>
              <a:t>Полігон</a:t>
            </a:r>
            <a:r>
              <a:rPr lang="ru-RU" sz="2800" dirty="0" smtClean="0"/>
              <a:t> частот</a:t>
            </a:r>
            <a:endParaRPr lang="ru-RU" sz="2800" dirty="0"/>
          </a:p>
        </p:txBody>
      </p:sp>
      <p:graphicFrame>
        <p:nvGraphicFramePr>
          <p:cNvPr id="6" name="Диаграмма 5"/>
          <p:cNvGraphicFramePr>
            <a:graphicFrameLocks/>
          </p:cNvGraphicFramePr>
          <p:nvPr>
            <p:extLst>
              <p:ext uri="{D42A27DB-BD31-4B8C-83A1-F6EECF244321}">
                <p14:modId xmlns:p14="http://schemas.microsoft.com/office/powerpoint/2010/main" val="239895991"/>
              </p:ext>
            </p:extLst>
          </p:nvPr>
        </p:nvGraphicFramePr>
        <p:xfrm>
          <a:off x="4774350" y="2060848"/>
          <a:ext cx="3995936" cy="250111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796136" y="1628800"/>
            <a:ext cx="2830134" cy="523220"/>
          </a:xfrm>
          <a:prstGeom prst="rect">
            <a:avLst/>
          </a:prstGeom>
          <a:noFill/>
        </p:spPr>
        <p:txBody>
          <a:bodyPr wrap="none" rtlCol="0">
            <a:spAutoFit/>
          </a:bodyPr>
          <a:lstStyle/>
          <a:p>
            <a:r>
              <a:rPr lang="ru-RU" sz="2800" dirty="0" smtClean="0"/>
              <a:t>Г</a:t>
            </a:r>
            <a:r>
              <a:rPr lang="uk-UA" sz="2800" dirty="0" err="1" smtClean="0"/>
              <a:t>істограма</a:t>
            </a:r>
            <a:r>
              <a:rPr lang="ru-RU" sz="2800" dirty="0" smtClean="0"/>
              <a:t> частот</a:t>
            </a:r>
            <a:endParaRPr lang="ru-RU" sz="2800" dirty="0"/>
          </a:p>
        </p:txBody>
      </p:sp>
      <p:sp>
        <p:nvSpPr>
          <p:cNvPr id="8" name="TextBox 7"/>
          <p:cNvSpPr txBox="1"/>
          <p:nvPr/>
        </p:nvSpPr>
        <p:spPr>
          <a:xfrm>
            <a:off x="1979712" y="549088"/>
            <a:ext cx="5671424" cy="646331"/>
          </a:xfrm>
          <a:prstGeom prst="rect">
            <a:avLst/>
          </a:prstGeom>
          <a:noFill/>
        </p:spPr>
        <p:txBody>
          <a:bodyPr wrap="none" rtlCol="0">
            <a:spAutoFit/>
          </a:bodyPr>
          <a:lstStyle/>
          <a:p>
            <a:r>
              <a:rPr lang="uk-UA" sz="3600" dirty="0" smtClean="0"/>
              <a:t>Полігон та гістограма частот</a:t>
            </a:r>
            <a:endParaRPr lang="ru-RU" sz="3600" dirty="0"/>
          </a:p>
        </p:txBody>
      </p:sp>
    </p:spTree>
    <p:extLst>
      <p:ext uri="{BB962C8B-B14F-4D97-AF65-F5344CB8AC3E}">
        <p14:creationId xmlns:p14="http://schemas.microsoft.com/office/powerpoint/2010/main" val="3266353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Поняття про оцінки параметрів</a:t>
            </a:r>
            <a:endParaRPr lang="ru-RU" dirty="0"/>
          </a:p>
        </p:txBody>
      </p:sp>
      <p:sp>
        <p:nvSpPr>
          <p:cNvPr id="3" name="Объект 2"/>
          <p:cNvSpPr>
            <a:spLocks noGrp="1"/>
          </p:cNvSpPr>
          <p:nvPr>
            <p:ph idx="1"/>
          </p:nvPr>
        </p:nvSpPr>
        <p:spPr>
          <a:xfrm>
            <a:off x="323528" y="1268760"/>
            <a:ext cx="8568952" cy="5400600"/>
          </a:xfrm>
        </p:spPr>
        <p:txBody>
          <a:bodyPr>
            <a:normAutofit fontScale="92500" lnSpcReduction="10000"/>
          </a:bodyPr>
          <a:lstStyle/>
          <a:p>
            <a:r>
              <a:rPr lang="uk-UA" dirty="0"/>
              <a:t>У прикладних задачах за даними вибірки часто необхідно визначити </a:t>
            </a:r>
            <a:r>
              <a:rPr lang="uk-UA" b="1" dirty="0"/>
              <a:t>закон розподілу випадкової величини</a:t>
            </a:r>
            <a:r>
              <a:rPr lang="uk-UA" dirty="0"/>
              <a:t>, що є одним із основних завдань математичної статистики. </a:t>
            </a:r>
            <a:endParaRPr lang="uk-UA" dirty="0" smtClean="0"/>
          </a:p>
          <a:p>
            <a:r>
              <a:rPr lang="uk-UA" dirty="0" smtClean="0"/>
              <a:t>При </a:t>
            </a:r>
            <a:r>
              <a:rPr lang="uk-UA" dirty="0"/>
              <a:t>цьому вибіркове середнє вважається</a:t>
            </a:r>
            <a:r>
              <a:rPr lang="uk-UA" b="1" dirty="0"/>
              <a:t> оцінкою </a:t>
            </a:r>
            <a:r>
              <a:rPr lang="uk-UA" dirty="0" smtClean="0"/>
              <a:t>математичного </a:t>
            </a:r>
            <a:r>
              <a:rPr lang="uk-UA" dirty="0"/>
              <a:t>сподівання, </a:t>
            </a:r>
            <a:endParaRPr lang="uk-UA" dirty="0" smtClean="0"/>
          </a:p>
          <a:p>
            <a:r>
              <a:rPr lang="uk-UA" dirty="0" smtClean="0"/>
              <a:t>вибіркова </a:t>
            </a:r>
            <a:r>
              <a:rPr lang="uk-UA" dirty="0"/>
              <a:t>дисперсія - </a:t>
            </a:r>
            <a:r>
              <a:rPr lang="uk-UA" b="1" dirty="0"/>
              <a:t>оцінкою дисперсії</a:t>
            </a:r>
            <a:r>
              <a:rPr lang="uk-UA" dirty="0"/>
              <a:t>, </a:t>
            </a:r>
            <a:endParaRPr lang="uk-UA" dirty="0" smtClean="0"/>
          </a:p>
          <a:p>
            <a:r>
              <a:rPr lang="uk-UA" dirty="0" smtClean="0"/>
              <a:t>вибіркове </a:t>
            </a:r>
            <a:r>
              <a:rPr lang="uk-UA" dirty="0"/>
              <a:t>середнє квадратичне відхилення - </a:t>
            </a:r>
            <a:r>
              <a:rPr lang="uk-UA" b="1" dirty="0"/>
              <a:t>оцінкою середнього квадратичного відхилення</a:t>
            </a:r>
            <a:r>
              <a:rPr lang="uk-UA" dirty="0"/>
              <a:t>. </a:t>
            </a:r>
            <a:endParaRPr lang="uk-UA" dirty="0" smtClean="0"/>
          </a:p>
          <a:p>
            <a:r>
              <a:rPr lang="uk-UA" dirty="0" smtClean="0"/>
              <a:t>При </a:t>
            </a:r>
            <a:r>
              <a:rPr lang="uk-UA" dirty="0"/>
              <a:t>цьому виникає питання: наскільки правомірні такі оцінки?</a:t>
            </a:r>
            <a:endParaRPr lang="ru-RU" dirty="0"/>
          </a:p>
        </p:txBody>
      </p:sp>
    </p:spTree>
    <p:extLst>
      <p:ext uri="{BB962C8B-B14F-4D97-AF65-F5344CB8AC3E}">
        <p14:creationId xmlns:p14="http://schemas.microsoft.com/office/powerpoint/2010/main" val="3549742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1143000"/>
          </a:xfrm>
        </p:spPr>
        <p:txBody>
          <a:bodyPr>
            <a:noAutofit/>
          </a:bodyPr>
          <a:lstStyle/>
          <a:p>
            <a:r>
              <a:rPr lang="uk-UA" sz="2800" b="1" dirty="0"/>
              <a:t>Оцінки параметрів повинні відповідати таким </a:t>
            </a:r>
            <a:r>
              <a:rPr lang="uk-UA" sz="2800" b="1" dirty="0" smtClean="0"/>
              <a:t>вимогам:</a:t>
            </a:r>
            <a:endParaRPr lang="ru-RU" sz="2800" b="1" dirty="0"/>
          </a:p>
        </p:txBody>
      </p:sp>
      <p:sp>
        <p:nvSpPr>
          <p:cNvPr id="3" name="Объект 2"/>
          <p:cNvSpPr>
            <a:spLocks noGrp="1"/>
          </p:cNvSpPr>
          <p:nvPr>
            <p:ph idx="1"/>
          </p:nvPr>
        </p:nvSpPr>
        <p:spPr>
          <a:xfrm>
            <a:off x="457200" y="1600200"/>
            <a:ext cx="8229600" cy="5069160"/>
          </a:xfrm>
        </p:spPr>
        <p:txBody>
          <a:bodyPr>
            <a:normAutofit fontScale="77500" lnSpcReduction="20000"/>
          </a:bodyPr>
          <a:lstStyle/>
          <a:p>
            <a:r>
              <a:rPr lang="ru-RU" b="1" dirty="0" err="1"/>
              <a:t>Незсуненість</a:t>
            </a:r>
            <a:r>
              <a:rPr lang="ru-RU" b="1" dirty="0"/>
              <a:t>.</a:t>
            </a:r>
            <a:r>
              <a:rPr lang="ru-RU" dirty="0"/>
              <a:t> </a:t>
            </a:r>
            <a:r>
              <a:rPr lang="ru-RU" dirty="0" err="1"/>
              <a:t>Це</a:t>
            </a:r>
            <a:r>
              <a:rPr lang="ru-RU" dirty="0"/>
              <a:t> </a:t>
            </a:r>
            <a:r>
              <a:rPr lang="ru-RU" dirty="0" err="1"/>
              <a:t>означає</a:t>
            </a:r>
            <a:r>
              <a:rPr lang="ru-RU" dirty="0"/>
              <a:t>, </a:t>
            </a:r>
            <a:r>
              <a:rPr lang="ru-RU" dirty="0" err="1"/>
              <a:t>що</a:t>
            </a:r>
            <a:r>
              <a:rPr lang="ru-RU" dirty="0"/>
              <a:t> при </a:t>
            </a:r>
            <a:r>
              <a:rPr lang="ru-RU" dirty="0" err="1"/>
              <a:t>проведенні</a:t>
            </a:r>
            <a:r>
              <a:rPr lang="ru-RU" dirty="0"/>
              <a:t> </a:t>
            </a:r>
            <a:r>
              <a:rPr lang="ru-RU" dirty="0" err="1"/>
              <a:t>великої</a:t>
            </a:r>
            <a:r>
              <a:rPr lang="ru-RU" dirty="0"/>
              <a:t> </a:t>
            </a:r>
            <a:r>
              <a:rPr lang="ru-RU" dirty="0" err="1"/>
              <a:t>кількості</a:t>
            </a:r>
            <a:r>
              <a:rPr lang="ru-RU" dirty="0"/>
              <a:t> </a:t>
            </a:r>
            <a:r>
              <a:rPr lang="ru-RU" dirty="0" err="1"/>
              <a:t>спостережень</a:t>
            </a:r>
            <a:r>
              <a:rPr lang="ru-RU" dirty="0"/>
              <a:t> (</a:t>
            </a:r>
            <a:r>
              <a:rPr lang="ru-RU" dirty="0" err="1"/>
              <a:t>вимірювань</a:t>
            </a:r>
            <a:r>
              <a:rPr lang="ru-RU" dirty="0"/>
              <a:t>) з </a:t>
            </a:r>
            <a:r>
              <a:rPr lang="ru-RU" dirty="0" err="1"/>
              <a:t>вибірками</a:t>
            </a:r>
            <a:r>
              <a:rPr lang="ru-RU" dirty="0"/>
              <a:t> одного </a:t>
            </a:r>
            <a:r>
              <a:rPr lang="ru-RU" dirty="0" err="1"/>
              <a:t>об'єму</a:t>
            </a:r>
            <a:r>
              <a:rPr lang="ru-RU" dirty="0"/>
              <a:t> </a:t>
            </a:r>
            <a:r>
              <a:rPr lang="ru-RU" dirty="0" err="1"/>
              <a:t>оцінка</a:t>
            </a:r>
            <a:r>
              <a:rPr lang="ru-RU" dirty="0"/>
              <a:t> параметру, </a:t>
            </a:r>
            <a:r>
              <a:rPr lang="ru-RU" dirty="0" err="1"/>
              <a:t>отримана</a:t>
            </a:r>
            <a:r>
              <a:rPr lang="ru-RU" dirty="0"/>
              <a:t> з </a:t>
            </a:r>
            <a:r>
              <a:rPr lang="ru-RU" dirty="0" err="1"/>
              <a:t>кожної</a:t>
            </a:r>
            <a:r>
              <a:rPr lang="ru-RU" dirty="0"/>
              <a:t> </a:t>
            </a:r>
            <a:r>
              <a:rPr lang="ru-RU" dirty="0" err="1"/>
              <a:t>вибірки</a:t>
            </a:r>
            <a:r>
              <a:rPr lang="ru-RU" dirty="0"/>
              <a:t>, </a:t>
            </a:r>
            <a:r>
              <a:rPr lang="ru-RU" dirty="0" err="1"/>
              <a:t>прямує</a:t>
            </a:r>
            <a:r>
              <a:rPr lang="ru-RU" dirty="0"/>
              <a:t> до </a:t>
            </a:r>
            <a:r>
              <a:rPr lang="ru-RU" dirty="0" err="1"/>
              <a:t>істинного</a:t>
            </a:r>
            <a:r>
              <a:rPr lang="ru-RU" dirty="0"/>
              <a:t> </a:t>
            </a:r>
            <a:r>
              <a:rPr lang="ru-RU" dirty="0" err="1"/>
              <a:t>значення</a:t>
            </a:r>
            <a:r>
              <a:rPr lang="ru-RU" dirty="0"/>
              <a:t> </a:t>
            </a:r>
            <a:r>
              <a:rPr lang="ru-RU" dirty="0" err="1"/>
              <a:t>цього</a:t>
            </a:r>
            <a:r>
              <a:rPr lang="ru-RU" dirty="0"/>
              <a:t> параметру </a:t>
            </a:r>
            <a:r>
              <a:rPr lang="ru-RU" dirty="0" err="1"/>
              <a:t>генеральної</a:t>
            </a:r>
            <a:r>
              <a:rPr lang="ru-RU" dirty="0"/>
              <a:t> </a:t>
            </a:r>
            <a:r>
              <a:rPr lang="ru-RU" dirty="0" err="1"/>
              <a:t>сукупності</a:t>
            </a:r>
            <a:r>
              <a:rPr lang="ru-RU" dirty="0"/>
              <a:t>.</a:t>
            </a:r>
          </a:p>
          <a:p>
            <a:r>
              <a:rPr lang="ru-RU" b="1" dirty="0" err="1"/>
              <a:t>Спроможність</a:t>
            </a:r>
            <a:r>
              <a:rPr lang="ru-RU" b="1" dirty="0"/>
              <a:t>.</a:t>
            </a:r>
            <a:r>
              <a:rPr lang="ru-RU" dirty="0"/>
              <a:t> </a:t>
            </a:r>
            <a:r>
              <a:rPr lang="ru-RU" dirty="0" err="1"/>
              <a:t>Зі</a:t>
            </a:r>
            <a:r>
              <a:rPr lang="ru-RU" dirty="0"/>
              <a:t> </a:t>
            </a:r>
            <a:r>
              <a:rPr lang="ru-RU" dirty="0" err="1"/>
              <a:t>збільшенням</a:t>
            </a:r>
            <a:r>
              <a:rPr lang="ru-RU" dirty="0"/>
              <a:t> </a:t>
            </a:r>
            <a:r>
              <a:rPr lang="ru-RU" dirty="0" err="1"/>
              <a:t>об'єму</a:t>
            </a:r>
            <a:r>
              <a:rPr lang="ru-RU" dirty="0"/>
              <a:t> </a:t>
            </a:r>
            <a:r>
              <a:rPr lang="ru-RU" dirty="0" err="1"/>
              <a:t>вибірки</a:t>
            </a:r>
            <a:r>
              <a:rPr lang="ru-RU" dirty="0"/>
              <a:t> </a:t>
            </a:r>
            <a:r>
              <a:rPr lang="ru-RU" dirty="0" err="1"/>
              <a:t>оцінка</a:t>
            </a:r>
            <a:r>
              <a:rPr lang="ru-RU" dirty="0"/>
              <a:t> </a:t>
            </a:r>
            <a:r>
              <a:rPr lang="ru-RU" dirty="0" err="1"/>
              <a:t>прямує</a:t>
            </a:r>
            <a:r>
              <a:rPr lang="ru-RU" dirty="0"/>
              <a:t> до </a:t>
            </a:r>
            <a:r>
              <a:rPr lang="ru-RU" dirty="0" err="1"/>
              <a:t>значення</a:t>
            </a:r>
            <a:r>
              <a:rPr lang="ru-RU" dirty="0"/>
              <a:t> </a:t>
            </a:r>
            <a:r>
              <a:rPr lang="ru-RU" dirty="0" err="1"/>
              <a:t>відповідного</a:t>
            </a:r>
            <a:r>
              <a:rPr lang="ru-RU" dirty="0"/>
              <a:t> параметру </a:t>
            </a:r>
            <a:r>
              <a:rPr lang="ru-RU" dirty="0" err="1"/>
              <a:t>генеральної</a:t>
            </a:r>
            <a:r>
              <a:rPr lang="ru-RU" dirty="0"/>
              <a:t> </a:t>
            </a:r>
            <a:r>
              <a:rPr lang="ru-RU" dirty="0" err="1"/>
              <a:t>сукупності</a:t>
            </a:r>
            <a:r>
              <a:rPr lang="ru-RU" dirty="0"/>
              <a:t> з </a:t>
            </a:r>
            <a:r>
              <a:rPr lang="ru-RU" dirty="0" err="1"/>
              <a:t>ймовірністю</a:t>
            </a:r>
            <a:r>
              <a:rPr lang="ru-RU" dirty="0"/>
              <a:t>, </a:t>
            </a:r>
            <a:r>
              <a:rPr lang="ru-RU" dirty="0" err="1"/>
              <a:t>що</a:t>
            </a:r>
            <a:r>
              <a:rPr lang="ru-RU" dirty="0"/>
              <a:t> </a:t>
            </a:r>
            <a:r>
              <a:rPr lang="ru-RU" dirty="0" err="1"/>
              <a:t>дорівнює</a:t>
            </a:r>
            <a:r>
              <a:rPr lang="ru-RU" dirty="0"/>
              <a:t> 1.</a:t>
            </a:r>
          </a:p>
          <a:p>
            <a:r>
              <a:rPr lang="ru-RU" b="1" dirty="0" err="1"/>
              <a:t>Достатність</a:t>
            </a:r>
            <a:r>
              <a:rPr lang="ru-RU" b="1" dirty="0"/>
              <a:t>.</a:t>
            </a:r>
            <a:r>
              <a:rPr lang="ru-RU" dirty="0"/>
              <a:t> </a:t>
            </a:r>
            <a:r>
              <a:rPr lang="ru-RU" dirty="0" err="1"/>
              <a:t>Оцінка</a:t>
            </a:r>
            <a:r>
              <a:rPr lang="ru-RU" dirty="0"/>
              <a:t> </a:t>
            </a:r>
            <a:r>
              <a:rPr lang="ru-RU" dirty="0" err="1"/>
              <a:t>містить</a:t>
            </a:r>
            <a:r>
              <a:rPr lang="ru-RU" dirty="0"/>
              <a:t> всю </a:t>
            </a:r>
            <a:r>
              <a:rPr lang="ru-RU" dirty="0" err="1"/>
              <a:t>необхідну</a:t>
            </a:r>
            <a:r>
              <a:rPr lang="ru-RU" dirty="0"/>
              <a:t> </a:t>
            </a:r>
            <a:r>
              <a:rPr lang="ru-RU" dirty="0" err="1"/>
              <a:t>інформацію</a:t>
            </a:r>
            <a:r>
              <a:rPr lang="ru-RU" dirty="0"/>
              <a:t>.</a:t>
            </a:r>
          </a:p>
          <a:p>
            <a:r>
              <a:rPr lang="uk-UA" b="1" dirty="0"/>
              <a:t>Ефективність.</a:t>
            </a:r>
            <a:r>
              <a:rPr lang="uk-UA" dirty="0"/>
              <a:t> Оцінки, отримані за вибірками однакового об'єму, </a:t>
            </a:r>
            <a:r>
              <a:rPr lang="uk-UA" dirty="0" smtClean="0"/>
              <a:t>мають </a:t>
            </a:r>
            <a:r>
              <a:rPr lang="ru-RU" dirty="0" err="1"/>
              <a:t>мінімальну</a:t>
            </a:r>
            <a:r>
              <a:rPr lang="ru-RU" dirty="0"/>
              <a:t> </a:t>
            </a:r>
            <a:r>
              <a:rPr lang="ru-RU" dirty="0" err="1"/>
              <a:t>дисперсію</a:t>
            </a:r>
            <a:r>
              <a:rPr lang="ru-RU" dirty="0"/>
              <a:t>.</a:t>
            </a:r>
          </a:p>
          <a:p>
            <a:r>
              <a:rPr lang="uk-UA" b="1" dirty="0"/>
              <a:t>Зауваження.</a:t>
            </a:r>
            <a:r>
              <a:rPr lang="uk-UA" dirty="0"/>
              <a:t> При використанні оцінок необхідно пам'ятати, що вони отримуються тільки за певних умов і, відповідно, дійсні тільки при виконанні цих умов.</a:t>
            </a:r>
            <a:endParaRPr lang="ru-RU" dirty="0"/>
          </a:p>
        </p:txBody>
      </p:sp>
    </p:spTree>
    <p:extLst>
      <p:ext uri="{BB962C8B-B14F-4D97-AF65-F5344CB8AC3E}">
        <p14:creationId xmlns:p14="http://schemas.microsoft.com/office/powerpoint/2010/main" val="2886039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764704"/>
            <a:ext cx="7024744" cy="1143000"/>
          </a:xfrm>
        </p:spPr>
        <p:txBody>
          <a:bodyPr>
            <a:normAutofit/>
          </a:bodyPr>
          <a:lstStyle/>
          <a:p>
            <a:r>
              <a:rPr lang="uk-UA" sz="3200" dirty="0"/>
              <a:t>ЧИСЛОВІ ХАРАКТЕРИСТИКИ РЯДІВ ДАНИХ ( </a:t>
            </a:r>
            <a:r>
              <a:rPr lang="uk-UA" sz="3200" dirty="0" smtClean="0"/>
              <a:t>вибірки)</a:t>
            </a:r>
            <a:endParaRPr lang="ru-RU" sz="3200" dirty="0"/>
          </a:p>
        </p:txBody>
      </p:sp>
      <p:sp>
        <p:nvSpPr>
          <p:cNvPr id="3" name="Прямоугольник 2"/>
          <p:cNvSpPr/>
          <p:nvPr/>
        </p:nvSpPr>
        <p:spPr>
          <a:xfrm>
            <a:off x="664366" y="2204864"/>
            <a:ext cx="8084098" cy="3108543"/>
          </a:xfrm>
          <a:prstGeom prst="rect">
            <a:avLst/>
          </a:prstGeom>
        </p:spPr>
        <p:txBody>
          <a:bodyPr wrap="square">
            <a:spAutoFit/>
          </a:bodyPr>
          <a:lstStyle/>
          <a:p>
            <a:pPr marL="342900" lvl="0" indent="-342900">
              <a:buFont typeface="Arial" pitchFamily="34" charset="0"/>
              <a:buChar char="•"/>
            </a:pPr>
            <a:r>
              <a:rPr lang="uk-UA" sz="2800" b="1" dirty="0" smtClean="0">
                <a:solidFill>
                  <a:srgbClr val="0070C0"/>
                </a:solidFill>
              </a:rPr>
              <a:t>СЕРЕДНЄ ЗНАЧЕННЯ </a:t>
            </a:r>
            <a:r>
              <a:rPr lang="uk-UA" sz="2800" dirty="0">
                <a:solidFill>
                  <a:prstClr val="black"/>
                </a:solidFill>
              </a:rPr>
              <a:t> – середнє  арифметичне всіх чисел ряду даної вибірки.</a:t>
            </a:r>
            <a:endParaRPr lang="uk-UA" sz="2800" dirty="0" smtClean="0"/>
          </a:p>
          <a:p>
            <a:pPr marL="342900" indent="-342900">
              <a:buFont typeface="Arial" pitchFamily="34" charset="0"/>
              <a:buChar char="•"/>
            </a:pPr>
            <a:r>
              <a:rPr lang="uk-UA" sz="2800" b="1" dirty="0" smtClean="0">
                <a:solidFill>
                  <a:srgbClr val="0070C0"/>
                </a:solidFill>
              </a:rPr>
              <a:t>МОДА </a:t>
            </a:r>
            <a:r>
              <a:rPr lang="uk-UA" sz="2800" dirty="0" smtClean="0"/>
              <a:t>–</a:t>
            </a:r>
            <a:r>
              <a:rPr lang="uk-UA" sz="2800" dirty="0" smtClean="0">
                <a:solidFill>
                  <a:srgbClr val="0070C0"/>
                </a:solidFill>
              </a:rPr>
              <a:t> </a:t>
            </a:r>
            <a:r>
              <a:rPr lang="uk-UA" sz="2800" dirty="0" smtClean="0"/>
              <a:t>значення  елемента вибірки, яке зустрічається частіше за інші.</a:t>
            </a:r>
            <a:r>
              <a:rPr lang="uk-UA" sz="2800" dirty="0"/>
              <a:t> Якщо таких чисел декілька, то вибірка – мультимодальна </a:t>
            </a:r>
            <a:endParaRPr lang="uk-UA" sz="2800" dirty="0" smtClean="0"/>
          </a:p>
          <a:p>
            <a:pPr marL="342900" lvl="0" indent="-342900">
              <a:buFont typeface="Arial" pitchFamily="34" charset="0"/>
              <a:buChar char="•"/>
            </a:pPr>
            <a:r>
              <a:rPr lang="uk-UA" sz="2800" b="1" dirty="0" smtClean="0">
                <a:solidFill>
                  <a:srgbClr val="0070C0"/>
                </a:solidFill>
              </a:rPr>
              <a:t>МЕДІАНА</a:t>
            </a:r>
            <a:r>
              <a:rPr lang="uk-UA" sz="2800" dirty="0">
                <a:solidFill>
                  <a:prstClr val="black"/>
                </a:solidFill>
              </a:rPr>
              <a:t> –  елемент, який поділяє варіаційний ряд навпіл</a:t>
            </a:r>
            <a:r>
              <a:rPr lang="uk-UA" sz="2800" dirty="0" smtClean="0">
                <a:solidFill>
                  <a:prstClr val="black"/>
                </a:solidFill>
              </a:rPr>
              <a:t>.</a:t>
            </a:r>
            <a:endParaRPr lang="uk-UA" sz="2800" dirty="0">
              <a:solidFill>
                <a:prstClr val="black"/>
              </a:solidFill>
            </a:endParaRPr>
          </a:p>
        </p:txBody>
      </p:sp>
    </p:spTree>
    <p:extLst>
      <p:ext uri="{BB962C8B-B14F-4D97-AF65-F5344CB8AC3E}">
        <p14:creationId xmlns:p14="http://schemas.microsoft.com/office/powerpoint/2010/main" val="4220360297"/>
      </p:ext>
    </p:extLst>
  </p:cSld>
  <p:clrMapOvr>
    <a:masterClrMapping/>
  </p:clrMapOvr>
  <p:transition spd="slow">
    <p:comb dir="vert"/>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3144</TotalTime>
  <Words>1895</Words>
  <Application>Microsoft Office PowerPoint</Application>
  <PresentationFormat>Экран (4:3)</PresentationFormat>
  <Paragraphs>256</Paragraphs>
  <Slides>36</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36</vt:i4>
      </vt:variant>
    </vt:vector>
  </HeadingPairs>
  <TitlesOfParts>
    <vt:vector size="38" baseType="lpstr">
      <vt:lpstr>Тема Office</vt:lpstr>
      <vt:lpstr>Unknown</vt:lpstr>
      <vt:lpstr>Описова статистика</vt:lpstr>
      <vt:lpstr>Статистичні ряди та їх графічна інтерпретація</vt:lpstr>
      <vt:lpstr>Статистичні ряди та їх графічна інтерпретація</vt:lpstr>
      <vt:lpstr>Презентация PowerPoint</vt:lpstr>
      <vt:lpstr>Основні терміни та поняття статистики:</vt:lpstr>
      <vt:lpstr>Презентация PowerPoint</vt:lpstr>
      <vt:lpstr>Поняття про оцінки параметрів</vt:lpstr>
      <vt:lpstr>Оцінки параметрів повинні відповідати таким вимогам:</vt:lpstr>
      <vt:lpstr>ЧИСЛОВІ ХАРАКТЕРИСТИКИ РЯДІВ ДАНИХ ( вибірки)</vt:lpstr>
      <vt:lpstr>Одно- та бімодальний розподіл частот</vt:lpstr>
      <vt:lpstr>Числові характеристики рядів розподілу</vt:lpstr>
      <vt:lpstr>Коробчаста діаграма</vt:lpstr>
      <vt:lpstr>Розрахунок квартилів</vt:lpstr>
      <vt:lpstr>Числові характеристики розсіювання</vt:lpstr>
      <vt:lpstr>Числові характеристики розсіювання</vt:lpstr>
      <vt:lpstr>Числові характеристики розсіювання</vt:lpstr>
      <vt:lpstr>Форми розподілу частот</vt:lpstr>
      <vt:lpstr>Визначення центральної тенденції</vt:lpstr>
      <vt:lpstr>Визначення закону розподілу популяцій </vt:lpstr>
      <vt:lpstr>Розподіл особин у просторі</vt:lpstr>
      <vt:lpstr>Вибіркові оцінки середньої </vt:lpstr>
      <vt:lpstr>Довірчі інтервали і довірча ймовірність</vt:lpstr>
      <vt:lpstr>Довірчі інтервали і довірча ймовірність</vt:lpstr>
      <vt:lpstr>Розрахунок довірчого інтервалу для генерального середнього</vt:lpstr>
      <vt:lpstr>Результати функції описова статистика в Excel</vt:lpstr>
      <vt:lpstr>Статистичний бутстреп</vt:lpstr>
      <vt:lpstr>Графічне зображення принципу бутстреп аналізу</vt:lpstr>
      <vt:lpstr>Розподіл середнього значення, отриманої з емпіричних даних для різних розмірів вибірки</vt:lpstr>
      <vt:lpstr>Результати функції описова статистика в PAST</vt:lpstr>
      <vt:lpstr>Визначення розміру вибірки</vt:lpstr>
      <vt:lpstr>Розміри вибірки можна обрати декількома різними способами:</vt:lpstr>
      <vt:lpstr>Оцінка точності (потужності) середнього значення</vt:lpstr>
      <vt:lpstr>Приклад розрахунку точності (С)</vt:lpstr>
      <vt:lpstr>Різновиди вибірок</vt:lpstr>
      <vt:lpstr>Різновиди вибірок</vt:lpstr>
      <vt:lpstr>Різновиди вибірок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Вова</dc:creator>
  <cp:lastModifiedBy>Вова</cp:lastModifiedBy>
  <cp:revision>47</cp:revision>
  <dcterms:created xsi:type="dcterms:W3CDTF">2019-04-04T19:58:30Z</dcterms:created>
  <dcterms:modified xsi:type="dcterms:W3CDTF">2019-04-22T22:18:57Z</dcterms:modified>
</cp:coreProperties>
</file>