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D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77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17BD9-FE61-420E-8F48-67DB8C42880F}" type="datetimeFigureOut">
              <a:rPr lang="ru-UA" smtClean="0"/>
              <a:t>18.01.2022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5521F-5DF8-416B-B6FE-33876C05932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9980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97C1-9614-4B39-974F-3B9B49849869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5C6168F1-F037-49CF-9C25-A8D7A79186E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350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97C1-9614-4B39-974F-3B9B49849869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68F1-F037-49CF-9C25-A8D7A79186EA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049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97C1-9614-4B39-974F-3B9B49849869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68F1-F037-49CF-9C25-A8D7A79186E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97C1-9614-4B39-974F-3B9B49849869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68F1-F037-49CF-9C25-A8D7A79186EA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365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97C1-9614-4B39-974F-3B9B49849869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68F1-F037-49CF-9C25-A8D7A79186E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61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97C1-9614-4B39-974F-3B9B49849869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68F1-F037-49CF-9C25-A8D7A79186EA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564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97C1-9614-4B39-974F-3B9B49849869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68F1-F037-49CF-9C25-A8D7A79186EA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500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97C1-9614-4B39-974F-3B9B49849869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68F1-F037-49CF-9C25-A8D7A79186EA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948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97C1-9614-4B39-974F-3B9B49849869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68F1-F037-49CF-9C25-A8D7A7918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059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97C1-9614-4B39-974F-3B9B49849869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68F1-F037-49CF-9C25-A8D7A79186EA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89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14F97C1-9614-4B39-974F-3B9B49849869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68F1-F037-49CF-9C25-A8D7A79186EA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070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F97C1-9614-4B39-974F-3B9B49849869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5C6168F1-F037-49CF-9C25-A8D7A79186EA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716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617" y="386303"/>
            <a:ext cx="6818568" cy="2511642"/>
          </a:xfr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rmAutofit/>
          </a:bodyPr>
          <a:lstStyle/>
          <a:p>
            <a:pPr algn="ctr"/>
            <a:r>
              <a:rPr lang="ru-RU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Відомості</a:t>
            </a:r>
            <a:r>
              <a:rPr lang="ru-RU" sz="3200" b="1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про автора</a:t>
            </a:r>
            <a:br>
              <a:rPr lang="ru-RU" sz="3200" b="1" i="1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3200" b="1" i="1" dirty="0">
                <a:solidFill>
                  <a:srgbClr val="C00000"/>
                </a:solidFill>
                <a:latin typeface="Cambria" panose="02040503050406030204" pitchFamily="18" charset="0"/>
              </a:rPr>
              <a:t/>
            </a:r>
            <a:br>
              <a:rPr lang="ru-RU" sz="3200" b="1" i="1" dirty="0">
                <a:solidFill>
                  <a:srgbClr val="C00000"/>
                </a:solidFill>
                <a:latin typeface="Cambria" panose="02040503050406030204" pitchFamily="18" charset="0"/>
              </a:rPr>
            </a:br>
            <a:endParaRPr lang="ru-RU" sz="3200" b="1" i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370" y="3731177"/>
            <a:ext cx="8000254" cy="2894706"/>
          </a:xfrm>
          <a:gradFill>
            <a:gsLst>
              <a:gs pos="4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 lnSpcReduction="20000"/>
          </a:bodyPr>
          <a:lstStyle/>
          <a:p>
            <a:pPr algn="l">
              <a:spcBef>
                <a:spcPts val="0"/>
              </a:spcBef>
            </a:pPr>
            <a:r>
              <a:rPr lang="uk-UA" sz="2400" b="1" i="1" dirty="0">
                <a:solidFill>
                  <a:schemeClr val="tx1"/>
                </a:solidFill>
                <a:latin typeface="Cambria" panose="02040503050406030204" pitchFamily="18" charset="0"/>
              </a:rPr>
              <a:t>розробник дисципліни, лектор:</a:t>
            </a:r>
          </a:p>
          <a:p>
            <a:pPr algn="l">
              <a:spcBef>
                <a:spcPts val="0"/>
              </a:spcBef>
            </a:pPr>
            <a:r>
              <a:rPr lang="uk-UA" sz="2400" b="1" i="1" dirty="0">
                <a:solidFill>
                  <a:srgbClr val="C00000"/>
                </a:solidFill>
                <a:latin typeface="Cambria" panose="02040503050406030204" pitchFamily="18" charset="0"/>
              </a:rPr>
              <a:t>СІЛІНА ІРИНА ВАДИМІВНА</a:t>
            </a:r>
          </a:p>
          <a:p>
            <a:pPr algn="l">
              <a:spcBef>
                <a:spcPts val="0"/>
              </a:spcBef>
            </a:pPr>
            <a:r>
              <a:rPr lang="uk-UA" sz="2400" i="1" dirty="0" err="1">
                <a:solidFill>
                  <a:schemeClr val="tx1"/>
                </a:solidFill>
                <a:latin typeface="Cambria" panose="02040503050406030204" pitchFamily="18" charset="0"/>
              </a:rPr>
              <a:t>К.е.н</a:t>
            </a:r>
            <a:r>
              <a:rPr lang="uk-UA" sz="2400" i="1" dirty="0">
                <a:solidFill>
                  <a:schemeClr val="tx1"/>
                </a:solidFill>
                <a:latin typeface="Cambria" panose="02040503050406030204" pitchFamily="18" charset="0"/>
              </a:rPr>
              <a:t>., ДОЦЕНТ</a:t>
            </a:r>
          </a:p>
          <a:p>
            <a:pPr algn="l">
              <a:spcBef>
                <a:spcPts val="0"/>
              </a:spcBef>
            </a:pPr>
            <a:r>
              <a:rPr lang="uk-UA" sz="2400" i="1" dirty="0">
                <a:solidFill>
                  <a:schemeClr val="tx1"/>
                </a:solidFill>
                <a:latin typeface="Cambria" panose="02040503050406030204" pitchFamily="18" charset="0"/>
              </a:rPr>
              <a:t>ДОЦЕНТ кафедри інформаційної економіки, підприємництва та фінансів</a:t>
            </a:r>
          </a:p>
          <a:p>
            <a:pPr algn="l">
              <a:spcBef>
                <a:spcPts val="0"/>
              </a:spcBef>
            </a:pPr>
            <a:r>
              <a:rPr lang="uk-UA" sz="2400" i="1" dirty="0">
                <a:solidFill>
                  <a:schemeClr val="tx1"/>
                </a:solidFill>
                <a:latin typeface="Cambria" panose="02040503050406030204" pitchFamily="18" charset="0"/>
              </a:rPr>
              <a:t>Інженерний </a:t>
            </a:r>
            <a:r>
              <a:rPr lang="uk-UA" sz="2400" i="1" dirty="0" err="1">
                <a:solidFill>
                  <a:schemeClr val="tx1"/>
                </a:solidFill>
                <a:latin typeface="Cambria" panose="02040503050406030204" pitchFamily="18" charset="0"/>
              </a:rPr>
              <a:t>навчально-науковИЙ</a:t>
            </a:r>
            <a:r>
              <a:rPr lang="uk-UA" sz="2400" i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uk-UA" sz="2400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інститут </a:t>
            </a:r>
          </a:p>
          <a:p>
            <a:pPr algn="ctr">
              <a:spcBef>
                <a:spcPts val="0"/>
              </a:spcBef>
            </a:pPr>
            <a:r>
              <a:rPr lang="uk-UA" sz="2400" i="1" dirty="0" err="1" smtClean="0">
                <a:latin typeface="Cambria" panose="02040503050406030204" pitchFamily="18" charset="0"/>
              </a:rPr>
              <a:t>ім</a:t>
            </a:r>
            <a:r>
              <a:rPr lang="pl-PL" sz="2400" i="1" dirty="0" smtClean="0">
                <a:latin typeface="Cambria" panose="02040503050406030204" pitchFamily="18" charset="0"/>
              </a:rPr>
              <a:t>.</a:t>
            </a:r>
            <a:r>
              <a:rPr lang="uk-UA" sz="2400" i="1" dirty="0" smtClean="0">
                <a:latin typeface="Cambria" panose="02040503050406030204" pitchFamily="18" charset="0"/>
              </a:rPr>
              <a:t> Ю.М. Потебні</a:t>
            </a:r>
            <a:endParaRPr lang="uk-UA" sz="2400" i="1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r>
              <a:rPr lang="uk-UA" sz="2400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uk-UA" sz="2400" i="1" dirty="0">
                <a:solidFill>
                  <a:schemeClr val="tx1"/>
                </a:solidFill>
                <a:latin typeface="Cambria" panose="02040503050406030204" pitchFamily="18" charset="0"/>
              </a:rPr>
              <a:t>Запорізького національного університету</a:t>
            </a:r>
          </a:p>
          <a:p>
            <a:pPr algn="l">
              <a:spcBef>
                <a:spcPts val="0"/>
              </a:spcBef>
            </a:pPr>
            <a:endParaRPr lang="uk-UA" sz="2400" i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uk-UA" sz="24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ru-RU" sz="2400" dirty="0">
              <a:latin typeface="Cambria" panose="020405030504060302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D0F98D-228E-403D-B98C-9FC3F7C8E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0287" y="211262"/>
            <a:ext cx="3428732" cy="395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44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C6FB0BB8-7B58-4245-AF72-4FBE4F69B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39" y="296594"/>
            <a:ext cx="10343858" cy="78661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2000">
                <a:schemeClr val="accent5">
                  <a:lumMod val="60000"/>
                  <a:lumOff val="40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СІЛІНА ІРИНА ВАДИМІВНА </a:t>
            </a:r>
            <a:r>
              <a:rPr lang="uk-UA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uk-UA" sz="24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наукові напрями досліджень, практичний досвід, досвід науково – педагогічної діяльності</a:t>
            </a:r>
            <a:endParaRPr lang="ru-UA" sz="2400" b="1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CC3D2C69-7154-4132-B0AE-DE1001374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280160"/>
            <a:ext cx="11240085" cy="541606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2000">
                <a:schemeClr val="accent5">
                  <a:lumMod val="60000"/>
                  <a:lumOff val="40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sz="44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Наукові напрями досліджень: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2600" i="1" dirty="0">
                <a:latin typeface="Cambria" panose="02040503050406030204" pitchFamily="18" charset="0"/>
                <a:ea typeface="Cambria" panose="02040503050406030204" pitchFamily="18" charset="0"/>
              </a:rPr>
              <a:t>м</a:t>
            </a:r>
            <a:r>
              <a:rPr lang="uk-UA" sz="2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інімізація ризиків використання фінансових ресурсів підприємства</a:t>
            </a:r>
            <a:r>
              <a:rPr lang="uk-UA" sz="2600" i="1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uk-UA" sz="26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2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фінансове управління економічною безпекою підприємства в умовах кризи;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2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антикризове фінансове управління підприємством в умовах внутрішньої та зовнішньої нестабільності;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2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бюджети місцевого самоврядування та проблеми їх формування;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2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зміцнення податкового потенціалу місцевого самоврядування в умовах децентралізації</a:t>
            </a:r>
            <a:r>
              <a:rPr lang="uk-UA" sz="26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2600" dirty="0">
                <a:latin typeface="Cambria" panose="02040503050406030204" pitchFamily="18" charset="0"/>
                <a:ea typeface="Cambria" panose="02040503050406030204" pitchFamily="18" charset="0"/>
              </a:rPr>
              <a:t>економічна ефективність інвестицій в природоохоронні заходи металургійних підприємств;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2600" dirty="0">
                <a:latin typeface="Cambria" panose="02040503050406030204" pitchFamily="18" charset="0"/>
                <a:ea typeface="Cambria" panose="02040503050406030204" pitchFamily="18" charset="0"/>
              </a:rPr>
              <a:t>проблеми та перспективи впровадження екологічного страхування в Україні.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uk-UA" sz="2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uk-UA" sz="2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uk-UA" sz="2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uk-UA" sz="2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uk-UA" sz="2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UA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18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5840" y="235526"/>
            <a:ext cx="3217024" cy="72459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2000">
                <a:schemeClr val="accent5">
                  <a:lumMod val="60000"/>
                  <a:lumOff val="40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ru-RU" sz="2000" b="1" i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ПРОДОВЖЕННЯ </a:t>
            </a:r>
            <a:br>
              <a:rPr lang="ru-RU" sz="2000" b="1" i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СЛАЙДУ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16AF1D-AFCD-4973-93E0-10C44D77C5E7}"/>
              </a:ext>
            </a:extLst>
          </p:cNvPr>
          <p:cNvSpPr txBox="1"/>
          <p:nvPr/>
        </p:nvSpPr>
        <p:spPr>
          <a:xfrm>
            <a:off x="777551" y="2055568"/>
            <a:ext cx="10636898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         10 </a:t>
            </a:r>
            <a:r>
              <a:rPr lang="ru-RU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років</a:t>
            </a:r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роботи</a:t>
            </a:r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 в реальному </a:t>
            </a:r>
            <a:r>
              <a:rPr lang="ru-RU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секторі</a:t>
            </a:r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економіки</a:t>
            </a:r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Запорізької</a:t>
            </a:r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області</a:t>
            </a:r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ru-RU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Головний</a:t>
            </a:r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 бухгалтер);</a:t>
            </a:r>
          </a:p>
          <a:p>
            <a:pPr algn="just"/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         20 </a:t>
            </a:r>
            <a:r>
              <a:rPr lang="ru-RU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років</a:t>
            </a:r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 - консультант  з </a:t>
            </a:r>
            <a:r>
              <a:rPr lang="ru-RU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питань</a:t>
            </a:r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економіки</a:t>
            </a:r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бухгалтерського</a:t>
            </a:r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обліку</a:t>
            </a:r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 та </a:t>
            </a:r>
            <a:r>
              <a:rPr lang="ru-RU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оподаткування</a:t>
            </a:r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 на </a:t>
            </a:r>
            <a:r>
              <a:rPr lang="ru-RU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підприємстві</a:t>
            </a:r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Запорізької</a:t>
            </a:r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області</a:t>
            </a:r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endParaRPr lang="ru-RU" sz="3200" dirty="0"/>
          </a:p>
          <a:p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6802DA0-920B-4139-A371-79C1FF2D3B9F}"/>
              </a:ext>
            </a:extLst>
          </p:cNvPr>
          <p:cNvSpPr/>
          <p:nvPr/>
        </p:nvSpPr>
        <p:spPr>
          <a:xfrm>
            <a:off x="1287624" y="1145547"/>
            <a:ext cx="8602824" cy="7245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cap="all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Практичний досвід роботи</a:t>
            </a:r>
            <a:endParaRPr lang="ru-RU" sz="2800" b="1" i="1" cap="all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668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1146" y="0"/>
            <a:ext cx="9163352" cy="620167"/>
          </a:xfrm>
          <a:gradFill>
            <a:gsLst>
              <a:gs pos="1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Cambria" panose="02040503050406030204" pitchFamily="18" charset="0"/>
              </a:rPr>
              <a:t>Науково – педагогічна діяльність: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2513" y="1012874"/>
            <a:ext cx="10839100" cy="4162441"/>
          </a:xfrm>
          <a:gradFill>
            <a:gsLst>
              <a:gs pos="1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2400" i="1" dirty="0">
                <a:solidFill>
                  <a:schemeClr val="tx1"/>
                </a:solidFill>
                <a:latin typeface="Cambria" panose="02040503050406030204" pitchFamily="18" charset="0"/>
              </a:rPr>
              <a:t>Стаж роботи у закладах вищої освіти України 20 років (Запорізький інститут економіки та інформаційних технологій, Запорізька державна інженерна академія, Запорізький національний університет, Класичний приватний університет);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2400" i="1" dirty="0">
                <a:solidFill>
                  <a:schemeClr val="tx1"/>
                </a:solidFill>
                <a:latin typeface="Cambria" panose="02040503050406030204" pitchFamily="18" charset="0"/>
              </a:rPr>
              <a:t>Підготовка магістерських робіт з впровадженням результатів досліджень у практичну діяльність промислових підприємств регіону;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2400" i="1" dirty="0">
                <a:solidFill>
                  <a:schemeClr val="tx1"/>
                </a:solidFill>
                <a:latin typeface="Cambria" panose="02040503050406030204" pitchFamily="18" charset="0"/>
              </a:rPr>
              <a:t>Підготовка студентських конкурсних робіт з екологічного напряму;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2400" i="1" dirty="0">
                <a:solidFill>
                  <a:schemeClr val="tx1"/>
                </a:solidFill>
                <a:latin typeface="Cambria" panose="02040503050406030204" pitchFamily="18" charset="0"/>
              </a:rPr>
              <a:t>Викладання дисциплін: </a:t>
            </a:r>
            <a:r>
              <a:rPr lang="uk-UA" sz="2400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страхування, </a:t>
            </a:r>
            <a:r>
              <a:rPr lang="ru-RU" sz="2400" i="1" dirty="0" err="1">
                <a:latin typeface="Cambria" panose="02040503050406030204" pitchFamily="18" charset="0"/>
              </a:rPr>
              <a:t>фінансовий</a:t>
            </a:r>
            <a:r>
              <a:rPr lang="ru-RU" sz="2400" i="1" dirty="0">
                <a:latin typeface="Cambria" panose="02040503050406030204" pitchFamily="18" charset="0"/>
              </a:rPr>
              <a:t> менеджмент в </a:t>
            </a:r>
            <a:r>
              <a:rPr lang="ru-RU" sz="2400" i="1" dirty="0" err="1">
                <a:latin typeface="Cambria" panose="02040503050406030204" pitchFamily="18" charset="0"/>
              </a:rPr>
              <a:t>страхових</a:t>
            </a:r>
            <a:r>
              <a:rPr lang="ru-RU" sz="2400" i="1" dirty="0">
                <a:latin typeface="Cambria" panose="02040503050406030204" pitchFamily="18" charset="0"/>
              </a:rPr>
              <a:t> </a:t>
            </a:r>
            <a:r>
              <a:rPr lang="ru-RU" sz="2400" i="1" dirty="0" err="1" smtClean="0">
                <a:latin typeface="Cambria" panose="02040503050406030204" pitchFamily="18" charset="0"/>
              </a:rPr>
              <a:t>організаціях</a:t>
            </a:r>
            <a:r>
              <a:rPr lang="ru-RU" sz="2400" i="1" dirty="0" smtClean="0">
                <a:latin typeface="Cambria" panose="02040503050406030204" pitchFamily="18" charset="0"/>
              </a:rPr>
              <a:t>, </a:t>
            </a:r>
            <a:r>
              <a:rPr lang="uk-UA" sz="2400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страхові послуги, соціальне страхування</a:t>
            </a:r>
            <a:r>
              <a:rPr lang="uk-UA" sz="2400" i="1" dirty="0" smtClean="0">
                <a:latin typeface="Cambria" panose="02040503050406030204" pitchFamily="18" charset="0"/>
              </a:rPr>
              <a:t>, податкова система, податковий менеджмент </a:t>
            </a:r>
            <a:r>
              <a:rPr lang="uk-UA" sz="2400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та  </a:t>
            </a:r>
            <a:r>
              <a:rPr lang="uk-UA" sz="2400" i="1" dirty="0">
                <a:solidFill>
                  <a:schemeClr val="tx1"/>
                </a:solidFill>
                <a:latin typeface="Cambria" panose="02040503050406030204" pitchFamily="18" charset="0"/>
              </a:rPr>
              <a:t>ін.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uk-UA" sz="2400" i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uk-UA" sz="2400" i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uk-UA" sz="2400" i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uk-UA" sz="2400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130508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1764</TotalTime>
  <Words>234</Words>
  <Application>Microsoft Office PowerPoint</Application>
  <PresentationFormat>Широкоэкранный</PresentationFormat>
  <Paragraphs>34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Calibri</vt:lpstr>
      <vt:lpstr>Cambria</vt:lpstr>
      <vt:lpstr>Gill Sans MT</vt:lpstr>
      <vt:lpstr>Times New Roman</vt:lpstr>
      <vt:lpstr>Wingdings</vt:lpstr>
      <vt:lpstr>Галерея</vt:lpstr>
      <vt:lpstr>Відомості про автора  </vt:lpstr>
      <vt:lpstr>СІЛІНА ІРИНА ВАДИМІВНА – наукові напрями досліджень, практичний досвід, досвід науково – педагогічної діяльності</vt:lpstr>
      <vt:lpstr>ПРОДОВЖЕННЯ  СЛАЙДУ 2</vt:lpstr>
      <vt:lpstr>Науково – педагогічна діяльність: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ПІДПРИЄМНИЦЬКІ РИЗИКИ ВТРАТИ ФІНАНСОВОЇ БЕЗПЕКИ ПРОМИСЛОВИМИ ПІДПРИЄМСТВАМИ УКРАЇНИ</dc:title>
  <dc:creator>Buh</dc:creator>
  <cp:lastModifiedBy>Пользователь</cp:lastModifiedBy>
  <cp:revision>169</cp:revision>
  <dcterms:created xsi:type="dcterms:W3CDTF">2019-11-02T14:16:53Z</dcterms:created>
  <dcterms:modified xsi:type="dcterms:W3CDTF">2022-01-18T21:13:20Z</dcterms:modified>
</cp:coreProperties>
</file>