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52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3858-5D2D-4BA9-922D-EDB965DA4767}" type="datetimeFigureOut">
              <a:rPr lang="uk-UA" smtClean="0"/>
              <a:t>02.01.2021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6F854-F759-48A9-9AD5-F2FD5E7C3CF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92265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3858-5D2D-4BA9-922D-EDB965DA4767}" type="datetimeFigureOut">
              <a:rPr lang="uk-UA" smtClean="0"/>
              <a:t>02.01.2021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6F854-F759-48A9-9AD5-F2FD5E7C3CF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6706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3858-5D2D-4BA9-922D-EDB965DA4767}" type="datetimeFigureOut">
              <a:rPr lang="uk-UA" smtClean="0"/>
              <a:t>02.01.2021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6F854-F759-48A9-9AD5-F2FD5E7C3CF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4482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3858-5D2D-4BA9-922D-EDB965DA4767}" type="datetimeFigureOut">
              <a:rPr lang="uk-UA" smtClean="0"/>
              <a:t>02.01.2021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6F854-F759-48A9-9AD5-F2FD5E7C3CF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21677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3858-5D2D-4BA9-922D-EDB965DA4767}" type="datetimeFigureOut">
              <a:rPr lang="uk-UA" smtClean="0"/>
              <a:t>02.01.2021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6F854-F759-48A9-9AD5-F2FD5E7C3CF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34962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3858-5D2D-4BA9-922D-EDB965DA4767}" type="datetimeFigureOut">
              <a:rPr lang="uk-UA" smtClean="0"/>
              <a:t>02.01.2021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6F854-F759-48A9-9AD5-F2FD5E7C3CF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42293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3858-5D2D-4BA9-922D-EDB965DA4767}" type="datetimeFigureOut">
              <a:rPr lang="uk-UA" smtClean="0"/>
              <a:t>02.01.2021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6F854-F759-48A9-9AD5-F2FD5E7C3CF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4168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3858-5D2D-4BA9-922D-EDB965DA4767}" type="datetimeFigureOut">
              <a:rPr lang="uk-UA" smtClean="0"/>
              <a:t>02.01.2021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6F854-F759-48A9-9AD5-F2FD5E7C3CF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77310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3858-5D2D-4BA9-922D-EDB965DA4767}" type="datetimeFigureOut">
              <a:rPr lang="uk-UA" smtClean="0"/>
              <a:t>02.01.2021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6F854-F759-48A9-9AD5-F2FD5E7C3CF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62163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3858-5D2D-4BA9-922D-EDB965DA4767}" type="datetimeFigureOut">
              <a:rPr lang="uk-UA" smtClean="0"/>
              <a:t>02.01.2021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6F854-F759-48A9-9AD5-F2FD5E7C3CF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8741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3858-5D2D-4BA9-922D-EDB965DA4767}" type="datetimeFigureOut">
              <a:rPr lang="uk-UA" smtClean="0"/>
              <a:t>02.01.2021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6F854-F759-48A9-9AD5-F2FD5E7C3CF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5337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23858-5D2D-4BA9-922D-EDB965DA4767}" type="datetimeFigureOut">
              <a:rPr lang="uk-UA" smtClean="0"/>
              <a:t>02.01.2021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6F854-F759-48A9-9AD5-F2FD5E7C3CF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0718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Сучасні технології навчання іноземних </a:t>
            </a:r>
            <a:r>
              <a:rPr lang="uk-UA" dirty="0" smtClean="0"/>
              <a:t>мов: </a:t>
            </a:r>
            <a:r>
              <a:rPr lang="uk-UA" smtClean="0"/>
              <a:t>презентація курсу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19175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вмісту 7"/>
          <p:cNvSpPr>
            <a:spLocks noGrp="1"/>
          </p:cNvSpPr>
          <p:nvPr>
            <p:ph idx="1"/>
          </p:nvPr>
        </p:nvSpPr>
        <p:spPr>
          <a:xfrm>
            <a:off x="838200" y="225083"/>
            <a:ext cx="10515600" cy="5951880"/>
          </a:xfrm>
        </p:spPr>
        <p:txBody>
          <a:bodyPr/>
          <a:lstStyle/>
          <a:p>
            <a:pPr marL="0" indent="0">
              <a:buNone/>
            </a:pPr>
            <a:r>
              <a:rPr lang="uk-UA" b="1" dirty="0" smtClean="0"/>
              <a:t>Гру, як метод навчання, передачі досвіду старших поколінь молодшим, люди використовували з давнини. У сучасній школі, що робить ставку на активізацію та інтенсифікацію навчального процесу, ігрова діяльність використовується в наступних випадках:</a:t>
            </a:r>
          </a:p>
          <a:p>
            <a:r>
              <a:rPr lang="uk-UA" dirty="0" smtClean="0"/>
              <a:t>	в якості самостійного методу для освоєння певної теми;</a:t>
            </a:r>
          </a:p>
          <a:p>
            <a:r>
              <a:rPr lang="uk-UA" dirty="0" smtClean="0"/>
              <a:t>	як елемент (іноді досить істотний) якогось іншого методу;</a:t>
            </a:r>
          </a:p>
          <a:p>
            <a:r>
              <a:rPr lang="uk-UA" dirty="0" smtClean="0"/>
              <a:t>	в якості цілого уроку або його частини (введення, пояснення, закріплення контролю або вправи);</a:t>
            </a:r>
          </a:p>
          <a:p>
            <a:r>
              <a:rPr lang="uk-UA" dirty="0" smtClean="0"/>
              <a:t>	при організації позакласного заходу.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00112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вмісту 7"/>
          <p:cNvSpPr>
            <a:spLocks noGrp="1"/>
          </p:cNvSpPr>
          <p:nvPr>
            <p:ph idx="1"/>
          </p:nvPr>
        </p:nvSpPr>
        <p:spPr>
          <a:xfrm>
            <a:off x="838200" y="548640"/>
            <a:ext cx="10515600" cy="5628323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 smtClean="0"/>
              <a:t>Інформаційні технології в освіті сприяють не тільки розкриттю й розвитку індивідуальних здібностей учнів, активізації пізнавальної діяльності, а й формуванню інформаційної культури.</a:t>
            </a:r>
          </a:p>
          <a:p>
            <a:pPr marL="0" indent="0">
              <a:buNone/>
            </a:pPr>
            <a:r>
              <a:rPr lang="uk-UA" b="1" dirty="0" smtClean="0"/>
              <a:t>Комп’ютерні технології дозволяють:</a:t>
            </a:r>
          </a:p>
          <a:p>
            <a:r>
              <a:rPr lang="uk-UA" dirty="0" smtClean="0"/>
              <a:t>	забезпечити високу наочність навчального матеріалу;</a:t>
            </a:r>
          </a:p>
          <a:p>
            <a:r>
              <a:rPr lang="uk-UA" dirty="0" smtClean="0"/>
              <a:t>	впроваджувати як колективну, так і індивідуальну роботу учнів;</a:t>
            </a:r>
          </a:p>
          <a:p>
            <a:r>
              <a:rPr lang="uk-UA" dirty="0" smtClean="0"/>
              <a:t>	накопичувати методичні матеріали;</a:t>
            </a:r>
          </a:p>
          <a:p>
            <a:r>
              <a:rPr lang="uk-UA" dirty="0" smtClean="0"/>
              <a:t>	підвищувати рівень інформаційної культури й освіти людини інформаційного суспільства;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776325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38200" y="886265"/>
            <a:ext cx="10515600" cy="52906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600" dirty="0" smtClean="0"/>
              <a:t>Підсумовуючи все сказане, зазначимо, що актуальність розглянутих у роботі питань на сьогоднішній день є грандіозною. Викладання іноземної мови не стоїть на місці, невпинно розвивається з метою якнайкращого вивчення учнями іноземної мови.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3547968203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38200" y="562708"/>
            <a:ext cx="10515600" cy="5614255"/>
          </a:xfrm>
        </p:spPr>
        <p:txBody>
          <a:bodyPr/>
          <a:lstStyle/>
          <a:p>
            <a:r>
              <a:rPr lang="uk-UA" dirty="0" smtClean="0"/>
              <a:t>Модернізація структури і змісту шкільної </a:t>
            </a:r>
            <a:r>
              <a:rPr lang="uk-UA" dirty="0" err="1" smtClean="0"/>
              <a:t>мовної</a:t>
            </a:r>
            <a:r>
              <a:rPr lang="uk-UA" dirty="0" smtClean="0"/>
              <a:t> освіти підвищує вимоги до організації навчання іноземної мови як до фундаменту шкільного курсу з цього навчального предмета.</a:t>
            </a:r>
          </a:p>
          <a:p>
            <a:r>
              <a:rPr lang="uk-UA" dirty="0"/>
              <a:t>А</a:t>
            </a:r>
            <a:r>
              <a:rPr lang="uk-UA" dirty="0" smtClean="0"/>
              <a:t>ктуальність даного дослідження полягає у тому щоб запровадити сучасні те-</a:t>
            </a:r>
            <a:r>
              <a:rPr lang="uk-UA" dirty="0" err="1" smtClean="0"/>
              <a:t>хнології</a:t>
            </a:r>
            <a:r>
              <a:rPr lang="uk-UA" dirty="0" smtClean="0"/>
              <a:t> навчання іноземної мови у навчальних закладах та за їх допомогою забезпечити досягнення цілей навчання мови та оволодіння мовою.</a:t>
            </a:r>
          </a:p>
          <a:p>
            <a:r>
              <a:rPr lang="uk-UA" dirty="0" smtClean="0"/>
              <a:t>Метою курсової роботи є дослідження сучасних технологій у сфері навчання іноземних мов та застосування на практиці. А також з'ясувати наскільки такі технології навчання відповідають сучасним вимогам гуманізації освіти та </a:t>
            </a:r>
            <a:r>
              <a:rPr lang="uk-UA" dirty="0" err="1" smtClean="0"/>
              <a:t>пот-ребам</a:t>
            </a:r>
            <a:r>
              <a:rPr lang="uk-UA" dirty="0" smtClean="0"/>
              <a:t> суспільства, наскільки вмотивоване їх застосування під час уроків </a:t>
            </a:r>
            <a:r>
              <a:rPr lang="uk-UA" dirty="0" err="1" smtClean="0"/>
              <a:t>інозе-мної</a:t>
            </a:r>
            <a:r>
              <a:rPr lang="uk-UA" dirty="0" smtClean="0"/>
              <a:t> мови.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41796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latin typeface="Arial Black" panose="020B0A04020102020204" pitchFamily="34" charset="0"/>
              </a:rPr>
              <a:t>Сучасні технології навчання</a:t>
            </a:r>
            <a:endParaRPr lang="uk-UA" dirty="0">
              <a:latin typeface="Arial Black" panose="020B0A04020102020204" pitchFamily="34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Термін «технологія навчання» використовують для позначення сукупності прийомів роботи вчителя тобто способів його наукової організації праці, за допомогою яких забезпечується досягнення поставлених на </a:t>
            </a:r>
            <a:r>
              <a:rPr lang="uk-UA" dirty="0" err="1" smtClean="0"/>
              <a:t>уроці</a:t>
            </a:r>
            <a:r>
              <a:rPr lang="uk-UA" dirty="0" smtClean="0"/>
              <a:t> цілей </a:t>
            </a:r>
            <a:r>
              <a:rPr lang="uk-UA" dirty="0" err="1" smtClean="0"/>
              <a:t>нав-чання</a:t>
            </a:r>
            <a:r>
              <a:rPr lang="uk-UA" dirty="0" smtClean="0"/>
              <a:t> з найбільшою ефективністю за мінімально можливий для їх досягнення період часу.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2805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Педагогіка</a:t>
            </a:r>
            <a:r>
              <a:rPr lang="ru-RU" dirty="0" smtClean="0"/>
              <a:t> </a:t>
            </a:r>
            <a:r>
              <a:rPr lang="ru-RU" dirty="0" err="1" smtClean="0"/>
              <a:t>розглядає</a:t>
            </a:r>
            <a:r>
              <a:rPr lang="ru-RU" dirty="0" smtClean="0"/>
              <a:t> </a:t>
            </a:r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термін</a:t>
            </a:r>
            <a:r>
              <a:rPr lang="ru-RU" dirty="0" smtClean="0"/>
              <a:t> у таких аспектах як: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	</a:t>
            </a:r>
            <a:r>
              <a:rPr lang="ru-RU" dirty="0" err="1" smtClean="0"/>
              <a:t>педагогічні</a:t>
            </a:r>
            <a:r>
              <a:rPr lang="ru-RU" dirty="0" smtClean="0"/>
              <a:t> </a:t>
            </a:r>
            <a:r>
              <a:rPr lang="ru-RU" dirty="0" err="1" smtClean="0"/>
              <a:t>технології</a:t>
            </a:r>
            <a:r>
              <a:rPr lang="ru-RU" dirty="0" smtClean="0"/>
              <a:t>;</a:t>
            </a:r>
          </a:p>
          <a:p>
            <a:r>
              <a:rPr lang="ru-RU" dirty="0" smtClean="0"/>
              <a:t>	</a:t>
            </a:r>
            <a:r>
              <a:rPr lang="ru-RU" dirty="0" err="1" smtClean="0"/>
              <a:t>технології</a:t>
            </a:r>
            <a:r>
              <a:rPr lang="ru-RU" dirty="0" smtClean="0"/>
              <a:t> </a:t>
            </a:r>
            <a:r>
              <a:rPr lang="ru-RU" dirty="0" err="1" smtClean="0"/>
              <a:t>навчання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	</a:t>
            </a:r>
            <a:r>
              <a:rPr lang="ru-RU" dirty="0" err="1" smtClean="0"/>
              <a:t>технології</a:t>
            </a:r>
            <a:r>
              <a:rPr lang="ru-RU" dirty="0" smtClean="0"/>
              <a:t> </a:t>
            </a:r>
            <a:r>
              <a:rPr lang="ru-RU" dirty="0" err="1" smtClean="0"/>
              <a:t>виховання</a:t>
            </a:r>
            <a:r>
              <a:rPr lang="ru-RU" dirty="0" smtClean="0"/>
              <a:t>; </a:t>
            </a:r>
          </a:p>
          <a:p>
            <a:r>
              <a:rPr lang="ru-RU" dirty="0" smtClean="0"/>
              <a:t>	</a:t>
            </a:r>
            <a:r>
              <a:rPr lang="ru-RU" dirty="0" err="1" smtClean="0"/>
              <a:t>навчальні</a:t>
            </a:r>
            <a:r>
              <a:rPr lang="ru-RU" dirty="0" smtClean="0"/>
              <a:t> </a:t>
            </a:r>
            <a:r>
              <a:rPr lang="ru-RU" dirty="0" err="1" smtClean="0"/>
              <a:t>технології</a:t>
            </a:r>
            <a:r>
              <a:rPr lang="ru-RU" dirty="0" smtClean="0"/>
              <a:t>;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4963005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38200" y="422031"/>
            <a:ext cx="10515600" cy="5754932"/>
          </a:xfrm>
        </p:spPr>
        <p:txBody>
          <a:bodyPr/>
          <a:lstStyle/>
          <a:p>
            <a:pPr marL="0" indent="0" algn="ctr">
              <a:buNone/>
            </a:pPr>
            <a:r>
              <a:rPr lang="uk-UA" sz="3600" dirty="0" smtClean="0"/>
              <a:t>У сучасній віковій психології прийнято виділяти наступні основні періоди роз-витку школяра :</a:t>
            </a:r>
          </a:p>
          <a:p>
            <a:pPr marL="0" indent="0" algn="ctr">
              <a:buNone/>
            </a:pPr>
            <a:endParaRPr lang="uk-UA" sz="3600" dirty="0" smtClean="0"/>
          </a:p>
          <a:p>
            <a:r>
              <a:rPr lang="uk-UA" dirty="0" smtClean="0"/>
              <a:t>1) молодший шкільний вік ( від 7 до 11 років);</a:t>
            </a:r>
          </a:p>
          <a:p>
            <a:r>
              <a:rPr lang="uk-UA" dirty="0" smtClean="0"/>
              <a:t>2) підлітковий вік (від 11 до 15 років);</a:t>
            </a:r>
          </a:p>
          <a:p>
            <a:r>
              <a:rPr lang="uk-UA" dirty="0" smtClean="0"/>
              <a:t>3)старший шкільний вік (від 15 до 18 років);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617514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>
                <a:latin typeface="Arial Black" panose="020B0A04020102020204" pitchFamily="34" charset="0"/>
              </a:rPr>
              <a:t>Інтерактивні</a:t>
            </a:r>
            <a:r>
              <a:rPr lang="ru-RU" dirty="0" smtClean="0">
                <a:latin typeface="Arial Black" panose="020B0A04020102020204" pitchFamily="34" charset="0"/>
              </a:rPr>
              <a:t> </a:t>
            </a:r>
            <a:r>
              <a:rPr lang="ru-RU" dirty="0" err="1" smtClean="0">
                <a:latin typeface="Arial Black" panose="020B0A04020102020204" pitchFamily="34" charset="0"/>
              </a:rPr>
              <a:t>технології</a:t>
            </a:r>
            <a:r>
              <a:rPr lang="ru-RU" dirty="0" smtClean="0">
                <a:latin typeface="Arial Black" panose="020B0A04020102020204" pitchFamily="34" charset="0"/>
              </a:rPr>
              <a:t> </a:t>
            </a:r>
            <a:r>
              <a:rPr lang="ru-RU" dirty="0" err="1" smtClean="0">
                <a:latin typeface="Arial Black" panose="020B0A04020102020204" pitchFamily="34" charset="0"/>
              </a:rPr>
              <a:t>навчання</a:t>
            </a:r>
            <a:r>
              <a:rPr lang="ru-RU" dirty="0" smtClean="0">
                <a:latin typeface="Arial Black" panose="020B0A04020102020204" pitchFamily="34" charset="0"/>
              </a:rPr>
              <a:t> </a:t>
            </a:r>
            <a:r>
              <a:rPr lang="ru-RU" dirty="0" err="1" smtClean="0">
                <a:latin typeface="Arial Black" panose="020B0A04020102020204" pitchFamily="34" charset="0"/>
              </a:rPr>
              <a:t>іноземної</a:t>
            </a:r>
            <a:r>
              <a:rPr lang="ru-RU" dirty="0" smtClean="0">
                <a:latin typeface="Arial Black" panose="020B0A04020102020204" pitchFamily="34" charset="0"/>
              </a:rPr>
              <a:t> </a:t>
            </a:r>
            <a:r>
              <a:rPr lang="ru-RU" dirty="0" err="1" smtClean="0">
                <a:latin typeface="Arial Black" panose="020B0A04020102020204" pitchFamily="34" charset="0"/>
              </a:rPr>
              <a:t>мови</a:t>
            </a:r>
            <a:endParaRPr lang="uk-UA" dirty="0">
              <a:latin typeface="Arial Black" panose="020B0A04020102020204" pitchFamily="34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 Інтерактивний (від  </a:t>
            </a:r>
            <a:r>
              <a:rPr lang="uk-UA" dirty="0" err="1" smtClean="0"/>
              <a:t>англ</a:t>
            </a:r>
            <a:r>
              <a:rPr lang="uk-UA" dirty="0" smtClean="0"/>
              <a:t>.  </a:t>
            </a:r>
            <a:r>
              <a:rPr lang="en-US" dirty="0" smtClean="0"/>
              <a:t>interaction  -  </a:t>
            </a:r>
            <a:r>
              <a:rPr lang="uk-UA" dirty="0" smtClean="0"/>
              <a:t>взаємодія) – той, що базується  на взаємодії; означає наявність зворотного зв'язку між педагогом та учнями. Інтерактивне навчання – це такий вид діяльності, що передбачає взаємодію учня з навчальним середовищем, яке слугує джерелом засвоюваного ним досвіду.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8627234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38200" y="436098"/>
            <a:ext cx="10515600" cy="5740865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 smtClean="0"/>
              <a:t>У  порівнянні  з  традиційними  методами,  перевагами  інтерактивного навчання є: </a:t>
            </a:r>
          </a:p>
          <a:p>
            <a:r>
              <a:rPr lang="uk-UA" dirty="0" smtClean="0"/>
              <a:t>участь у роботі всіх учнів класу; </a:t>
            </a:r>
          </a:p>
          <a:p>
            <a:r>
              <a:rPr lang="uk-UA" dirty="0" smtClean="0"/>
              <a:t>формування вміння працювати у команді; </a:t>
            </a:r>
          </a:p>
          <a:p>
            <a:r>
              <a:rPr lang="uk-UA" dirty="0" smtClean="0"/>
              <a:t>вироблення доброзичливого ставлення до опонента;</a:t>
            </a:r>
          </a:p>
          <a:p>
            <a:r>
              <a:rPr lang="uk-UA" dirty="0" smtClean="0"/>
              <a:t>можливість висловлювати власну думку; </a:t>
            </a:r>
          </a:p>
          <a:p>
            <a:r>
              <a:rPr lang="uk-UA" dirty="0" smtClean="0"/>
              <a:t>створення «ситуації успіху»; </a:t>
            </a:r>
          </a:p>
          <a:p>
            <a:r>
              <a:rPr lang="uk-UA" dirty="0" smtClean="0"/>
              <a:t>можливість  засвоєння  великої  кількості матеріалу за короткий проміжок часу;</a:t>
            </a:r>
          </a:p>
          <a:p>
            <a:r>
              <a:rPr lang="uk-UA" dirty="0" smtClean="0"/>
              <a:t> формування навичок толерантного спілкування;</a:t>
            </a:r>
          </a:p>
          <a:p>
            <a:r>
              <a:rPr lang="uk-UA" dirty="0" smtClean="0"/>
              <a:t> уміння аргументувати свою думку, знаходити альтернативне рішення проблеми.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93824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sz="half" idx="2"/>
          </p:nvPr>
        </p:nvSpPr>
        <p:spPr>
          <a:xfrm>
            <a:off x="839788" y="576775"/>
            <a:ext cx="5157787" cy="56128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 smtClean="0"/>
              <a:t>Під  час  вивчення  іноземної  мови, ефективними є такі інтерактивні технології навчання, як :</a:t>
            </a:r>
          </a:p>
          <a:p>
            <a:r>
              <a:rPr lang="uk-UA" dirty="0" smtClean="0"/>
              <a:t>робота в парах, </a:t>
            </a:r>
          </a:p>
          <a:p>
            <a:r>
              <a:rPr lang="uk-UA" dirty="0" smtClean="0"/>
              <a:t>трійках, </a:t>
            </a:r>
          </a:p>
          <a:p>
            <a:r>
              <a:rPr lang="uk-UA" dirty="0" smtClean="0"/>
              <a:t>змінювані трійки, </a:t>
            </a:r>
          </a:p>
          <a:p>
            <a:r>
              <a:rPr lang="uk-UA" dirty="0" smtClean="0"/>
              <a:t>«карусель», </a:t>
            </a:r>
          </a:p>
          <a:p>
            <a:r>
              <a:rPr lang="uk-UA" dirty="0" smtClean="0"/>
              <a:t>«акваріум»,  </a:t>
            </a:r>
          </a:p>
          <a:p>
            <a:r>
              <a:rPr lang="uk-UA" dirty="0" smtClean="0"/>
              <a:t>«велике коло»,</a:t>
            </a:r>
          </a:p>
        </p:txBody>
      </p:sp>
      <p:sp>
        <p:nvSpPr>
          <p:cNvPr id="7" name="Місце для вмісту 6"/>
          <p:cNvSpPr>
            <a:spLocks noGrp="1"/>
          </p:cNvSpPr>
          <p:nvPr>
            <p:ph sz="quarter" idx="4"/>
          </p:nvPr>
        </p:nvSpPr>
        <p:spPr>
          <a:xfrm>
            <a:off x="6172200" y="576775"/>
            <a:ext cx="5183188" cy="5612888"/>
          </a:xfrm>
        </p:spPr>
        <p:txBody>
          <a:bodyPr>
            <a:normAutofit/>
          </a:bodyPr>
          <a:lstStyle/>
          <a:p>
            <a:r>
              <a:rPr lang="uk-UA" dirty="0" smtClean="0"/>
              <a:t> «мікрофон», </a:t>
            </a:r>
          </a:p>
          <a:p>
            <a:r>
              <a:rPr lang="uk-UA" dirty="0" smtClean="0"/>
              <a:t>незакінчені речення,</a:t>
            </a:r>
          </a:p>
          <a:p>
            <a:r>
              <a:rPr lang="uk-UA" dirty="0" smtClean="0"/>
              <a:t> «мозковий штурм», </a:t>
            </a:r>
          </a:p>
          <a:p>
            <a:r>
              <a:rPr lang="uk-UA" dirty="0" smtClean="0"/>
              <a:t> аналіз проблеми, </a:t>
            </a:r>
          </a:p>
          <a:p>
            <a:r>
              <a:rPr lang="uk-UA" dirty="0" smtClean="0"/>
              <a:t>«мозаїка», </a:t>
            </a:r>
          </a:p>
          <a:p>
            <a:r>
              <a:rPr lang="uk-UA" dirty="0" smtClean="0"/>
              <a:t>коло ідей, </a:t>
            </a:r>
          </a:p>
          <a:p>
            <a:r>
              <a:rPr lang="uk-UA" dirty="0" smtClean="0"/>
              <a:t>розігрування ситуації в ролях (рольова гра, імітація),</a:t>
            </a:r>
          </a:p>
          <a:p>
            <a:r>
              <a:rPr lang="uk-UA" dirty="0" smtClean="0"/>
              <a:t> дискусія, </a:t>
            </a:r>
          </a:p>
          <a:p>
            <a:r>
              <a:rPr lang="uk-UA" dirty="0" smtClean="0"/>
              <a:t>ток-шоу тощо.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1292644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вмісту 7"/>
          <p:cNvSpPr>
            <a:spLocks noGrp="1"/>
          </p:cNvSpPr>
          <p:nvPr>
            <p:ph idx="1"/>
          </p:nvPr>
        </p:nvSpPr>
        <p:spPr>
          <a:xfrm>
            <a:off x="838200" y="407963"/>
            <a:ext cx="10515600" cy="5769000"/>
          </a:xfrm>
        </p:spPr>
        <p:txBody>
          <a:bodyPr>
            <a:normAutofit lnSpcReduction="10000"/>
          </a:bodyPr>
          <a:lstStyle/>
          <a:p>
            <a:r>
              <a:rPr lang="uk-UA" dirty="0" smtClean="0"/>
              <a:t>Метод проектів - це система навчання, за якої учні здобувають знання і уміння в процесі планування і виконання конкретних завдань, що поступово </a:t>
            </a:r>
            <a:r>
              <a:rPr lang="uk-UA" dirty="0" err="1" smtClean="0"/>
              <a:t>ускладнюються</a:t>
            </a:r>
            <a:r>
              <a:rPr lang="uk-UA" dirty="0" smtClean="0"/>
              <a:t>; це комплекс пошукових, дослідницьких, графічних та інших видів робіт, виконаних з метою практичного або теоретичного розв’язання важливої проблеми.</a:t>
            </a:r>
          </a:p>
          <a:p>
            <a:r>
              <a:rPr lang="uk-UA" dirty="0" smtClean="0"/>
              <a:t> Існують такі типи проектів: інформаційні та дослідні (письмові доповіді, </a:t>
            </a:r>
            <a:r>
              <a:rPr lang="uk-UA" dirty="0" err="1" smtClean="0"/>
              <a:t>кла-сна</a:t>
            </a:r>
            <a:r>
              <a:rPr lang="uk-UA" dirty="0" smtClean="0"/>
              <a:t> вистава («</a:t>
            </a:r>
            <a:r>
              <a:rPr lang="en-US" dirty="0" smtClean="0"/>
              <a:t>My Pet», «My Letter to an English Pen Friend», «</a:t>
            </a:r>
            <a:r>
              <a:rPr lang="en-US" dirty="0" err="1" smtClean="0"/>
              <a:t>Meine</a:t>
            </a:r>
            <a:r>
              <a:rPr lang="en-US" dirty="0" smtClean="0"/>
              <a:t> </a:t>
            </a:r>
            <a:r>
              <a:rPr lang="en-US" dirty="0" err="1" smtClean="0"/>
              <a:t>Familie</a:t>
            </a:r>
            <a:r>
              <a:rPr lang="en-US" dirty="0" smtClean="0"/>
              <a:t>», «Das </a:t>
            </a:r>
            <a:r>
              <a:rPr lang="en-US" dirty="0" err="1" smtClean="0"/>
              <a:t>ist</a:t>
            </a:r>
            <a:r>
              <a:rPr lang="en-US" dirty="0" smtClean="0"/>
              <a:t> </a:t>
            </a:r>
            <a:r>
              <a:rPr lang="en-US" dirty="0" err="1" smtClean="0"/>
              <a:t>unsere</a:t>
            </a:r>
            <a:r>
              <a:rPr lang="en-US" dirty="0" smtClean="0"/>
              <a:t> </a:t>
            </a:r>
            <a:r>
              <a:rPr lang="en-US" dirty="0" err="1" smtClean="0"/>
              <a:t>Schule</a:t>
            </a:r>
            <a:r>
              <a:rPr lang="en-US" dirty="0" smtClean="0"/>
              <a:t>»),</a:t>
            </a:r>
            <a:r>
              <a:rPr lang="uk-UA" dirty="0" smtClean="0"/>
              <a:t>оглядові проекти (класні вистави, що супроводжуються повідомленнями, фотографіями, схемами, різноманітними доповідями </a:t>
            </a:r>
            <a:r>
              <a:rPr lang="uk-UA" dirty="0" err="1" smtClean="0"/>
              <a:t>оглядо-вого</a:t>
            </a:r>
            <a:r>
              <a:rPr lang="uk-UA" dirty="0" smtClean="0"/>
              <a:t> характеру («</a:t>
            </a:r>
            <a:r>
              <a:rPr lang="en-US" dirty="0" smtClean="0"/>
              <a:t>Merry Christmas», «Mother Goose Party», «Die </a:t>
            </a:r>
            <a:r>
              <a:rPr lang="en-US" dirty="0" err="1" smtClean="0"/>
              <a:t>Massenmedien</a:t>
            </a:r>
            <a:r>
              <a:rPr lang="en-US" dirty="0" smtClean="0"/>
              <a:t>», «</a:t>
            </a:r>
            <a:r>
              <a:rPr lang="en-US" dirty="0" err="1" smtClean="0"/>
              <a:t>Ich</a:t>
            </a:r>
            <a:r>
              <a:rPr lang="en-US" dirty="0" smtClean="0"/>
              <a:t> </a:t>
            </a:r>
            <a:r>
              <a:rPr lang="en-US" dirty="0" err="1" smtClean="0"/>
              <a:t>wandere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so </a:t>
            </a:r>
            <a:r>
              <a:rPr lang="en-US" dirty="0" err="1" smtClean="0"/>
              <a:t>gerne</a:t>
            </a:r>
            <a:r>
              <a:rPr lang="en-US" dirty="0" smtClean="0"/>
              <a:t>») </a:t>
            </a:r>
            <a:r>
              <a:rPr lang="uk-UA" dirty="0" smtClean="0"/>
              <a:t>організаційні проекти, проекти-презентації (організація роботи англійського клубу, проведення вечорів, КВК, інсценування п’єси тощо(«</a:t>
            </a:r>
            <a:r>
              <a:rPr lang="en-US" dirty="0" smtClean="0"/>
              <a:t>Let’s Make Lunch Together», «At the Shop», «Deutsche </a:t>
            </a:r>
            <a:r>
              <a:rPr lang="en-US" dirty="0" err="1" smtClean="0"/>
              <a:t>Sehenswürdigkeiten</a:t>
            </a:r>
            <a:r>
              <a:rPr lang="en-US" dirty="0" smtClean="0"/>
              <a:t>», «</a:t>
            </a:r>
            <a:r>
              <a:rPr lang="en-US" dirty="0" err="1" smtClean="0"/>
              <a:t>Bekannte</a:t>
            </a:r>
            <a:r>
              <a:rPr lang="en-US" dirty="0" smtClean="0"/>
              <a:t> deutsche </a:t>
            </a:r>
            <a:r>
              <a:rPr lang="en-US" dirty="0" err="1" smtClean="0"/>
              <a:t>Interpreten</a:t>
            </a:r>
            <a:r>
              <a:rPr lang="en-US" dirty="0" smtClean="0"/>
              <a:t>»).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20837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660</Words>
  <Application>Microsoft Office PowerPoint</Application>
  <PresentationFormat>Широкоэкранный</PresentationFormat>
  <Paragraphs>57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Arial Black</vt:lpstr>
      <vt:lpstr>Calibri</vt:lpstr>
      <vt:lpstr>Calibri Light</vt:lpstr>
      <vt:lpstr>Тема Office</vt:lpstr>
      <vt:lpstr>Сучасні технології навчання іноземних мов: презентація курсу</vt:lpstr>
      <vt:lpstr>Презентация PowerPoint</vt:lpstr>
      <vt:lpstr>Сучасні технології навчання</vt:lpstr>
      <vt:lpstr>Педагогіка розглядає цей термін у таких аспектах як:</vt:lpstr>
      <vt:lpstr>Презентация PowerPoint</vt:lpstr>
      <vt:lpstr>Інтерактивні технології навчання іноземної мови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Сучасні технології навчання</dc:title>
  <dc:creator>Користувач</dc:creator>
  <cp:lastModifiedBy>USER</cp:lastModifiedBy>
  <cp:revision>4</cp:revision>
  <dcterms:created xsi:type="dcterms:W3CDTF">2015-12-17T10:08:27Z</dcterms:created>
  <dcterms:modified xsi:type="dcterms:W3CDTF">2021-01-02T11:22:34Z</dcterms:modified>
</cp:coreProperties>
</file>