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33"/>
  </p:notesMasterIdLst>
  <p:sldIdLst>
    <p:sldId id="256" r:id="rId2"/>
    <p:sldId id="257"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Lst>
  <p:sldSz cx="9144000" cy="5143500" type="screen16x9"/>
  <p:notesSz cx="6858000" cy="9144000"/>
  <p:embeddedFontLst>
    <p:embeddedFont>
      <p:font typeface="Arvo" panose="020B0604020202020204" charset="0"/>
      <p:regular r:id="rId34"/>
      <p:bold r:id="rId35"/>
      <p:italic r:id="rId36"/>
      <p:boldItalic r:id="rId37"/>
    </p:embeddedFont>
    <p:embeddedFont>
      <p:font typeface="Roboto Condensed Light" panose="020B0604020202020204" charset="0"/>
      <p:regular r:id="rId38"/>
      <p:bold r:id="rId39"/>
      <p:italic r:id="rId40"/>
      <p:boldItalic r:id="rId41"/>
    </p:embeddedFont>
    <p:embeddedFont>
      <p:font typeface="Roboto Condensed" panose="020B0604020202020204" charset="0"/>
      <p:regular r:id="rId42"/>
      <p:bold r:id="rId43"/>
      <p:italic r:id="rId44"/>
      <p:boldItalic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25D08E4-4CB9-4A25-91DF-C19B82DA8EF8}">
  <a:tblStyle styleId="{025D08E4-4CB9-4A25-91DF-C19B82DA8EF8}"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font" Target="fonts/font10.fntdata"/><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83572591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4412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9127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2439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3739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6478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0278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79637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2388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62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0888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0262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9988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06544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90121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5757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58357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8904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8327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55518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11862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264495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249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81384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65616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5477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5726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187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6928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0935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2640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537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657775"/>
            <a:ext cx="1299300" cy="4329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nvGrpSpPr>
          <p:cNvPr id="11" name="Google Shape;11;p2"/>
          <p:cNvGrpSpPr/>
          <p:nvPr/>
        </p:nvGrpSpPr>
        <p:grpSpPr>
          <a:xfrm>
            <a:off x="0" y="-7088"/>
            <a:ext cx="8661398" cy="5150588"/>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nvGrpSpPr>
          <p:cNvPr id="14" name="Google Shape;14;p2"/>
          <p:cNvGrpSpPr/>
          <p:nvPr/>
        </p:nvGrpSpPr>
        <p:grpSpPr>
          <a:xfrm rot="10800000" flipH="1">
            <a:off x="1" y="1090763"/>
            <a:ext cx="8847502" cy="2961975"/>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nvGrpSpPr>
          <p:cNvPr id="17" name="Google Shape;17;p2"/>
          <p:cNvGrpSpPr/>
          <p:nvPr/>
        </p:nvGrpSpPr>
        <p:grpSpPr>
          <a:xfrm>
            <a:off x="3677236" y="4278349"/>
            <a:ext cx="5480829" cy="432996"/>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 name="Google Shape;22;p2"/>
          <p:cNvSpPr txBox="1">
            <a:spLocks noGrp="1"/>
          </p:cNvSpPr>
          <p:nvPr>
            <p:ph type="ctrTitle"/>
          </p:nvPr>
        </p:nvSpPr>
        <p:spPr>
          <a:xfrm>
            <a:off x="685800" y="1090750"/>
            <a:ext cx="5367900" cy="29619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81"/>
        <p:cNvGrpSpPr/>
        <p:nvPr/>
      </p:nvGrpSpPr>
      <p:grpSpPr>
        <a:xfrm>
          <a:off x="0" y="0"/>
          <a:ext cx="0" cy="0"/>
          <a:chOff x="0" y="0"/>
          <a:chExt cx="0" cy="0"/>
        </a:xfrm>
      </p:grpSpPr>
      <p:grpSp>
        <p:nvGrpSpPr>
          <p:cNvPr id="82" name="Google Shape;82;p6"/>
          <p:cNvGrpSpPr/>
          <p:nvPr/>
        </p:nvGrpSpPr>
        <p:grpSpPr>
          <a:xfrm>
            <a:off x="-4" y="40"/>
            <a:ext cx="7072430" cy="1327315"/>
            <a:chOff x="-4" y="40"/>
            <a:chExt cx="7072430" cy="1327315"/>
          </a:xfrm>
        </p:grpSpPr>
        <p:sp>
          <p:nvSpPr>
            <p:cNvPr id="83" name="Google Shape;83;p6"/>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nvGrpSpPr>
            <p:cNvPr id="84" name="Google Shape;84;p6"/>
            <p:cNvGrpSpPr/>
            <p:nvPr/>
          </p:nvGrpSpPr>
          <p:grpSpPr>
            <a:xfrm rot="10800000" flipH="1">
              <a:off x="3" y="40"/>
              <a:ext cx="6756168" cy="1327315"/>
              <a:chOff x="-2168138" y="330075"/>
              <a:chExt cx="8650663" cy="1699506"/>
            </a:xfrm>
          </p:grpSpPr>
          <p:sp>
            <p:nvSpPr>
              <p:cNvPr id="85" name="Google Shape;85;p6"/>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sp>
            <p:nvSpPr>
              <p:cNvPr id="86" name="Google Shape;86;p6"/>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nvGrpSpPr>
            <p:cNvPr id="87" name="Google Shape;87;p6"/>
            <p:cNvGrpSpPr/>
            <p:nvPr/>
          </p:nvGrpSpPr>
          <p:grpSpPr>
            <a:xfrm rot="10800000" flipH="1">
              <a:off x="-4" y="381007"/>
              <a:ext cx="7072430" cy="771744"/>
              <a:chOff x="-9092084" y="330075"/>
              <a:chExt cx="15574609" cy="1699501"/>
            </a:xfrm>
          </p:grpSpPr>
          <p:sp>
            <p:nvSpPr>
              <p:cNvPr id="88" name="Google Shape;88;p6"/>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sp>
            <p:nvSpPr>
              <p:cNvPr id="89" name="Google Shape;89;p6"/>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grpSp>
        <p:nvGrpSpPr>
          <p:cNvPr id="90" name="Google Shape;90;p6"/>
          <p:cNvGrpSpPr/>
          <p:nvPr/>
        </p:nvGrpSpPr>
        <p:grpSpPr>
          <a:xfrm>
            <a:off x="6946842" y="4472723"/>
            <a:ext cx="2202830" cy="670795"/>
            <a:chOff x="5575242" y="4472723"/>
            <a:chExt cx="2202830" cy="670795"/>
          </a:xfrm>
        </p:grpSpPr>
        <p:sp>
          <p:nvSpPr>
            <p:cNvPr id="91" name="Google Shape;91;p6"/>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 name="Google Shape;92;p6"/>
            <p:cNvGrpSpPr/>
            <p:nvPr/>
          </p:nvGrpSpPr>
          <p:grpSpPr>
            <a:xfrm flipH="1">
              <a:off x="5734850" y="4472723"/>
              <a:ext cx="2040837" cy="670795"/>
              <a:chOff x="1297954" y="330075"/>
              <a:chExt cx="5169293" cy="1699506"/>
            </a:xfrm>
          </p:grpSpPr>
          <p:sp>
            <p:nvSpPr>
              <p:cNvPr id="93" name="Google Shape;93;p6"/>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6"/>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6"/>
            <p:cNvGrpSpPr/>
            <p:nvPr/>
          </p:nvGrpSpPr>
          <p:grpSpPr>
            <a:xfrm flipH="1">
              <a:off x="5578209" y="4646738"/>
              <a:ext cx="2199863" cy="304563"/>
              <a:chOff x="-5827153" y="330075"/>
              <a:chExt cx="12276019" cy="1699569"/>
            </a:xfrm>
          </p:grpSpPr>
          <p:sp>
            <p:nvSpPr>
              <p:cNvPr id="96" name="Google Shape;96;p6"/>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8" name="Google Shape;98;p6"/>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99" name="Google Shape;99;p6"/>
          <p:cNvSpPr txBox="1">
            <a:spLocks noGrp="1"/>
          </p:cNvSpPr>
          <p:nvPr>
            <p:ph type="body" idx="1"/>
          </p:nvPr>
        </p:nvSpPr>
        <p:spPr>
          <a:xfrm>
            <a:off x="814275" y="1537988"/>
            <a:ext cx="3378300" cy="27243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endParaRPr/>
          </a:p>
        </p:txBody>
      </p:sp>
      <p:sp>
        <p:nvSpPr>
          <p:cNvPr id="100" name="Google Shape;100;p6"/>
          <p:cNvSpPr txBox="1">
            <a:spLocks noGrp="1"/>
          </p:cNvSpPr>
          <p:nvPr>
            <p:ph type="body" idx="2"/>
          </p:nvPr>
        </p:nvSpPr>
        <p:spPr>
          <a:xfrm>
            <a:off x="4396123" y="1537988"/>
            <a:ext cx="3378300" cy="27243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endParaRPr/>
          </a:p>
        </p:txBody>
      </p:sp>
      <p:sp>
        <p:nvSpPr>
          <p:cNvPr id="101" name="Google Shape;101;p6"/>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327350"/>
            <a:ext cx="6132600" cy="31455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4636500"/>
            <a:ext cx="1487400" cy="3156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1"/>
          <p:cNvSpPr txBox="1">
            <a:spLocks noGrp="1"/>
          </p:cNvSpPr>
          <p:nvPr>
            <p:ph type="ctrTitle"/>
          </p:nvPr>
        </p:nvSpPr>
        <p:spPr>
          <a:xfrm>
            <a:off x="685799" y="1090750"/>
            <a:ext cx="5466283" cy="2961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uk-UA" sz="3200" dirty="0" smtClean="0"/>
              <a:t>Обґрунтована теорія (</a:t>
            </a:r>
            <a:r>
              <a:rPr lang="en-US" sz="3200" dirty="0" smtClean="0"/>
              <a:t>grounded theory) </a:t>
            </a:r>
            <a:r>
              <a:rPr lang="uk-UA" sz="3200" dirty="0" smtClean="0"/>
              <a:t>як метод збору та аналізу даних в якісній стратегії</a:t>
            </a:r>
            <a:endParaRP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t>Історія методу</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tabLst>
                <a:tab pos="540385" algn="l"/>
              </a:tabLst>
            </a:pPr>
            <a:r>
              <a:rPr lang="uk-UA" sz="1800" dirty="0">
                <a:latin typeface="Times New Roman" panose="02020603050405020304" pitchFamily="18" charset="0"/>
                <a:ea typeface="Times New Roman" panose="02020603050405020304" pitchFamily="18" charset="0"/>
              </a:rPr>
              <a:t>Обгрунтована теорія як методологія спочатку розроблялась двома соціологами: Барні Глезером і Ансельмом Страуссом.</a:t>
            </a:r>
          </a:p>
          <a:p>
            <a:pPr indent="450215" algn="just">
              <a:tabLst>
                <a:tab pos="540385" algn="l"/>
              </a:tabLst>
            </a:pPr>
            <a:r>
              <a:rPr lang="uk-UA" sz="1800" dirty="0">
                <a:latin typeface="Times New Roman" panose="02020603050405020304" pitchFamily="18" charset="0"/>
                <a:ea typeface="Times New Roman" panose="02020603050405020304" pitchFamily="18" charset="0"/>
              </a:rPr>
              <a:t>Незважаючи на те, що вони виходили з різних філософських і дослідницьких передумов, їх </a:t>
            </a:r>
            <a:r>
              <a:rPr lang="uk-UA" sz="1800" dirty="0" smtClean="0">
                <a:latin typeface="Times New Roman" panose="02020603050405020304" pitchFamily="18" charset="0"/>
                <a:ea typeface="Times New Roman" panose="02020603050405020304" pitchFamily="18" charset="0"/>
              </a:rPr>
              <a:t>внески </a:t>
            </a:r>
            <a:r>
              <a:rPr lang="uk-UA" sz="1800" dirty="0">
                <a:latin typeface="Times New Roman" panose="02020603050405020304" pitchFamily="18" charset="0"/>
                <a:ea typeface="Times New Roman" panose="02020603050405020304" pitchFamily="18" charset="0"/>
              </a:rPr>
              <a:t>були однаково важливі. Вони працювали в дуже тісній співпраці над розробкою технік аналізу якісних даних.</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20168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t>Історія методу</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95098" y="1200267"/>
            <a:ext cx="8719718" cy="3268098"/>
          </a:xfrm>
        </p:spPr>
        <p:txBody>
          <a:bodyPr/>
          <a:lstStyle/>
          <a:p>
            <a:pPr indent="450215" algn="just">
              <a:spcBef>
                <a:spcPts val="0"/>
              </a:spcBef>
              <a:tabLst>
                <a:tab pos="540385" algn="l"/>
              </a:tabLst>
            </a:pPr>
            <a:r>
              <a:rPr lang="uk-UA" sz="1600" b="1" u="sng" dirty="0">
                <a:latin typeface="Times New Roman" panose="02020603050405020304" pitchFamily="18" charset="0"/>
                <a:ea typeface="Times New Roman" panose="02020603050405020304" pitchFamily="18" charset="0"/>
              </a:rPr>
              <a:t>Ансельм Страус</a:t>
            </a:r>
            <a:r>
              <a:rPr lang="uk-UA" sz="1600" dirty="0">
                <a:latin typeface="Times New Roman" panose="02020603050405020304" pitchFamily="18" charset="0"/>
                <a:ea typeface="Times New Roman" panose="02020603050405020304" pitchFamily="18" charset="0"/>
              </a:rPr>
              <a:t> - випускник Чиказького університету. Цей університет має довгу історію і сильні традиції в області якісних досліджень. У той час він перебував також під впливом праць </a:t>
            </a:r>
            <a:r>
              <a:rPr lang="uk-UA" sz="1600" dirty="0" err="1">
                <a:latin typeface="Times New Roman" panose="02020603050405020304" pitchFamily="18" charset="0"/>
                <a:ea typeface="Times New Roman" panose="02020603050405020304" pitchFamily="18" charset="0"/>
              </a:rPr>
              <a:t>інтеракціоністського</a:t>
            </a:r>
            <a:r>
              <a:rPr lang="uk-UA" sz="1600" dirty="0">
                <a:latin typeface="Times New Roman" panose="02020603050405020304" pitchFamily="18" charset="0"/>
                <a:ea typeface="Times New Roman" panose="02020603050405020304" pitchFamily="18" charset="0"/>
              </a:rPr>
              <a:t> і прагматичного підходів. Його надихали такі соціологи, як </a:t>
            </a:r>
            <a:r>
              <a:rPr lang="uk-UA" sz="1600" dirty="0" err="1" smtClean="0">
                <a:latin typeface="Times New Roman" panose="02020603050405020304" pitchFamily="18" charset="0"/>
                <a:ea typeface="Times New Roman" panose="02020603050405020304" pitchFamily="18" charset="0"/>
              </a:rPr>
              <a:t>Р.Парк</a:t>
            </a:r>
            <a:r>
              <a:rPr lang="uk-UA" sz="1600" dirty="0">
                <a:latin typeface="Times New Roman" panose="02020603050405020304" pitchFamily="18" charset="0"/>
                <a:ea typeface="Times New Roman" panose="02020603050405020304" pitchFamily="18" charset="0"/>
              </a:rPr>
              <a:t>, </a:t>
            </a:r>
            <a:r>
              <a:rPr lang="uk-UA" sz="1600" dirty="0" err="1" smtClean="0">
                <a:latin typeface="Times New Roman" panose="02020603050405020304" pitchFamily="18" charset="0"/>
                <a:ea typeface="Times New Roman" panose="02020603050405020304" pitchFamily="18" charset="0"/>
              </a:rPr>
              <a:t>В.Томас</a:t>
            </a:r>
            <a:r>
              <a:rPr lang="uk-UA" sz="1600" dirty="0" smtClean="0">
                <a:latin typeface="Times New Roman" panose="02020603050405020304" pitchFamily="18" charset="0"/>
                <a:ea typeface="Times New Roman" panose="02020603050405020304" pitchFamily="18" charset="0"/>
              </a:rPr>
              <a:t>, </a:t>
            </a:r>
            <a:r>
              <a:rPr lang="uk-UA" sz="1600" dirty="0" err="1" smtClean="0">
                <a:latin typeface="Times New Roman" panose="02020603050405020304" pitchFamily="18" charset="0"/>
                <a:ea typeface="Times New Roman" panose="02020603050405020304" pitchFamily="18" charset="0"/>
              </a:rPr>
              <a:t>Дж.Мід</a:t>
            </a:r>
            <a:r>
              <a:rPr lang="uk-UA" sz="1600" dirty="0">
                <a:latin typeface="Times New Roman" panose="02020603050405020304" pitchFamily="18" charset="0"/>
                <a:ea typeface="Times New Roman" panose="02020603050405020304" pitchFamily="18" charset="0"/>
              </a:rPr>
              <a:t>, і </a:t>
            </a:r>
            <a:r>
              <a:rPr lang="uk-UA" sz="1600" dirty="0" err="1" smtClean="0">
                <a:latin typeface="Times New Roman" panose="02020603050405020304" pitchFamily="18" charset="0"/>
                <a:ea typeface="Times New Roman" panose="02020603050405020304" pitchFamily="18" charset="0"/>
              </a:rPr>
              <a:t>Г.Блумер</a:t>
            </a:r>
            <a:r>
              <a:rPr lang="uk-UA" sz="1600" dirty="0">
                <a:latin typeface="Times New Roman" panose="02020603050405020304" pitchFamily="18" charset="0"/>
                <a:ea typeface="Times New Roman" panose="02020603050405020304" pitchFamily="18" charset="0"/>
              </a:rPr>
              <a:t>. Така підготовка дозволила йому включити в свій метод, поряд з іншими речами: </a:t>
            </a:r>
          </a:p>
          <a:p>
            <a:pPr marL="342900" lvl="0" indent="-342900" algn="just">
              <a:spcBef>
                <a:spcPts val="0"/>
              </a:spcBef>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Необхідність виходити в поле, якщо хочеш зрозуміти, що відбувається; </a:t>
            </a:r>
          </a:p>
          <a:p>
            <a:pPr marL="342900" lvl="0" indent="-342900" algn="just">
              <a:spcBef>
                <a:spcPts val="0"/>
              </a:spcBef>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Розуміти значення теорії, обґрунтованої в реальності, для розвитку дисципліни; </a:t>
            </a:r>
          </a:p>
          <a:p>
            <a:pPr marL="342900" lvl="0" indent="-342900" algn="just">
              <a:spcBef>
                <a:spcPts val="0"/>
              </a:spcBef>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Розуміння природи досвіду і переживання як таких, що безперервно розвиваються; </a:t>
            </a:r>
          </a:p>
          <a:p>
            <a:pPr marL="342900" lvl="0" indent="-342900" algn="just">
              <a:spcBef>
                <a:spcPts val="0"/>
              </a:spcBef>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Розуміння активної ролі суб'єктів у формуванні світів, в яких вони живуть; </a:t>
            </a:r>
          </a:p>
          <a:p>
            <a:pPr marL="342900" lvl="0" indent="-342900" algn="just">
              <a:spcBef>
                <a:spcPts val="0"/>
              </a:spcBef>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Поставити акцент на зміні і процесі, на мінливості і складності життя; і взаємозв'язку між умовами, значенням і дією. </a:t>
            </a:r>
          </a:p>
          <a:p>
            <a:pPr indent="450215" algn="just">
              <a:spcBef>
                <a:spcPts val="0"/>
              </a:spcBef>
              <a:tabLst>
                <a:tab pos="540385" algn="l"/>
              </a:tabLst>
            </a:pPr>
            <a:r>
              <a:rPr lang="uk-UA" sz="1600" dirty="0">
                <a:latin typeface="Times New Roman" panose="02020603050405020304" pitchFamily="18" charset="0"/>
                <a:ea typeface="Times New Roman" panose="02020603050405020304" pitchFamily="18" charset="0"/>
              </a:rPr>
              <a:t>Крім того, Страус мав реальний попередній досвід польового дослідження, багато розмірковував про складність взаємозв'язку збору і аналізу даних, і про процедури кодування даних.</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134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t>Історія методу</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12</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95098" y="1389887"/>
            <a:ext cx="8719718" cy="3078477"/>
          </a:xfrm>
        </p:spPr>
        <p:txBody>
          <a:bodyPr/>
          <a:lstStyle/>
          <a:p>
            <a:pPr indent="450215" algn="just">
              <a:tabLst>
                <a:tab pos="540385" algn="l"/>
              </a:tabLst>
            </a:pPr>
            <a:r>
              <a:rPr lang="uk-UA" sz="1600" b="1" u="sng" dirty="0">
                <a:latin typeface="Times New Roman" panose="02020603050405020304" pitchFamily="18" charset="0"/>
                <a:ea typeface="Times New Roman" panose="02020603050405020304" pitchFamily="18" charset="0"/>
              </a:rPr>
              <a:t>Барні </a:t>
            </a:r>
            <a:r>
              <a:rPr lang="uk-UA" sz="1600" b="1" u="sng" dirty="0" err="1">
                <a:latin typeface="Times New Roman" panose="02020603050405020304" pitchFamily="18" charset="0"/>
                <a:ea typeface="Times New Roman" panose="02020603050405020304" pitchFamily="18" charset="0"/>
              </a:rPr>
              <a:t>Глезер</a:t>
            </a:r>
            <a:r>
              <a:rPr lang="uk-UA" sz="1600" dirty="0">
                <a:latin typeface="Times New Roman" panose="02020603050405020304" pitchFamily="18" charset="0"/>
                <a:ea typeface="Times New Roman" panose="02020603050405020304" pitchFamily="18" charset="0"/>
              </a:rPr>
              <a:t> прийшов із зовсім іншої традиції, але деякі загальні значущі характеристики, безсумнівно, сприяли співпраці цих двох людей. </a:t>
            </a:r>
            <a:endParaRPr lang="uk-UA" sz="16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Він </a:t>
            </a:r>
            <a:r>
              <a:rPr lang="uk-UA" sz="1600" dirty="0">
                <a:latin typeface="Times New Roman" panose="02020603050405020304" pitchFamily="18" charset="0"/>
                <a:ea typeface="Times New Roman" panose="02020603050405020304" pitchFamily="18" charset="0"/>
              </a:rPr>
              <a:t>отримав підготовку в Колумбійському університеті і зазнав впливу Пола </a:t>
            </a:r>
            <a:r>
              <a:rPr lang="uk-UA" sz="1600" dirty="0" err="1">
                <a:latin typeface="Times New Roman" panose="02020603050405020304" pitchFamily="18" charset="0"/>
                <a:ea typeface="Times New Roman" panose="02020603050405020304" pitchFamily="18" charset="0"/>
              </a:rPr>
              <a:t>Лазарсфельда</a:t>
            </a:r>
            <a:r>
              <a:rPr lang="uk-UA" sz="1600" dirty="0">
                <a:latin typeface="Times New Roman" panose="02020603050405020304" pitchFamily="18" charset="0"/>
                <a:ea typeface="Times New Roman" panose="02020603050405020304" pitchFamily="18" charset="0"/>
              </a:rPr>
              <a:t>, відомого новатора в області кількісних методів. </a:t>
            </a:r>
            <a:endParaRPr lang="uk-UA" sz="16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Пізніше</a:t>
            </a:r>
            <a:r>
              <a:rPr lang="uk-UA" sz="1600" dirty="0">
                <a:latin typeface="Times New Roman" panose="02020603050405020304" pitchFamily="18" charset="0"/>
                <a:ea typeface="Times New Roman" panose="02020603050405020304" pitchFamily="18" charset="0"/>
              </a:rPr>
              <a:t>, займаючись якісним аналізом, </a:t>
            </a:r>
            <a:r>
              <a:rPr lang="uk-UA" sz="1600" dirty="0" err="1">
                <a:latin typeface="Times New Roman" panose="02020603050405020304" pitchFamily="18" charset="0"/>
                <a:ea typeface="Times New Roman" panose="02020603050405020304" pitchFamily="18" charset="0"/>
              </a:rPr>
              <a:t>Глезер</a:t>
            </a:r>
            <a:r>
              <a:rPr lang="uk-UA" sz="1600" dirty="0">
                <a:latin typeface="Times New Roman" panose="02020603050405020304" pitchFamily="18" charset="0"/>
                <a:ea typeface="Times New Roman" panose="02020603050405020304" pitchFamily="18" charset="0"/>
              </a:rPr>
              <a:t> бачив особливу необхідність в добре продуманому, сформульованому і систематизованому наборі </a:t>
            </a:r>
            <a:r>
              <a:rPr lang="uk-UA" sz="1600" dirty="0" err="1">
                <a:latin typeface="Times New Roman" panose="02020603050405020304" pitchFamily="18" charset="0"/>
                <a:ea typeface="Times New Roman" panose="02020603050405020304" pitchFamily="18" charset="0"/>
              </a:rPr>
              <a:t>методик</a:t>
            </a:r>
            <a:r>
              <a:rPr lang="uk-UA" sz="1600" dirty="0">
                <a:latin typeface="Times New Roman" panose="02020603050405020304" pitchFamily="18" charset="0"/>
                <a:ea typeface="Times New Roman" panose="02020603050405020304" pitchFamily="18" charset="0"/>
              </a:rPr>
              <a:t> як для кодування, так і для перевірки гіпотез, народжених під час дослідницького процесу</a:t>
            </a:r>
            <a:r>
              <a:rPr lang="uk-UA" sz="1600" dirty="0" smtClean="0">
                <a:latin typeface="Times New Roman" panose="02020603050405020304" pitchFamily="18" charset="0"/>
                <a:ea typeface="Times New Roman" panose="02020603050405020304" pitchFamily="18" charset="0"/>
              </a:rPr>
              <a:t>.</a:t>
            </a: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Для </a:t>
            </a:r>
            <a:r>
              <a:rPr lang="uk-UA" sz="1600" dirty="0">
                <a:latin typeface="Times New Roman" panose="02020603050405020304" pitchFamily="18" charset="0"/>
                <a:ea typeface="Times New Roman" panose="02020603050405020304" pitchFamily="18" charset="0"/>
              </a:rPr>
              <a:t>традицій Колумбійського університету також був характерний акцент на емпіричному дослідженні в поєднанні з розробкою теорії. </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9852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t>Історія методу</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95098" y="1389887"/>
            <a:ext cx="8719718" cy="3078477"/>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Чиказька і Колумбійська науково-дослідні традиції були спрямовані на створення дослідницького підходу, який був би корисний як для професіоналів, так і для непрофесійних аудиторій.</a:t>
            </a:r>
          </a:p>
          <a:p>
            <a:pPr indent="450215" algn="just">
              <a:tabLst>
                <a:tab pos="540385" algn="l"/>
              </a:tabLst>
            </a:pPr>
            <a:r>
              <a:rPr lang="uk-UA" sz="1600" dirty="0">
                <a:latin typeface="Times New Roman" panose="02020603050405020304" pitchFamily="18" charset="0"/>
                <a:ea typeface="Times New Roman" panose="02020603050405020304" pitchFamily="18" charset="0"/>
              </a:rPr>
              <a:t>З цієї причини багато праць по обґрунтованої теорії, які виникли з співпраці </a:t>
            </a:r>
            <a:r>
              <a:rPr lang="uk-UA" sz="1600" dirty="0" err="1">
                <a:latin typeface="Times New Roman" panose="02020603050405020304" pitchFamily="18" charset="0"/>
                <a:ea typeface="Times New Roman" panose="02020603050405020304" pitchFamily="18" charset="0"/>
              </a:rPr>
              <a:t>Глезера</a:t>
            </a:r>
            <a:r>
              <a:rPr lang="uk-UA" sz="1600" dirty="0">
                <a:latin typeface="Times New Roman" panose="02020603050405020304" pitchFamily="18" charset="0"/>
                <a:ea typeface="Times New Roman" panose="02020603050405020304" pitchFamily="18" charset="0"/>
              </a:rPr>
              <a:t> і </a:t>
            </a:r>
            <a:r>
              <a:rPr lang="uk-UA" sz="1600" dirty="0" err="1">
                <a:latin typeface="Times New Roman" panose="02020603050405020304" pitchFamily="18" charset="0"/>
                <a:ea typeface="Times New Roman" panose="02020603050405020304" pitchFamily="18" charset="0"/>
              </a:rPr>
              <a:t>Страусса</a:t>
            </a:r>
            <a:r>
              <a:rPr lang="uk-UA" sz="1600" dirty="0">
                <a:latin typeface="Times New Roman" panose="02020603050405020304" pitchFamily="18" charset="0"/>
                <a:ea typeface="Times New Roman" panose="02020603050405020304" pitchFamily="18" charset="0"/>
              </a:rPr>
              <a:t>, включаючи оригінальні монографії про вмирання (1965, 1968), були адресовані як їх колегам з дисципліни так і цим аудиторіям.</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6394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t>Історія методу</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38541"/>
            <a:ext cx="8719718" cy="3078477"/>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З одного боку, тема смерті </a:t>
            </a:r>
            <a:r>
              <a:rPr lang="uk-UA" sz="1600" dirty="0" err="1">
                <a:latin typeface="Times New Roman" panose="02020603050405020304" pitchFamily="18" charset="0"/>
                <a:ea typeface="Times New Roman" panose="02020603050405020304" pitchFamily="18" charset="0"/>
              </a:rPr>
              <a:t>табуйована</a:t>
            </a:r>
            <a:r>
              <a:rPr lang="uk-UA" sz="1600" dirty="0">
                <a:latin typeface="Times New Roman" panose="02020603050405020304" pitchFamily="18" charset="0"/>
                <a:ea typeface="Times New Roman" panose="02020603050405020304" pitchFamily="18" charset="0"/>
              </a:rPr>
              <a:t> в сучасному суспільстві і знайдеться мало охочих всерйоз обговорювати особливості вмирання. З іншого - важко відшукати якесь видання мас-медіа, на сторінках якого не публікувалися б дані про вбивства, суїциди, катастрофи і трагічні випадки. Уникаючи аналітичної і вдумливої розмови про смерть, публічний дискурс вбирає як губка будь-які згадки про трагічні випадки як події, що притягають увагу і захоплюють аудиторію. Про смерть не хочеться говорити, але неможливо і пройти повз.</a:t>
            </a:r>
          </a:p>
          <a:p>
            <a:pPr indent="450215" algn="just">
              <a:tabLst>
                <a:tab pos="540385" algn="l"/>
              </a:tabLst>
            </a:pPr>
            <a:r>
              <a:rPr lang="uk-UA" sz="1600" dirty="0">
                <a:latin typeface="Times New Roman" panose="02020603050405020304" pitchFamily="18" charset="0"/>
                <a:ea typeface="Times New Roman" panose="02020603050405020304" pitchFamily="18" charset="0"/>
              </a:rPr>
              <a:t>Автори описують феномен соціальної смерті, що передує фізичній. Людина спочатку повністю втрачає всі соціальні зв'язки, поступово втрачаючи соціальні ідентичності, а вже потім підходить до фізичної смерті. Безумовно, це більше відноситься до смерті в старшому віці, що виключає несподіваний трагічний результат. Але і в разі непередбачених нещасних випадків соціальні розриви передують фізіологічним, тільки ці процеси протікають набагато швидше.</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4371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38541"/>
            <a:ext cx="8719718" cy="3078477"/>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Давайте згадаємо як структуроване соціологічне дослідження та які його основні етапи в кількісній стратегії? </a:t>
            </a:r>
          </a:p>
          <a:p>
            <a:pPr indent="450215" algn="just">
              <a:tabLst>
                <a:tab pos="540385" algn="l"/>
              </a:tabLst>
            </a:pPr>
            <a:r>
              <a:rPr lang="uk-UA" sz="1600" dirty="0">
                <a:latin typeface="Times New Roman" panose="02020603050405020304" pitchFamily="18" charset="0"/>
                <a:ea typeface="Times New Roman" panose="02020603050405020304" pitchFamily="18" charset="0"/>
              </a:rPr>
              <a:t>1. Підготовчий етап – його результат це програма, вибірка, інструментарій (анкета або щось інше), підібрані інтерв’юери</a:t>
            </a:r>
          </a:p>
          <a:p>
            <a:pPr indent="450215" algn="just">
              <a:tabLst>
                <a:tab pos="540385" algn="l"/>
              </a:tabLst>
            </a:pPr>
            <a:r>
              <a:rPr lang="uk-UA" sz="1600" dirty="0">
                <a:latin typeface="Times New Roman" panose="02020603050405020304" pitchFamily="18" charset="0"/>
                <a:ea typeface="Times New Roman" panose="02020603050405020304" pitchFamily="18" charset="0"/>
              </a:rPr>
              <a:t>2. Польовий етап – активний збір даних (результатом є – закрите поле)</a:t>
            </a:r>
          </a:p>
          <a:p>
            <a:pPr indent="450215" algn="just">
              <a:tabLst>
                <a:tab pos="540385" algn="l"/>
              </a:tabLst>
            </a:pPr>
            <a:r>
              <a:rPr lang="uk-UA" sz="1600" dirty="0">
                <a:latin typeface="Times New Roman" panose="02020603050405020304" pitchFamily="18" charset="0"/>
                <a:ea typeface="Times New Roman" panose="02020603050405020304" pitchFamily="18" charset="0"/>
              </a:rPr>
              <a:t>3. Обробки даних (перевірка анкет, створення масиву і т.д.) </a:t>
            </a:r>
          </a:p>
          <a:p>
            <a:pPr indent="450215" algn="just">
              <a:tabLst>
                <a:tab pos="540385" algn="l"/>
              </a:tabLst>
            </a:pPr>
            <a:r>
              <a:rPr lang="uk-UA" sz="1600" dirty="0">
                <a:latin typeface="Times New Roman" panose="02020603050405020304" pitchFamily="18" charset="0"/>
                <a:ea typeface="Times New Roman" panose="02020603050405020304" pitchFamily="18" charset="0"/>
              </a:rPr>
              <a:t>4. Аналіз даних </a:t>
            </a:r>
          </a:p>
          <a:p>
            <a:r>
              <a:rPr lang="uk-UA" sz="1600" b="1" dirty="0">
                <a:latin typeface="Times New Roman" panose="02020603050405020304" pitchFamily="18" charset="0"/>
                <a:ea typeface="Times New Roman" panose="02020603050405020304" pitchFamily="18" charset="0"/>
              </a:rPr>
              <a:t>Чи можемо ми аналізувати інформацію на етапі обробки даних в кількісній методології? </a:t>
            </a:r>
            <a:endParaRPr lang="uk-UA" sz="1600" b="1" dirty="0" smtClean="0">
              <a:latin typeface="Times New Roman" panose="02020603050405020304" pitchFamily="18" charset="0"/>
              <a:ea typeface="Times New Roman" panose="02020603050405020304" pitchFamily="18" charset="0"/>
            </a:endParaRPr>
          </a:p>
          <a:p>
            <a:r>
              <a:rPr lang="uk-UA" sz="1600" b="1" dirty="0" smtClean="0">
                <a:latin typeface="Times New Roman" panose="02020603050405020304" pitchFamily="18" charset="0"/>
                <a:ea typeface="Times New Roman" panose="02020603050405020304" pitchFamily="18" charset="0"/>
              </a:rPr>
              <a:t>Чи </a:t>
            </a:r>
            <a:r>
              <a:rPr lang="uk-UA" sz="1600" b="1" dirty="0">
                <a:latin typeface="Times New Roman" panose="02020603050405020304" pitchFamily="18" charset="0"/>
                <a:ea typeface="Times New Roman" panose="02020603050405020304" pitchFamily="18" charset="0"/>
              </a:rPr>
              <a:t>може четвертий етап бути розпочатий раніше паралельно з третім?</a:t>
            </a:r>
            <a:endParaRPr lang="uk-UA" sz="1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2921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16</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38541"/>
            <a:ext cx="8719718" cy="3078477"/>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Звичайно ні. В кількісній методології ви не зможете почати раніше. Навіть якщо ви маєте вже частину перевірених анкет, наприклад 60%, то як будуть звучати ваші «проміжні» висновки 15% від 60%, а потім вони будуть змінюватись, відповідно до вводу нових даних.</a:t>
            </a:r>
          </a:p>
          <a:p>
            <a:pPr indent="450215" algn="just">
              <a:tabLst>
                <a:tab pos="540385" algn="l"/>
              </a:tabLst>
            </a:pPr>
            <a:r>
              <a:rPr lang="uk-UA" sz="1600" b="1" dirty="0">
                <a:latin typeface="Times New Roman" panose="02020603050405020304" pitchFamily="18" charset="0"/>
                <a:ea typeface="Times New Roman" panose="02020603050405020304" pitchFamily="18" charset="0"/>
              </a:rPr>
              <a:t>Тобто в кількісній методології етапи є послідовними, паралельними можуть бути тільки другий і третій (коли ми ще працюємо над збором інформації «в полі», але частину анкет вже починаємо перевіряти і вводити в програму, але це буде залежати від організації самого дослідження.</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87221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17</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38541"/>
            <a:ext cx="8719718" cy="3078477"/>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В якісній методології, навпаки, така послідовність буде негативно впливати на дослідження. Чому? Давайте розглянемо тут основні етапи.</a:t>
            </a:r>
          </a:p>
          <a:p>
            <a:pPr marL="342900" lvl="0" indent="-342900" algn="just">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Підготовчий – ми розробляємо певний дослідницький задум і результатом тут як правило є </a:t>
            </a:r>
            <a:r>
              <a:rPr lang="uk-UA" sz="1600" dirty="0" err="1">
                <a:latin typeface="Times New Roman" panose="02020603050405020304" pitchFamily="18" charset="0"/>
                <a:ea typeface="Times New Roman" panose="02020603050405020304" pitchFamily="18" charset="0"/>
              </a:rPr>
              <a:t>гайд</a:t>
            </a:r>
            <a:r>
              <a:rPr lang="uk-UA" sz="1600" dirty="0">
                <a:latin typeface="Times New Roman" panose="02020603050405020304" pitchFamily="18" charset="0"/>
                <a:ea typeface="Times New Roman" panose="02020603050405020304" pitchFamily="18" charset="0"/>
              </a:rPr>
              <a:t>.</a:t>
            </a:r>
          </a:p>
          <a:p>
            <a:pPr marL="342900" lvl="0" indent="-342900" algn="just">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Польовий етап – проводимо перше інтерв’ю і тут же одразу починаємо його обробку. </a:t>
            </a:r>
          </a:p>
          <a:p>
            <a:pPr marL="342900" lvl="0" indent="-342900" algn="just">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Тут обробкою є отримання </a:t>
            </a:r>
            <a:r>
              <a:rPr lang="uk-UA" sz="1600" dirty="0" err="1">
                <a:latin typeface="Times New Roman" panose="02020603050405020304" pitchFamily="18" charset="0"/>
                <a:ea typeface="Times New Roman" panose="02020603050405020304" pitchFamily="18" charset="0"/>
              </a:rPr>
              <a:t>транскрибту</a:t>
            </a:r>
            <a:r>
              <a:rPr lang="uk-UA" sz="1600" dirty="0">
                <a:latin typeface="Times New Roman" panose="02020603050405020304" pitchFamily="18" charset="0"/>
                <a:ea typeface="Times New Roman" panose="02020603050405020304" pitchFamily="18" charset="0"/>
              </a:rPr>
              <a:t> або стенограми. Ми переводимо його в такий варіант табличного вигляду де у нас є 3 може більше колонок в яких зазначається наступне 1 – хто говорить, 2 – що говорить, 3 – відмітки.</a:t>
            </a:r>
          </a:p>
          <a:p>
            <a:pPr marL="342900" lvl="0" indent="-342900" algn="just">
              <a:buFont typeface="+mj-lt"/>
              <a:buAutoNum type="arabicPeriod"/>
              <a:tabLst>
                <a:tab pos="540385" algn="l"/>
              </a:tabLst>
            </a:pPr>
            <a:r>
              <a:rPr lang="uk-UA" sz="1600" dirty="0">
                <a:latin typeface="Times New Roman" panose="02020603050405020304" pitchFamily="18" charset="0"/>
                <a:ea typeface="Times New Roman" panose="02020603050405020304" pitchFamily="18" charset="0"/>
              </a:rPr>
              <a:t>Аналіз даних – як тільки ми маємо 1 </a:t>
            </a:r>
            <a:r>
              <a:rPr lang="uk-UA" sz="1600" dirty="0" err="1">
                <a:latin typeface="Times New Roman" panose="02020603050405020304" pitchFamily="18" charset="0"/>
                <a:ea typeface="Times New Roman" panose="02020603050405020304" pitchFamily="18" charset="0"/>
              </a:rPr>
              <a:t>транскрибт</a:t>
            </a:r>
            <a:r>
              <a:rPr lang="uk-UA" sz="1600" dirty="0">
                <a:latin typeface="Times New Roman" panose="02020603050405020304" pitchFamily="18" charset="0"/>
                <a:ea typeface="Times New Roman" panose="02020603050405020304" pitchFamily="18" charset="0"/>
              </a:rPr>
              <a:t> ми вже можемо приступати до його аналізу не чекаючи проведення чи транскрибування інших інтерв’ю.</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0761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2092147"/>
            <a:ext cx="8719718" cy="1528877"/>
          </a:xfrm>
        </p:spPr>
        <p:txBody>
          <a:bodyPr/>
          <a:lstStyle/>
          <a:p>
            <a:pPr indent="0" algn="ctr">
              <a:buNone/>
              <a:tabLst>
                <a:tab pos="540385" algn="l"/>
              </a:tabLst>
            </a:pPr>
            <a:r>
              <a:rPr lang="uk-UA" sz="2800" b="1" dirty="0">
                <a:latin typeface="Times New Roman" panose="02020603050405020304" pitchFamily="18" charset="0"/>
                <a:ea typeface="Times New Roman" panose="02020603050405020304" pitchFamily="18" charset="0"/>
              </a:rPr>
              <a:t>Чому так відбувається і навіщо </a:t>
            </a:r>
            <a:r>
              <a:rPr lang="uk-UA" sz="2800" b="1" dirty="0" smtClean="0">
                <a:latin typeface="Times New Roman" panose="02020603050405020304" pitchFamily="18" charset="0"/>
                <a:ea typeface="Times New Roman" panose="02020603050405020304" pitchFamily="18" charset="0"/>
              </a:rPr>
              <a:t>потрібна </a:t>
            </a:r>
            <a:r>
              <a:rPr lang="uk-UA" sz="2800" b="1" dirty="0">
                <a:latin typeface="Times New Roman" panose="02020603050405020304" pitchFamily="18" charset="0"/>
                <a:ea typeface="Times New Roman" panose="02020603050405020304" pitchFamily="18" charset="0"/>
              </a:rPr>
              <a:t>така паралельність процесів?</a:t>
            </a:r>
            <a:endParaRPr lang="uk-UA" sz="2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90540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19</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399476"/>
            <a:ext cx="8719718" cy="3078477"/>
          </a:xfrm>
        </p:spPr>
        <p:txBody>
          <a:bodyPr/>
          <a:lstStyle/>
          <a:p>
            <a:pPr marL="342900" lvl="0" indent="-342900" algn="just">
              <a:buFont typeface="+mj-lt"/>
              <a:buAutoNum type="arabicPeriod"/>
              <a:tabLst>
                <a:tab pos="540385" algn="l"/>
              </a:tabLst>
            </a:pPr>
            <a:r>
              <a:rPr lang="uk-UA" sz="1800" dirty="0">
                <a:latin typeface="Times New Roman" panose="02020603050405020304" pitchFamily="18" charset="0"/>
                <a:ea typeface="Times New Roman" panose="02020603050405020304" pitchFamily="18" charset="0"/>
              </a:rPr>
              <a:t>Потрібно аналізувати дані поки ми ще пам’ятаємо деталі інтерв’ю, реакції учасників, емоції якісь особливості, бо після 5-10 інтерв’ю ми можемо їх взагалі не згадати.</a:t>
            </a:r>
          </a:p>
          <a:p>
            <a:pPr marL="342900" lvl="0" indent="-342900" algn="just">
              <a:buFont typeface="+mj-lt"/>
              <a:buAutoNum type="arabicPeriod"/>
              <a:tabLst>
                <a:tab pos="540385" algn="l"/>
              </a:tabLst>
            </a:pPr>
            <a:r>
              <a:rPr lang="uk-UA" sz="1800" dirty="0">
                <a:latin typeface="Times New Roman" panose="02020603050405020304" pitchFamily="18" charset="0"/>
                <a:ea typeface="Times New Roman" panose="02020603050405020304" pitchFamily="18" charset="0"/>
              </a:rPr>
              <a:t>Можливість відкоригувати </a:t>
            </a:r>
            <a:r>
              <a:rPr lang="uk-UA" sz="1800" dirty="0" err="1">
                <a:latin typeface="Times New Roman" panose="02020603050405020304" pitchFamily="18" charset="0"/>
                <a:ea typeface="Times New Roman" panose="02020603050405020304" pitchFamily="18" charset="0"/>
              </a:rPr>
              <a:t>гайд</a:t>
            </a:r>
            <a:r>
              <a:rPr lang="uk-UA" sz="1800" dirty="0">
                <a:latin typeface="Times New Roman" panose="02020603050405020304" pitchFamily="18" charset="0"/>
                <a:ea typeface="Times New Roman" panose="02020603050405020304" pitchFamily="18" charset="0"/>
              </a:rPr>
              <a:t>. (те чого немає в кількісній методології, ми ж там не можемо коригувати анкету під різних респондентів). В якісному дослідженні для нас кожен інформант є унікальний, він є особистістю зі своїми емоціями і реакціями і різні люди можуть по-різному реагувати на одне й те ж питання. </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1693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r>
              <a:rPr lang="uk-UA" sz="1800" b="1" dirty="0">
                <a:latin typeface="Times New Roman" panose="02020603050405020304" pitchFamily="18" charset="0"/>
                <a:ea typeface="Times New Roman" panose="02020603050405020304" pitchFamily="18" charset="0"/>
              </a:rPr>
              <a:t>Що таке обґрунтована теорія</a:t>
            </a:r>
            <a:r>
              <a:rPr lang="uk-UA" sz="1800" b="1" dirty="0" smtClean="0">
                <a:latin typeface="Times New Roman" panose="02020603050405020304" pitchFamily="18" charset="0"/>
                <a:ea typeface="Times New Roman" panose="02020603050405020304" pitchFamily="18" charset="0"/>
              </a:rPr>
              <a:t>? Це і тактика збору і спосіб аналізу якісної соціологічної інформації</a:t>
            </a:r>
            <a:endParaRPr lang="uk-UA" sz="1800" b="1" dirty="0">
              <a:latin typeface="Times New Roman" panose="02020603050405020304" pitchFamily="18" charset="0"/>
              <a:ea typeface="Times New Roman" panose="02020603050405020304" pitchFamily="18" charset="0"/>
            </a:endParaRPr>
          </a:p>
          <a:p>
            <a:pPr indent="450215" algn="just"/>
            <a:r>
              <a:rPr lang="uk-UA" sz="1800" dirty="0">
                <a:latin typeface="Times New Roman" panose="02020603050405020304" pitchFamily="18" charset="0"/>
                <a:ea typeface="Times New Roman" panose="02020603050405020304" pitchFamily="18" charset="0"/>
              </a:rPr>
              <a:t>Обґрунтована теорія це теорія, яка індуктивно виводиться з вивчення феномена, який вона представляє. </a:t>
            </a:r>
            <a:endParaRPr lang="uk-UA" sz="1800" dirty="0" smtClean="0">
              <a:latin typeface="Times New Roman" panose="02020603050405020304" pitchFamily="18" charset="0"/>
              <a:ea typeface="Times New Roman" panose="02020603050405020304" pitchFamily="18" charset="0"/>
            </a:endParaRPr>
          </a:p>
          <a:p>
            <a:pPr indent="450215" algn="just"/>
            <a:r>
              <a:rPr lang="uk-UA" sz="1800" dirty="0" smtClean="0">
                <a:latin typeface="Times New Roman" panose="02020603050405020304" pitchFamily="18" charset="0"/>
                <a:ea typeface="Times New Roman" panose="02020603050405020304" pitchFamily="18" charset="0"/>
              </a:rPr>
              <a:t>Тобто</a:t>
            </a:r>
            <a:r>
              <a:rPr lang="uk-UA" sz="1800" dirty="0">
                <a:latin typeface="Times New Roman" panose="02020603050405020304" pitchFamily="18" charset="0"/>
                <a:ea typeface="Times New Roman" panose="02020603050405020304" pitchFamily="18" charset="0"/>
              </a:rPr>
              <a:t>, вона створюється, розвивається і перевіряється в різних умовах шляхом систематичного збору і аналізу даних, що відносяться до досліджуваного феномену. </a:t>
            </a:r>
            <a:endParaRPr lang="uk-UA" sz="1800" dirty="0" smtClean="0">
              <a:latin typeface="Times New Roman" panose="02020603050405020304" pitchFamily="18" charset="0"/>
              <a:ea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20</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2318918"/>
            <a:ext cx="9144000" cy="731520"/>
          </a:xfrm>
        </p:spPr>
        <p:txBody>
          <a:bodyPr/>
          <a:lstStyle/>
          <a:p>
            <a:pPr marL="0" lvl="0" indent="0" algn="ctr">
              <a:buNone/>
              <a:tabLst>
                <a:tab pos="540385" algn="l"/>
              </a:tabLst>
            </a:pPr>
            <a:r>
              <a:rPr lang="uk-UA" sz="2400" b="1" dirty="0">
                <a:latin typeface="Times New Roman" panose="02020603050405020304" pitchFamily="18" charset="0"/>
                <a:ea typeface="Times New Roman" panose="02020603050405020304" pitchFamily="18" charset="0"/>
              </a:rPr>
              <a:t>Якщо ми бачимо, що якесь питання не дає результату, що ми можемо зробити? </a:t>
            </a:r>
            <a:endParaRPr lang="uk-UA"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557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21</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57997"/>
            <a:ext cx="8719718" cy="3078477"/>
          </a:xfrm>
        </p:spPr>
        <p:txBody>
          <a:bodyPr/>
          <a:lstStyle/>
          <a:p>
            <a:pPr indent="450215" algn="just">
              <a:tabLst>
                <a:tab pos="540385" algn="l"/>
              </a:tabLst>
            </a:pPr>
            <a:r>
              <a:rPr lang="uk-UA" sz="1800" dirty="0">
                <a:latin typeface="Times New Roman" panose="02020603050405020304" pitchFamily="18" charset="0"/>
                <a:ea typeface="Times New Roman" panose="02020603050405020304" pitchFamily="18" charset="0"/>
              </a:rPr>
              <a:t>Насправді у нас є два або й три </a:t>
            </a:r>
            <a:r>
              <a:rPr lang="uk-UA" sz="1800" dirty="0" smtClean="0">
                <a:latin typeface="Times New Roman" panose="02020603050405020304" pitchFamily="18" charset="0"/>
                <a:ea typeface="Times New Roman" panose="02020603050405020304" pitchFamily="18" charset="0"/>
              </a:rPr>
              <a:t>варіанти: </a:t>
            </a:r>
          </a:p>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1</a:t>
            </a:r>
            <a:r>
              <a:rPr lang="uk-UA" sz="1800" dirty="0">
                <a:latin typeface="Times New Roman" panose="02020603050405020304" pitchFamily="18" charset="0"/>
                <a:ea typeface="Times New Roman" panose="02020603050405020304" pitchFamily="18" charset="0"/>
              </a:rPr>
              <a:t>) змінити формулювання, </a:t>
            </a:r>
            <a:endParaRPr lang="uk-UA" sz="18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2</a:t>
            </a:r>
            <a:r>
              <a:rPr lang="uk-UA" sz="1800" dirty="0">
                <a:latin typeface="Times New Roman" panose="02020603050405020304" pitchFamily="18" charset="0"/>
                <a:ea typeface="Times New Roman" panose="02020603050405020304" pitchFamily="18" charset="0"/>
              </a:rPr>
              <a:t>) прибрати взагалі це питання, </a:t>
            </a:r>
            <a:endParaRPr lang="uk-UA" sz="18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3</a:t>
            </a:r>
            <a:r>
              <a:rPr lang="uk-UA" sz="1800" dirty="0">
                <a:latin typeface="Times New Roman" panose="02020603050405020304" pitchFamily="18" charset="0"/>
                <a:ea typeface="Times New Roman" panose="02020603050405020304" pitchFamily="18" charset="0"/>
              </a:rPr>
              <a:t>) задати його іншому інформанту у незміненому вигляді. </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0192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хід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22</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57997"/>
            <a:ext cx="8719718" cy="3078477"/>
          </a:xfrm>
        </p:spPr>
        <p:txBody>
          <a:bodyPr/>
          <a:lstStyle/>
          <a:p>
            <a:pPr indent="450215" algn="just">
              <a:tabLst>
                <a:tab pos="540385" algn="l"/>
              </a:tabLst>
            </a:pPr>
            <a:r>
              <a:rPr lang="uk-UA" sz="1800" noProof="1" smtClean="0">
                <a:latin typeface="Times New Roman" panose="02020603050405020304" pitchFamily="18" charset="0"/>
                <a:ea typeface="Times New Roman" panose="02020603050405020304" pitchFamily="18" charset="0"/>
              </a:rPr>
              <a:t>Тобто «жорсткого» гайду або плану як такого тут немає. </a:t>
            </a:r>
          </a:p>
          <a:p>
            <a:pPr indent="450215" algn="just">
              <a:tabLst>
                <a:tab pos="540385" algn="l"/>
              </a:tabLst>
            </a:pPr>
            <a:r>
              <a:rPr lang="uk-UA" sz="1800" noProof="1" smtClean="0">
                <a:latin typeface="Times New Roman" panose="02020603050405020304" pitchFamily="18" charset="0"/>
                <a:ea typeface="Times New Roman" panose="02020603050405020304" pitchFamily="18" charset="0"/>
              </a:rPr>
              <a:t>Хоча є варіанти, коли наприклад в маркетингових фокус групах створюють такий гайд, що там може бути сторінки три дрібним шрифтом і всі ці питання модератор повинен задати, за обмежений час. Звичайно, в такому випадку це перетворюється не на фокус групу, а просто на групове опитування. Задав питання модератор, кожен сказав по 1-2 фрази і переходять до наступного. Однак тоді втрачається сама суть методу. Ми не отримаємо тут «глибини» інформації або якихось інсайтів.</a:t>
            </a:r>
            <a:endParaRPr lang="uk-UA" sz="1800" noProof="1">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1374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23</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57997"/>
            <a:ext cx="8719718" cy="3078477"/>
          </a:xfrm>
        </p:spPr>
        <p:txBody>
          <a:bodyPr/>
          <a:lstStyle/>
          <a:p>
            <a:pPr indent="450215" algn="just">
              <a:tabLst>
                <a:tab pos="540385" algn="l"/>
              </a:tabLst>
            </a:pPr>
            <a:r>
              <a:rPr lang="uk-UA" sz="1800" b="1" dirty="0">
                <a:latin typeface="Times New Roman" panose="02020603050405020304" pitchFamily="18" charset="0"/>
                <a:ea typeface="Times New Roman" panose="02020603050405020304" pitchFamily="18" charset="0"/>
              </a:rPr>
              <a:t>Методи підбору інформантів</a:t>
            </a:r>
            <a:endParaRPr lang="uk-UA" sz="1800" dirty="0">
              <a:latin typeface="Times New Roman" panose="02020603050405020304" pitchFamily="18" charset="0"/>
              <a:ea typeface="Times New Roman" panose="02020603050405020304" pitchFamily="18" charset="0"/>
            </a:endParaRPr>
          </a:p>
          <a:p>
            <a:pPr indent="450215" algn="just">
              <a:tabLst>
                <a:tab pos="540385" algn="l"/>
              </a:tabLst>
            </a:pPr>
            <a:r>
              <a:rPr lang="uk-UA" sz="1800" b="1" dirty="0">
                <a:latin typeface="Times New Roman" panose="02020603050405020304" pitchFamily="18" charset="0"/>
                <a:ea typeface="Times New Roman" panose="02020603050405020304" pitchFamily="18" charset="0"/>
              </a:rPr>
              <a:t>В основному цільові вибірки (ми шукаємо людей які можуть розказати нам щось по темі дослідження).</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53042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24</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57997"/>
            <a:ext cx="8719718" cy="3078477"/>
          </a:xfrm>
        </p:spPr>
        <p:txBody>
          <a:bodyPr/>
          <a:lstStyle/>
          <a:p>
            <a:pPr indent="450215" algn="just">
              <a:tabLst>
                <a:tab pos="540385" algn="l"/>
              </a:tabLst>
            </a:pPr>
            <a:r>
              <a:rPr lang="uk-UA" sz="1800" dirty="0">
                <a:latin typeface="Times New Roman" panose="02020603050405020304" pitchFamily="18" charset="0"/>
                <a:ea typeface="Times New Roman" panose="02020603050405020304" pitchFamily="18" charset="0"/>
              </a:rPr>
              <a:t>Давайте згадаємо що таке генеральна і вибіркова сукупність та які є методи побудови вибіркової сукупності.</a:t>
            </a:r>
          </a:p>
          <a:p>
            <a:pPr indent="450215" algn="just">
              <a:tabLst>
                <a:tab pos="540385" algn="l"/>
              </a:tabLst>
            </a:pPr>
            <a:r>
              <a:rPr lang="uk-UA" sz="1800" dirty="0">
                <a:latin typeface="Times New Roman" panose="02020603050405020304" pitchFamily="18" charset="0"/>
                <a:ea typeface="Times New Roman" panose="02020603050405020304" pitchFamily="18" charset="0"/>
              </a:rPr>
              <a:t>Скільки інформантів нам потрібно в якісному дослідженні, щоб зрозуміти що цього достатньо і що таке </a:t>
            </a:r>
            <a:r>
              <a:rPr lang="uk-UA" sz="1800" dirty="0" smtClean="0">
                <a:latin typeface="Times New Roman" panose="02020603050405020304" pitchFamily="18" charset="0"/>
                <a:ea typeface="Times New Roman" panose="02020603050405020304" pitchFamily="18" charset="0"/>
              </a:rPr>
              <a:t>достатньо?</a:t>
            </a:r>
          </a:p>
          <a:p>
            <a:pPr indent="450215" algn="just">
              <a:tabLst>
                <a:tab pos="540385" algn="l"/>
              </a:tabLst>
            </a:pPr>
            <a:r>
              <a:rPr lang="uk-UA" sz="1800" dirty="0">
                <a:latin typeface="Times New Roman" panose="02020603050405020304" pitchFamily="18" charset="0"/>
                <a:ea typeface="Times New Roman" panose="02020603050405020304" pitchFamily="18" charset="0"/>
              </a:rPr>
              <a:t>Як правило, виходять з поняття теоретичне </a:t>
            </a:r>
            <a:r>
              <a:rPr lang="uk-UA" sz="1800" dirty="0">
                <a:latin typeface="Times New Roman" panose="02020603050405020304" pitchFamily="18" charset="0"/>
                <a:ea typeface="Times New Roman" panose="02020603050405020304" pitchFamily="18" charset="0"/>
              </a:rPr>
              <a:t>насичення </a:t>
            </a:r>
            <a:r>
              <a:rPr lang="uk-UA" sz="1800" dirty="0" smtClean="0">
                <a:latin typeface="Times New Roman" panose="02020603050405020304" pitchFamily="18" charset="0"/>
                <a:ea typeface="Times New Roman" panose="02020603050405020304" pitchFamily="18" charset="0"/>
              </a:rPr>
              <a:t>вибірки - це </a:t>
            </a:r>
            <a:r>
              <a:rPr lang="uk-UA" sz="1800" dirty="0">
                <a:latin typeface="Times New Roman" panose="02020603050405020304" pitchFamily="18" charset="0"/>
                <a:ea typeface="Times New Roman" panose="02020603050405020304" pitchFamily="18" charset="0"/>
              </a:rPr>
              <a:t>процес збору даних для генерації теорії, за допомогою якого аналітик збирає спільно </a:t>
            </a:r>
            <a:r>
              <a:rPr lang="uk-UA" sz="1800" dirty="0" smtClean="0">
                <a:latin typeface="Times New Roman" panose="02020603050405020304" pitchFamily="18" charset="0"/>
                <a:ea typeface="Times New Roman" panose="02020603050405020304" pitchFamily="18" charset="0"/>
              </a:rPr>
              <a:t>і</a:t>
            </a:r>
            <a:r>
              <a:rPr lang="uk-UA" sz="1800" dirty="0">
                <a:latin typeface="Times New Roman" panose="02020603050405020304" pitchFamily="18" charset="0"/>
                <a:ea typeface="Times New Roman" panose="02020603050405020304" pitchFamily="18" charset="0"/>
              </a:rPr>
              <a:t> аналізує дані </a:t>
            </a:r>
            <a:r>
              <a:rPr lang="uk-UA" sz="1800" dirty="0" smtClean="0">
                <a:latin typeface="Times New Roman" panose="02020603050405020304" pitchFamily="18" charset="0"/>
                <a:ea typeface="Times New Roman" panose="02020603050405020304" pitchFamily="18" charset="0"/>
              </a:rPr>
              <a:t>по мірі їх появи та </a:t>
            </a:r>
            <a:r>
              <a:rPr lang="uk-UA" sz="1800" dirty="0">
                <a:latin typeface="Times New Roman" panose="02020603050405020304" pitchFamily="18" charset="0"/>
                <a:ea typeface="Times New Roman" panose="02020603050405020304" pitchFamily="18" charset="0"/>
              </a:rPr>
              <a:t>вирішує, які дані збирати далі і де їх знайти, щоб розробити </a:t>
            </a:r>
            <a:r>
              <a:rPr lang="uk-UA" sz="1800" dirty="0" smtClean="0">
                <a:latin typeface="Times New Roman" panose="02020603050405020304" pitchFamily="18" charset="0"/>
                <a:ea typeface="Times New Roman" panose="02020603050405020304" pitchFamily="18" charset="0"/>
              </a:rPr>
              <a:t>теорію. </a:t>
            </a:r>
            <a:r>
              <a:rPr lang="uk-UA" sz="1800" b="1" dirty="0" smtClean="0">
                <a:latin typeface="Times New Roman" panose="02020603050405020304" pitchFamily="18" charset="0"/>
                <a:ea typeface="Times New Roman" panose="02020603050405020304" pitchFamily="18" charset="0"/>
              </a:rPr>
              <a:t>Дослідник сам визначає коли збір даних може бути завершено, зазвичай, тоді коли дані починають повторюватись.</a:t>
            </a:r>
            <a:endParaRPr lang="uk-UA" sz="1800" b="1" dirty="0">
              <a:latin typeface="Times New Roman" panose="02020603050405020304" pitchFamily="18" charset="0"/>
              <a:ea typeface="Times New Roman" panose="02020603050405020304" pitchFamily="18" charset="0"/>
            </a:endParaRPr>
          </a:p>
          <a:p>
            <a:pPr indent="450215" algn="just">
              <a:tabLst>
                <a:tab pos="540385" algn="l"/>
              </a:tabLst>
            </a:pP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3715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25</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57997"/>
            <a:ext cx="8719718" cy="3078477"/>
          </a:xfrm>
        </p:spPr>
        <p:txBody>
          <a:bodyPr/>
          <a:lstStyle/>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Коли </a:t>
            </a:r>
            <a:r>
              <a:rPr lang="uk-UA" sz="1800" dirty="0">
                <a:latin typeface="Times New Roman" panose="02020603050405020304" pitchFamily="18" charset="0"/>
                <a:ea typeface="Times New Roman" panose="02020603050405020304" pitchFamily="18" charset="0"/>
              </a:rPr>
              <a:t>почне повторюватись інформація? </a:t>
            </a:r>
            <a:r>
              <a:rPr lang="uk-UA" sz="1800" dirty="0" smtClean="0">
                <a:latin typeface="Times New Roman" panose="02020603050405020304" pitchFamily="18" charset="0"/>
                <a:ea typeface="Times New Roman" panose="02020603050405020304" pitchFamily="18" charset="0"/>
              </a:rPr>
              <a:t>Скільки треба, наприклад, </a:t>
            </a:r>
            <a:r>
              <a:rPr lang="uk-UA" sz="1800" dirty="0">
                <a:latin typeface="Times New Roman" panose="02020603050405020304" pitchFamily="18" charset="0"/>
                <a:ea typeface="Times New Roman" panose="02020603050405020304" pitchFamily="18" charset="0"/>
              </a:rPr>
              <a:t>інтерв’ю, щоб дані почали повторюватись? </a:t>
            </a:r>
            <a:endParaRPr lang="uk-UA" sz="18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Однозначної </a:t>
            </a:r>
            <a:r>
              <a:rPr lang="uk-UA" sz="1800" dirty="0">
                <a:latin typeface="Times New Roman" panose="02020603050405020304" pitchFamily="18" charset="0"/>
                <a:ea typeface="Times New Roman" panose="02020603050405020304" pitchFamily="18" charset="0"/>
              </a:rPr>
              <a:t>цифри і стандарту не існує, все буде залежати від теми.</a:t>
            </a:r>
          </a:p>
          <a:p>
            <a:pPr indent="450215" algn="just">
              <a:tabLst>
                <a:tab pos="540385" algn="l"/>
              </a:tabLst>
            </a:pPr>
            <a:r>
              <a:rPr lang="uk-UA" sz="1800" dirty="0">
                <a:latin typeface="Times New Roman" panose="02020603050405020304" pitchFamily="18" charset="0"/>
                <a:ea typeface="Times New Roman" panose="02020603050405020304" pitchFamily="18" charset="0"/>
              </a:rPr>
              <a:t>Мірилом насичення вибірки є відчуття і розуміння, що дані починають повторюватись. Як і коли ми це можемо помітити? Як правило, це відбувається на етапі аналізу інформації.</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2368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26</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57997"/>
            <a:ext cx="8719718" cy="3078477"/>
          </a:xfrm>
        </p:spPr>
        <p:txBody>
          <a:bodyPr/>
          <a:lstStyle/>
          <a:p>
            <a:pPr indent="450215" algn="just">
              <a:tabLst>
                <a:tab pos="540385" algn="l"/>
              </a:tabLst>
            </a:pPr>
            <a:r>
              <a:rPr lang="uk-UA" sz="1800" b="1" u="sng" dirty="0" smtClean="0">
                <a:latin typeface="Times New Roman" panose="02020603050405020304" pitchFamily="18" charset="0"/>
                <a:ea typeface="Times New Roman" panose="02020603050405020304" pitchFamily="18" charset="0"/>
              </a:rPr>
              <a:t>Підходи до формування вибірки</a:t>
            </a: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1</a:t>
            </a:r>
            <a:r>
              <a:rPr lang="uk-UA" sz="1600" dirty="0">
                <a:latin typeface="Times New Roman" panose="02020603050405020304" pitchFamily="18" charset="0"/>
                <a:ea typeface="Times New Roman" panose="02020603050405020304" pitchFamily="18" charset="0"/>
              </a:rPr>
              <a:t>) Вибірка екстремальних (девіантних) випадків: відбір незвичайних, в деякому розумінні специфічних, </a:t>
            </a:r>
            <a:r>
              <a:rPr lang="uk-UA" sz="1600" dirty="0" smtClean="0">
                <a:latin typeface="Times New Roman" panose="02020603050405020304" pitchFamily="18" charset="0"/>
                <a:ea typeface="Times New Roman" panose="02020603050405020304" pitchFamily="18" charset="0"/>
              </a:rPr>
              <a:t>випадків.</a:t>
            </a:r>
            <a:endParaRPr lang="uk-UA" sz="1600" dirty="0">
              <a:latin typeface="Times New Roman" panose="02020603050405020304" pitchFamily="18" charset="0"/>
              <a:ea typeface="Times New Roman" panose="02020603050405020304" pitchFamily="18" charset="0"/>
            </a:endParaRP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 2) Відбір </a:t>
            </a:r>
            <a:r>
              <a:rPr lang="uk-UA" sz="1600" dirty="0">
                <a:latin typeface="Times New Roman" panose="02020603050405020304" pitchFamily="18" charset="0"/>
                <a:ea typeface="Times New Roman" panose="02020603050405020304" pitchFamily="18" charset="0"/>
              </a:rPr>
              <a:t>інформативно значущих випадків, які значною </a:t>
            </a:r>
            <a:r>
              <a:rPr lang="uk-UA" sz="1600" dirty="0" smtClean="0">
                <a:latin typeface="Times New Roman" panose="02020603050405020304" pitchFamily="18" charset="0"/>
                <a:ea typeface="Times New Roman" panose="02020603050405020304" pitchFamily="18" charset="0"/>
              </a:rPr>
              <a:t>мірою </a:t>
            </a:r>
            <a:r>
              <a:rPr lang="uk-UA" sz="1600" dirty="0">
                <a:latin typeface="Times New Roman" panose="02020603050405020304" pitchFamily="18" charset="0"/>
                <a:ea typeface="Times New Roman" panose="02020603050405020304" pitchFamily="18" charset="0"/>
              </a:rPr>
              <a:t>представляють </a:t>
            </a:r>
            <a:r>
              <a:rPr lang="uk-UA" sz="1600" dirty="0" smtClean="0">
                <a:latin typeface="Times New Roman" panose="02020603050405020304" pitchFamily="18" charset="0"/>
                <a:ea typeface="Times New Roman" panose="02020603050405020304" pitchFamily="18" charset="0"/>
              </a:rPr>
              <a:t> феномен, що цікавить соціолога. </a:t>
            </a: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3</a:t>
            </a:r>
            <a:r>
              <a:rPr lang="uk-UA" sz="1600" dirty="0">
                <a:latin typeface="Times New Roman" panose="02020603050405020304" pitchFamily="18" charset="0"/>
                <a:ea typeface="Times New Roman" panose="02020603050405020304" pitchFamily="18" charset="0"/>
              </a:rPr>
              <a:t>) Вибірка максимальної варіації: відбір випадків, що представляють всі поширені моделі явища, що вивчається. </a:t>
            </a:r>
            <a:r>
              <a:rPr lang="uk-UA" sz="1600" dirty="0">
                <a:latin typeface="Times New Roman" panose="02020603050405020304" pitchFamily="18" charset="0"/>
                <a:ea typeface="Times New Roman" panose="02020603050405020304" pitchFamily="18" charset="0"/>
              </a:rPr>
              <a:t>Для конструювання вибірки необхідно заздалегідь виділити відповідні моделі і оцінити їх поширеність.</a:t>
            </a:r>
          </a:p>
        </p:txBody>
      </p:sp>
    </p:spTree>
    <p:extLst>
      <p:ext uri="{BB962C8B-B14F-4D97-AF65-F5344CB8AC3E}">
        <p14:creationId xmlns:p14="http://schemas.microsoft.com/office/powerpoint/2010/main" val="364482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27</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58522" y="1172599"/>
            <a:ext cx="8719718" cy="3078477"/>
          </a:xfrm>
        </p:spPr>
        <p:txBody>
          <a:bodyPr/>
          <a:lstStyle/>
          <a:p>
            <a:pPr indent="450215" algn="just">
              <a:tabLst>
                <a:tab pos="540385" algn="l"/>
              </a:tabLst>
            </a:pPr>
            <a:r>
              <a:rPr lang="uk-UA" sz="1800" b="1" u="sng" dirty="0" smtClean="0">
                <a:latin typeface="Times New Roman" panose="02020603050405020304" pitchFamily="18" charset="0"/>
                <a:ea typeface="Times New Roman" panose="02020603050405020304" pitchFamily="18" charset="0"/>
              </a:rPr>
              <a:t>Підходи до формування вибірки</a:t>
            </a:r>
          </a:p>
          <a:p>
            <a:pPr indent="450215">
              <a:tabLst>
                <a:tab pos="540385" algn="l"/>
              </a:tabLst>
            </a:pPr>
            <a:r>
              <a:rPr lang="uk-UA" sz="1600" dirty="0">
                <a:latin typeface="Times New Roman" panose="02020603050405020304" pitchFamily="18" charset="0"/>
                <a:ea typeface="Times New Roman" panose="02020603050405020304" pitchFamily="18" charset="0"/>
              </a:rPr>
              <a:t>4) Гомогенна вибірка: відбір випадків, з максимальною повнотою що характеризують деяку відносно гомогенну частину генеральної </a:t>
            </a:r>
            <a:r>
              <a:rPr lang="uk-UA" sz="1600" dirty="0" smtClean="0">
                <a:latin typeface="Times New Roman" panose="02020603050405020304" pitchFamily="18" charset="0"/>
                <a:ea typeface="Times New Roman" panose="02020603050405020304" pitchFamily="18" charset="0"/>
              </a:rPr>
              <a:t>сукупності (інтерв'ю </a:t>
            </a:r>
            <a:r>
              <a:rPr lang="uk-UA" sz="1600" dirty="0">
                <a:latin typeface="Times New Roman" panose="02020603050405020304" pitchFamily="18" charset="0"/>
                <a:ea typeface="Times New Roman" panose="02020603050405020304" pitchFamily="18" charset="0"/>
              </a:rPr>
              <a:t>з </a:t>
            </a:r>
            <a:r>
              <a:rPr lang="uk-UA" sz="1600" dirty="0" smtClean="0">
                <a:latin typeface="Times New Roman" panose="02020603050405020304" pitchFamily="18" charset="0"/>
                <a:ea typeface="Times New Roman" panose="02020603050405020304" pitchFamily="18" charset="0"/>
              </a:rPr>
              <a:t>фокусом-групами звичайно </a:t>
            </a:r>
            <a:r>
              <a:rPr lang="uk-UA" sz="1600" dirty="0">
                <a:latin typeface="Times New Roman" panose="02020603050405020304" pitchFamily="18" charset="0"/>
                <a:ea typeface="Times New Roman" panose="02020603050405020304" pitchFamily="18" charset="0"/>
              </a:rPr>
              <a:t>проводиться на гомогенних </a:t>
            </a:r>
            <a:r>
              <a:rPr lang="uk-UA" sz="1600" dirty="0" smtClean="0">
                <a:latin typeface="Times New Roman" panose="02020603050405020304" pitchFamily="18" charset="0"/>
                <a:ea typeface="Times New Roman" panose="02020603050405020304" pitchFamily="18" charset="0"/>
              </a:rPr>
              <a:t>вибірках учасників </a:t>
            </a:r>
            <a:r>
              <a:rPr lang="uk-UA" sz="1600" dirty="0">
                <a:latin typeface="Times New Roman" panose="02020603050405020304" pitchFamily="18" charset="0"/>
                <a:ea typeface="Times New Roman" panose="02020603050405020304" pitchFamily="18" charset="0"/>
              </a:rPr>
              <a:t>з однаковими </a:t>
            </a:r>
            <a:r>
              <a:rPr lang="uk-UA" sz="1600" dirty="0" smtClean="0">
                <a:latin typeface="Times New Roman" panose="02020603050405020304" pitchFamily="18" charset="0"/>
                <a:ea typeface="Times New Roman" panose="02020603050405020304" pitchFamily="18" charset="0"/>
              </a:rPr>
              <a:t>демографічними характеристиками.</a:t>
            </a:r>
          </a:p>
          <a:p>
            <a:pPr indent="450215">
              <a:tabLst>
                <a:tab pos="540385" algn="l"/>
              </a:tabLst>
            </a:pPr>
            <a:r>
              <a:rPr lang="uk-UA" sz="1600" dirty="0" smtClean="0">
                <a:latin typeface="Times New Roman" panose="02020603050405020304" pitchFamily="18" charset="0"/>
                <a:ea typeface="Times New Roman" panose="02020603050405020304" pitchFamily="18" charset="0"/>
              </a:rPr>
              <a:t>5</a:t>
            </a:r>
            <a:r>
              <a:rPr lang="uk-UA" sz="1600" dirty="0">
                <a:latin typeface="Times New Roman" panose="02020603050405020304" pitchFamily="18" charset="0"/>
                <a:ea typeface="Times New Roman" panose="02020603050405020304" pitchFamily="18" charset="0"/>
              </a:rPr>
              <a:t>) Вибірка типових випадків: </a:t>
            </a:r>
            <a:endParaRPr lang="uk-UA" sz="1600" dirty="0" smtClean="0">
              <a:latin typeface="Times New Roman" panose="02020603050405020304" pitchFamily="18" charset="0"/>
              <a:ea typeface="Times New Roman" panose="02020603050405020304" pitchFamily="18" charset="0"/>
            </a:endParaRPr>
          </a:p>
          <a:p>
            <a:pPr indent="450215">
              <a:tabLst>
                <a:tab pos="540385" algn="l"/>
              </a:tabLst>
            </a:pPr>
            <a:r>
              <a:rPr lang="uk-UA" sz="1600" dirty="0" smtClean="0">
                <a:latin typeface="Times New Roman" panose="02020603050405020304" pitchFamily="18" charset="0"/>
                <a:ea typeface="Times New Roman" panose="02020603050405020304" pitchFamily="18" charset="0"/>
              </a:rPr>
              <a:t>6</a:t>
            </a:r>
            <a:r>
              <a:rPr lang="uk-UA" sz="1600" dirty="0">
                <a:latin typeface="Times New Roman" panose="02020603050405020304" pitchFamily="18" charset="0"/>
                <a:ea typeface="Times New Roman" panose="02020603050405020304" pitchFamily="18" charset="0"/>
              </a:rPr>
              <a:t>) </a:t>
            </a:r>
            <a:r>
              <a:rPr lang="uk-UA" sz="1600" dirty="0" smtClean="0">
                <a:latin typeface="Times New Roman" panose="02020603050405020304" pitchFamily="18" charset="0"/>
                <a:ea typeface="Times New Roman" panose="02020603050405020304" pitchFamily="18" charset="0"/>
              </a:rPr>
              <a:t>Стратифікована </a:t>
            </a:r>
            <a:r>
              <a:rPr lang="uk-UA" sz="1600" dirty="0">
                <a:latin typeface="Times New Roman" panose="02020603050405020304" pitchFamily="18" charset="0"/>
                <a:ea typeface="Times New Roman" panose="02020603050405020304" pitchFamily="18" charset="0"/>
              </a:rPr>
              <a:t>вибірка: відбір випадків із заздалегідь виділених страт (шарів, частин) генеральної сукупності. </a:t>
            </a:r>
            <a:endParaRPr lang="uk-UA" sz="1600" dirty="0" smtClean="0">
              <a:latin typeface="Times New Roman" panose="02020603050405020304" pitchFamily="18" charset="0"/>
              <a:ea typeface="Times New Roman" panose="02020603050405020304" pitchFamily="18" charset="0"/>
            </a:endParaRPr>
          </a:p>
          <a:p>
            <a:pPr indent="450215">
              <a:tabLst>
                <a:tab pos="540385" algn="l"/>
              </a:tabLst>
            </a:pPr>
            <a:r>
              <a:rPr lang="uk-UA" sz="1600" dirty="0" smtClean="0">
                <a:latin typeface="Times New Roman" panose="02020603050405020304" pitchFamily="18" charset="0"/>
                <a:ea typeface="Times New Roman" panose="02020603050405020304" pitchFamily="18" charset="0"/>
              </a:rPr>
              <a:t>7</a:t>
            </a:r>
            <a:r>
              <a:rPr lang="uk-UA" sz="1600" dirty="0">
                <a:latin typeface="Times New Roman" panose="02020603050405020304" pitchFamily="18" charset="0"/>
                <a:ea typeface="Times New Roman" panose="02020603050405020304" pitchFamily="18" charset="0"/>
              </a:rPr>
              <a:t>) Вибірка критичних випадків: відбір випадків, </a:t>
            </a:r>
            <a:r>
              <a:rPr lang="uk-UA" sz="1600" dirty="0" smtClean="0">
                <a:latin typeface="Times New Roman" panose="02020603050405020304" pitchFamily="18" charset="0"/>
                <a:ea typeface="Times New Roman" panose="02020603050405020304" pitchFamily="18" charset="0"/>
              </a:rPr>
              <a:t>критично </a:t>
            </a:r>
            <a:r>
              <a:rPr lang="uk-UA" sz="1600" dirty="0">
                <a:latin typeface="Times New Roman" panose="02020603050405020304" pitchFamily="18" charset="0"/>
                <a:ea typeface="Times New Roman" panose="02020603050405020304" pitchFamily="18" charset="0"/>
              </a:rPr>
              <a:t>важливих для розуміння що відбувається </a:t>
            </a:r>
            <a:endParaRPr lang="uk-UA" sz="1600" dirty="0" smtClean="0">
              <a:latin typeface="Times New Roman" panose="02020603050405020304" pitchFamily="18" charset="0"/>
              <a:ea typeface="Times New Roman" panose="02020603050405020304" pitchFamily="18" charset="0"/>
            </a:endParaRPr>
          </a:p>
          <a:p>
            <a:pPr indent="450215">
              <a:tabLst>
                <a:tab pos="540385" algn="l"/>
              </a:tabLst>
            </a:pPr>
            <a:r>
              <a:rPr lang="uk-UA" sz="1600" dirty="0" smtClean="0">
                <a:latin typeface="Times New Roman" panose="02020603050405020304" pitchFamily="18" charset="0"/>
                <a:ea typeface="Times New Roman" panose="02020603050405020304" pitchFamily="18" charset="0"/>
              </a:rPr>
              <a:t>8</a:t>
            </a:r>
            <a:r>
              <a:rPr lang="uk-UA" sz="1600" dirty="0">
                <a:latin typeface="Times New Roman" panose="02020603050405020304" pitchFamily="18" charset="0"/>
                <a:ea typeface="Times New Roman" panose="02020603050405020304" pitchFamily="18" charset="0"/>
              </a:rPr>
              <a:t>) </a:t>
            </a:r>
            <a:r>
              <a:rPr lang="uk-UA" sz="1600" dirty="0" smtClean="0">
                <a:latin typeface="Times New Roman" panose="02020603050405020304" pitchFamily="18" charset="0"/>
                <a:ea typeface="Times New Roman" panose="02020603050405020304" pitchFamily="18" charset="0"/>
              </a:rPr>
              <a:t>Критеріальна вибірка: вивченню підлягають тільки </a:t>
            </a:r>
            <a:r>
              <a:rPr lang="uk-UA" sz="1600" dirty="0">
                <a:latin typeface="Times New Roman" panose="02020603050405020304" pitchFamily="18" charset="0"/>
                <a:ea typeface="Times New Roman" panose="02020603050405020304" pitchFamily="18" charset="0"/>
              </a:rPr>
              <a:t>об'єкти, що задовольняють </a:t>
            </a:r>
            <a:r>
              <a:rPr lang="uk-UA" sz="1600" dirty="0" smtClean="0">
                <a:latin typeface="Times New Roman" panose="02020603050405020304" pitchFamily="18" charset="0"/>
                <a:ea typeface="Times New Roman" panose="02020603050405020304" pitchFamily="18" charset="0"/>
              </a:rPr>
              <a:t>певні критерії. Така </a:t>
            </a:r>
            <a:r>
              <a:rPr lang="uk-UA" sz="1600" dirty="0">
                <a:latin typeface="Times New Roman" panose="02020603050405020304" pitchFamily="18" charset="0"/>
                <a:ea typeface="Times New Roman" panose="02020603050405020304" pitchFamily="18" charset="0"/>
              </a:rPr>
              <a:t>вибірка ефективна при вивченні проблемних випадків. </a:t>
            </a:r>
          </a:p>
        </p:txBody>
      </p:sp>
    </p:spTree>
    <p:extLst>
      <p:ext uri="{BB962C8B-B14F-4D97-AF65-F5344CB8AC3E}">
        <p14:creationId xmlns:p14="http://schemas.microsoft.com/office/powerpoint/2010/main" val="339200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28</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311588"/>
            <a:ext cx="8661196" cy="3070217"/>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Як же </a:t>
            </a:r>
            <a:r>
              <a:rPr lang="uk-UA" sz="1600" dirty="0" smtClean="0">
                <a:latin typeface="Times New Roman" panose="02020603050405020304" pitchFamily="18" charset="0"/>
                <a:ea typeface="Times New Roman" panose="02020603050405020304" pitchFamily="18" charset="0"/>
              </a:rPr>
              <a:t>будується </a:t>
            </a:r>
            <a:r>
              <a:rPr lang="uk-UA" sz="1600" dirty="0">
                <a:latin typeface="Times New Roman" panose="02020603050405020304" pitchFamily="18" charset="0"/>
                <a:ea typeface="Times New Roman" panose="02020603050405020304" pitchFamily="18" charset="0"/>
              </a:rPr>
              <a:t>вибірка і як ми підходимо до її формування. </a:t>
            </a:r>
            <a:endParaRPr lang="uk-UA" sz="16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Коли тільки розпочинається дослідження, </a:t>
            </a:r>
            <a:r>
              <a:rPr lang="uk-UA" sz="1600" dirty="0">
                <a:latin typeface="Times New Roman" panose="02020603050405020304" pitchFamily="18" charset="0"/>
                <a:ea typeface="Times New Roman" panose="02020603050405020304" pitchFamily="18" charset="0"/>
              </a:rPr>
              <a:t>на так званому підготовчому </a:t>
            </a:r>
            <a:r>
              <a:rPr lang="uk-UA" sz="1600" dirty="0" smtClean="0">
                <a:latin typeface="Times New Roman" panose="02020603050405020304" pitchFamily="18" charset="0"/>
                <a:ea typeface="Times New Roman" panose="02020603050405020304" pitchFamily="18" charset="0"/>
              </a:rPr>
              <a:t>етапі, дослідник </a:t>
            </a:r>
            <a:r>
              <a:rPr lang="uk-UA" sz="1600" dirty="0">
                <a:latin typeface="Times New Roman" panose="02020603050405020304" pitchFamily="18" charset="0"/>
                <a:ea typeface="Times New Roman" panose="02020603050405020304" pitchFamily="18" charset="0"/>
              </a:rPr>
              <a:t>вже собі попередньо </a:t>
            </a:r>
            <a:r>
              <a:rPr lang="uk-UA" sz="1600" dirty="0" smtClean="0">
                <a:latin typeface="Times New Roman" panose="02020603050405020304" pitchFamily="18" charset="0"/>
                <a:ea typeface="Times New Roman" panose="02020603050405020304" pitchFamily="18" charset="0"/>
              </a:rPr>
              <a:t>планує </a:t>
            </a:r>
            <a:r>
              <a:rPr lang="uk-UA" sz="1600" dirty="0">
                <a:latin typeface="Times New Roman" panose="02020603050405020304" pitchFamily="18" charset="0"/>
                <a:ea typeface="Times New Roman" panose="02020603050405020304" pitchFamily="18" charset="0"/>
              </a:rPr>
              <a:t>яка саме інформація та які саме об’єкти чи випадки </a:t>
            </a:r>
            <a:r>
              <a:rPr lang="uk-UA" sz="1600" dirty="0" smtClean="0">
                <a:latin typeface="Times New Roman" panose="02020603050405020304" pitchFamily="18" charset="0"/>
                <a:ea typeface="Times New Roman" panose="02020603050405020304" pitchFamily="18" charset="0"/>
              </a:rPr>
              <a:t>його </a:t>
            </a:r>
            <a:r>
              <a:rPr lang="uk-UA" sz="1600" dirty="0">
                <a:latin typeface="Times New Roman" panose="02020603050405020304" pitchFamily="18" charset="0"/>
                <a:ea typeface="Times New Roman" panose="02020603050405020304" pitchFamily="18" charset="0"/>
              </a:rPr>
              <a:t>цікавлять. </a:t>
            </a:r>
            <a:endParaRPr lang="uk-UA" sz="16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Це </a:t>
            </a:r>
            <a:r>
              <a:rPr lang="uk-UA" sz="1600" dirty="0">
                <a:latin typeface="Times New Roman" panose="02020603050405020304" pitchFamily="18" charset="0"/>
                <a:ea typeface="Times New Roman" panose="02020603050405020304" pitchFamily="18" charset="0"/>
              </a:rPr>
              <a:t>так звана </a:t>
            </a:r>
            <a:r>
              <a:rPr lang="uk-UA" sz="1600" b="1" u="sng" dirty="0">
                <a:latin typeface="Times New Roman" panose="02020603050405020304" pitchFamily="18" charset="0"/>
                <a:ea typeface="Times New Roman" panose="02020603050405020304" pitchFamily="18" charset="0"/>
              </a:rPr>
              <a:t>теоретична модель вибірки.</a:t>
            </a:r>
            <a:endParaRPr lang="uk-UA"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4183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29</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172599"/>
            <a:ext cx="8873338" cy="3670063"/>
          </a:xfrm>
        </p:spPr>
        <p:txBody>
          <a:bodyPr/>
          <a:lstStyle/>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Її не можна забезпечити по всім параметрам, тож зазвичай виділяють 4 чи трохи більше параметрів, яких дотримуються.</a:t>
            </a:r>
          </a:p>
          <a:p>
            <a:pPr indent="450215" algn="just">
              <a:tabLst>
                <a:tab pos="540385" algn="l"/>
              </a:tabLst>
            </a:pPr>
            <a:r>
              <a:rPr lang="uk-UA" sz="1600" b="1" dirty="0" smtClean="0">
                <a:latin typeface="Times New Roman" panose="02020603050405020304" pitchFamily="18" charset="0"/>
                <a:ea typeface="Times New Roman" panose="02020603050405020304" pitchFamily="18" charset="0"/>
              </a:rPr>
              <a:t>Приклад теоретичної моделі за 4 параметрами. </a:t>
            </a:r>
            <a:r>
              <a:rPr lang="uk-UA" sz="1600" dirty="0" smtClean="0">
                <a:latin typeface="Times New Roman" panose="02020603050405020304" pitchFamily="18" charset="0"/>
                <a:ea typeface="Times New Roman" panose="02020603050405020304" pitchFamily="18" charset="0"/>
              </a:rPr>
              <a:t>Вона </a:t>
            </a:r>
            <a:r>
              <a:rPr lang="uk-UA" sz="1600" dirty="0">
                <a:latin typeface="Times New Roman" panose="02020603050405020304" pitchFamily="18" charset="0"/>
                <a:ea typeface="Times New Roman" panose="02020603050405020304" pitchFamily="18" charset="0"/>
              </a:rPr>
              <a:t>будується на основі 4 квадратів де є дві осі. </a:t>
            </a:r>
          </a:p>
          <a:p>
            <a:pPr indent="450215" algn="just">
              <a:tabLst>
                <a:tab pos="540385" algn="l"/>
              </a:tabLst>
            </a:pPr>
            <a:r>
              <a:rPr lang="uk-UA" sz="1600" dirty="0">
                <a:latin typeface="Times New Roman" panose="02020603050405020304" pitchFamily="18" charset="0"/>
                <a:ea typeface="Times New Roman" panose="02020603050405020304" pitchFamily="18" charset="0"/>
              </a:rPr>
              <a:t>Давайте розглянемо на прикладі сімейних конфліктів. За якими критеріями ми взагалі могли б підбирати собі інформантів (вік, статус, рід зайнятості, повна чи неповна </a:t>
            </a:r>
            <a:r>
              <a:rPr lang="uk-UA" sz="1600" dirty="0" smtClean="0">
                <a:latin typeface="Times New Roman" panose="02020603050405020304" pitchFamily="18" charset="0"/>
                <a:ea typeface="Times New Roman" panose="02020603050405020304" pitchFamily="18" charset="0"/>
              </a:rPr>
              <a:t>сім'я, </a:t>
            </a:r>
            <a:r>
              <a:rPr lang="uk-UA" sz="1600" dirty="0">
                <a:latin typeface="Times New Roman" panose="02020603050405020304" pitchFamily="18" charset="0"/>
                <a:ea typeface="Times New Roman" panose="02020603050405020304" pitchFamily="18" charset="0"/>
              </a:rPr>
              <a:t>нуклеарна чи розширена, стаж подружнього життя і т.д.). Далі ви повинні відібрати з цього переліку два основних критерії з яких ви і будете формувати вашу теоретичну модель. (тут можна згадати і приклад репрезентативних досліджень в кількісній методології, вони репрезентативні не взагалі, а тільки за вибраними критеріями</a:t>
            </a:r>
            <a:r>
              <a:rPr lang="uk-UA" sz="1600" dirty="0" smtClean="0">
                <a:latin typeface="Times New Roman" panose="02020603050405020304" pitchFamily="18" charset="0"/>
                <a:ea typeface="Times New Roman" panose="02020603050405020304" pitchFamily="18" charset="0"/>
              </a:rPr>
              <a:t>).</a:t>
            </a:r>
            <a:endParaRPr lang="uk-UA" sz="1600" dirty="0">
              <a:latin typeface="Times New Roman" panose="02020603050405020304" pitchFamily="18" charset="0"/>
              <a:ea typeface="Times New Roman" panose="02020603050405020304" pitchFamily="18" charset="0"/>
            </a:endParaRPr>
          </a:p>
          <a:p>
            <a:pPr indent="450215" algn="just">
              <a:tabLst>
                <a:tab pos="540385" algn="l"/>
              </a:tabLst>
            </a:pPr>
            <a:r>
              <a:rPr lang="uk-UA" sz="1600" dirty="0">
                <a:latin typeface="Times New Roman" panose="02020603050405020304" pitchFamily="18" charset="0"/>
                <a:ea typeface="Times New Roman" panose="02020603050405020304" pitchFamily="18" charset="0"/>
              </a:rPr>
              <a:t>Перша шкала нуклеарна чи розширена, а друга стаж їхнього сімейного життя. (але це тільки приклад ви і тільки ви як дослідник самі тут відбираєте ті критерії які як вважаєте дадуть вам більшу інформативність)</a:t>
            </a:r>
          </a:p>
          <a:p>
            <a:pPr indent="450215" algn="just">
              <a:tabLst>
                <a:tab pos="540385" algn="l"/>
              </a:tabLst>
            </a:pPr>
            <a:endParaRPr lang="uk-UA"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763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r>
              <a:rPr lang="uk-UA" sz="1800" dirty="0" smtClean="0">
                <a:latin typeface="Times New Roman" panose="02020603050405020304" pitchFamily="18" charset="0"/>
                <a:ea typeface="Times New Roman" panose="02020603050405020304" pitchFamily="18" charset="0"/>
              </a:rPr>
              <a:t>Таким </a:t>
            </a:r>
            <a:r>
              <a:rPr lang="uk-UA" sz="1800" dirty="0">
                <a:latin typeface="Times New Roman" panose="02020603050405020304" pitchFamily="18" charset="0"/>
                <a:ea typeface="Times New Roman" panose="02020603050405020304" pitchFamily="18" charset="0"/>
              </a:rPr>
              <a:t>чином, збір даних, аналіз і теорія знаходяться у взаємному зв'язку один до одного. В якісній стратегії не починають з теорії, а потім доводять її. Швидше починають з предметної області вивчення і все, що має відношення до цієї області, має шанс проявитися під час дослідження.</a:t>
            </a:r>
            <a:endParaRPr lang="uk-UA" sz="1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1366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30</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375258"/>
            <a:ext cx="8873338" cy="3467404"/>
          </a:xfrm>
        </p:spPr>
        <p:txBody>
          <a:bodyPr/>
          <a:lstStyle/>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Наприклад, першим критерієм є склад сім'ї, тож на шкалі буде розташовано дві протилежні точки </a:t>
            </a:r>
            <a:r>
              <a:rPr lang="uk-UA" sz="1600" b="1" dirty="0">
                <a:latin typeface="Times New Roman" panose="02020603050405020304" pitchFamily="18" charset="0"/>
                <a:ea typeface="Times New Roman" panose="02020603050405020304" pitchFamily="18" charset="0"/>
              </a:rPr>
              <a:t>нуклеарна чи розширена</a:t>
            </a:r>
            <a:r>
              <a:rPr lang="uk-UA" sz="1600" dirty="0">
                <a:latin typeface="Times New Roman" panose="02020603050405020304" pitchFamily="18" charset="0"/>
                <a:ea typeface="Times New Roman" panose="02020603050405020304" pitchFamily="18" charset="0"/>
              </a:rPr>
              <a:t>, а </a:t>
            </a:r>
            <a:r>
              <a:rPr lang="uk-UA" sz="1600" dirty="0" smtClean="0">
                <a:latin typeface="Times New Roman" panose="02020603050405020304" pitchFamily="18" charset="0"/>
                <a:ea typeface="Times New Roman" panose="02020603050405020304" pitchFamily="18" charset="0"/>
              </a:rPr>
              <a:t>другим критерієм може бути стаж сімейного життя</a:t>
            </a:r>
            <a:r>
              <a:rPr lang="uk-UA" sz="1600" dirty="0">
                <a:latin typeface="Times New Roman" panose="02020603050405020304" pitchFamily="18" charset="0"/>
                <a:ea typeface="Times New Roman" panose="02020603050405020304" pitchFamily="18" charset="0"/>
              </a:rPr>
              <a:t> </a:t>
            </a:r>
            <a:r>
              <a:rPr lang="uk-UA" sz="1600" dirty="0" smtClean="0">
                <a:latin typeface="Times New Roman" panose="02020603050405020304" pitchFamily="18" charset="0"/>
                <a:ea typeface="Times New Roman" panose="02020603050405020304" pitchFamily="18" charset="0"/>
              </a:rPr>
              <a:t>(але </a:t>
            </a:r>
            <a:r>
              <a:rPr lang="uk-UA" sz="1600" dirty="0">
                <a:latin typeface="Times New Roman" panose="02020603050405020304" pitchFamily="18" charset="0"/>
                <a:ea typeface="Times New Roman" panose="02020603050405020304" pitchFamily="18" charset="0"/>
              </a:rPr>
              <a:t>це тільки приклад ви і тільки ви як дослідник самі тут відбираєте ті критерії які як вважаєте дадуть вам більшу інформативність</a:t>
            </a:r>
            <a:r>
              <a:rPr lang="uk-UA" sz="1600" dirty="0" smtClean="0">
                <a:latin typeface="Times New Roman" panose="02020603050405020304" pitchFamily="18" charset="0"/>
                <a:ea typeface="Times New Roman" panose="02020603050405020304" pitchFamily="18" charset="0"/>
              </a:rPr>
              <a:t>).</a:t>
            </a:r>
          </a:p>
          <a:p>
            <a:pPr indent="450215" algn="just">
              <a:tabLst>
                <a:tab pos="540385" algn="l"/>
              </a:tabLst>
            </a:pPr>
            <a:r>
              <a:rPr lang="uk-UA" sz="1600" dirty="0">
                <a:latin typeface="Times New Roman" panose="02020603050405020304" pitchFamily="18" charset="0"/>
                <a:ea typeface="Times New Roman" panose="02020603050405020304" pitchFamily="18" charset="0"/>
              </a:rPr>
              <a:t>При перетині двох осей ми отримуємо чотири </a:t>
            </a:r>
            <a:r>
              <a:rPr lang="uk-UA" sz="1600" dirty="0" smtClean="0">
                <a:latin typeface="Times New Roman" panose="02020603050405020304" pitchFamily="18" charset="0"/>
                <a:ea typeface="Times New Roman" panose="02020603050405020304" pitchFamily="18" charset="0"/>
              </a:rPr>
              <a:t>кластери (</a:t>
            </a:r>
            <a:r>
              <a:rPr lang="uk-UA" sz="1600" dirty="0" err="1" smtClean="0">
                <a:latin typeface="Times New Roman" panose="02020603050405020304" pitchFamily="18" charset="0"/>
                <a:ea typeface="Times New Roman" panose="02020603050405020304" pitchFamily="18" charset="0"/>
              </a:rPr>
              <a:t>квартилі</a:t>
            </a:r>
            <a:r>
              <a:rPr lang="uk-UA" sz="1600" dirty="0" smtClean="0">
                <a:latin typeface="Times New Roman" panose="02020603050405020304" pitchFamily="18" charset="0"/>
                <a:ea typeface="Times New Roman" panose="02020603050405020304" pitchFamily="18" charset="0"/>
              </a:rPr>
              <a:t>) </a:t>
            </a:r>
            <a:r>
              <a:rPr lang="uk-UA" sz="1600" dirty="0">
                <a:latin typeface="Times New Roman" panose="02020603050405020304" pitchFamily="18" charset="0"/>
                <a:ea typeface="Times New Roman" panose="02020603050405020304" pitchFamily="18" charset="0"/>
              </a:rPr>
              <a:t>наших інформантів. Давайте розглянемо особливості набору інформантів в ці кластери. </a:t>
            </a:r>
            <a:endParaRPr lang="uk-UA" sz="16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600" dirty="0" smtClean="0">
                <a:latin typeface="Times New Roman" panose="02020603050405020304" pitchFamily="18" charset="0"/>
                <a:ea typeface="Times New Roman" panose="02020603050405020304" pitchFamily="18" charset="0"/>
              </a:rPr>
              <a:t>Ми </a:t>
            </a:r>
            <a:r>
              <a:rPr lang="uk-UA" sz="1600" dirty="0">
                <a:latin typeface="Times New Roman" panose="02020603050405020304" pitchFamily="18" charset="0"/>
                <a:ea typeface="Times New Roman" panose="02020603050405020304" pitchFamily="18" charset="0"/>
              </a:rPr>
              <a:t>не можемо знати яка саме кількість інформантів в якому кластері нам знадобиться, щоб отримати теоретично насичені дані, тому часто відбувається підбір саме в той </a:t>
            </a:r>
            <a:r>
              <a:rPr lang="uk-UA" sz="1600" dirty="0" err="1">
                <a:latin typeface="Times New Roman" panose="02020603050405020304" pitchFamily="18" charset="0"/>
                <a:ea typeface="Times New Roman" panose="02020603050405020304" pitchFamily="18" charset="0"/>
              </a:rPr>
              <a:t>квартиль</a:t>
            </a:r>
            <a:r>
              <a:rPr lang="uk-UA" sz="1600" dirty="0">
                <a:latin typeface="Times New Roman" panose="02020603050405020304" pitchFamily="18" charset="0"/>
                <a:ea typeface="Times New Roman" panose="02020603050405020304" pitchFamily="18" charset="0"/>
              </a:rPr>
              <a:t> де інформація неоднорідна чи суперечлива. Так в одному </a:t>
            </a:r>
            <a:r>
              <a:rPr lang="uk-UA" sz="1600" dirty="0" err="1">
                <a:latin typeface="Times New Roman" panose="02020603050405020304" pitchFamily="18" charset="0"/>
                <a:ea typeface="Times New Roman" panose="02020603050405020304" pitchFamily="18" charset="0"/>
              </a:rPr>
              <a:t>квартилі</a:t>
            </a:r>
            <a:r>
              <a:rPr lang="uk-UA" sz="1600" dirty="0">
                <a:latin typeface="Times New Roman" panose="02020603050405020304" pitchFamily="18" charset="0"/>
                <a:ea typeface="Times New Roman" panose="02020603050405020304" pitchFamily="18" charset="0"/>
              </a:rPr>
              <a:t> у нас може бути 3 </a:t>
            </a:r>
            <a:r>
              <a:rPr lang="uk-UA" sz="1600" dirty="0" smtClean="0">
                <a:latin typeface="Times New Roman" panose="02020603050405020304" pitchFamily="18" charset="0"/>
                <a:ea typeface="Times New Roman" panose="02020603050405020304" pitchFamily="18" charset="0"/>
              </a:rPr>
              <a:t>інтерв'ю, </a:t>
            </a:r>
            <a:r>
              <a:rPr lang="uk-UA" sz="1600" dirty="0">
                <a:latin typeface="Times New Roman" panose="02020603050405020304" pitchFamily="18" charset="0"/>
                <a:ea typeface="Times New Roman" panose="02020603050405020304" pitchFamily="18" charset="0"/>
              </a:rPr>
              <a:t>в іншому 4, далі 2 і 1 тоді ми підбираємо саме в той </a:t>
            </a:r>
            <a:r>
              <a:rPr lang="uk-UA" sz="1600" dirty="0" err="1">
                <a:latin typeface="Times New Roman" panose="02020603050405020304" pitchFamily="18" charset="0"/>
                <a:ea typeface="Times New Roman" panose="02020603050405020304" pitchFamily="18" charset="0"/>
              </a:rPr>
              <a:t>квартиль</a:t>
            </a:r>
            <a:r>
              <a:rPr lang="uk-UA" sz="1600" dirty="0">
                <a:latin typeface="Times New Roman" panose="02020603050405020304" pitchFamily="18" charset="0"/>
                <a:ea typeface="Times New Roman" panose="02020603050405020304" pitchFamily="18" charset="0"/>
              </a:rPr>
              <a:t> де поки немає </a:t>
            </a:r>
            <a:r>
              <a:rPr lang="uk-UA" sz="1600" dirty="0" smtClean="0">
                <a:latin typeface="Times New Roman" panose="02020603050405020304" pitchFamily="18" charset="0"/>
                <a:ea typeface="Times New Roman" panose="02020603050405020304" pitchFamily="18" charset="0"/>
              </a:rPr>
              <a:t>даних, або інформанти надають нам постійно нову інформацію. </a:t>
            </a:r>
            <a:endParaRPr lang="uk-UA" sz="1600" dirty="0">
              <a:latin typeface="Times New Roman" panose="02020603050405020304" pitchFamily="18" charset="0"/>
              <a:ea typeface="Times New Roman" panose="02020603050405020304" pitchFamily="18" charset="0"/>
            </a:endParaRPr>
          </a:p>
          <a:p>
            <a:pPr indent="450215" algn="just">
              <a:tabLst>
                <a:tab pos="540385" algn="l"/>
              </a:tabLst>
            </a:pPr>
            <a:endParaRPr lang="uk-UA" sz="1600" dirty="0">
              <a:latin typeface="Times New Roman" panose="02020603050405020304" pitchFamily="18" charset="0"/>
              <a:ea typeface="Times New Roman" panose="02020603050405020304" pitchFamily="18" charset="0"/>
            </a:endParaRPr>
          </a:p>
          <a:p>
            <a:pPr indent="450215" algn="just">
              <a:tabLst>
                <a:tab pos="540385" algn="l"/>
              </a:tabLst>
            </a:pPr>
            <a:endParaRPr lang="uk-UA"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0247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Застосування методу: вибірка дослідження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31</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375258"/>
            <a:ext cx="8873338" cy="3467404"/>
          </a:xfrm>
        </p:spPr>
        <p:txBody>
          <a:bodyPr/>
          <a:lstStyle/>
          <a:p>
            <a:pPr indent="450215" algn="just">
              <a:tabLst>
                <a:tab pos="540385" algn="l"/>
              </a:tabLst>
            </a:pPr>
            <a:r>
              <a:rPr lang="uk-UA" sz="1600" dirty="0">
                <a:latin typeface="Times New Roman" panose="02020603050405020304" pitchFamily="18" charset="0"/>
                <a:ea typeface="Times New Roman" panose="02020603050405020304" pitchFamily="18" charset="0"/>
              </a:rPr>
              <a:t>Далі </a:t>
            </a:r>
            <a:r>
              <a:rPr lang="uk-UA" sz="1600" dirty="0" smtClean="0">
                <a:latin typeface="Times New Roman" panose="02020603050405020304" pitchFamily="18" charset="0"/>
                <a:ea typeface="Times New Roman" panose="02020603050405020304" pitchFamily="18" charset="0"/>
              </a:rPr>
              <a:t>ми, наприклад, маємо 2 інтерв'ю </a:t>
            </a:r>
            <a:r>
              <a:rPr lang="uk-UA" sz="1600" dirty="0">
                <a:latin typeface="Times New Roman" panose="02020603050405020304" pitchFamily="18" charset="0"/>
                <a:ea typeface="Times New Roman" panose="02020603050405020304" pitchFamily="18" charset="0"/>
              </a:rPr>
              <a:t>зовсім різні, інформація в них не співпадає, що це може означати, </a:t>
            </a:r>
            <a:r>
              <a:rPr lang="uk-UA" sz="1600" dirty="0" smtClean="0">
                <a:latin typeface="Times New Roman" panose="02020603050405020304" pitchFamily="18" charset="0"/>
                <a:ea typeface="Times New Roman" panose="02020603050405020304" pitchFamily="18" charset="0"/>
              </a:rPr>
              <a:t>- що </a:t>
            </a:r>
            <a:r>
              <a:rPr lang="uk-UA" sz="1600" dirty="0">
                <a:latin typeface="Times New Roman" panose="02020603050405020304" pitchFamily="18" charset="0"/>
                <a:ea typeface="Times New Roman" panose="02020603050405020304" pitchFamily="18" charset="0"/>
              </a:rPr>
              <a:t>один з них нетиповий, або обидва, нам потрібно перевірити інформацію і додати інформантів. </a:t>
            </a:r>
          </a:p>
          <a:p>
            <a:pPr indent="450215" algn="just">
              <a:tabLst>
                <a:tab pos="540385" algn="l"/>
              </a:tabLst>
            </a:pPr>
            <a:r>
              <a:rPr lang="uk-UA" sz="1600" dirty="0">
                <a:latin typeface="Times New Roman" panose="02020603050405020304" pitchFamily="18" charset="0"/>
                <a:ea typeface="Times New Roman" panose="02020603050405020304" pitchFamily="18" charset="0"/>
              </a:rPr>
              <a:t>Тільки таким чином (теоретичним насиченням інформації) ви можете пояснити чому ви відібрали інформантів саме стільки і саме з такими характеристиками.</a:t>
            </a:r>
          </a:p>
          <a:p>
            <a:pPr indent="450215" algn="just">
              <a:tabLst>
                <a:tab pos="540385" algn="l"/>
              </a:tabLst>
            </a:pPr>
            <a:r>
              <a:rPr lang="uk-UA" sz="1600" b="1" dirty="0">
                <a:latin typeface="Times New Roman" panose="02020603050405020304" pitchFamily="18" charset="0"/>
                <a:ea typeface="Times New Roman" panose="02020603050405020304" pitchFamily="18" charset="0"/>
              </a:rPr>
              <a:t>Чим більш унікальними будуть ваші дані тим більшу їх кількість вам потрібно буде зібрати. </a:t>
            </a:r>
            <a:endParaRPr lang="uk-UA" sz="1600" dirty="0">
              <a:latin typeface="Times New Roman" panose="02020603050405020304" pitchFamily="18" charset="0"/>
              <a:ea typeface="Times New Roman" panose="02020603050405020304" pitchFamily="18" charset="0"/>
            </a:endParaRPr>
          </a:p>
          <a:p>
            <a:pPr indent="450215" algn="just">
              <a:tabLst>
                <a:tab pos="540385" algn="l"/>
              </a:tabLst>
            </a:pPr>
            <a:endParaRPr lang="uk-UA"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122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r>
              <a:rPr lang="uk-UA" sz="1800" dirty="0" smtClean="0">
                <a:latin typeface="Times New Roman" panose="02020603050405020304" pitchFamily="18" charset="0"/>
                <a:ea typeface="Times New Roman" panose="02020603050405020304" pitchFamily="18" charset="0"/>
              </a:rPr>
              <a:t>Таким </a:t>
            </a:r>
            <a:r>
              <a:rPr lang="uk-UA" sz="1800" dirty="0">
                <a:latin typeface="Times New Roman" panose="02020603050405020304" pitchFamily="18" charset="0"/>
                <a:ea typeface="Times New Roman" panose="02020603050405020304" pitchFamily="18" charset="0"/>
              </a:rPr>
              <a:t>чином, збір даних, аналіз і теорія знаходяться у взаємному зв'язку один до одного. </a:t>
            </a:r>
            <a:endParaRPr lang="uk-UA" sz="1800" dirty="0" smtClean="0">
              <a:latin typeface="Times New Roman" panose="02020603050405020304" pitchFamily="18" charset="0"/>
              <a:ea typeface="Times New Roman" panose="02020603050405020304" pitchFamily="18" charset="0"/>
            </a:endParaRPr>
          </a:p>
          <a:p>
            <a:pPr indent="450215" algn="just"/>
            <a:r>
              <a:rPr lang="uk-UA" sz="1800" dirty="0" smtClean="0">
                <a:latin typeface="Times New Roman" panose="02020603050405020304" pitchFamily="18" charset="0"/>
                <a:ea typeface="Times New Roman" panose="02020603050405020304" pitchFamily="18" charset="0"/>
              </a:rPr>
              <a:t>В </a:t>
            </a:r>
            <a:r>
              <a:rPr lang="uk-UA" sz="1800" dirty="0">
                <a:latin typeface="Times New Roman" panose="02020603050405020304" pitchFamily="18" charset="0"/>
                <a:ea typeface="Times New Roman" panose="02020603050405020304" pitchFamily="18" charset="0"/>
              </a:rPr>
              <a:t>якісній стратегії не починають з теорії, а потім доводять </a:t>
            </a:r>
            <a:r>
              <a:rPr lang="uk-UA" sz="1800" dirty="0" smtClean="0">
                <a:latin typeface="Times New Roman" panose="02020603050405020304" pitchFamily="18" charset="0"/>
                <a:ea typeface="Times New Roman" panose="02020603050405020304" pitchFamily="18" charset="0"/>
              </a:rPr>
              <a:t>її (характерно для кількісних досліджень). </a:t>
            </a:r>
          </a:p>
          <a:p>
            <a:pPr indent="450215" algn="just"/>
            <a:r>
              <a:rPr lang="uk-UA" sz="1800" dirty="0" smtClean="0">
                <a:latin typeface="Times New Roman" panose="02020603050405020304" pitchFamily="18" charset="0"/>
                <a:ea typeface="Times New Roman" panose="02020603050405020304" pitchFamily="18" charset="0"/>
              </a:rPr>
              <a:t>Швидше </a:t>
            </a:r>
            <a:r>
              <a:rPr lang="uk-UA" sz="1800" dirty="0">
                <a:latin typeface="Times New Roman" panose="02020603050405020304" pitchFamily="18" charset="0"/>
                <a:ea typeface="Times New Roman" panose="02020603050405020304" pitchFamily="18" charset="0"/>
              </a:rPr>
              <a:t>починають з предметної області вивчення і все, що має відношення до цієї області, має шанс проявитися під час дослідження.</a:t>
            </a:r>
            <a:endParaRPr lang="uk-UA" sz="1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764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tabLst>
                <a:tab pos="540385" algn="l"/>
              </a:tabLst>
            </a:pPr>
            <a:r>
              <a:rPr lang="uk-UA" sz="1800" dirty="0">
                <a:latin typeface="Times New Roman" panose="02020603050405020304" pitchFamily="18" charset="0"/>
                <a:ea typeface="Times New Roman" panose="02020603050405020304" pitchFamily="18" charset="0"/>
              </a:rPr>
              <a:t>Якщо проводити аналогію з відомим висловлюванням про </a:t>
            </a:r>
            <a:r>
              <a:rPr lang="uk-UA" sz="1800" dirty="0" smtClean="0">
                <a:latin typeface="Times New Roman" panose="02020603050405020304" pitchFamily="18" charset="0"/>
                <a:ea typeface="Times New Roman" panose="02020603050405020304" pitchFamily="18" charset="0"/>
              </a:rPr>
              <a:t>шляхи пізнання</a:t>
            </a:r>
            <a:r>
              <a:rPr lang="uk-UA" sz="1800" b="1" dirty="0" smtClean="0">
                <a:latin typeface="Times New Roman" panose="02020603050405020304" pitchFamily="18" charset="0"/>
                <a:ea typeface="Times New Roman" panose="02020603050405020304" pitchFamily="18" charset="0"/>
              </a:rPr>
              <a:t> </a:t>
            </a:r>
            <a:r>
              <a:rPr lang="uk-UA" sz="1800" b="1" dirty="0">
                <a:latin typeface="Times New Roman" panose="02020603050405020304" pitchFamily="18" charset="0"/>
                <a:ea typeface="Times New Roman" panose="02020603050405020304" pitchFamily="18" charset="0"/>
              </a:rPr>
              <a:t>Ф.Бекона, то обґрунтована теорія це шлях бджоли (збирає факти але за певним планом). </a:t>
            </a:r>
            <a:endParaRPr lang="uk-UA" sz="1800" b="1"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Є </a:t>
            </a:r>
            <a:r>
              <a:rPr lang="uk-UA" sz="1800" dirty="0">
                <a:latin typeface="Times New Roman" panose="02020603050405020304" pitchFamily="18" charset="0"/>
                <a:ea typeface="Times New Roman" panose="02020603050405020304" pitchFamily="18" charset="0"/>
              </a:rPr>
              <a:t>також </a:t>
            </a:r>
            <a:r>
              <a:rPr lang="uk-UA" sz="1800" b="1" dirty="0">
                <a:latin typeface="Times New Roman" panose="02020603050405020304" pitchFamily="18" charset="0"/>
                <a:ea typeface="Times New Roman" panose="02020603050405020304" pitchFamily="18" charset="0"/>
              </a:rPr>
              <a:t>шлях павука, </a:t>
            </a:r>
            <a:r>
              <a:rPr lang="uk-UA" sz="1800" dirty="0">
                <a:latin typeface="Times New Roman" panose="02020603050405020304" pitchFamily="18" charset="0"/>
                <a:ea typeface="Times New Roman" panose="02020603050405020304" pitchFamily="18" charset="0"/>
              </a:rPr>
              <a:t>що плете павутину з самого себе (дедуктивний підхід, характерний для кількісних досліджень) та </a:t>
            </a:r>
            <a:r>
              <a:rPr lang="uk-UA" sz="1800" b="1" dirty="0">
                <a:latin typeface="Times New Roman" panose="02020603050405020304" pitchFamily="18" charset="0"/>
                <a:ea typeface="Times New Roman" panose="02020603050405020304" pitchFamily="18" charset="0"/>
              </a:rPr>
              <a:t>шлях комахи, </a:t>
            </a:r>
            <a:r>
              <a:rPr lang="uk-UA" sz="1800" dirty="0">
                <a:latin typeface="Times New Roman" panose="02020603050405020304" pitchFamily="18" charset="0"/>
                <a:ea typeface="Times New Roman" panose="02020603050405020304" pitchFamily="18" charset="0"/>
              </a:rPr>
              <a:t>що збирає і тягне все навколо (в нашому випадку всі можливі факти, не розуміючи загального задуму, такий підхід характеризує суто якісну методологію, наприклад, наративні інтерв’ю, коли ми не знаємо чи скаже нам людина щось цікаве, або таке що буде стосуватись нашого дослідження чи ні).</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2092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tabLst>
                <a:tab pos="540385" algn="l"/>
              </a:tabLst>
            </a:pPr>
            <a:r>
              <a:rPr lang="uk-UA" sz="1800" dirty="0">
                <a:latin typeface="Times New Roman" panose="02020603050405020304" pitchFamily="18" charset="0"/>
                <a:ea typeface="Times New Roman" panose="02020603050405020304" pitchFamily="18" charset="0"/>
              </a:rPr>
              <a:t>Добре сконструйована </a:t>
            </a:r>
            <a:r>
              <a:rPr lang="uk-UA" sz="1800" dirty="0" err="1">
                <a:latin typeface="Times New Roman" panose="02020603050405020304" pitchFamily="18" charset="0"/>
                <a:ea typeface="Times New Roman" panose="02020603050405020304" pitchFamily="18" charset="0"/>
              </a:rPr>
              <a:t>обгрунтована</a:t>
            </a:r>
            <a:r>
              <a:rPr lang="uk-UA" sz="1800" dirty="0">
                <a:latin typeface="Times New Roman" panose="02020603050405020304" pitchFamily="18" charset="0"/>
                <a:ea typeface="Times New Roman" panose="02020603050405020304" pitchFamily="18" charset="0"/>
              </a:rPr>
              <a:t> теорія повинна відповідати </a:t>
            </a:r>
            <a:r>
              <a:rPr lang="uk-UA" sz="1800" b="1" u="sng" dirty="0">
                <a:latin typeface="Times New Roman" panose="02020603050405020304" pitchFamily="18" charset="0"/>
                <a:ea typeface="Times New Roman" panose="02020603050405020304" pitchFamily="18" charset="0"/>
              </a:rPr>
              <a:t>чотирьом центральним критеріям</a:t>
            </a:r>
            <a:r>
              <a:rPr lang="uk-UA" sz="1800" dirty="0">
                <a:latin typeface="Times New Roman" panose="02020603050405020304" pitchFamily="18" charset="0"/>
                <a:ea typeface="Times New Roman" panose="02020603050405020304" pitchFamily="18" charset="0"/>
              </a:rPr>
              <a:t> для того, щоб судити, наскільки теорія відповідає феномену, що вивчається вона повинна: </a:t>
            </a:r>
            <a:endParaRPr lang="uk-UA" sz="18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b="1" dirty="0" smtClean="0">
                <a:latin typeface="Times New Roman" panose="02020603050405020304" pitchFamily="18" charset="0"/>
                <a:ea typeface="Times New Roman" panose="02020603050405020304" pitchFamily="18" charset="0"/>
              </a:rPr>
              <a:t>відповідати </a:t>
            </a:r>
            <a:r>
              <a:rPr lang="uk-UA" sz="1800" b="1" dirty="0">
                <a:latin typeface="Times New Roman" panose="02020603050405020304" pitchFamily="18" charset="0"/>
                <a:ea typeface="Times New Roman" panose="02020603050405020304" pitchFamily="18" charset="0"/>
              </a:rPr>
              <a:t>реальності</a:t>
            </a:r>
            <a:r>
              <a:rPr lang="uk-UA" sz="1800" dirty="0">
                <a:latin typeface="Times New Roman" panose="02020603050405020304" pitchFamily="18" charset="0"/>
                <a:ea typeface="Times New Roman" panose="02020603050405020304" pitchFamily="18" charset="0"/>
              </a:rPr>
              <a:t>, </a:t>
            </a:r>
            <a:endParaRPr lang="uk-UA" sz="18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b="1" dirty="0" smtClean="0">
                <a:latin typeface="Times New Roman" panose="02020603050405020304" pitchFamily="18" charset="0"/>
                <a:ea typeface="Times New Roman" panose="02020603050405020304" pitchFamily="18" charset="0"/>
              </a:rPr>
              <a:t>бути </a:t>
            </a:r>
            <a:r>
              <a:rPr lang="uk-UA" sz="1800" b="1" dirty="0">
                <a:latin typeface="Times New Roman" panose="02020603050405020304" pitchFamily="18" charset="0"/>
                <a:ea typeface="Times New Roman" panose="02020603050405020304" pitchFamily="18" charset="0"/>
              </a:rPr>
              <a:t>розуміючою, </a:t>
            </a:r>
            <a:endParaRPr lang="uk-UA" sz="1800" b="1"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b="1" dirty="0" smtClean="0">
                <a:latin typeface="Times New Roman" panose="02020603050405020304" pitchFamily="18" charset="0"/>
                <a:ea typeface="Times New Roman" panose="02020603050405020304" pitchFamily="18" charset="0"/>
              </a:rPr>
              <a:t>узагальнюючою,</a:t>
            </a:r>
          </a:p>
          <a:p>
            <a:pPr indent="450215" algn="just">
              <a:tabLst>
                <a:tab pos="540385" algn="l"/>
              </a:tabLst>
            </a:pPr>
            <a:r>
              <a:rPr lang="uk-UA" sz="1800" b="1" dirty="0" smtClean="0">
                <a:latin typeface="Times New Roman" panose="02020603050405020304" pitchFamily="18" charset="0"/>
                <a:ea typeface="Times New Roman" panose="02020603050405020304" pitchFamily="18" charset="0"/>
              </a:rPr>
              <a:t>і </a:t>
            </a:r>
            <a:r>
              <a:rPr lang="uk-UA" sz="1800" b="1" dirty="0">
                <a:latin typeface="Times New Roman" panose="02020603050405020304" pitchFamily="18" charset="0"/>
                <a:ea typeface="Times New Roman" panose="02020603050405020304" pitchFamily="18" charset="0"/>
              </a:rPr>
              <a:t>контрольованою.</a:t>
            </a:r>
            <a:endParaRPr lang="uk-UA"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1607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7</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tabLst>
                <a:tab pos="540385" algn="l"/>
              </a:tabLst>
            </a:pPr>
            <a:r>
              <a:rPr lang="uk-UA" sz="1800" b="1" dirty="0">
                <a:latin typeface="Times New Roman" panose="02020603050405020304" pitchFamily="18" charset="0"/>
                <a:ea typeface="Times New Roman" panose="02020603050405020304" pitchFamily="18" charset="0"/>
              </a:rPr>
              <a:t>Що це означає? </a:t>
            </a:r>
          </a:p>
          <a:p>
            <a:pPr indent="450215" algn="just">
              <a:tabLst>
                <a:tab pos="540385" algn="l"/>
              </a:tabLst>
            </a:pPr>
            <a:r>
              <a:rPr lang="uk-UA" sz="1800" b="1" u="sng" dirty="0">
                <a:latin typeface="Times New Roman" panose="02020603050405020304" pitchFamily="18" charset="0"/>
                <a:ea typeface="Times New Roman" panose="02020603050405020304" pitchFamily="18" charset="0"/>
              </a:rPr>
              <a:t>1.</a:t>
            </a:r>
            <a:r>
              <a:rPr lang="uk-UA" sz="1800" dirty="0">
                <a:latin typeface="Times New Roman" panose="02020603050405020304" pitchFamily="18" charset="0"/>
                <a:ea typeface="Times New Roman" panose="02020603050405020304" pitchFamily="18" charset="0"/>
              </a:rPr>
              <a:t> Якщо теорія вірна по відношенню до повсякденної реальності конкретної предметної області і ретельно виводиться з різних даних, то вона повинна </a:t>
            </a:r>
            <a:r>
              <a:rPr lang="uk-UA" sz="1800" b="1" dirty="0">
                <a:latin typeface="Times New Roman" panose="02020603050405020304" pitchFamily="18" charset="0"/>
                <a:ea typeface="Times New Roman" panose="02020603050405020304" pitchFamily="18" charset="0"/>
              </a:rPr>
              <a:t>відповідати цій області реальності (відображати її)</a:t>
            </a:r>
            <a:r>
              <a:rPr lang="uk-UA" sz="1800" dirty="0">
                <a:latin typeface="Times New Roman" panose="02020603050405020304" pitchFamily="18" charset="0"/>
                <a:ea typeface="Times New Roman" panose="02020603050405020304" pitchFamily="18" charset="0"/>
              </a:rPr>
              <a:t>. </a:t>
            </a:r>
          </a:p>
          <a:p>
            <a:pPr indent="450215" algn="just">
              <a:tabLst>
                <a:tab pos="540385" algn="l"/>
              </a:tabLst>
            </a:pPr>
            <a:r>
              <a:rPr lang="uk-UA" sz="1800" b="1" u="sng" dirty="0">
                <a:latin typeface="Times New Roman" panose="02020603050405020304" pitchFamily="18" charset="0"/>
                <a:ea typeface="Times New Roman" panose="02020603050405020304" pitchFamily="18" charset="0"/>
              </a:rPr>
              <a:t>2.</a:t>
            </a:r>
            <a:r>
              <a:rPr lang="uk-UA" sz="1800" dirty="0">
                <a:latin typeface="Times New Roman" panose="02020603050405020304" pitchFamily="18" charset="0"/>
                <a:ea typeface="Times New Roman" panose="02020603050405020304" pitchFamily="18" charset="0"/>
              </a:rPr>
              <a:t> Оскільки вона репрезентує цю реальність, то вона повинна бути також </a:t>
            </a:r>
            <a:r>
              <a:rPr lang="uk-UA" sz="1800" b="1" dirty="0">
                <a:latin typeface="Times New Roman" panose="02020603050405020304" pitchFamily="18" charset="0"/>
                <a:ea typeface="Times New Roman" panose="02020603050405020304" pitchFamily="18" charset="0"/>
              </a:rPr>
              <a:t>зрозумілою і мати </a:t>
            </a:r>
            <a:r>
              <a:rPr lang="uk-UA" sz="1800" b="1" dirty="0" smtClean="0">
                <a:latin typeface="Times New Roman" panose="02020603050405020304" pitchFamily="18" charset="0"/>
                <a:ea typeface="Times New Roman" panose="02020603050405020304" pitchFamily="18" charset="0"/>
              </a:rPr>
              <a:t>практичний сенс </a:t>
            </a:r>
            <a:r>
              <a:rPr lang="uk-UA" sz="1800" b="1" dirty="0">
                <a:latin typeface="Times New Roman" panose="02020603050405020304" pitchFamily="18" charset="0"/>
                <a:ea typeface="Times New Roman" panose="02020603050405020304" pitchFamily="18" charset="0"/>
              </a:rPr>
              <a:t>і для тих, кого вивчають, і для тих, хто застосовує її в своїй практичній діяльності. </a:t>
            </a:r>
            <a:endParaRPr lang="uk-UA"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57670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tabLst>
                <a:tab pos="540385" algn="l"/>
              </a:tabLst>
            </a:pPr>
            <a:r>
              <a:rPr lang="uk-UA" sz="1800" b="1" u="sng" dirty="0">
                <a:latin typeface="Times New Roman" panose="02020603050405020304" pitchFamily="18" charset="0"/>
                <a:ea typeface="Times New Roman" panose="02020603050405020304" pitchFamily="18" charset="0"/>
              </a:rPr>
              <a:t>3.</a:t>
            </a:r>
            <a:r>
              <a:rPr lang="uk-UA" sz="1800" dirty="0">
                <a:latin typeface="Times New Roman" panose="02020603050405020304" pitchFamily="18" charset="0"/>
                <a:ea typeface="Times New Roman" panose="02020603050405020304" pitchFamily="18" charset="0"/>
              </a:rPr>
              <a:t> Якщо дані, на яких вона заснована, зрозумілі, а інтерпретації концептуальні і широкі, то </a:t>
            </a:r>
            <a:r>
              <a:rPr lang="uk-UA" sz="1800" b="1" dirty="0">
                <a:latin typeface="Times New Roman" panose="02020603050405020304" pitchFamily="18" charset="0"/>
                <a:ea typeface="Times New Roman" panose="02020603050405020304" pitchFamily="18" charset="0"/>
              </a:rPr>
              <a:t>теорія повинна бути досить абстрактною і включати достатню кількість варіацій, щоб її можна було застосувати до безлічі контекстів, пов'язаних з цим феноменом.</a:t>
            </a:r>
            <a:r>
              <a:rPr lang="uk-UA" sz="1800" dirty="0">
                <a:latin typeface="Times New Roman" panose="02020603050405020304" pitchFamily="18" charset="0"/>
                <a:ea typeface="Times New Roman" panose="02020603050405020304" pitchFamily="18" charset="0"/>
              </a:rPr>
              <a:t> </a:t>
            </a:r>
          </a:p>
          <a:p>
            <a:pPr indent="450215" algn="just">
              <a:tabLst>
                <a:tab pos="540385" algn="l"/>
              </a:tabLst>
            </a:pPr>
            <a:r>
              <a:rPr lang="uk-UA" sz="1800" b="1" u="sng" dirty="0">
                <a:latin typeface="Times New Roman" panose="02020603050405020304" pitchFamily="18" charset="0"/>
                <a:ea typeface="Times New Roman" panose="02020603050405020304" pitchFamily="18" charset="0"/>
              </a:rPr>
              <a:t>4.</a:t>
            </a:r>
            <a:r>
              <a:rPr lang="uk-UA" sz="1800" dirty="0">
                <a:latin typeface="Times New Roman" panose="02020603050405020304" pitchFamily="18" charset="0"/>
                <a:ea typeface="Times New Roman" panose="02020603050405020304" pitchFamily="18" charset="0"/>
              </a:rPr>
              <a:t> Нарешті, теорія повинна забезпечувати контроль щодо дії, що стосується феномена. Останнє обумовлено тим, що гіпотези, які передбачають взаємозв'язки між поняттями - систематично виводяться з фактичних даних, пов'язаних з цим (і тільки цим) феноменом. </a:t>
            </a:r>
            <a:r>
              <a:rPr lang="uk-UA" sz="1800" dirty="0" smtClean="0">
                <a:latin typeface="Times New Roman" panose="02020603050405020304" pitchFamily="18" charset="0"/>
                <a:ea typeface="Times New Roman" panose="02020603050405020304" pitchFamily="18" charset="0"/>
              </a:rPr>
              <a:t>Тож, </a:t>
            </a:r>
            <a:r>
              <a:rPr lang="uk-UA" sz="1800" dirty="0">
                <a:latin typeface="Times New Roman" panose="02020603050405020304" pitchFamily="18" charset="0"/>
                <a:ea typeface="Times New Roman" panose="02020603050405020304" pitchFamily="18" charset="0"/>
              </a:rPr>
              <a:t>умови, в яких вона застосовується, повинні бути чітко </a:t>
            </a:r>
            <a:r>
              <a:rPr lang="uk-UA" sz="1800" dirty="0" smtClean="0">
                <a:latin typeface="Times New Roman" panose="02020603050405020304" pitchFamily="18" charset="0"/>
                <a:ea typeface="Times New Roman" panose="02020603050405020304" pitchFamily="18" charset="0"/>
              </a:rPr>
              <a:t>розшифровані і окреслені (контрольовані). </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3229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Поняття </a:t>
            </a:r>
            <a:r>
              <a:rPr lang="uk-UA" dirty="0"/>
              <a:t>обґрунтованої теорії</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420945"/>
            <a:ext cx="8580729" cy="3268098"/>
          </a:xfrm>
        </p:spPr>
        <p:txBody>
          <a:bodyPr/>
          <a:lstStyle/>
          <a:p>
            <a:pPr indent="450215" algn="just">
              <a:tabLst>
                <a:tab pos="540385" algn="l"/>
              </a:tabLst>
            </a:pPr>
            <a:r>
              <a:rPr lang="uk-UA" sz="1800" b="1" u="sng" dirty="0">
                <a:latin typeface="Times New Roman" panose="02020603050405020304" pitchFamily="18" charset="0"/>
                <a:ea typeface="Times New Roman" panose="02020603050405020304" pitchFamily="18" charset="0"/>
              </a:rPr>
              <a:t>Мета методу</a:t>
            </a:r>
            <a:r>
              <a:rPr lang="uk-UA" sz="1800" dirty="0">
                <a:latin typeface="Times New Roman" panose="02020603050405020304" pitchFamily="18" charset="0"/>
                <a:ea typeface="Times New Roman" panose="02020603050405020304" pitchFamily="18" charset="0"/>
              </a:rPr>
              <a:t> обґрунтованої </a:t>
            </a:r>
            <a:r>
              <a:rPr lang="uk-UA" sz="1800" dirty="0" smtClean="0">
                <a:latin typeface="Times New Roman" panose="02020603050405020304" pitchFamily="18" charset="0"/>
                <a:ea typeface="Times New Roman" panose="02020603050405020304" pitchFamily="18" charset="0"/>
              </a:rPr>
              <a:t>теорії полягає </a:t>
            </a:r>
            <a:r>
              <a:rPr lang="uk-UA" sz="1800" dirty="0">
                <a:latin typeface="Times New Roman" panose="02020603050405020304" pitchFamily="18" charset="0"/>
                <a:ea typeface="Times New Roman" panose="02020603050405020304" pitchFamily="18" charset="0"/>
              </a:rPr>
              <a:t>в тому, щоб побудувати теорію, яка заслуговує на довіру і допомагає зрозуміти </a:t>
            </a:r>
            <a:r>
              <a:rPr lang="uk-UA" sz="1800" dirty="0" smtClean="0">
                <a:latin typeface="Times New Roman" panose="02020603050405020304" pitchFamily="18" charset="0"/>
                <a:ea typeface="Times New Roman" panose="02020603050405020304" pitchFamily="18" charset="0"/>
              </a:rPr>
              <a:t>певну </a:t>
            </a:r>
            <a:r>
              <a:rPr lang="uk-UA" sz="1800" dirty="0">
                <a:latin typeface="Times New Roman" panose="02020603050405020304" pitchFamily="18" charset="0"/>
                <a:ea typeface="Times New Roman" panose="02020603050405020304" pitchFamily="18" charset="0"/>
              </a:rPr>
              <a:t>область дослідження. </a:t>
            </a:r>
            <a:endParaRPr lang="uk-UA" sz="1800" dirty="0" smtClean="0">
              <a:latin typeface="Times New Roman" panose="02020603050405020304" pitchFamily="18" charset="0"/>
              <a:ea typeface="Times New Roman" panose="02020603050405020304" pitchFamily="18" charset="0"/>
            </a:endParaRPr>
          </a:p>
          <a:p>
            <a:pPr indent="450215" algn="just">
              <a:tabLst>
                <a:tab pos="540385" algn="l"/>
              </a:tabLst>
            </a:pPr>
            <a:r>
              <a:rPr lang="uk-UA" sz="1800" dirty="0" smtClean="0">
                <a:latin typeface="Times New Roman" panose="02020603050405020304" pitchFamily="18" charset="0"/>
                <a:ea typeface="Times New Roman" panose="02020603050405020304" pitchFamily="18" charset="0"/>
              </a:rPr>
              <a:t>Дослідники</a:t>
            </a:r>
            <a:r>
              <a:rPr lang="uk-UA" sz="1800" dirty="0">
                <a:latin typeface="Times New Roman" panose="02020603050405020304" pitchFamily="18" charset="0"/>
                <a:ea typeface="Times New Roman" panose="02020603050405020304" pitchFamily="18" charset="0"/>
              </a:rPr>
              <a:t>, що працюють в цій традиції, сподіваються також, що їх теорії будуть обов'язково пов'язані з іншими теоріями в рамках відповідних дисциплін за принципом кумулятивності і що висновки теорії матимуть прикладне застосування.</a:t>
            </a:r>
            <a:endParaRPr lang="uk-UA"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2133013"/>
      </p:ext>
    </p:extLst>
  </p:cSld>
  <p:clrMapOvr>
    <a:masterClrMapping/>
  </p:clrMapOvr>
</p:sld>
</file>

<file path=ppt/theme/theme1.xml><?xml version="1.0" encoding="utf-8"?>
<a:theme xmlns:a="http://schemas.openxmlformats.org/drawingml/2006/main" name="Salerio template">
  <a:themeElements>
    <a:clrScheme name="Custom 347">
      <a:dk1>
        <a:srgbClr val="263248"/>
      </a:dk1>
      <a:lt1>
        <a:srgbClr val="FFFFFF"/>
      </a:lt1>
      <a:dk2>
        <a:srgbClr val="434343"/>
      </a:dk2>
      <a:lt2>
        <a:srgbClr val="E0E4E9"/>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2509</Words>
  <Application>Microsoft Office PowerPoint</Application>
  <PresentationFormat>Экран (16:9)</PresentationFormat>
  <Paragraphs>154</Paragraphs>
  <Slides>31</Slides>
  <Notes>31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31</vt:i4>
      </vt:variant>
    </vt:vector>
  </HeadingPairs>
  <TitlesOfParts>
    <vt:vector size="37" baseType="lpstr">
      <vt:lpstr>Arvo</vt:lpstr>
      <vt:lpstr>Roboto Condensed Light</vt:lpstr>
      <vt:lpstr>Roboto Condensed</vt:lpstr>
      <vt:lpstr>Times New Roman</vt:lpstr>
      <vt:lpstr>Arial</vt:lpstr>
      <vt:lpstr>Salerio template</vt:lpstr>
      <vt:lpstr>Обґрунтована теорія (grounded theory) як метод збору та аналізу даних в якісній стратегії</vt:lpstr>
      <vt:lpstr>Поняття обґрунтованої теорії</vt:lpstr>
      <vt:lpstr>Поняття обґрунтованої теорії</vt:lpstr>
      <vt:lpstr>Поняття обґрунтованої теорії</vt:lpstr>
      <vt:lpstr>Поняття обґрунтованої теорії</vt:lpstr>
      <vt:lpstr>Поняття обґрунтованої теорії</vt:lpstr>
      <vt:lpstr>Поняття обґрунтованої теорії</vt:lpstr>
      <vt:lpstr>Поняття обґрунтованої теорії</vt:lpstr>
      <vt:lpstr>Поняття обґрунтованої теорії</vt:lpstr>
      <vt:lpstr>Історія методу</vt:lpstr>
      <vt:lpstr>Історія методу</vt:lpstr>
      <vt:lpstr>Історія методу</vt:lpstr>
      <vt:lpstr>Історія методу</vt:lpstr>
      <vt:lpstr>Історія методу</vt:lpstr>
      <vt:lpstr>Застосування методу: хід дослідження</vt:lpstr>
      <vt:lpstr>Застосування методу: хід дослідження</vt:lpstr>
      <vt:lpstr>Застосування методу: хід дослідження</vt:lpstr>
      <vt:lpstr>Застосування методу: хід дослідження</vt:lpstr>
      <vt:lpstr>Застосування методу: хід дослідження</vt:lpstr>
      <vt:lpstr>Застосування методу: хід дослідження</vt:lpstr>
      <vt:lpstr>Застосування методу: хід дослідження</vt:lpstr>
      <vt:lpstr>Застосування методу: хід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lpstr>Застосування методу: вибірка дослідження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Фокусовані групові дискусії Ч.2.</dc:title>
  <cp:lastModifiedBy>Учетная запись Майкрософт</cp:lastModifiedBy>
  <cp:revision>14</cp:revision>
  <dcterms:modified xsi:type="dcterms:W3CDTF">2021-11-17T10:08:13Z</dcterms:modified>
</cp:coreProperties>
</file>