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4618" y="2324146"/>
            <a:ext cx="8791575" cy="2387600"/>
          </a:xfrm>
        </p:spPr>
        <p:txBody>
          <a:bodyPr/>
          <a:lstStyle/>
          <a:p>
            <a:pPr algn="ctr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Бухгалтерський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облік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бюджетними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установами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175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75"/>
    </mc:Choice>
    <mc:Fallback>
      <p:transition spd="slow" advTm="447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9905999" cy="962088"/>
          </a:xfrm>
        </p:spPr>
        <p:txBody>
          <a:bodyPr>
            <a:normAutofit/>
          </a:bodyPr>
          <a:lstStyle/>
          <a:p>
            <a:r>
              <a:rPr lang="ru-RU" sz="2000" cap="none" dirty="0" smtClean="0"/>
              <a:t>У 2020 </a:t>
            </a:r>
            <a:r>
              <a:rPr lang="ru-RU" sz="2000" cap="none" dirty="0" err="1" smtClean="0"/>
              <a:t>році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розмір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заробітної</a:t>
            </a:r>
            <a:r>
              <a:rPr lang="ru-RU" sz="2000" cap="none" dirty="0" smtClean="0"/>
              <a:t> плати «до </a:t>
            </a:r>
            <a:r>
              <a:rPr lang="ru-RU" sz="2000" cap="none" dirty="0" err="1" smtClean="0"/>
              <a:t>нарахування</a:t>
            </a:r>
            <a:r>
              <a:rPr lang="ru-RU" sz="2000" cap="none" dirty="0" smtClean="0"/>
              <a:t>», </a:t>
            </a:r>
            <a:r>
              <a:rPr lang="ru-RU" sz="2000" cap="none" dirty="0" err="1" smtClean="0"/>
              <a:t>що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дає</a:t>
            </a:r>
            <a:r>
              <a:rPr lang="ru-RU" sz="2000" cap="none" dirty="0" smtClean="0"/>
              <a:t> право на </a:t>
            </a:r>
            <a:r>
              <a:rPr lang="ru-RU" sz="2000" cap="none" dirty="0" err="1" smtClean="0"/>
              <a:t>податкову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соціальну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пільгу</a:t>
            </a:r>
            <a:r>
              <a:rPr lang="ru-RU" sz="2000" cap="none" dirty="0" smtClean="0"/>
              <a:t>, </a:t>
            </a:r>
            <a:r>
              <a:rPr lang="ru-RU" sz="2000" cap="none" dirty="0" smtClean="0">
                <a:solidFill>
                  <a:schemeClr val="bg1"/>
                </a:solidFill>
              </a:rPr>
              <a:t>становить 2940,00 грн</a:t>
            </a:r>
            <a:r>
              <a:rPr lang="ru-RU" sz="2000" cap="none" dirty="0" smtClean="0"/>
              <a:t>. (</a:t>
            </a:r>
            <a:r>
              <a:rPr lang="ru-RU" sz="2000" cap="none" dirty="0" err="1" smtClean="0"/>
              <a:t>тобто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прожитковий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мінімум</a:t>
            </a:r>
            <a:r>
              <a:rPr lang="ru-RU" sz="2000" cap="none" dirty="0" smtClean="0"/>
              <a:t> на </a:t>
            </a:r>
            <a:r>
              <a:rPr lang="ru-RU" sz="2000" cap="none" dirty="0" err="1" smtClean="0"/>
              <a:t>працездатну</a:t>
            </a:r>
            <a:r>
              <a:rPr lang="ru-RU" sz="2000" cap="none" dirty="0" smtClean="0"/>
              <a:t> особу у </a:t>
            </a:r>
            <a:r>
              <a:rPr lang="ru-RU" sz="2000" cap="none" dirty="0" err="1" smtClean="0"/>
              <a:t>розмірі</a:t>
            </a:r>
            <a:r>
              <a:rPr lang="ru-RU" sz="2000" cap="none" dirty="0" smtClean="0"/>
              <a:t> 2102,00 грн. </a:t>
            </a:r>
            <a:r>
              <a:rPr lang="ru-RU" sz="2000" cap="none" dirty="0" err="1" smtClean="0"/>
              <a:t>помножимо</a:t>
            </a:r>
            <a:r>
              <a:rPr lang="ru-RU" sz="2000" cap="none" dirty="0" smtClean="0"/>
              <a:t> на 1,4).</a:t>
            </a:r>
            <a:endParaRPr lang="ru-RU" sz="2000" cap="none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1" y="1698171"/>
            <a:ext cx="9637589" cy="474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2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468"/>
    </mc:Choice>
    <mc:Fallback>
      <p:transition spd="slow" advTm="1646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300446"/>
            <a:ext cx="9905999" cy="1058091"/>
          </a:xfrm>
        </p:spPr>
        <p:txBody>
          <a:bodyPr>
            <a:normAutofit fontScale="90000"/>
          </a:bodyPr>
          <a:lstStyle/>
          <a:p>
            <a:r>
              <a:rPr lang="ru-RU" sz="2400" cap="none" dirty="0" smtClean="0">
                <a:solidFill>
                  <a:schemeClr val="bg1"/>
                </a:solidFill>
              </a:rPr>
              <a:t>Головне про </a:t>
            </a:r>
            <a:r>
              <a:rPr lang="ru-RU" sz="2400" cap="none" dirty="0" err="1" smtClean="0">
                <a:solidFill>
                  <a:schemeClr val="bg1"/>
                </a:solidFill>
              </a:rPr>
              <a:t>Податкову</a:t>
            </a:r>
            <a:r>
              <a:rPr lang="ru-RU" sz="2400" cap="none" dirty="0" smtClean="0">
                <a:solidFill>
                  <a:schemeClr val="bg1"/>
                </a:solidFill>
              </a:rPr>
              <a:t> </a:t>
            </a:r>
            <a:r>
              <a:rPr lang="ru-RU" sz="2400" cap="none" dirty="0" err="1" smtClean="0">
                <a:solidFill>
                  <a:schemeClr val="bg1"/>
                </a:solidFill>
              </a:rPr>
              <a:t>знижку</a:t>
            </a:r>
            <a:r>
              <a:rPr lang="ru-RU" sz="2400" cap="none" dirty="0" smtClean="0"/>
              <a:t>:</a:t>
            </a:r>
            <a:br>
              <a:rPr lang="ru-RU" sz="2400" cap="none" dirty="0" smtClean="0"/>
            </a:br>
            <a:r>
              <a:rPr lang="ru-RU" sz="2400" cap="none" dirty="0" err="1" smtClean="0"/>
              <a:t>Якщо</a:t>
            </a:r>
            <a:r>
              <a:rPr lang="ru-RU" sz="2400" cap="none" dirty="0" smtClean="0"/>
              <a:t> у </a:t>
            </a:r>
            <a:r>
              <a:rPr lang="ru-RU" sz="2400" cap="none" dirty="0" err="1" smtClean="0"/>
              <a:t>родині</a:t>
            </a:r>
            <a:r>
              <a:rPr lang="ru-RU" sz="2400" cap="none" dirty="0" smtClean="0"/>
              <a:t> </a:t>
            </a:r>
            <a:r>
              <a:rPr lang="ru-RU" sz="2400" cap="none" dirty="0" err="1" smtClean="0"/>
              <a:t>троє</a:t>
            </a:r>
            <a:r>
              <a:rPr lang="ru-RU" sz="2400" cap="none" dirty="0" smtClean="0"/>
              <a:t> </a:t>
            </a:r>
            <a:r>
              <a:rPr lang="ru-RU" sz="2400" cap="none" dirty="0" err="1" smtClean="0"/>
              <a:t>чи</a:t>
            </a:r>
            <a:r>
              <a:rPr lang="ru-RU" sz="2400" cap="none" dirty="0" smtClean="0"/>
              <a:t> </a:t>
            </a:r>
            <a:r>
              <a:rPr lang="ru-RU" sz="2400" cap="none" dirty="0" err="1" smtClean="0"/>
              <a:t>більше</a:t>
            </a:r>
            <a:r>
              <a:rPr lang="ru-RU" sz="2400" cap="none" dirty="0" smtClean="0"/>
              <a:t> </a:t>
            </a:r>
            <a:r>
              <a:rPr lang="ru-RU" sz="2400" cap="none" dirty="0" err="1" smtClean="0"/>
              <a:t>дітей</a:t>
            </a:r>
            <a:r>
              <a:rPr lang="ru-RU" sz="2400" cap="none" dirty="0" smtClean="0"/>
              <a:t>, то для </a:t>
            </a:r>
            <a:r>
              <a:rPr lang="ru-RU" sz="2400" cap="none" dirty="0" err="1" smtClean="0"/>
              <a:t>обчислення</a:t>
            </a:r>
            <a:r>
              <a:rPr lang="ru-RU" sz="2400" cap="none" dirty="0" smtClean="0"/>
              <a:t> граничного </a:t>
            </a:r>
            <a:r>
              <a:rPr lang="ru-RU" sz="2400" cap="none" dirty="0" err="1" smtClean="0"/>
              <a:t>розміру</a:t>
            </a:r>
            <a:r>
              <a:rPr lang="ru-RU" sz="2400" cap="none" dirty="0" smtClean="0"/>
              <a:t> </a:t>
            </a:r>
            <a:r>
              <a:rPr lang="ru-RU" sz="2400" cap="none" dirty="0" err="1" smtClean="0"/>
              <a:t>заробітної</a:t>
            </a:r>
            <a:r>
              <a:rPr lang="ru-RU" sz="2400" cap="none" dirty="0" smtClean="0"/>
              <a:t> плати треба 2 940 грн. </a:t>
            </a:r>
            <a:r>
              <a:rPr lang="ru-RU" sz="2400" cap="none" dirty="0" err="1" smtClean="0"/>
              <a:t>помножити</a:t>
            </a:r>
            <a:r>
              <a:rPr lang="ru-RU" sz="2400" cap="none" dirty="0" smtClean="0"/>
              <a:t> на </a:t>
            </a:r>
            <a:r>
              <a:rPr lang="ru-RU" sz="2400" cap="none" dirty="0" err="1" smtClean="0"/>
              <a:t>кількість</a:t>
            </a:r>
            <a:r>
              <a:rPr lang="ru-RU" sz="2400" cap="none" dirty="0" smtClean="0"/>
              <a:t> </a:t>
            </a:r>
            <a:r>
              <a:rPr lang="ru-RU" sz="2400" cap="none" dirty="0" err="1" smtClean="0"/>
              <a:t>дітей</a:t>
            </a:r>
            <a:r>
              <a:rPr lang="ru-RU" sz="2400" cap="none" dirty="0" smtClean="0"/>
              <a:t>.</a:t>
            </a:r>
            <a:endParaRPr lang="ru-RU" sz="2400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76102"/>
            <a:ext cx="9905999" cy="4624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працююча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скористатися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правом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пільги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одного </a:t>
            </a:r>
            <a:r>
              <a:rPr lang="ru-RU" dirty="0" err="1"/>
              <a:t>роботодавця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в одному </a:t>
            </a:r>
            <a:r>
              <a:rPr lang="ru-RU" dirty="0" err="1"/>
              <a:t>місці</a:t>
            </a:r>
            <a:r>
              <a:rPr lang="ru-RU" dirty="0"/>
              <a:t> доходу. </a:t>
            </a:r>
            <a:r>
              <a:rPr lang="ru-RU" dirty="0" err="1"/>
              <a:t>Цей</a:t>
            </a:r>
            <a:r>
              <a:rPr lang="ru-RU" dirty="0"/>
              <a:t> нюанс є </a:t>
            </a:r>
            <a:r>
              <a:rPr lang="ru-RU" dirty="0" err="1"/>
              <a:t>актуальним</a:t>
            </a:r>
            <a:r>
              <a:rPr lang="ru-RU" dirty="0"/>
              <a:t> для </a:t>
            </a:r>
            <a:r>
              <a:rPr lang="ru-RU" dirty="0" err="1"/>
              <a:t>працівників-сумісників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п.п</a:t>
            </a:r>
            <a:r>
              <a:rPr lang="ru-RU" dirty="0"/>
              <a:t>. 169.2.2 ПКУ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пільга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застосовуватися</a:t>
            </a:r>
            <a:r>
              <a:rPr lang="ru-RU" dirty="0"/>
              <a:t> до </a:t>
            </a:r>
            <a:r>
              <a:rPr lang="ru-RU" dirty="0" err="1"/>
              <a:t>нарахованих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з дня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роботодавцем</a:t>
            </a:r>
            <a:r>
              <a:rPr lang="ru-RU" dirty="0"/>
              <a:t> заяви та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право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раво на </a:t>
            </a:r>
            <a:r>
              <a:rPr lang="ru-RU" dirty="0" err="1" smtClean="0"/>
              <a:t>податкову</a:t>
            </a:r>
            <a:r>
              <a:rPr lang="ru-RU" dirty="0" smtClean="0"/>
              <a:t> </a:t>
            </a:r>
            <a:r>
              <a:rPr lang="ru-RU" dirty="0" err="1" smtClean="0"/>
              <a:t>знижку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фізична</a:t>
            </a:r>
            <a:r>
              <a:rPr lang="ru-RU" dirty="0" smtClean="0"/>
              <a:t> особа, яка є </a:t>
            </a:r>
            <a:r>
              <a:rPr lang="ru-RU" dirty="0" err="1" smtClean="0"/>
              <a:t>найманою</a:t>
            </a:r>
            <a:r>
              <a:rPr lang="ru-RU" dirty="0" smtClean="0"/>
              <a:t> особою, </a:t>
            </a:r>
            <a:r>
              <a:rPr lang="ru-RU" dirty="0" err="1" smtClean="0"/>
              <a:t>винятково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, </a:t>
            </a:r>
            <a:r>
              <a:rPr lang="ru-RU" dirty="0" err="1" smtClean="0"/>
              <a:t>одержаних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року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69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107"/>
    </mc:Choice>
    <mc:Fallback>
      <p:transition spd="slow" advTm="1610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846" y="483325"/>
            <a:ext cx="9832565" cy="535577"/>
          </a:xfrm>
        </p:spPr>
        <p:txBody>
          <a:bodyPr>
            <a:normAutofit fontScale="90000"/>
          </a:bodyPr>
          <a:lstStyle/>
          <a:p>
            <a:r>
              <a:rPr lang="ru-RU" sz="2000" cap="none" dirty="0"/>
              <a:t>Д</a:t>
            </a:r>
            <a:r>
              <a:rPr lang="ru-RU" sz="2000" cap="none" dirty="0" smtClean="0"/>
              <a:t>ля </a:t>
            </a:r>
            <a:r>
              <a:rPr lang="ru-RU" sz="2000" cap="none" dirty="0" err="1" smtClean="0"/>
              <a:t>реалізації</a:t>
            </a:r>
            <a:r>
              <a:rPr lang="ru-RU" sz="2000" cap="none" dirty="0" smtClean="0"/>
              <a:t> права на </a:t>
            </a:r>
            <a:r>
              <a:rPr lang="ru-RU" sz="2000" cap="none" dirty="0" err="1" smtClean="0"/>
              <a:t>податкову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знижку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платнику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податку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необхідно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заповнити</a:t>
            </a:r>
            <a:r>
              <a:rPr lang="ru-RU" sz="2000" cap="none" dirty="0" smtClean="0"/>
              <a:t> та подати </a:t>
            </a:r>
            <a:r>
              <a:rPr lang="ru-RU" sz="2000" cap="none" dirty="0" err="1" smtClean="0"/>
              <a:t>податкову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декларацію</a:t>
            </a:r>
            <a:r>
              <a:rPr lang="ru-RU" sz="2000" cap="none" dirty="0" smtClean="0"/>
              <a:t> про </a:t>
            </a:r>
            <a:r>
              <a:rPr lang="ru-RU" sz="2000" cap="none" dirty="0" err="1" smtClean="0"/>
              <a:t>майновий</a:t>
            </a:r>
            <a:r>
              <a:rPr lang="ru-RU" sz="2000" cap="none" dirty="0" smtClean="0"/>
              <a:t> стан і доходи (</a:t>
            </a:r>
            <a:r>
              <a:rPr lang="ru-RU" sz="2000" cap="none" dirty="0" err="1" smtClean="0"/>
              <a:t>далі</a:t>
            </a:r>
            <a:r>
              <a:rPr lang="ru-RU" sz="2000" cap="none" dirty="0" smtClean="0"/>
              <a:t> — </a:t>
            </a:r>
            <a:r>
              <a:rPr lang="ru-RU" sz="2000" cap="none" dirty="0" err="1" smtClean="0"/>
              <a:t>податкова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декларація</a:t>
            </a:r>
            <a:r>
              <a:rPr lang="ru-RU" sz="2000" cap="none" dirty="0" smtClean="0"/>
              <a:t>) до 31 </a:t>
            </a:r>
            <a:r>
              <a:rPr lang="ru-RU" sz="2000" cap="none" dirty="0" err="1" smtClean="0"/>
              <a:t>грудня</a:t>
            </a:r>
            <a:r>
              <a:rPr lang="ru-RU" sz="2000" cap="none" dirty="0" smtClean="0"/>
              <a:t> року, </a:t>
            </a:r>
            <a:r>
              <a:rPr lang="ru-RU" sz="2000" cap="none" dirty="0" err="1" smtClean="0"/>
              <a:t>що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настає</a:t>
            </a:r>
            <a:r>
              <a:rPr lang="ru-RU" sz="2000" cap="none" dirty="0" smtClean="0"/>
              <a:t> за </a:t>
            </a:r>
            <a:r>
              <a:rPr lang="ru-RU" sz="2000" cap="none" dirty="0" err="1" smtClean="0"/>
              <a:t>звітним</a:t>
            </a:r>
            <a:r>
              <a:rPr lang="ru-RU" sz="2000" cap="none" dirty="0" smtClean="0"/>
              <a:t>.</a:t>
            </a:r>
            <a:br>
              <a:rPr lang="ru-RU" sz="2000" cap="none" dirty="0" smtClean="0"/>
            </a:br>
            <a:r>
              <a:rPr lang="ru-RU" sz="2000" cap="none" dirty="0" err="1"/>
              <a:t>П</a:t>
            </a:r>
            <a:r>
              <a:rPr lang="ru-RU" sz="2000" cap="none" dirty="0" err="1" smtClean="0"/>
              <a:t>овний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перелік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витрат</a:t>
            </a:r>
            <a:r>
              <a:rPr lang="ru-RU" sz="2000" cap="none" dirty="0" smtClean="0"/>
              <a:t>, на </a:t>
            </a:r>
            <a:r>
              <a:rPr lang="ru-RU" sz="2000" cap="none" dirty="0" err="1" smtClean="0"/>
              <a:t>які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платник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податків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має</a:t>
            </a:r>
            <a:r>
              <a:rPr lang="ru-RU" sz="2000" cap="none" dirty="0" smtClean="0"/>
              <a:t> право </a:t>
            </a:r>
            <a:r>
              <a:rPr lang="ru-RU" sz="2000" cap="none" dirty="0" err="1" smtClean="0"/>
              <a:t>зменшити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свій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загальний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річний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оподатковуваний</a:t>
            </a:r>
            <a:r>
              <a:rPr lang="ru-RU" sz="2000" cap="none" dirty="0" smtClean="0"/>
              <a:t> </a:t>
            </a:r>
            <a:r>
              <a:rPr lang="ru-RU" sz="2000" cap="none" dirty="0" err="1" smtClean="0"/>
              <a:t>дохід</a:t>
            </a:r>
            <a:r>
              <a:rPr lang="ru-RU" sz="2000" cap="none" dirty="0" smtClean="0"/>
              <a:t>:</a:t>
            </a:r>
            <a:endParaRPr lang="ru-RU" sz="2000" cap="none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274559"/>
              </p:ext>
            </p:extLst>
          </p:nvPr>
        </p:nvGraphicFramePr>
        <p:xfrm>
          <a:off x="1214846" y="1423850"/>
          <a:ext cx="9692640" cy="4839941"/>
        </p:xfrm>
        <a:graphic>
          <a:graphicData uri="http://schemas.openxmlformats.org/drawingml/2006/table">
            <a:tbl>
              <a:tblPr/>
              <a:tblGrid>
                <a:gridCol w="3748506">
                  <a:extLst>
                    <a:ext uri="{9D8B030D-6E8A-4147-A177-3AD203B41FA5}">
                      <a16:colId xmlns:a16="http://schemas.microsoft.com/office/drawing/2014/main" val="4074070087"/>
                    </a:ext>
                  </a:extLst>
                </a:gridCol>
                <a:gridCol w="5944134">
                  <a:extLst>
                    <a:ext uri="{9D8B030D-6E8A-4147-A177-3AD203B41FA5}">
                      <a16:colId xmlns:a16="http://schemas.microsoft.com/office/drawing/2014/main" val="4074163903"/>
                    </a:ext>
                  </a:extLst>
                </a:gridCol>
              </a:tblGrid>
              <a:tr h="17357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Таблиця 1. Витрати, які включаються до податкової знижки</a:t>
                      </a:r>
                    </a:p>
                  </a:txBody>
                  <a:tcPr marL="7174" marR="7174" marT="7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54598"/>
                  </a:ext>
                </a:extLst>
              </a:tr>
              <a:tr h="2501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Перелік витрат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Обмеження щодо включення витрат до податкової знижки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5406"/>
                  </a:ext>
                </a:extLst>
              </a:tr>
              <a:tr h="359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Частина суми процентів за іпотечним кредитом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Житловий будинок (квартира, кімната), що будується чи придбавається, має бути визначений як основне місце проживання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726622"/>
                  </a:ext>
                </a:extLst>
              </a:tr>
              <a:tr h="249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Пожертвування або благодійні внески неприбутковим організаціям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Внески мають бути у розмірі, що не перевищує 4 % від суми загального оподатковуваного доходу за звітний рік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70854"/>
                  </a:ext>
                </a:extLst>
              </a:tr>
              <a:tr h="4766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Компенсація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вартості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навчання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Вартість середньої професійної або вищої форми навчання платника податків у вітчизняних вищих та професійно-технічних навчальних закладах, іншого члена його сім’ї першого ступеня споріднення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313340"/>
                  </a:ext>
                </a:extLst>
              </a:tr>
              <a:tr h="5941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Компенсація вартості платних послуг з лікування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Включається сума коштів, сплачених платником податку на користь закладів охорони здоров’я, у розмірі, що не покривається виплатами з фонду загальнообов’язкового медичного страхування, крім витрат, зазначених у пп. «а» — «е» пп. 166.3.4 п. 166.3 ст. 166 Податкового кодексу*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99248"/>
                  </a:ext>
                </a:extLst>
              </a:tr>
              <a:tr h="711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Страхові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платежі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(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внески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премії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) за договорами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довгострокового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страхування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життя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та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пенсійні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внески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в рамках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недержавного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пенсійного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забезпечення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Сума не може перевищувати (у розрахунку за кожний місяць звітного податкового року, протягом яких діяв договір страхування): при особистому страхуванні — суму доходу, до якого застосовується податкова соціальна пільга; при страхуванні члена сім’ї першого ступеня споріднення — 50 % суми доходу, до якого застосовується ПСП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93205"/>
                  </a:ext>
                </a:extLst>
              </a:tr>
              <a:tr h="359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Суми витрат із оплати допоміжних репродуктивних технологій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Включається сума витрат не більше, ніж сума, що дорівнює третині доходу у вигляді заробітної плати за звітний податковий рік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351205"/>
                  </a:ext>
                </a:extLst>
              </a:tr>
              <a:tr h="4766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Суми витрат на оплату вартості державних послуг, пов’язаних з усиновленням дитини, включаючи сплату державного мита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-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549256"/>
                  </a:ext>
                </a:extLst>
              </a:tr>
              <a:tr h="4766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Суми коштів, сплачених у зв’язку із переобладнанням транспортного засобу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Включаються витрати, пов’язані з переобладнанням транспортних засобів з використанням у вигляді палива моторного сумішевого, біоетанолу, біодизелю, стиснутого або скрапленого газу, інших видів біопалива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56709"/>
                  </a:ext>
                </a:extLst>
              </a:tr>
              <a:tr h="711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Суми витрат на сплату видатків на будівництво (придбання) доступного житла, у тому числі на погашення пільгового іпотечного житлового кредиту, наданого на такі цілі, та процентів за ним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-</a:t>
                      </a:r>
                    </a:p>
                  </a:txBody>
                  <a:tcPr marL="7174" marR="7174" marT="71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3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26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795"/>
    </mc:Choice>
    <mc:Fallback>
      <p:transition spd="slow" advTm="1579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5657" y="182881"/>
            <a:ext cx="10489474" cy="680574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2900" dirty="0" err="1" smtClean="0">
                <a:solidFill>
                  <a:schemeClr val="bg1"/>
                </a:solidFill>
              </a:rPr>
              <a:t>Лекція</a:t>
            </a:r>
            <a:r>
              <a:rPr lang="ru-RU" sz="2900" dirty="0" smtClean="0">
                <a:solidFill>
                  <a:schemeClr val="bg1"/>
                </a:solidFill>
              </a:rPr>
              <a:t> </a:t>
            </a:r>
            <a:r>
              <a:rPr lang="ru-RU" sz="2900" dirty="0">
                <a:solidFill>
                  <a:schemeClr val="bg1"/>
                </a:solidFill>
              </a:rPr>
              <a:t>4: БУХГАЛТЕРСЬКИЙ ОБЛІК ДОХОДІВ БЮДЖЕТНОЇ УСТАНОВИ ДЛЯ ПРИЙНЯТТЯ УПРАВЛІНСЬКИХ РІШЕНЬ </a:t>
            </a:r>
            <a:endParaRPr lang="ru-RU" sz="2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3300" dirty="0" err="1"/>
              <a:t>Відповідно</a:t>
            </a:r>
            <a:r>
              <a:rPr lang="ru-RU" sz="3300" dirty="0"/>
              <a:t> до п. 2 НП(С)БО 124 "Доходи", доходи </a:t>
            </a:r>
            <a:r>
              <a:rPr lang="ru-RU" sz="3300" dirty="0" err="1"/>
              <a:t>суб'єктів</a:t>
            </a:r>
            <a:r>
              <a:rPr lang="ru-RU" sz="3300" dirty="0"/>
              <a:t> державного сектору </a:t>
            </a:r>
            <a:r>
              <a:rPr lang="ru-RU" sz="3300" dirty="0" err="1"/>
              <a:t>класифікуються</a:t>
            </a:r>
            <a:r>
              <a:rPr lang="ru-RU" sz="3300" dirty="0"/>
              <a:t> в </a:t>
            </a:r>
            <a:r>
              <a:rPr lang="ru-RU" sz="3300" dirty="0" err="1"/>
              <a:t>бухгалтерському</a:t>
            </a:r>
            <a:r>
              <a:rPr lang="ru-RU" sz="3300" dirty="0"/>
              <a:t> </a:t>
            </a:r>
            <a:r>
              <a:rPr lang="ru-RU" sz="3300" dirty="0" err="1"/>
              <a:t>обліку</a:t>
            </a:r>
            <a:r>
              <a:rPr lang="ru-RU" sz="3300" dirty="0"/>
              <a:t> за такими </a:t>
            </a:r>
            <a:r>
              <a:rPr lang="ru-RU" sz="3300" dirty="0" err="1"/>
              <a:t>групами</a:t>
            </a:r>
            <a:r>
              <a:rPr lang="ru-RU" sz="3300" dirty="0"/>
              <a:t>: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1.1</a:t>
            </a:r>
            <a:r>
              <a:rPr lang="ru-RU" sz="3300" dirty="0"/>
              <a:t>. Доходи </a:t>
            </a:r>
            <a:r>
              <a:rPr lang="ru-RU" sz="3300" dirty="0" err="1"/>
              <a:t>від</a:t>
            </a:r>
            <a:r>
              <a:rPr lang="ru-RU" sz="3300" dirty="0"/>
              <a:t> </a:t>
            </a:r>
            <a:r>
              <a:rPr lang="ru-RU" sz="3300" dirty="0" err="1"/>
              <a:t>обмінних</a:t>
            </a:r>
            <a:r>
              <a:rPr lang="ru-RU" sz="3300" dirty="0"/>
              <a:t> </a:t>
            </a:r>
            <a:r>
              <a:rPr lang="ru-RU" sz="3300" dirty="0" err="1"/>
              <a:t>операцій</a:t>
            </a:r>
            <a:r>
              <a:rPr lang="ru-RU" sz="3300" dirty="0"/>
              <a:t>: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➢ </a:t>
            </a:r>
            <a:r>
              <a:rPr lang="ru-RU" sz="3300" dirty="0" err="1"/>
              <a:t>бюджетне</a:t>
            </a:r>
            <a:r>
              <a:rPr lang="ru-RU" sz="3300" dirty="0"/>
              <a:t> </a:t>
            </a:r>
            <a:r>
              <a:rPr lang="ru-RU" sz="3300" dirty="0" err="1"/>
              <a:t>асигнування</a:t>
            </a:r>
            <a:r>
              <a:rPr lang="ru-RU" sz="3300" dirty="0"/>
              <a:t>;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➢ </a:t>
            </a:r>
            <a:r>
              <a:rPr lang="ru-RU" sz="3300" dirty="0"/>
              <a:t>доходи </a:t>
            </a:r>
            <a:r>
              <a:rPr lang="ru-RU" sz="3300" dirty="0" err="1"/>
              <a:t>від</a:t>
            </a:r>
            <a:r>
              <a:rPr lang="ru-RU" sz="3300" dirty="0"/>
              <a:t> </a:t>
            </a:r>
            <a:r>
              <a:rPr lang="ru-RU" sz="3300" dirty="0" err="1"/>
              <a:t>надання</a:t>
            </a:r>
            <a:r>
              <a:rPr lang="ru-RU" sz="3300" dirty="0"/>
              <a:t> </a:t>
            </a:r>
            <a:r>
              <a:rPr lang="ru-RU" sz="3300" dirty="0" err="1"/>
              <a:t>послуг</a:t>
            </a:r>
            <a:r>
              <a:rPr lang="ru-RU" sz="3300" dirty="0"/>
              <a:t> (</a:t>
            </a:r>
            <a:r>
              <a:rPr lang="ru-RU" sz="3300" dirty="0" err="1"/>
              <a:t>виконання</a:t>
            </a:r>
            <a:r>
              <a:rPr lang="ru-RU" sz="3300" dirty="0"/>
              <a:t> </a:t>
            </a:r>
            <a:r>
              <a:rPr lang="ru-RU" sz="3300" dirty="0" err="1"/>
              <a:t>робіт</a:t>
            </a:r>
            <a:r>
              <a:rPr lang="ru-RU" sz="3300" dirty="0"/>
              <a:t>): плата за </a:t>
            </a:r>
            <a:r>
              <a:rPr lang="ru-RU" sz="3300" dirty="0" err="1"/>
              <a:t>послуги</a:t>
            </a:r>
            <a:r>
              <a:rPr lang="ru-RU" sz="3300" dirty="0"/>
              <a:t>, </a:t>
            </a:r>
            <a:r>
              <a:rPr lang="ru-RU" sz="3300" dirty="0" err="1"/>
              <a:t>що</a:t>
            </a:r>
            <a:r>
              <a:rPr lang="ru-RU" sz="3300" dirty="0"/>
              <a:t> </a:t>
            </a:r>
            <a:r>
              <a:rPr lang="ru-RU" sz="3300" dirty="0" err="1"/>
              <a:t>надаються</a:t>
            </a:r>
            <a:r>
              <a:rPr lang="ru-RU" sz="3300" dirty="0"/>
              <a:t> </a:t>
            </a:r>
            <a:r>
              <a:rPr lang="ru-RU" sz="3300" dirty="0" err="1"/>
              <a:t>бюджетними</a:t>
            </a:r>
            <a:r>
              <a:rPr lang="ru-RU" sz="3300" dirty="0"/>
              <a:t> </a:t>
            </a:r>
            <a:r>
              <a:rPr lang="ru-RU" sz="3300" dirty="0" err="1"/>
              <a:t>установами</a:t>
            </a:r>
            <a:r>
              <a:rPr lang="ru-RU" sz="3300" dirty="0"/>
              <a:t> </a:t>
            </a:r>
            <a:r>
              <a:rPr lang="ru-RU" sz="3300" dirty="0" err="1"/>
              <a:t>згідно</a:t>
            </a:r>
            <a:r>
              <a:rPr lang="ru-RU" sz="3300" dirty="0"/>
              <a:t> з </a:t>
            </a:r>
            <a:r>
              <a:rPr lang="ru-RU" sz="3300" dirty="0" err="1"/>
              <a:t>їх</a:t>
            </a:r>
            <a:r>
              <a:rPr lang="ru-RU" sz="3300" dirty="0"/>
              <a:t> основною </a:t>
            </a:r>
            <a:r>
              <a:rPr lang="ru-RU" sz="3300" dirty="0" err="1"/>
              <a:t>діяльністю</a:t>
            </a:r>
            <a:r>
              <a:rPr lang="ru-RU" sz="3300" dirty="0"/>
              <a:t>; </a:t>
            </a:r>
            <a:r>
              <a:rPr lang="ru-RU" sz="3300" dirty="0" err="1"/>
              <a:t>надходження</a:t>
            </a:r>
            <a:r>
              <a:rPr lang="ru-RU" sz="3300" dirty="0"/>
              <a:t> </a:t>
            </a:r>
            <a:r>
              <a:rPr lang="ru-RU" sz="3300" dirty="0" err="1"/>
              <a:t>бюджетних</a:t>
            </a:r>
            <a:r>
              <a:rPr lang="ru-RU" sz="3300" dirty="0"/>
              <a:t> </a:t>
            </a:r>
            <a:r>
              <a:rPr lang="ru-RU" sz="3300" dirty="0" err="1"/>
              <a:t>установ</a:t>
            </a:r>
            <a:r>
              <a:rPr lang="ru-RU" sz="3300" dirty="0"/>
              <a:t> </a:t>
            </a:r>
            <a:r>
              <a:rPr lang="ru-RU" sz="3300" dirty="0" err="1"/>
              <a:t>від</a:t>
            </a:r>
            <a:r>
              <a:rPr lang="ru-RU" sz="3300" dirty="0"/>
              <a:t> </a:t>
            </a:r>
            <a:r>
              <a:rPr lang="ru-RU" sz="3300" dirty="0" err="1"/>
              <a:t>додаткової</a:t>
            </a:r>
            <a:r>
              <a:rPr lang="ru-RU" sz="3300" dirty="0"/>
              <a:t> (</a:t>
            </a:r>
            <a:r>
              <a:rPr lang="ru-RU" sz="3300" dirty="0" err="1"/>
              <a:t>господарської</a:t>
            </a:r>
            <a:r>
              <a:rPr lang="ru-RU" sz="3300" dirty="0"/>
              <a:t>) </a:t>
            </a:r>
            <a:r>
              <a:rPr lang="ru-RU" sz="3300" dirty="0" err="1"/>
              <a:t>діяльності</a:t>
            </a:r>
            <a:r>
              <a:rPr lang="ru-RU" sz="3300" dirty="0" smtClean="0"/>
              <a:t>;</a:t>
            </a:r>
          </a:p>
          <a:p>
            <a:pPr marL="0" indent="0">
              <a:buNone/>
            </a:pPr>
            <a:r>
              <a:rPr lang="ru-RU" sz="3300" dirty="0" smtClean="0"/>
              <a:t>➢ </a:t>
            </a:r>
            <a:r>
              <a:rPr lang="ru-RU" sz="3300" dirty="0"/>
              <a:t>доходи </a:t>
            </a:r>
            <a:r>
              <a:rPr lang="ru-RU" sz="3300" dirty="0" err="1"/>
              <a:t>від</a:t>
            </a:r>
            <a:r>
              <a:rPr lang="ru-RU" sz="3300" dirty="0"/>
              <a:t> продажу (доходи </a:t>
            </a:r>
            <a:r>
              <a:rPr lang="ru-RU" sz="3300" dirty="0" err="1"/>
              <a:t>від</a:t>
            </a:r>
            <a:r>
              <a:rPr lang="ru-RU" sz="3300" dirty="0"/>
              <a:t> </a:t>
            </a:r>
            <a:r>
              <a:rPr lang="ru-RU" sz="3300" dirty="0" err="1"/>
              <a:t>операцій</a:t>
            </a:r>
            <a:r>
              <a:rPr lang="ru-RU" sz="3300" dirty="0"/>
              <a:t> з </a:t>
            </a:r>
            <a:r>
              <a:rPr lang="ru-RU" sz="3300" dirty="0" err="1"/>
              <a:t>капіталом</a:t>
            </a:r>
            <a:r>
              <a:rPr lang="ru-RU" sz="3300" dirty="0"/>
              <a:t>, доходи </a:t>
            </a:r>
            <a:r>
              <a:rPr lang="ru-RU" sz="3300" dirty="0" err="1"/>
              <a:t>від</a:t>
            </a:r>
            <a:r>
              <a:rPr lang="ru-RU" sz="3300" dirty="0"/>
              <a:t> продажу </a:t>
            </a:r>
            <a:r>
              <a:rPr lang="ru-RU" sz="3300" dirty="0" err="1"/>
              <a:t>нерухомого</a:t>
            </a:r>
            <a:r>
              <a:rPr lang="ru-RU" sz="3300" dirty="0"/>
              <a:t> майна);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➢ </a:t>
            </a:r>
            <a:r>
              <a:rPr lang="ru-RU" sz="3300" dirty="0"/>
              <a:t>доходи </a:t>
            </a:r>
            <a:r>
              <a:rPr lang="ru-RU" sz="3300" dirty="0" err="1"/>
              <a:t>від</a:t>
            </a:r>
            <a:r>
              <a:rPr lang="ru-RU" sz="3300" dirty="0"/>
              <a:t> </a:t>
            </a:r>
            <a:r>
              <a:rPr lang="ru-RU" sz="3300" dirty="0" err="1"/>
              <a:t>відсотків</a:t>
            </a:r>
            <a:r>
              <a:rPr lang="ru-RU" sz="3300" dirty="0"/>
              <a:t>, </a:t>
            </a:r>
            <a:r>
              <a:rPr lang="ru-RU" sz="3300" dirty="0" err="1"/>
              <a:t>роялті</a:t>
            </a:r>
            <a:r>
              <a:rPr lang="ru-RU" sz="3300" dirty="0"/>
              <a:t> та </a:t>
            </a:r>
            <a:r>
              <a:rPr lang="ru-RU" sz="3300" dirty="0" err="1"/>
              <a:t>дивідендів</a:t>
            </a:r>
            <a:r>
              <a:rPr lang="ru-RU" sz="3300" dirty="0"/>
              <a:t>;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➢ </a:t>
            </a:r>
            <a:r>
              <a:rPr lang="ru-RU" sz="3300" dirty="0" err="1"/>
              <a:t>інші</a:t>
            </a:r>
            <a:r>
              <a:rPr lang="ru-RU" sz="3300" dirty="0"/>
              <a:t> доходи </a:t>
            </a:r>
            <a:r>
              <a:rPr lang="ru-RU" sz="3300" dirty="0" err="1"/>
              <a:t>від</a:t>
            </a:r>
            <a:r>
              <a:rPr lang="ru-RU" sz="3300" dirty="0"/>
              <a:t> </a:t>
            </a:r>
            <a:r>
              <a:rPr lang="ru-RU" sz="3300" dirty="0" err="1"/>
              <a:t>обмінних</a:t>
            </a:r>
            <a:r>
              <a:rPr lang="ru-RU" sz="3300" dirty="0"/>
              <a:t> </a:t>
            </a:r>
            <a:r>
              <a:rPr lang="ru-RU" sz="3300" dirty="0" err="1"/>
              <a:t>операцій</a:t>
            </a:r>
            <a:r>
              <a:rPr lang="ru-RU" sz="3300" dirty="0" smtClean="0"/>
              <a:t>.</a:t>
            </a:r>
          </a:p>
          <a:p>
            <a:pPr marL="0" indent="0">
              <a:buNone/>
            </a:pPr>
            <a:r>
              <a:rPr lang="ru-RU" sz="3300" dirty="0" smtClean="0"/>
              <a:t> </a:t>
            </a:r>
            <a:r>
              <a:rPr lang="ru-RU" sz="3300" dirty="0"/>
              <a:t>1.2. Доходи </a:t>
            </a:r>
            <a:r>
              <a:rPr lang="ru-RU" sz="3300" dirty="0" err="1"/>
              <a:t>від</a:t>
            </a:r>
            <a:r>
              <a:rPr lang="ru-RU" sz="3300" dirty="0"/>
              <a:t> </a:t>
            </a:r>
            <a:r>
              <a:rPr lang="ru-RU" sz="3300" dirty="0" err="1"/>
              <a:t>необмінних</a:t>
            </a:r>
            <a:r>
              <a:rPr lang="ru-RU" sz="3300" dirty="0"/>
              <a:t> </a:t>
            </a:r>
            <a:r>
              <a:rPr lang="ru-RU" sz="3300" dirty="0" err="1"/>
              <a:t>операцій</a:t>
            </a:r>
            <a:r>
              <a:rPr lang="ru-RU" sz="3300" dirty="0"/>
              <a:t>: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➢ </a:t>
            </a:r>
            <a:r>
              <a:rPr lang="ru-RU" sz="3300" dirty="0" err="1"/>
              <a:t>податкові</a:t>
            </a:r>
            <a:r>
              <a:rPr lang="ru-RU" sz="3300" dirty="0"/>
              <a:t> </a:t>
            </a:r>
            <a:r>
              <a:rPr lang="ru-RU" sz="3300" dirty="0" err="1"/>
              <a:t>надходження</a:t>
            </a:r>
            <a:r>
              <a:rPr lang="ru-RU" sz="3300" dirty="0"/>
              <a:t>;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➢ </a:t>
            </a:r>
            <a:r>
              <a:rPr lang="ru-RU" sz="3300" dirty="0" err="1"/>
              <a:t>неподаткові</a:t>
            </a:r>
            <a:r>
              <a:rPr lang="ru-RU" sz="3300" dirty="0"/>
              <a:t> </a:t>
            </a:r>
            <a:r>
              <a:rPr lang="ru-RU" sz="3300" dirty="0" err="1"/>
              <a:t>надходження</a:t>
            </a:r>
            <a:r>
              <a:rPr lang="ru-RU" sz="3300" dirty="0"/>
              <a:t> (</a:t>
            </a:r>
            <a:r>
              <a:rPr lang="ru-RU" sz="3300" dirty="0" err="1"/>
              <a:t>збори</a:t>
            </a:r>
            <a:r>
              <a:rPr lang="ru-RU" sz="3300" dirty="0"/>
              <a:t> та </a:t>
            </a:r>
            <a:r>
              <a:rPr lang="ru-RU" sz="3300" dirty="0" err="1"/>
              <a:t>платежі</a:t>
            </a:r>
            <a:r>
              <a:rPr lang="ru-RU" sz="3300" dirty="0"/>
              <a:t>);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➢ </a:t>
            </a:r>
            <a:r>
              <a:rPr lang="ru-RU" sz="3300" dirty="0" err="1"/>
              <a:t>трансферти</a:t>
            </a:r>
            <a:r>
              <a:rPr lang="ru-RU" sz="3300" dirty="0"/>
              <a:t> та </a:t>
            </a:r>
            <a:r>
              <a:rPr lang="ru-RU" sz="3300" dirty="0" err="1"/>
              <a:t>кошти</a:t>
            </a:r>
            <a:r>
              <a:rPr lang="ru-RU" sz="3300" dirty="0"/>
              <a:t>, </a:t>
            </a:r>
            <a:r>
              <a:rPr lang="ru-RU" sz="3300" dirty="0" err="1"/>
              <a:t>що</a:t>
            </a:r>
            <a:r>
              <a:rPr lang="ru-RU" sz="3300" dirty="0"/>
              <a:t> </a:t>
            </a:r>
            <a:r>
              <a:rPr lang="ru-RU" sz="3300" dirty="0" err="1"/>
              <a:t>отримують</a:t>
            </a:r>
            <a:r>
              <a:rPr lang="ru-RU" sz="3300" dirty="0"/>
              <a:t> </a:t>
            </a:r>
            <a:r>
              <a:rPr lang="ru-RU" sz="3300" dirty="0" err="1"/>
              <a:t>бюджетні</a:t>
            </a:r>
            <a:r>
              <a:rPr lang="ru-RU" sz="3300" dirty="0"/>
              <a:t> установи </a:t>
            </a:r>
            <a:r>
              <a:rPr lang="ru-RU" sz="3300" dirty="0" err="1"/>
              <a:t>від</a:t>
            </a:r>
            <a:r>
              <a:rPr lang="ru-RU" sz="3300" dirty="0"/>
              <a:t> </a:t>
            </a:r>
            <a:r>
              <a:rPr lang="ru-RU" sz="3300" dirty="0" err="1"/>
              <a:t>підприємств</a:t>
            </a:r>
            <a:r>
              <a:rPr lang="ru-RU" sz="3300" dirty="0"/>
              <a:t>, </a:t>
            </a:r>
            <a:r>
              <a:rPr lang="ru-RU" sz="3300" dirty="0" err="1"/>
              <a:t>організацій</a:t>
            </a:r>
            <a:r>
              <a:rPr lang="ru-RU" sz="3300" dirty="0"/>
              <a:t>, </a:t>
            </a:r>
            <a:r>
              <a:rPr lang="ru-RU" sz="3300" dirty="0" err="1"/>
              <a:t>фізичних</a:t>
            </a:r>
            <a:r>
              <a:rPr lang="ru-RU" sz="3300" dirty="0"/>
              <a:t> </a:t>
            </a:r>
            <a:r>
              <a:rPr lang="ru-RU" sz="3300" dirty="0" err="1"/>
              <a:t>осіб</a:t>
            </a:r>
            <a:r>
              <a:rPr lang="ru-RU" sz="3300" dirty="0"/>
              <a:t> та </a:t>
            </a:r>
            <a:r>
              <a:rPr lang="ru-RU" sz="3300" dirty="0" err="1"/>
              <a:t>від</a:t>
            </a:r>
            <a:r>
              <a:rPr lang="ru-RU" sz="3300" dirty="0"/>
              <a:t> </a:t>
            </a:r>
            <a:r>
              <a:rPr lang="ru-RU" sz="3300" dirty="0" err="1"/>
              <a:t>інших</a:t>
            </a:r>
            <a:r>
              <a:rPr lang="ru-RU" sz="3300" dirty="0"/>
              <a:t> </a:t>
            </a:r>
            <a:r>
              <a:rPr lang="ru-RU" sz="3300" dirty="0" err="1"/>
              <a:t>бюджетних</a:t>
            </a:r>
            <a:r>
              <a:rPr lang="ru-RU" sz="3300" dirty="0"/>
              <a:t> </a:t>
            </a:r>
            <a:r>
              <a:rPr lang="ru-RU" sz="3300" dirty="0" err="1"/>
              <a:t>установ</a:t>
            </a:r>
            <a:r>
              <a:rPr lang="ru-RU" sz="3300" dirty="0"/>
              <a:t> для </a:t>
            </a:r>
            <a:r>
              <a:rPr lang="ru-RU" sz="3300" dirty="0" err="1"/>
              <a:t>виконання</a:t>
            </a:r>
            <a:r>
              <a:rPr lang="ru-RU" sz="3300" dirty="0"/>
              <a:t> </a:t>
            </a:r>
            <a:r>
              <a:rPr lang="ru-RU" sz="3300" dirty="0" err="1"/>
              <a:t>цільових</a:t>
            </a:r>
            <a:r>
              <a:rPr lang="ru-RU" sz="3300" dirty="0"/>
              <a:t> </a:t>
            </a:r>
            <a:r>
              <a:rPr lang="ru-RU" sz="3300" dirty="0" err="1"/>
              <a:t>заходів</a:t>
            </a:r>
            <a:r>
              <a:rPr lang="ru-RU" sz="3300" dirty="0" smtClean="0"/>
              <a:t>;</a:t>
            </a:r>
          </a:p>
          <a:p>
            <a:pPr marL="0" indent="0">
              <a:buNone/>
            </a:pPr>
            <a:r>
              <a:rPr lang="ru-RU" sz="3300" dirty="0" smtClean="0"/>
              <a:t> </a:t>
            </a:r>
            <a:r>
              <a:rPr lang="ru-RU" sz="3300" dirty="0"/>
              <a:t>➢ </a:t>
            </a:r>
            <a:r>
              <a:rPr lang="ru-RU" sz="3300" dirty="0" err="1"/>
              <a:t>надходження</a:t>
            </a:r>
            <a:r>
              <a:rPr lang="ru-RU" sz="3300" dirty="0"/>
              <a:t> до </a:t>
            </a:r>
            <a:r>
              <a:rPr lang="ru-RU" sz="3300" dirty="0" err="1"/>
              <a:t>державних</a:t>
            </a:r>
            <a:r>
              <a:rPr lang="ru-RU" sz="3300" dirty="0"/>
              <a:t> </a:t>
            </a:r>
            <a:r>
              <a:rPr lang="ru-RU" sz="3300" dirty="0" err="1"/>
              <a:t>цільових</a:t>
            </a:r>
            <a:r>
              <a:rPr lang="ru-RU" sz="3300" dirty="0"/>
              <a:t> </a:t>
            </a:r>
            <a:r>
              <a:rPr lang="ru-RU" sz="3300" dirty="0" err="1"/>
              <a:t>фондів</a:t>
            </a:r>
            <a:r>
              <a:rPr lang="ru-RU" sz="3300" dirty="0"/>
              <a:t>;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➢ </a:t>
            </a:r>
            <a:r>
              <a:rPr lang="ru-RU" sz="3300" dirty="0" err="1"/>
              <a:t>зобов'язання</a:t>
            </a:r>
            <a:r>
              <a:rPr lang="ru-RU" sz="3300" dirty="0"/>
              <a:t>, </a:t>
            </a:r>
            <a:r>
              <a:rPr lang="ru-RU" sz="3300" dirty="0" err="1"/>
              <a:t>що</a:t>
            </a:r>
            <a:r>
              <a:rPr lang="ru-RU" sz="3300" dirty="0"/>
              <a:t> не </a:t>
            </a:r>
            <a:r>
              <a:rPr lang="ru-RU" sz="3300" dirty="0" err="1"/>
              <a:t>підлягають</a:t>
            </a:r>
            <a:r>
              <a:rPr lang="ru-RU" sz="3300" dirty="0"/>
              <a:t> </a:t>
            </a:r>
            <a:r>
              <a:rPr lang="ru-RU" sz="3300" dirty="0" err="1"/>
              <a:t>погашенню</a:t>
            </a:r>
            <a:r>
              <a:rPr lang="ru-RU" sz="3300" dirty="0"/>
              <a:t>. </a:t>
            </a:r>
            <a:endParaRPr lang="ru-RU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907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142"/>
    </mc:Choice>
    <mc:Fallback>
      <p:transition spd="slow" advTm="1614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901337" y="195942"/>
            <a:ext cx="10920548" cy="65444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призначені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7 </a:t>
            </a:r>
            <a:r>
              <a:rPr lang="ru-RU" dirty="0" err="1"/>
              <a:t>класу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Рахунок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71 «Доходи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реалізації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продукції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робіт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послуг</a:t>
            </a:r>
            <a:r>
              <a:rPr lang="ru-RU" dirty="0">
                <a:solidFill>
                  <a:schemeClr val="bg1"/>
                </a:solidFill>
              </a:rPr>
              <a:t>)» </a:t>
            </a:r>
            <a:r>
              <a:rPr lang="ru-RU" dirty="0" err="1"/>
              <a:t>призначено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(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(</a:t>
            </a:r>
            <a:r>
              <a:rPr lang="ru-RU" dirty="0" err="1"/>
              <a:t>виконуються</a:t>
            </a:r>
            <a:r>
              <a:rPr lang="ru-RU" dirty="0"/>
              <a:t>)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Рахунок</a:t>
            </a:r>
            <a:r>
              <a:rPr lang="ru-RU" dirty="0">
                <a:solidFill>
                  <a:schemeClr val="bg1"/>
                </a:solidFill>
              </a:rPr>
              <a:t> 72 «Доходи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продажу </a:t>
            </a:r>
            <a:r>
              <a:rPr lang="ru-RU" dirty="0" err="1">
                <a:solidFill>
                  <a:schemeClr val="bg1"/>
                </a:solidFill>
              </a:rPr>
              <a:t>активів</a:t>
            </a:r>
            <a:r>
              <a:rPr lang="ru-RU" dirty="0"/>
              <a:t>» </a:t>
            </a:r>
            <a:r>
              <a:rPr lang="ru-RU" dirty="0" err="1"/>
              <a:t>призначено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Рахунок</a:t>
            </a:r>
            <a:r>
              <a:rPr lang="ru-RU" dirty="0">
                <a:solidFill>
                  <a:schemeClr val="bg1"/>
                </a:solidFill>
              </a:rPr>
              <a:t> 73 «</a:t>
            </a:r>
            <a:r>
              <a:rPr lang="ru-RU" dirty="0" err="1">
                <a:solidFill>
                  <a:schemeClr val="bg1"/>
                </a:solidFill>
              </a:rPr>
              <a:t>Фінансові</a:t>
            </a:r>
            <a:r>
              <a:rPr lang="ru-RU" dirty="0">
                <a:solidFill>
                  <a:schemeClr val="bg1"/>
                </a:solidFill>
              </a:rPr>
              <a:t> доходи» </a:t>
            </a:r>
            <a:r>
              <a:rPr lang="ru-RU" dirty="0" err="1"/>
              <a:t>призначено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державного сектору про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, </a:t>
            </a:r>
            <a:r>
              <a:rPr lang="ru-RU" dirty="0" err="1"/>
              <a:t>роялті</a:t>
            </a:r>
            <a:r>
              <a:rPr lang="ru-RU" dirty="0"/>
              <a:t> та </a:t>
            </a:r>
            <a:r>
              <a:rPr lang="ru-RU" dirty="0" err="1"/>
              <a:t>дивідендів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кредитування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 та </a:t>
            </a:r>
            <a:r>
              <a:rPr lang="ru-RU" dirty="0" err="1" smtClean="0"/>
              <a:t>коштів</a:t>
            </a:r>
            <a:endParaRPr lang="ru-RU" dirty="0" smtClean="0"/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Рахунок</a:t>
            </a:r>
            <a:r>
              <a:rPr lang="ru-RU" dirty="0">
                <a:solidFill>
                  <a:schemeClr val="bg1"/>
                </a:solidFill>
              </a:rPr>
              <a:t> 74 «</a:t>
            </a:r>
            <a:r>
              <a:rPr lang="ru-RU" dirty="0" err="1">
                <a:solidFill>
                  <a:schemeClr val="bg1"/>
                </a:solidFill>
              </a:rPr>
              <a:t>Інші</a:t>
            </a:r>
            <a:r>
              <a:rPr lang="ru-RU" dirty="0">
                <a:solidFill>
                  <a:schemeClr val="bg1"/>
                </a:solidFill>
              </a:rPr>
              <a:t> доходи за </a:t>
            </a:r>
            <a:r>
              <a:rPr lang="ru-RU" dirty="0" err="1">
                <a:solidFill>
                  <a:schemeClr val="bg1"/>
                </a:solidFill>
              </a:rPr>
              <a:t>обмінними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операціями</a:t>
            </a:r>
            <a:r>
              <a:rPr lang="ru-RU" dirty="0">
                <a:solidFill>
                  <a:schemeClr val="bg1"/>
                </a:solidFill>
              </a:rPr>
              <a:t>» </a:t>
            </a:r>
            <a:r>
              <a:rPr lang="ru-RU" dirty="0" err="1"/>
              <a:t>призначено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інші</a:t>
            </a:r>
            <a:r>
              <a:rPr lang="ru-RU" dirty="0"/>
              <a:t> доходи за </a:t>
            </a:r>
            <a:r>
              <a:rPr lang="ru-RU" dirty="0" err="1"/>
              <a:t>обмінними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відображені</a:t>
            </a:r>
            <a:r>
              <a:rPr lang="ru-RU" dirty="0"/>
              <a:t> на </a:t>
            </a:r>
            <a:r>
              <a:rPr lang="ru-RU" dirty="0" err="1"/>
              <a:t>рахунках</a:t>
            </a:r>
            <a:r>
              <a:rPr lang="ru-RU" dirty="0"/>
              <a:t> 70–73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Рахунок</a:t>
            </a:r>
            <a:r>
              <a:rPr lang="ru-RU" dirty="0">
                <a:solidFill>
                  <a:schemeClr val="bg1"/>
                </a:solidFill>
              </a:rPr>
              <a:t> 75 «Доходи за </a:t>
            </a:r>
            <a:r>
              <a:rPr lang="ru-RU" dirty="0" err="1">
                <a:solidFill>
                  <a:schemeClr val="bg1"/>
                </a:solidFill>
              </a:rPr>
              <a:t>необмінними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операціями</a:t>
            </a:r>
            <a:r>
              <a:rPr lang="ru-RU" dirty="0"/>
              <a:t>» </a:t>
            </a:r>
            <a:r>
              <a:rPr lang="ru-RU" dirty="0" err="1"/>
              <a:t>призначено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безоплатно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 (</a:t>
            </a:r>
            <a:r>
              <a:rPr lang="ru-RU" dirty="0" err="1"/>
              <a:t>робіт</a:t>
            </a:r>
            <a:r>
              <a:rPr lang="ru-RU" dirty="0"/>
              <a:t>), </a:t>
            </a:r>
            <a:r>
              <a:rPr lang="ru-RU" dirty="0" err="1"/>
              <a:t>трансфертів</a:t>
            </a:r>
            <a:r>
              <a:rPr lang="ru-RU" dirty="0"/>
              <a:t>; </a:t>
            </a:r>
            <a:r>
              <a:rPr lang="ru-RU" dirty="0" err="1"/>
              <a:t>податкові</a:t>
            </a:r>
            <a:r>
              <a:rPr lang="ru-RU" dirty="0"/>
              <a:t> і </a:t>
            </a:r>
            <a:r>
              <a:rPr lang="ru-RU" dirty="0" err="1"/>
              <a:t>неподаткові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,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 на </a:t>
            </a:r>
            <a:r>
              <a:rPr lang="ru-RU" dirty="0" err="1"/>
              <a:t>загальнообов’язкове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; </a:t>
            </a:r>
            <a:r>
              <a:rPr lang="ru-RU" dirty="0" err="1"/>
              <a:t>благодійні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, </a:t>
            </a:r>
            <a:r>
              <a:rPr lang="ru-RU" dirty="0" err="1"/>
              <a:t>гранти</a:t>
            </a:r>
            <a:r>
              <a:rPr lang="ru-RU" dirty="0"/>
              <a:t> та </a:t>
            </a:r>
            <a:r>
              <a:rPr lang="ru-RU" dirty="0" err="1" smtClean="0"/>
              <a:t>дарунки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Рахунок</a:t>
            </a:r>
            <a:r>
              <a:rPr lang="ru-RU" dirty="0">
                <a:solidFill>
                  <a:schemeClr val="bg1"/>
                </a:solidFill>
              </a:rPr>
              <a:t> 76 «</a:t>
            </a:r>
            <a:r>
              <a:rPr lang="ru-RU" dirty="0" err="1">
                <a:solidFill>
                  <a:schemeClr val="bg1"/>
                </a:solidFill>
              </a:rPr>
              <a:t>Умовні</a:t>
            </a:r>
            <a:r>
              <a:rPr lang="ru-RU" dirty="0">
                <a:solidFill>
                  <a:schemeClr val="bg1"/>
                </a:solidFill>
              </a:rPr>
              <a:t> доходи» </a:t>
            </a:r>
            <a:r>
              <a:rPr lang="ru-RU" dirty="0" err="1"/>
              <a:t>призначено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до державного (</a:t>
            </a:r>
            <a:r>
              <a:rPr lang="ru-RU" dirty="0" err="1"/>
              <a:t>місцевого</a:t>
            </a:r>
            <a:r>
              <a:rPr lang="ru-RU" dirty="0"/>
              <a:t>) бюджету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виділялись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державного (</a:t>
            </a:r>
            <a:r>
              <a:rPr lang="ru-RU" dirty="0" err="1"/>
              <a:t>місцевого</a:t>
            </a:r>
            <a:r>
              <a:rPr lang="ru-RU" dirty="0"/>
              <a:t>) бюджету в </a:t>
            </a:r>
            <a:r>
              <a:rPr lang="ru-RU" dirty="0" err="1"/>
              <a:t>попередні</a:t>
            </a:r>
            <a:r>
              <a:rPr lang="ru-RU" dirty="0"/>
              <a:t> роки та в поточному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710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65"/>
    </mc:Choice>
    <mc:Fallback>
      <p:transition spd="slow" advTm="15865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086" y="91440"/>
            <a:ext cx="10198325" cy="65314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Лекція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5: БУХГАЛТЕРСЬКИЙ ОБЛІК ВИТРАТ БЮДЖЕТНОЇ УСТАНОВИ ДЛЯ ПРИЙНЯТТЯ УПРАВЛІНСЬКИХ </a:t>
            </a:r>
            <a:r>
              <a:rPr lang="ru-RU" dirty="0" smtClean="0">
                <a:solidFill>
                  <a:schemeClr val="bg1"/>
                </a:solidFill>
              </a:rPr>
              <a:t>РІШЕНЬ</a:t>
            </a:r>
          </a:p>
          <a:p>
            <a:pPr marL="0" indent="0">
              <a:buNone/>
            </a:pPr>
            <a:r>
              <a:rPr lang="ru-RU" sz="1800" dirty="0"/>
              <a:t>«</a:t>
            </a:r>
            <a:r>
              <a:rPr lang="ru-RU" sz="1800" dirty="0" err="1"/>
              <a:t>Витрати</a:t>
            </a:r>
            <a:r>
              <a:rPr lang="ru-RU" sz="1800" dirty="0"/>
              <a:t> бюджету - </a:t>
            </a:r>
            <a:r>
              <a:rPr lang="ru-RU" sz="1800" dirty="0" err="1"/>
              <a:t>видатки</a:t>
            </a:r>
            <a:r>
              <a:rPr lang="ru-RU" sz="1800" dirty="0"/>
              <a:t> бюджету, </a:t>
            </a:r>
            <a:r>
              <a:rPr lang="ru-RU" sz="1800" dirty="0" err="1"/>
              <a:t>надання</a:t>
            </a:r>
            <a:r>
              <a:rPr lang="ru-RU" sz="1800" dirty="0"/>
              <a:t> </a:t>
            </a:r>
            <a:r>
              <a:rPr lang="ru-RU" sz="1800" dirty="0" err="1"/>
              <a:t>кредитів</a:t>
            </a:r>
            <a:r>
              <a:rPr lang="ru-RU" sz="1800" dirty="0"/>
              <a:t> з бюджету, </a:t>
            </a:r>
            <a:r>
              <a:rPr lang="ru-RU" sz="1800" dirty="0" err="1"/>
              <a:t>погашення</a:t>
            </a:r>
            <a:r>
              <a:rPr lang="ru-RU" sz="1800" dirty="0"/>
              <a:t> боргу та </a:t>
            </a:r>
            <a:r>
              <a:rPr lang="ru-RU" sz="1800" dirty="0" err="1"/>
              <a:t>розміщення</a:t>
            </a:r>
            <a:r>
              <a:rPr lang="ru-RU" sz="1800" dirty="0"/>
              <a:t> </a:t>
            </a:r>
            <a:r>
              <a:rPr lang="ru-RU" sz="1800" dirty="0" err="1" smtClean="0"/>
              <a:t>бю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err="1"/>
              <a:t>Відповідно</a:t>
            </a:r>
            <a:r>
              <a:rPr lang="ru-RU" sz="1800" dirty="0"/>
              <a:t> до п. 2 НП(С)БО 135 "</a:t>
            </a:r>
            <a:r>
              <a:rPr lang="ru-RU" sz="1800" dirty="0" err="1"/>
              <a:t>Витрати</a:t>
            </a:r>
            <a:r>
              <a:rPr lang="ru-RU" sz="1800" dirty="0"/>
              <a:t>", </a:t>
            </a:r>
            <a:r>
              <a:rPr lang="ru-RU" sz="1800" dirty="0" err="1"/>
              <a:t>витрати</a:t>
            </a:r>
            <a:r>
              <a:rPr lang="ru-RU" sz="1800" dirty="0"/>
              <a:t> </a:t>
            </a:r>
            <a:r>
              <a:rPr lang="ru-RU" sz="1800" dirty="0" err="1"/>
              <a:t>суб’єктів</a:t>
            </a:r>
            <a:r>
              <a:rPr lang="ru-RU" sz="1800" dirty="0"/>
              <a:t> державного сектору </a:t>
            </a:r>
            <a:r>
              <a:rPr lang="ru-RU" sz="1800" dirty="0" err="1"/>
              <a:t>класифікуються</a:t>
            </a:r>
            <a:r>
              <a:rPr lang="ru-RU" sz="1800" dirty="0"/>
              <a:t> в </a:t>
            </a:r>
            <a:r>
              <a:rPr lang="ru-RU" sz="1800" dirty="0" err="1"/>
              <a:t>бухгалтерському</a:t>
            </a:r>
            <a:r>
              <a:rPr lang="ru-RU" sz="1800" dirty="0"/>
              <a:t> </a:t>
            </a:r>
            <a:r>
              <a:rPr lang="ru-RU" sz="1800" dirty="0" err="1"/>
              <a:t>обліку</a:t>
            </a:r>
            <a:r>
              <a:rPr lang="ru-RU" sz="1800" dirty="0"/>
              <a:t> за такими </a:t>
            </a:r>
            <a:r>
              <a:rPr lang="ru-RU" sz="1800" dirty="0" err="1"/>
              <a:t>групами</a:t>
            </a:r>
            <a:r>
              <a:rPr lang="ru-RU" sz="1800" dirty="0"/>
              <a:t>: </a:t>
            </a:r>
            <a:r>
              <a:rPr lang="ru-RU" sz="1800" dirty="0" err="1"/>
              <a:t>витрати</a:t>
            </a:r>
            <a:r>
              <a:rPr lang="ru-RU" sz="1800" dirty="0"/>
              <a:t> за </a:t>
            </a:r>
            <a:r>
              <a:rPr lang="ru-RU" sz="1800" dirty="0" err="1"/>
              <a:t>обмінними</a:t>
            </a:r>
            <a:r>
              <a:rPr lang="ru-RU" sz="1800" dirty="0"/>
              <a:t> </a:t>
            </a:r>
            <a:r>
              <a:rPr lang="ru-RU" sz="1800" dirty="0" err="1"/>
              <a:t>операціями</a:t>
            </a:r>
            <a:r>
              <a:rPr lang="ru-RU" sz="1800" dirty="0"/>
              <a:t>, </a:t>
            </a:r>
            <a:r>
              <a:rPr lang="ru-RU" sz="1800" dirty="0" err="1"/>
              <a:t>витрати</a:t>
            </a:r>
            <a:r>
              <a:rPr lang="ru-RU" sz="1800" dirty="0"/>
              <a:t> за </a:t>
            </a:r>
            <a:r>
              <a:rPr lang="ru-RU" sz="1800" dirty="0" err="1"/>
              <a:t>необмінними</a:t>
            </a:r>
            <a:r>
              <a:rPr lang="ru-RU" sz="1800" dirty="0"/>
              <a:t> </a:t>
            </a:r>
            <a:r>
              <a:rPr lang="ru-RU" sz="1800" dirty="0" err="1"/>
              <a:t>операціями.джетних</a:t>
            </a:r>
            <a:r>
              <a:rPr lang="ru-RU" sz="1800" dirty="0"/>
              <a:t> </a:t>
            </a:r>
            <a:r>
              <a:rPr lang="ru-RU" sz="1800" dirty="0" err="1"/>
              <a:t>коштів</a:t>
            </a:r>
            <a:r>
              <a:rPr lang="ru-RU" sz="1800" dirty="0"/>
              <a:t> на депозитах, </a:t>
            </a:r>
            <a:r>
              <a:rPr lang="ru-RU" sz="1800" dirty="0" err="1"/>
              <a:t>придбання</a:t>
            </a:r>
            <a:r>
              <a:rPr lang="ru-RU" sz="1800" dirty="0"/>
              <a:t> </a:t>
            </a:r>
            <a:r>
              <a:rPr lang="ru-RU" sz="1800" dirty="0" err="1"/>
              <a:t>цінних</a:t>
            </a:r>
            <a:r>
              <a:rPr lang="ru-RU" sz="1800" dirty="0"/>
              <a:t> </a:t>
            </a:r>
            <a:r>
              <a:rPr lang="ru-RU" sz="1800" dirty="0" err="1"/>
              <a:t>паперів</a:t>
            </a:r>
            <a:r>
              <a:rPr lang="ru-RU" sz="1800" dirty="0" smtClean="0"/>
              <a:t>»</a:t>
            </a:r>
          </a:p>
          <a:p>
            <a:pPr marL="342900" indent="-342900">
              <a:buAutoNum type="arabicPeriod"/>
            </a:pPr>
            <a:r>
              <a:rPr lang="ru-RU" sz="1800" dirty="0" err="1" smtClean="0">
                <a:solidFill>
                  <a:schemeClr val="bg1"/>
                </a:solidFill>
              </a:rPr>
              <a:t>Витрати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bg1"/>
                </a:solidFill>
              </a:rPr>
              <a:t>за </a:t>
            </a:r>
            <a:r>
              <a:rPr lang="ru-RU" sz="1800" dirty="0" err="1">
                <a:solidFill>
                  <a:schemeClr val="bg1"/>
                </a:solidFill>
              </a:rPr>
              <a:t>обмінними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операціями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включають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такі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елементи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витрат</a:t>
            </a:r>
            <a:r>
              <a:rPr lang="ru-RU" sz="1800" dirty="0">
                <a:solidFill>
                  <a:schemeClr val="bg1"/>
                </a:solidFill>
              </a:rPr>
              <a:t>: 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➢ </a:t>
            </a:r>
            <a:r>
              <a:rPr lang="ru-RU" sz="1800" dirty="0"/>
              <a:t>оплата </a:t>
            </a:r>
            <a:r>
              <a:rPr lang="ru-RU" sz="1800" dirty="0" err="1"/>
              <a:t>праці</a:t>
            </a:r>
            <a:r>
              <a:rPr lang="ru-RU" sz="1800" dirty="0"/>
              <a:t> (</a:t>
            </a:r>
            <a:r>
              <a:rPr lang="ru-RU" sz="1800" dirty="0" err="1"/>
              <a:t>заробітна</a:t>
            </a:r>
            <a:r>
              <a:rPr lang="ru-RU" sz="1800" dirty="0"/>
              <a:t> плата, </a:t>
            </a:r>
            <a:r>
              <a:rPr lang="ru-RU" sz="1800" dirty="0" err="1"/>
              <a:t>грошове</a:t>
            </a:r>
            <a:r>
              <a:rPr lang="ru-RU" sz="1800" dirty="0"/>
              <a:t> </a:t>
            </a:r>
            <a:r>
              <a:rPr lang="ru-RU" sz="1800" dirty="0" err="1"/>
              <a:t>забезпечення</a:t>
            </a:r>
            <a:r>
              <a:rPr lang="ru-RU" sz="1800" dirty="0"/>
              <a:t> </a:t>
            </a:r>
            <a:r>
              <a:rPr lang="ru-RU" sz="1800" dirty="0" err="1"/>
              <a:t>військовослужбовців</a:t>
            </a:r>
            <a:r>
              <a:rPr lang="ru-RU" sz="1800" dirty="0"/>
              <a:t>);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➢ </a:t>
            </a:r>
            <a:r>
              <a:rPr lang="ru-RU" sz="1800" dirty="0" err="1"/>
              <a:t>відрахування</a:t>
            </a:r>
            <a:r>
              <a:rPr lang="ru-RU" sz="1800" dirty="0"/>
              <a:t> на </a:t>
            </a:r>
            <a:r>
              <a:rPr lang="ru-RU" sz="1800" dirty="0" err="1"/>
              <a:t>соціальні</a:t>
            </a:r>
            <a:r>
              <a:rPr lang="ru-RU" sz="1800" dirty="0"/>
              <a:t> заходи;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➢ </a:t>
            </a:r>
            <a:r>
              <a:rPr lang="ru-RU" sz="1800" dirty="0" err="1"/>
              <a:t>матеріальні</a:t>
            </a:r>
            <a:r>
              <a:rPr lang="ru-RU" sz="1800" dirty="0"/>
              <a:t> </a:t>
            </a:r>
            <a:r>
              <a:rPr lang="ru-RU" sz="1800" dirty="0" err="1"/>
              <a:t>витрати</a:t>
            </a:r>
            <a:r>
              <a:rPr lang="ru-RU" sz="1800" dirty="0"/>
              <a:t> (</a:t>
            </a:r>
            <a:r>
              <a:rPr lang="ru-RU" sz="1800" dirty="0" err="1"/>
              <a:t>використання</a:t>
            </a:r>
            <a:r>
              <a:rPr lang="ru-RU" sz="1800" dirty="0"/>
              <a:t> </a:t>
            </a:r>
            <a:r>
              <a:rPr lang="ru-RU" sz="1800" dirty="0" err="1"/>
              <a:t>предметів</a:t>
            </a:r>
            <a:r>
              <a:rPr lang="ru-RU" sz="1800" dirty="0"/>
              <a:t>, </a:t>
            </a:r>
            <a:r>
              <a:rPr lang="ru-RU" sz="1800" dirty="0" err="1"/>
              <a:t>матеріалів</a:t>
            </a:r>
            <a:r>
              <a:rPr lang="ru-RU" sz="1800" dirty="0"/>
              <a:t>, </a:t>
            </a:r>
            <a:r>
              <a:rPr lang="ru-RU" sz="1800" dirty="0" err="1"/>
              <a:t>обладнання</a:t>
            </a:r>
            <a:r>
              <a:rPr lang="ru-RU" sz="1800" dirty="0"/>
              <a:t>, </a:t>
            </a:r>
            <a:r>
              <a:rPr lang="ru-RU" sz="1800" dirty="0" err="1"/>
              <a:t>інвентарю</a:t>
            </a:r>
            <a:r>
              <a:rPr lang="ru-RU" sz="1800" dirty="0"/>
              <a:t>, </a:t>
            </a:r>
            <a:r>
              <a:rPr lang="ru-RU" sz="1800" dirty="0" err="1"/>
              <a:t>медикаментів</a:t>
            </a:r>
            <a:r>
              <a:rPr lang="ru-RU" sz="1800" dirty="0"/>
              <a:t> та </a:t>
            </a:r>
            <a:r>
              <a:rPr lang="ru-RU" sz="1800" dirty="0" err="1"/>
              <a:t>перев’язувальних</a:t>
            </a:r>
            <a:r>
              <a:rPr lang="ru-RU" sz="1800" dirty="0"/>
              <a:t> </a:t>
            </a:r>
            <a:r>
              <a:rPr lang="ru-RU" sz="1800" dirty="0" err="1"/>
              <a:t>матеріалів</a:t>
            </a:r>
            <a:r>
              <a:rPr lang="ru-RU" sz="1800" dirty="0"/>
              <a:t>, </a:t>
            </a:r>
            <a:r>
              <a:rPr lang="ru-RU" sz="1800" dirty="0" err="1"/>
              <a:t>продуктів</a:t>
            </a:r>
            <a:r>
              <a:rPr lang="ru-RU" sz="1800" dirty="0"/>
              <a:t> </a:t>
            </a:r>
            <a:r>
              <a:rPr lang="ru-RU" sz="1800" dirty="0" err="1"/>
              <a:t>харчування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r>
              <a:rPr lang="ru-RU" sz="1800" dirty="0" smtClean="0"/>
              <a:t>);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➢ </a:t>
            </a:r>
            <a:r>
              <a:rPr lang="ru-RU" sz="1800" dirty="0" err="1"/>
              <a:t>амортизація</a:t>
            </a:r>
            <a:r>
              <a:rPr lang="ru-RU" sz="1800" dirty="0"/>
              <a:t>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➢ </a:t>
            </a:r>
            <a:r>
              <a:rPr lang="ru-RU" sz="1800" dirty="0" err="1"/>
              <a:t>фінансові</a:t>
            </a:r>
            <a:r>
              <a:rPr lang="ru-RU" sz="1800" dirty="0"/>
              <a:t> </a:t>
            </a:r>
            <a:r>
              <a:rPr lang="ru-RU" sz="1800" dirty="0" err="1"/>
              <a:t>витрати</a:t>
            </a:r>
            <a:r>
              <a:rPr lang="ru-RU" sz="1800" dirty="0"/>
              <a:t> (</a:t>
            </a:r>
            <a:r>
              <a:rPr lang="ru-RU" sz="1800" dirty="0" err="1"/>
              <a:t>витрати</a:t>
            </a:r>
            <a:r>
              <a:rPr lang="ru-RU" sz="1800" dirty="0"/>
              <a:t> </a:t>
            </a:r>
            <a:r>
              <a:rPr lang="ru-RU" sz="1800" dirty="0" err="1"/>
              <a:t>суб’єкта</a:t>
            </a:r>
            <a:r>
              <a:rPr lang="ru-RU" sz="1800" dirty="0"/>
              <a:t> державного сектору, </a:t>
            </a:r>
            <a:r>
              <a:rPr lang="ru-RU" sz="1800" dirty="0" err="1"/>
              <a:t>пов’язані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запозиченнями</a:t>
            </a:r>
            <a:r>
              <a:rPr lang="ru-RU" sz="1800" dirty="0"/>
              <a:t> </a:t>
            </a:r>
            <a:r>
              <a:rPr lang="ru-RU" sz="1800" dirty="0" err="1"/>
              <a:t>згідно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законодавством</a:t>
            </a:r>
            <a:r>
              <a:rPr lang="ru-RU" sz="1800" dirty="0"/>
              <a:t>: </a:t>
            </a:r>
            <a:r>
              <a:rPr lang="ru-RU" sz="1800" dirty="0" err="1"/>
              <a:t>відсотки</a:t>
            </a:r>
            <a:r>
              <a:rPr lang="ru-RU" sz="1800" dirty="0"/>
              <a:t> за </a:t>
            </a:r>
            <a:r>
              <a:rPr lang="ru-RU" sz="1800" dirty="0" err="1"/>
              <a:t>користування</a:t>
            </a:r>
            <a:r>
              <a:rPr lang="ru-RU" sz="1800" dirty="0"/>
              <a:t> кредитами, </a:t>
            </a:r>
            <a:r>
              <a:rPr lang="ru-RU" sz="1800" dirty="0" err="1"/>
              <a:t>премія</a:t>
            </a:r>
            <a:r>
              <a:rPr lang="ru-RU" sz="1800" dirty="0"/>
              <a:t>, дисконт за </a:t>
            </a:r>
            <a:r>
              <a:rPr lang="ru-RU" sz="1800" dirty="0" err="1"/>
              <a:t>цінними</a:t>
            </a:r>
            <a:r>
              <a:rPr lang="ru-RU" sz="1800" dirty="0"/>
              <a:t> </a:t>
            </a:r>
            <a:r>
              <a:rPr lang="ru-RU" sz="1800" dirty="0" err="1"/>
              <a:t>паперами</a:t>
            </a:r>
            <a:r>
              <a:rPr lang="ru-RU" sz="1800" dirty="0"/>
              <a:t>, </a:t>
            </a:r>
            <a:r>
              <a:rPr lang="ru-RU" sz="1800" dirty="0" err="1"/>
              <a:t>витрати</a:t>
            </a:r>
            <a:r>
              <a:rPr lang="ru-RU" sz="1800" dirty="0"/>
              <a:t> на </a:t>
            </a:r>
            <a:r>
              <a:rPr lang="ru-RU" sz="1800" dirty="0" err="1"/>
              <a:t>обслуговування</a:t>
            </a:r>
            <a:r>
              <a:rPr lang="ru-RU" sz="1800" dirty="0"/>
              <a:t> боргу </a:t>
            </a:r>
            <a:r>
              <a:rPr lang="ru-RU" sz="1800" dirty="0" err="1"/>
              <a:t>тощо</a:t>
            </a:r>
            <a:r>
              <a:rPr lang="ru-RU" sz="1800" dirty="0"/>
              <a:t>);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35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82"/>
    </mc:Choice>
    <mc:Fallback>
      <p:transition spd="slow" advTm="1608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274" y="378822"/>
            <a:ext cx="10159137" cy="6139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2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Витрати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необмінними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операціями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включають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такі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елементи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витрат</a:t>
            </a:r>
            <a:r>
              <a:rPr lang="ru-RU" dirty="0">
                <a:solidFill>
                  <a:schemeClr val="bg1"/>
                </a:solidFill>
              </a:rPr>
              <a:t>: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/>
              <a:t>➢ </a:t>
            </a:r>
            <a:r>
              <a:rPr lang="ru-RU" dirty="0" err="1"/>
              <a:t>трансферти</a:t>
            </a:r>
            <a:r>
              <a:rPr lang="ru-RU" dirty="0"/>
              <a:t> (</a:t>
            </a:r>
            <a:r>
              <a:rPr lang="ru-RU" dirty="0" err="1"/>
              <a:t>субсидії</a:t>
            </a:r>
            <a:r>
              <a:rPr lang="ru-RU" dirty="0"/>
              <a:t>, </a:t>
            </a:r>
            <a:r>
              <a:rPr lang="ru-RU" dirty="0" err="1"/>
              <a:t>гранти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➢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за </a:t>
            </a:r>
            <a:r>
              <a:rPr lang="ru-RU" dirty="0" err="1"/>
              <a:t>необмінними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 (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передачею </a:t>
            </a:r>
            <a:r>
              <a:rPr lang="ru-RU" dirty="0" err="1"/>
              <a:t>активів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 державного сектору </a:t>
            </a:r>
            <a:r>
              <a:rPr lang="ru-RU" dirty="0" err="1"/>
              <a:t>суб’єктам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фізичним</a:t>
            </a:r>
            <a:r>
              <a:rPr lang="ru-RU" dirty="0"/>
              <a:t> особам та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суб’єктам</a:t>
            </a:r>
            <a:r>
              <a:rPr lang="ru-RU" dirty="0"/>
              <a:t> державного сектору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неповернення</a:t>
            </a:r>
            <a:r>
              <a:rPr lang="ru-RU" dirty="0"/>
              <a:t> </a:t>
            </a:r>
            <a:r>
              <a:rPr lang="ru-RU" dirty="0" err="1"/>
              <a:t>депозитів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достовірно</a:t>
            </a:r>
            <a:r>
              <a:rPr lang="ru-RU" dirty="0"/>
              <a:t> </a:t>
            </a:r>
            <a:r>
              <a:rPr lang="ru-RU" dirty="0" err="1" smtClean="0"/>
              <a:t>визначена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в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 Планом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в державному </a:t>
            </a:r>
            <a:r>
              <a:rPr lang="ru-RU" dirty="0" err="1"/>
              <a:t>секторі</a:t>
            </a:r>
            <a:r>
              <a:rPr lang="ru-RU" dirty="0"/>
              <a:t> </a:t>
            </a:r>
            <a:r>
              <a:rPr lang="ru-RU" dirty="0" err="1"/>
              <a:t>призначений</a:t>
            </a:r>
            <a:r>
              <a:rPr lang="ru-RU" dirty="0"/>
              <a:t> </a:t>
            </a:r>
            <a:r>
              <a:rPr lang="ru-RU" dirty="0" err="1"/>
              <a:t>активний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smtClean="0"/>
              <a:t>8 классу.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80 «</a:t>
            </a:r>
            <a:r>
              <a:rPr lang="ru-RU" dirty="0" err="1">
                <a:solidFill>
                  <a:schemeClr val="bg1"/>
                </a:solidFill>
              </a:rPr>
              <a:t>Витрати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виконання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бюджетних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програм</a:t>
            </a:r>
            <a:r>
              <a:rPr lang="ru-RU" dirty="0"/>
              <a:t>»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призначено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суб'єктом</a:t>
            </a:r>
            <a:r>
              <a:rPr lang="ru-RU" dirty="0"/>
              <a:t> державного сектору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Рахунок</a:t>
            </a:r>
            <a:r>
              <a:rPr lang="ru-RU" dirty="0">
                <a:solidFill>
                  <a:schemeClr val="bg1"/>
                </a:solidFill>
              </a:rPr>
              <a:t> 81 «</a:t>
            </a:r>
            <a:r>
              <a:rPr lang="ru-RU" dirty="0" err="1">
                <a:solidFill>
                  <a:schemeClr val="bg1"/>
                </a:solidFill>
              </a:rPr>
              <a:t>Витрати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виготовлення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продукції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)» </a:t>
            </a:r>
            <a:r>
              <a:rPr lang="ru-RU" dirty="0" err="1"/>
              <a:t>призначено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організацією</a:t>
            </a:r>
            <a:r>
              <a:rPr lang="ru-RU" dirty="0"/>
              <a:t> та </a:t>
            </a:r>
            <a:r>
              <a:rPr lang="ru-RU" dirty="0" err="1"/>
              <a:t>наданням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виготовленням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95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755"/>
    </mc:Choice>
    <mc:Fallback>
      <p:transition spd="slow" advTm="1575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2778" y="365760"/>
            <a:ext cx="10054634" cy="6348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Рахунок</a:t>
            </a:r>
            <a:r>
              <a:rPr lang="ru-RU" dirty="0">
                <a:solidFill>
                  <a:schemeClr val="bg1"/>
                </a:solidFill>
              </a:rPr>
              <a:t> 82 «</a:t>
            </a:r>
            <a:r>
              <a:rPr lang="ru-RU" dirty="0" err="1">
                <a:solidFill>
                  <a:schemeClr val="bg1"/>
                </a:solidFill>
              </a:rPr>
              <a:t>Витрати</a:t>
            </a:r>
            <a:r>
              <a:rPr lang="ru-RU" dirty="0">
                <a:solidFill>
                  <a:schemeClr val="bg1"/>
                </a:solidFill>
              </a:rPr>
              <a:t> з продажу </a:t>
            </a:r>
            <a:r>
              <a:rPr lang="ru-RU" dirty="0" err="1">
                <a:solidFill>
                  <a:schemeClr val="bg1"/>
                </a:solidFill>
              </a:rPr>
              <a:t>активів</a:t>
            </a:r>
            <a:r>
              <a:rPr lang="ru-RU" dirty="0"/>
              <a:t>» </a:t>
            </a:r>
            <a:r>
              <a:rPr lang="ru-RU" dirty="0" err="1"/>
              <a:t>призначено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собівартість</a:t>
            </a:r>
            <a:r>
              <a:rPr lang="ru-RU" dirty="0"/>
              <a:t> </a:t>
            </a:r>
            <a:r>
              <a:rPr lang="ru-RU" dirty="0" err="1"/>
              <a:t>проданої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(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) та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реалізацією</a:t>
            </a:r>
            <a:r>
              <a:rPr lang="ru-RU" dirty="0"/>
              <a:t> майна.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Рахунок</a:t>
            </a:r>
            <a:r>
              <a:rPr lang="ru-RU" dirty="0">
                <a:solidFill>
                  <a:schemeClr val="bg1"/>
                </a:solidFill>
              </a:rPr>
              <a:t> 83 «</a:t>
            </a:r>
            <a:r>
              <a:rPr lang="ru-RU" dirty="0" err="1">
                <a:solidFill>
                  <a:schemeClr val="bg1"/>
                </a:solidFill>
              </a:rPr>
              <a:t>Фінансові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витрати</a:t>
            </a:r>
            <a:r>
              <a:rPr lang="ru-RU" dirty="0">
                <a:solidFill>
                  <a:schemeClr val="bg1"/>
                </a:solidFill>
              </a:rPr>
              <a:t>»</a:t>
            </a:r>
            <a:r>
              <a:rPr lang="ru-RU" dirty="0"/>
              <a:t>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державного сектору,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запозиченнями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: </a:t>
            </a:r>
            <a:r>
              <a:rPr lang="ru-RU" dirty="0" err="1"/>
              <a:t>відсотки</a:t>
            </a:r>
            <a:r>
              <a:rPr lang="ru-RU" dirty="0"/>
              <a:t> за </a:t>
            </a:r>
            <a:r>
              <a:rPr lang="ru-RU" dirty="0" err="1"/>
              <a:t>користування</a:t>
            </a:r>
            <a:r>
              <a:rPr lang="ru-RU" dirty="0"/>
              <a:t> кредитами, </a:t>
            </a:r>
            <a:r>
              <a:rPr lang="ru-RU" dirty="0" err="1"/>
              <a:t>премія</a:t>
            </a:r>
            <a:r>
              <a:rPr lang="ru-RU" dirty="0"/>
              <a:t> за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,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обслуговування</a:t>
            </a:r>
            <a:r>
              <a:rPr lang="ru-RU" dirty="0"/>
              <a:t> боргу </a:t>
            </a:r>
            <a:r>
              <a:rPr lang="ru-RU" dirty="0" err="1" smtClean="0"/>
              <a:t>тощо</a:t>
            </a:r>
            <a:endParaRPr lang="ru-RU" dirty="0" smtClean="0"/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Рахунок</a:t>
            </a:r>
            <a:r>
              <a:rPr lang="ru-RU" dirty="0">
                <a:solidFill>
                  <a:schemeClr val="bg1"/>
                </a:solidFill>
              </a:rPr>
              <a:t> 84 «</a:t>
            </a:r>
            <a:r>
              <a:rPr lang="ru-RU" dirty="0" err="1">
                <a:solidFill>
                  <a:schemeClr val="bg1"/>
                </a:solidFill>
              </a:rPr>
              <a:t>Інші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витрати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обмінними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операціями</a:t>
            </a:r>
            <a:r>
              <a:rPr lang="ru-RU" dirty="0"/>
              <a:t>» </a:t>
            </a:r>
            <a:r>
              <a:rPr lang="ru-RU" dirty="0" err="1"/>
              <a:t>призначено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відображені</a:t>
            </a:r>
            <a:r>
              <a:rPr lang="ru-RU" dirty="0"/>
              <a:t> на </a:t>
            </a:r>
            <a:r>
              <a:rPr lang="ru-RU" dirty="0" err="1"/>
              <a:t>рахунках</a:t>
            </a:r>
            <a:r>
              <a:rPr lang="ru-RU" dirty="0"/>
              <a:t> 80 – 83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Рахунок</a:t>
            </a:r>
            <a:r>
              <a:rPr lang="ru-RU" dirty="0">
                <a:solidFill>
                  <a:schemeClr val="bg1"/>
                </a:solidFill>
              </a:rPr>
              <a:t> 85 «</a:t>
            </a:r>
            <a:r>
              <a:rPr lang="ru-RU" dirty="0" err="1">
                <a:solidFill>
                  <a:schemeClr val="bg1"/>
                </a:solidFill>
              </a:rPr>
              <a:t>Витрати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необмінними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операціями</a:t>
            </a:r>
            <a:r>
              <a:rPr lang="ru-RU" dirty="0"/>
              <a:t>» </a:t>
            </a:r>
            <a:r>
              <a:rPr lang="ru-RU" dirty="0" err="1"/>
              <a:t>призначено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трансферти</a:t>
            </a:r>
            <a:r>
              <a:rPr lang="ru-RU" dirty="0"/>
              <a:t> (</a:t>
            </a:r>
            <a:r>
              <a:rPr lang="ru-RU" dirty="0" err="1"/>
              <a:t>субсидії</a:t>
            </a:r>
            <a:r>
              <a:rPr lang="ru-RU" dirty="0"/>
              <a:t>, </a:t>
            </a:r>
            <a:r>
              <a:rPr lang="ru-RU" dirty="0" err="1"/>
              <a:t>гранти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та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з передачею </a:t>
            </a:r>
            <a:r>
              <a:rPr lang="ru-RU" dirty="0" err="1"/>
              <a:t>активів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суб'єкти</a:t>
            </a:r>
            <a:r>
              <a:rPr lang="ru-RU" dirty="0"/>
              <a:t> державного сектору </a:t>
            </a:r>
            <a:r>
              <a:rPr lang="ru-RU" dirty="0" err="1"/>
              <a:t>суб'єктам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фізичним</a:t>
            </a:r>
            <a:r>
              <a:rPr lang="ru-RU" dirty="0"/>
              <a:t> особам та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суб'єктам</a:t>
            </a:r>
            <a:r>
              <a:rPr lang="ru-RU" dirty="0"/>
              <a:t> державного сектору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списану</a:t>
            </a:r>
            <a:r>
              <a:rPr lang="ru-RU" dirty="0"/>
              <a:t> </a:t>
            </a:r>
            <a:r>
              <a:rPr lang="ru-RU" dirty="0" err="1"/>
              <a:t>дебіторську</a:t>
            </a:r>
            <a:r>
              <a:rPr lang="ru-RU" dirty="0"/>
              <a:t> </a:t>
            </a:r>
            <a:r>
              <a:rPr lang="ru-RU" dirty="0" err="1"/>
              <a:t>заборгованість</a:t>
            </a:r>
            <a:r>
              <a:rPr lang="ru-RU" dirty="0"/>
              <a:t>, </a:t>
            </a:r>
            <a:r>
              <a:rPr lang="ru-RU" dirty="0" err="1"/>
              <a:t>неповернення</a:t>
            </a:r>
            <a:r>
              <a:rPr lang="ru-RU" dirty="0"/>
              <a:t> </a:t>
            </a:r>
            <a:r>
              <a:rPr lang="ru-RU" dirty="0" err="1"/>
              <a:t>депозитів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829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581"/>
    </mc:Choice>
    <mc:Fallback>
      <p:transition spd="slow" advTm="1658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1338" y="274320"/>
            <a:ext cx="10146074" cy="62179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Лекція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6: РОЛЬ БУХГАЛТЕРСЬКОГО ОБЛІКУ ТА ЗВІТНОСТІ В УПРАВЛІННІ БЮДЖЕТНОЮ </a:t>
            </a:r>
            <a:r>
              <a:rPr lang="ru-RU" b="1" dirty="0" smtClean="0">
                <a:solidFill>
                  <a:schemeClr val="bg1"/>
                </a:solidFill>
              </a:rPr>
              <a:t>УСТАНОВОЮ</a:t>
            </a:r>
          </a:p>
          <a:p>
            <a:pPr marL="0" indent="0">
              <a:buNone/>
            </a:pPr>
            <a:r>
              <a:rPr lang="ru-RU" dirty="0" err="1"/>
              <a:t>Центральне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інформаційній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установи </a:t>
            </a:r>
            <a:r>
              <a:rPr lang="ru-RU" dirty="0" err="1">
                <a:solidFill>
                  <a:schemeClr val="bg1"/>
                </a:solidFill>
              </a:rPr>
              <a:t>займає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бухгалтерський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облік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– система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для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управлінський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Бухгалтерський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у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 є системою контролю за </a:t>
            </a:r>
            <a:r>
              <a:rPr lang="ru-RU" dirty="0" err="1"/>
              <a:t>наявністю</a:t>
            </a:r>
            <a:r>
              <a:rPr lang="ru-RU" dirty="0"/>
              <a:t> та </a:t>
            </a:r>
            <a:r>
              <a:rPr lang="ru-RU" dirty="0" err="1"/>
              <a:t>рухом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і </a:t>
            </a:r>
            <a:r>
              <a:rPr lang="ru-RU" dirty="0" err="1"/>
              <a:t>позабюджетних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будується</a:t>
            </a:r>
            <a:r>
              <a:rPr lang="ru-RU" dirty="0"/>
              <a:t> на </a:t>
            </a:r>
            <a:r>
              <a:rPr lang="ru-RU" dirty="0" err="1"/>
              <a:t>загальноприйнятих</a:t>
            </a:r>
            <a:r>
              <a:rPr lang="ru-RU" dirty="0"/>
              <a:t> у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принципах,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управлінську</a:t>
            </a:r>
            <a:r>
              <a:rPr lang="ru-RU" dirty="0"/>
              <a:t>, </a:t>
            </a:r>
            <a:r>
              <a:rPr lang="ru-RU" dirty="0" err="1"/>
              <a:t>контрольну</a:t>
            </a:r>
            <a:r>
              <a:rPr lang="ru-RU" dirty="0"/>
              <a:t> і </a:t>
            </a:r>
            <a:r>
              <a:rPr lang="ru-RU" dirty="0" err="1"/>
              <a:t>інформаційну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але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і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окремий</a:t>
            </a:r>
            <a:r>
              <a:rPr lang="ru-RU" dirty="0"/>
              <a:t> вид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Бюджетні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установи — є </a:t>
            </a:r>
            <a:r>
              <a:rPr lang="ru-RU" dirty="0" err="1">
                <a:solidFill>
                  <a:schemeClr val="bg1"/>
                </a:solidFill>
              </a:rPr>
              <a:t>юридичними</a:t>
            </a:r>
            <a:r>
              <a:rPr lang="ru-RU" dirty="0">
                <a:solidFill>
                  <a:schemeClr val="bg1"/>
                </a:solidFill>
              </a:rPr>
              <a:t> особами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замкнену</a:t>
            </a:r>
            <a:r>
              <a:rPr lang="ru-RU" dirty="0"/>
              <a:t> систему </a:t>
            </a:r>
            <a:r>
              <a:rPr lang="ru-RU" dirty="0" err="1"/>
              <a:t>обліку</a:t>
            </a:r>
            <a:r>
              <a:rPr lang="ru-RU" dirty="0"/>
              <a:t> і </a:t>
            </a:r>
            <a:r>
              <a:rPr lang="ru-RU" dirty="0" err="1"/>
              <a:t>ведуть</a:t>
            </a:r>
            <a:r>
              <a:rPr lang="ru-RU" dirty="0"/>
              <a:t> </a:t>
            </a:r>
            <a:r>
              <a:rPr lang="ru-RU" dirty="0" err="1"/>
              <a:t>облікову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спрямовану</a:t>
            </a:r>
            <a:r>
              <a:rPr lang="ru-RU" dirty="0"/>
              <a:t> не на </a:t>
            </a:r>
            <a:r>
              <a:rPr lang="ru-RU" dirty="0" err="1"/>
              <a:t>зіставлення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і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а на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нематеріальних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433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529"/>
    </mc:Choice>
    <mc:Fallback>
      <p:transition spd="slow" advTm="16529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9533" y="274319"/>
            <a:ext cx="10002382" cy="62048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Фінансово-господарська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діяльність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низкою </a:t>
            </a:r>
            <a:r>
              <a:rPr lang="ru-RU" dirty="0" err="1"/>
              <a:t>особливостей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побудову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♦ </a:t>
            </a:r>
            <a:r>
              <a:rPr lang="ru-RU" dirty="0" err="1"/>
              <a:t>бюджетні</a:t>
            </a:r>
            <a:r>
              <a:rPr lang="ru-RU" dirty="0"/>
              <a:t> установи </a:t>
            </a:r>
            <a:r>
              <a:rPr lang="ru-RU" dirty="0" err="1"/>
              <a:t>функціонують</a:t>
            </a:r>
            <a:r>
              <a:rPr lang="ru-RU" dirty="0"/>
              <a:t> на правах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комунальної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♦ </a:t>
            </a:r>
            <a:r>
              <a:rPr lang="ru-RU" dirty="0" err="1"/>
              <a:t>бюджетні</a:t>
            </a:r>
            <a:r>
              <a:rPr lang="ru-RU" dirty="0"/>
              <a:t> установи належать до </a:t>
            </a:r>
            <a:r>
              <a:rPr lang="ru-RU" dirty="0" err="1"/>
              <a:t>неприбуткових</a:t>
            </a:r>
            <a:r>
              <a:rPr lang="ru-RU" dirty="0"/>
              <a:t> </a:t>
            </a:r>
            <a:r>
              <a:rPr lang="ru-RU" dirty="0" err="1" smtClean="0"/>
              <a:t>організацій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♦ </a:t>
            </a:r>
            <a:r>
              <a:rPr lang="ru-RU" dirty="0" err="1"/>
              <a:t>бюджетні</a:t>
            </a:r>
            <a:r>
              <a:rPr lang="ru-RU" dirty="0"/>
              <a:t> установи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нематеріальних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за </a:t>
            </a:r>
            <a:r>
              <a:rPr lang="ru-RU" dirty="0" err="1"/>
              <a:t>економічним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видатками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поверненню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створюють</a:t>
            </a:r>
            <a:r>
              <a:rPr lang="ru-RU" dirty="0"/>
              <a:t> і не </a:t>
            </a:r>
            <a:r>
              <a:rPr lang="ru-RU" dirty="0" err="1"/>
              <a:t>компенсують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♦ </a:t>
            </a:r>
            <a:r>
              <a:rPr lang="ru-RU" dirty="0" err="1"/>
              <a:t>бюджетні</a:t>
            </a:r>
            <a:r>
              <a:rPr lang="ru-RU" dirty="0"/>
              <a:t> установи не </a:t>
            </a:r>
            <a:r>
              <a:rPr lang="ru-RU" dirty="0" err="1"/>
              <a:t>наділяються</a:t>
            </a:r>
            <a:r>
              <a:rPr lang="ru-RU" dirty="0"/>
              <a:t> </a:t>
            </a:r>
            <a:r>
              <a:rPr lang="ru-RU" dirty="0" err="1"/>
              <a:t>оборотними</a:t>
            </a:r>
            <a:r>
              <a:rPr lang="ru-RU" dirty="0"/>
              <a:t> коштами —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фінансове</a:t>
            </a:r>
            <a:r>
              <a:rPr lang="ru-RU" dirty="0"/>
              <a:t> становище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своєчасністю</a:t>
            </a:r>
            <a:r>
              <a:rPr lang="ru-RU" dirty="0"/>
              <a:t> і </a:t>
            </a:r>
            <a:r>
              <a:rPr lang="ru-RU" dirty="0" err="1"/>
              <a:t>повнотою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асигнувань</a:t>
            </a:r>
            <a:r>
              <a:rPr lang="ru-RU" dirty="0"/>
              <a:t> з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оплатою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прийнятими</a:t>
            </a:r>
            <a:r>
              <a:rPr lang="ru-RU" dirty="0"/>
              <a:t> </a:t>
            </a:r>
            <a:r>
              <a:rPr lang="ru-RU" dirty="0" err="1"/>
              <a:t>зобов’язаннями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44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252"/>
    </mc:Choice>
    <mc:Fallback>
      <p:transition spd="slow" advTm="1625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3012956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Метою</a:t>
            </a:r>
            <a:r>
              <a:rPr lang="uk-UA" sz="2800" dirty="0">
                <a:effectLst/>
              </a:rPr>
              <a:t> вивчення навчальної дисципліни «Бухгалтерський облік в управлінні бюджетними установами» </a:t>
            </a:r>
            <a:r>
              <a:rPr lang="uk-UA" sz="2800" dirty="0">
                <a:solidFill>
                  <a:schemeClr val="bg2">
                    <a:lumMod val="75000"/>
                  </a:schemeClr>
                </a:solidFill>
                <a:effectLst/>
              </a:rPr>
              <a:t>є систематизація знань з підготовки облікової інформації </a:t>
            </a:r>
            <a:r>
              <a:rPr lang="uk-UA" sz="2800" dirty="0">
                <a:effectLst/>
              </a:rPr>
              <a:t>як основи </a:t>
            </a:r>
            <a:r>
              <a:rPr lang="uk-UA" sz="2800" dirty="0">
                <a:solidFill>
                  <a:schemeClr val="bg2">
                    <a:lumMod val="75000"/>
                  </a:schemeClr>
                </a:solidFill>
                <a:effectLst/>
              </a:rPr>
              <a:t>для прийняття обґрунтованих управлінських рішень </a:t>
            </a:r>
            <a:r>
              <a:rPr lang="uk-UA" sz="2800" dirty="0">
                <a:effectLst/>
              </a:rPr>
              <a:t>на всіх рівнях управління бюджетним підприємством.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3631474"/>
            <a:ext cx="9905998" cy="24819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 err="1">
                <a:effectLst/>
              </a:rPr>
              <a:t>Основними</a:t>
            </a:r>
            <a:r>
              <a:rPr lang="ru-RU" sz="2600" dirty="0">
                <a:effectLst/>
              </a:rPr>
              <a:t> </a:t>
            </a:r>
            <a:r>
              <a:rPr lang="ru-RU" sz="2600" b="1" dirty="0" err="1">
                <a:solidFill>
                  <a:schemeClr val="bg2">
                    <a:lumMod val="75000"/>
                  </a:schemeClr>
                </a:solidFill>
                <a:effectLst/>
              </a:rPr>
              <a:t>завданнями</a:t>
            </a:r>
            <a:r>
              <a:rPr lang="ru-RU" sz="2600" dirty="0">
                <a:effectLst/>
              </a:rPr>
              <a:t> </a:t>
            </a:r>
            <a:r>
              <a:rPr lang="ru-RU" sz="2600" dirty="0" err="1">
                <a:effectLst/>
              </a:rPr>
              <a:t>вивчення</a:t>
            </a:r>
            <a:r>
              <a:rPr lang="ru-RU" sz="2600" dirty="0">
                <a:effectLst/>
              </a:rPr>
              <a:t> </a:t>
            </a:r>
            <a:r>
              <a:rPr lang="ru-RU" sz="2600" dirty="0" err="1">
                <a:effectLst/>
              </a:rPr>
              <a:t>дисципліни</a:t>
            </a:r>
            <a:r>
              <a:rPr lang="ru-RU" sz="2600" dirty="0">
                <a:effectLst/>
              </a:rPr>
              <a:t> «</a:t>
            </a:r>
            <a:r>
              <a:rPr lang="ru-RU" sz="2600" dirty="0" err="1">
                <a:effectLst/>
              </a:rPr>
              <a:t>Бухгалтерський</a:t>
            </a:r>
            <a:r>
              <a:rPr lang="ru-RU" sz="2600" dirty="0">
                <a:effectLst/>
              </a:rPr>
              <a:t> </a:t>
            </a:r>
            <a:r>
              <a:rPr lang="ru-RU" sz="2600" dirty="0" err="1">
                <a:effectLst/>
              </a:rPr>
              <a:t>облік</a:t>
            </a:r>
            <a:r>
              <a:rPr lang="ru-RU" sz="2600" dirty="0">
                <a:effectLst/>
              </a:rPr>
              <a:t> в </a:t>
            </a:r>
            <a:r>
              <a:rPr lang="ru-RU" sz="2600" dirty="0" err="1">
                <a:effectLst/>
              </a:rPr>
              <a:t>управлінні</a:t>
            </a:r>
            <a:r>
              <a:rPr lang="ru-RU" sz="2600" dirty="0">
                <a:effectLst/>
              </a:rPr>
              <a:t> </a:t>
            </a:r>
            <a:r>
              <a:rPr lang="ru-RU" sz="2600" dirty="0" err="1" smtClean="0">
                <a:effectLst/>
              </a:rPr>
              <a:t>бю</a:t>
            </a:r>
            <a:endParaRPr lang="ru-RU" sz="2600" dirty="0" smtClean="0">
              <a:effectLst/>
            </a:endParaRPr>
          </a:p>
          <a:p>
            <a:pPr marL="0" indent="0">
              <a:buNone/>
            </a:pPr>
            <a:r>
              <a:rPr lang="ru-RU" sz="2600" dirty="0" err="1" smtClean="0">
                <a:effectLst/>
              </a:rPr>
              <a:t>джетними</a:t>
            </a:r>
            <a:r>
              <a:rPr lang="ru-RU" sz="2600" dirty="0" smtClean="0">
                <a:effectLst/>
              </a:rPr>
              <a:t> </a:t>
            </a:r>
            <a:r>
              <a:rPr lang="ru-RU" sz="2600" dirty="0" err="1">
                <a:effectLst/>
              </a:rPr>
              <a:t>установами</a:t>
            </a:r>
            <a:r>
              <a:rPr lang="ru-RU" sz="2600" dirty="0">
                <a:effectLst/>
              </a:rPr>
              <a:t>» є</a:t>
            </a:r>
            <a:r>
              <a:rPr lang="ru-RU" sz="2600" dirty="0" smtClean="0">
                <a:effectLst/>
              </a:rPr>
              <a:t>:</a:t>
            </a:r>
          </a:p>
          <a:p>
            <a:r>
              <a:rPr lang="en-US" dirty="0">
                <a:effectLst/>
              </a:rPr>
              <a:t>    </a:t>
            </a:r>
            <a:r>
              <a:rPr lang="uk-UA" dirty="0">
                <a:effectLst/>
              </a:rPr>
              <a:t>вивчення концептуальних засад використання бухгалтерського обліку як інформаційного джерела для управління бюджетним підприємством;</a:t>
            </a:r>
          </a:p>
          <a:p>
            <a:r>
              <a:rPr lang="en-US" dirty="0">
                <a:effectLst/>
              </a:rPr>
              <a:t>    </a:t>
            </a:r>
            <a:r>
              <a:rPr lang="uk-UA" dirty="0">
                <a:effectLst/>
              </a:rPr>
              <a:t>набуття вмінь побудови та трансформації бухгалтерського обліку в системі управління бюджетним підприємством.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5305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6101">
        <p:fade/>
      </p:transition>
    </mc:Choice>
    <mc:Fallback>
      <p:transition spd="med" advTm="1610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212" y="235131"/>
            <a:ext cx="10172200" cy="62440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Фінансова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звітність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повинна </a:t>
            </a:r>
            <a:r>
              <a:rPr lang="ru-RU" dirty="0" err="1"/>
              <a:t>містити</a:t>
            </a:r>
            <a:r>
              <a:rPr lang="ru-RU" dirty="0"/>
              <a:t> всю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фактичні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Бухгалтерська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звітність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систему </a:t>
            </a:r>
            <a:r>
              <a:rPr lang="ru-RU" dirty="0" err="1"/>
              <a:t>узагальнених</a:t>
            </a:r>
            <a:r>
              <a:rPr lang="ru-RU" dirty="0"/>
              <a:t> і </a:t>
            </a:r>
            <a:r>
              <a:rPr lang="ru-RU" dirty="0" err="1"/>
              <a:t>взаємозв’язаних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за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Першим і </a:t>
            </a:r>
            <a:r>
              <a:rPr lang="ru-RU" dirty="0" err="1"/>
              <a:t>головним</a:t>
            </a:r>
            <a:r>
              <a:rPr lang="ru-RU" dirty="0"/>
              <a:t> принципом </a:t>
            </a:r>
            <a:r>
              <a:rPr lang="ru-RU" dirty="0" err="1"/>
              <a:t>бухгалтерської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</a:t>
            </a:r>
            <a:r>
              <a:rPr lang="ru-RU" dirty="0">
                <a:solidFill>
                  <a:schemeClr val="bg1"/>
                </a:solidFill>
              </a:rPr>
              <a:t>є </a:t>
            </a:r>
            <a:r>
              <a:rPr lang="ru-RU" dirty="0" err="1">
                <a:solidFill>
                  <a:schemeClr val="bg1"/>
                </a:solidFill>
              </a:rPr>
              <a:t>достовірність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відображених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показників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/>
              <a:t>За </a:t>
            </a:r>
            <a:r>
              <a:rPr lang="ru-RU" dirty="0" err="1"/>
              <a:t>інформаційним</a:t>
            </a:r>
            <a:r>
              <a:rPr lang="ru-RU" dirty="0"/>
              <a:t> </a:t>
            </a:r>
            <a:r>
              <a:rPr lang="ru-RU" dirty="0" err="1"/>
              <a:t>обсягом</a:t>
            </a:r>
            <a:r>
              <a:rPr lang="ru-RU" dirty="0"/>
              <a:t> </a:t>
            </a:r>
            <a:r>
              <a:rPr lang="ru-RU" dirty="0" err="1"/>
              <a:t>бухгалтерська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поділяється</a:t>
            </a:r>
            <a:r>
              <a:rPr lang="ru-RU" dirty="0"/>
              <a:t> </a:t>
            </a:r>
            <a:r>
              <a:rPr lang="ru-RU" dirty="0">
                <a:solidFill>
                  <a:schemeClr val="bg1"/>
                </a:solidFill>
              </a:rPr>
              <a:t>на </a:t>
            </a:r>
            <a:r>
              <a:rPr lang="ru-RU" dirty="0" err="1">
                <a:solidFill>
                  <a:schemeClr val="bg1"/>
                </a:solidFill>
              </a:rPr>
              <a:t>часткову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звітність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відбиває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smtClean="0">
                <a:solidFill>
                  <a:schemeClr val="bg1"/>
                </a:solidFill>
              </a:rPr>
              <a:t>та </a:t>
            </a:r>
            <a:r>
              <a:rPr lang="ru-RU" dirty="0" err="1">
                <a:solidFill>
                  <a:schemeClr val="bg1"/>
                </a:solidFill>
              </a:rPr>
              <a:t>загальну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— ту,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господарські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 </a:t>
            </a:r>
            <a:r>
              <a:rPr lang="ru-RU" dirty="0"/>
              <a:t>По </a:t>
            </a:r>
            <a:r>
              <a:rPr lang="ru-RU" dirty="0" err="1"/>
              <a:t>відношенню</a:t>
            </a:r>
            <a:r>
              <a:rPr lang="ru-RU" dirty="0"/>
              <a:t> до мети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 </a:t>
            </a:r>
            <a:r>
              <a:rPr lang="ru-RU" dirty="0" err="1"/>
              <a:t>поділяється</a:t>
            </a:r>
            <a:r>
              <a:rPr lang="ru-RU" dirty="0"/>
              <a:t> </a:t>
            </a:r>
            <a:r>
              <a:rPr lang="ru-RU" dirty="0">
                <a:solidFill>
                  <a:schemeClr val="bg1"/>
                </a:solidFill>
              </a:rPr>
              <a:t>на </a:t>
            </a:r>
            <a:r>
              <a:rPr lang="ru-RU" dirty="0" err="1">
                <a:solidFill>
                  <a:schemeClr val="bg1"/>
                </a:solidFill>
              </a:rPr>
              <a:t>внутрішню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зовнішню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Зовнішня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звітність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регламентований</a:t>
            </a:r>
            <a:r>
              <a:rPr lang="ru-RU" dirty="0"/>
              <a:t> характер. </a:t>
            </a:r>
            <a:r>
              <a:rPr lang="ru-RU" dirty="0" err="1">
                <a:solidFill>
                  <a:schemeClr val="bg1"/>
                </a:solidFill>
              </a:rPr>
              <a:t>Внутрішня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звітність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потреб установи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вільну</a:t>
            </a:r>
            <a:r>
              <a:rPr lang="ru-RU" dirty="0"/>
              <a:t> форму.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247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999">
        <p:fade/>
      </p:transition>
    </mc:Choice>
    <mc:Fallback>
      <p:transition spd="med" advTm="159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1411" y="235132"/>
            <a:ext cx="9906000" cy="7707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  <a:effectLst/>
              </a:rPr>
              <a:t>Лекц</a:t>
            </a:r>
            <a:r>
              <a:rPr lang="uk-UA" sz="2400" b="1" dirty="0" err="1" smtClean="0">
                <a:solidFill>
                  <a:schemeClr val="bg1"/>
                </a:solidFill>
                <a:effectLst/>
              </a:rPr>
              <a:t>ія</a:t>
            </a:r>
            <a:r>
              <a:rPr lang="uk-UA" sz="2400" b="1" dirty="0" smtClean="0">
                <a:solidFill>
                  <a:schemeClr val="bg1"/>
                </a:solidFill>
                <a:effectLst/>
              </a:rPr>
              <a:t> 1. </a:t>
            </a:r>
            <a:r>
              <a:rPr lang="ru-RU" sz="2400" b="1" dirty="0" smtClean="0">
                <a:solidFill>
                  <a:schemeClr val="bg1"/>
                </a:solidFill>
                <a:effectLst/>
              </a:rPr>
              <a:t>ОБЛІКОВО-АНАЛІТИЧНА 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ІНФОРМАЦІЯ БЮДЖЕТНОЇ УСТАНОВИ ДЛЯ ПРИЙНЯТТЯ УПРАВЛІНСЬКИХ РІШЕНЬ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41411" y="1280159"/>
            <a:ext cx="9906000" cy="4859384"/>
          </a:xfrm>
        </p:spPr>
        <p:txBody>
          <a:bodyPr/>
          <a:lstStyle/>
          <a:p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Обліково-аналітична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система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система,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оперативні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і </a:t>
            </a:r>
            <a:r>
              <a:rPr lang="ru-RU" dirty="0" err="1"/>
              <a:t>використовує</a:t>
            </a:r>
            <a:r>
              <a:rPr lang="ru-RU" dirty="0"/>
              <a:t> для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статистичну</a:t>
            </a:r>
            <a:r>
              <a:rPr lang="ru-RU" dirty="0"/>
              <a:t>, </a:t>
            </a:r>
            <a:r>
              <a:rPr lang="ru-RU" dirty="0" err="1"/>
              <a:t>виробничу</a:t>
            </a:r>
            <a:r>
              <a:rPr lang="ru-RU" dirty="0"/>
              <a:t> та </a:t>
            </a:r>
            <a:r>
              <a:rPr lang="ru-RU" dirty="0" err="1"/>
              <a:t>довідкову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Тому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обліково-аналітична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система </a:t>
            </a:r>
            <a:r>
              <a:rPr lang="ru-RU" dirty="0" err="1">
                <a:solidFill>
                  <a:schemeClr val="tx1"/>
                </a:solidFill>
              </a:rPr>
              <a:t>являє</a:t>
            </a:r>
            <a:r>
              <a:rPr lang="ru-RU" dirty="0">
                <a:solidFill>
                  <a:schemeClr val="tx1"/>
                </a:solidFill>
              </a:rPr>
              <a:t> собою </a:t>
            </a:r>
            <a:r>
              <a:rPr lang="ru-RU" dirty="0" err="1">
                <a:solidFill>
                  <a:schemeClr val="tx1"/>
                </a:solidFill>
              </a:rPr>
              <a:t>збір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опрацювання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оцінку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використовується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для </a:t>
            </a:r>
            <a:r>
              <a:rPr lang="ru-RU" dirty="0" err="1">
                <a:solidFill>
                  <a:schemeClr val="tx1"/>
                </a:solidFill>
              </a:rPr>
              <a:t>прийняття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управлінських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рішень</a:t>
            </a:r>
            <a:r>
              <a:rPr lang="ru-RU" dirty="0">
                <a:solidFill>
                  <a:schemeClr val="tx1"/>
                </a:solidFill>
              </a:rPr>
              <a:t> на макро- і </a:t>
            </a:r>
            <a:r>
              <a:rPr lang="ru-RU" dirty="0" err="1">
                <a:solidFill>
                  <a:schemeClr val="tx1"/>
                </a:solidFill>
              </a:rPr>
              <a:t>мікро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рівнях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Завданнями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обліково-аналітичної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системи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/>
              <a:t>є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кінцевого</a:t>
            </a:r>
            <a:r>
              <a:rPr lang="ru-RU" dirty="0"/>
              <a:t> результату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в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управлінців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контролю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Центральним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обліково-аналітичної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>
                <a:solidFill>
                  <a:schemeClr val="bg1"/>
                </a:solidFill>
              </a:rPr>
              <a:t>є </a:t>
            </a:r>
            <a:r>
              <a:rPr lang="ru-RU" dirty="0" err="1">
                <a:solidFill>
                  <a:schemeClr val="bg1"/>
                </a:solidFill>
              </a:rPr>
              <a:t>бухгалтерський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облік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одним з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фактичний</a:t>
            </a:r>
            <a:r>
              <a:rPr lang="ru-RU" dirty="0"/>
              <a:t> стан справ на </a:t>
            </a:r>
            <a:r>
              <a:rPr lang="ru-RU" dirty="0" err="1"/>
              <a:t>підприємстві</a:t>
            </a:r>
            <a:r>
              <a:rPr lang="ru-RU" dirty="0"/>
              <a:t>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84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82"/>
    </mc:Choice>
    <mc:Fallback>
      <p:transition spd="slow" advTm="1588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bg1"/>
                </a:solidFill>
              </a:rPr>
              <a:t>Бухгалтерський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облік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/>
              <a:t>як система </a:t>
            </a:r>
            <a:r>
              <a:rPr lang="ru-RU" sz="1800" dirty="0" err="1"/>
              <a:t>представляє</a:t>
            </a:r>
            <a:r>
              <a:rPr lang="ru-RU" sz="1800" dirty="0"/>
              <a:t> собою </a:t>
            </a:r>
            <a:r>
              <a:rPr lang="ru-RU" sz="1800" dirty="0" err="1"/>
              <a:t>сукупність</a:t>
            </a:r>
            <a:r>
              <a:rPr lang="ru-RU" sz="1800" dirty="0"/>
              <a:t> </a:t>
            </a:r>
            <a:r>
              <a:rPr lang="ru-RU" sz="1800" dirty="0" err="1"/>
              <a:t>елементів</a:t>
            </a:r>
            <a:r>
              <a:rPr lang="ru-RU" sz="1800" dirty="0"/>
              <a:t> </a:t>
            </a:r>
            <a:r>
              <a:rPr lang="ru-RU" sz="1800" dirty="0" err="1"/>
              <a:t>певного</a:t>
            </a:r>
            <a:r>
              <a:rPr lang="ru-RU" sz="1800" dirty="0"/>
              <a:t> </a:t>
            </a:r>
            <a:r>
              <a:rPr lang="ru-RU" sz="1800" dirty="0" err="1"/>
              <a:t>змісту</a:t>
            </a:r>
            <a:r>
              <a:rPr lang="ru-RU" sz="1800" dirty="0"/>
              <a:t> та </a:t>
            </a:r>
            <a:r>
              <a:rPr lang="ru-RU" sz="1800" dirty="0" err="1"/>
              <a:t>форми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пов’язані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собою та </a:t>
            </a:r>
            <a:r>
              <a:rPr lang="ru-RU" sz="1800" dirty="0" err="1"/>
              <a:t>об’єднані</a:t>
            </a:r>
            <a:r>
              <a:rPr lang="ru-RU" sz="1800" dirty="0"/>
              <a:t> регулярною </a:t>
            </a:r>
            <a:r>
              <a:rPr lang="ru-RU" sz="1800" dirty="0" err="1"/>
              <a:t>взаємодією</a:t>
            </a:r>
            <a:r>
              <a:rPr lang="ru-RU" sz="1800" dirty="0"/>
              <a:t>. </a:t>
            </a:r>
            <a:r>
              <a:rPr lang="ru-RU" sz="1800" dirty="0" err="1">
                <a:solidFill>
                  <a:schemeClr val="bg1"/>
                </a:solidFill>
              </a:rPr>
              <a:t>Це</a:t>
            </a:r>
            <a:r>
              <a:rPr lang="ru-RU" sz="1800" dirty="0">
                <a:solidFill>
                  <a:schemeClr val="bg1"/>
                </a:solidFill>
              </a:rPr>
              <a:t> система </a:t>
            </a:r>
            <a:r>
              <a:rPr lang="ru-RU" sz="1800" dirty="0" err="1">
                <a:solidFill>
                  <a:schemeClr val="bg1"/>
                </a:solidFill>
              </a:rPr>
              <a:t>інформації</a:t>
            </a:r>
            <a:r>
              <a:rPr lang="ru-RU" sz="1800" dirty="0">
                <a:solidFill>
                  <a:schemeClr val="bg1"/>
                </a:solidFill>
              </a:rPr>
              <a:t> про стан та </a:t>
            </a:r>
            <a:r>
              <a:rPr lang="ru-RU" sz="1800" dirty="0" err="1">
                <a:solidFill>
                  <a:schemeClr val="bg1"/>
                </a:solidFill>
              </a:rPr>
              <a:t>рух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ресурсів</a:t>
            </a:r>
            <a:r>
              <a:rPr lang="ru-RU" sz="1800" dirty="0">
                <a:solidFill>
                  <a:schemeClr val="bg1"/>
                </a:solidFill>
              </a:rPr>
              <a:t> 3 </a:t>
            </a:r>
            <a:r>
              <a:rPr lang="ru-RU" sz="1800" dirty="0" err="1">
                <a:solidFill>
                  <a:schemeClr val="bg1"/>
                </a:solidFill>
              </a:rPr>
              <a:t>підприємства</a:t>
            </a:r>
            <a:r>
              <a:rPr lang="ru-RU" sz="1800" dirty="0">
                <a:solidFill>
                  <a:schemeClr val="bg1"/>
                </a:solidFill>
              </a:rPr>
              <a:t>, характер та </a:t>
            </a:r>
            <a:r>
              <a:rPr lang="ru-RU" sz="1800" dirty="0" err="1">
                <a:solidFill>
                  <a:schemeClr val="bg1"/>
                </a:solidFill>
              </a:rPr>
              <a:t>результати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господарської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діяльності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1800" dirty="0" err="1"/>
              <a:t>бухгалтерський</a:t>
            </a:r>
            <a:r>
              <a:rPr lang="ru-RU" sz="1800" dirty="0"/>
              <a:t> </a:t>
            </a:r>
            <a:r>
              <a:rPr lang="ru-RU" sz="1800" dirty="0" err="1"/>
              <a:t>облік</a:t>
            </a:r>
            <a:r>
              <a:rPr lang="ru-RU" sz="1800" dirty="0"/>
              <a:t> </a:t>
            </a:r>
            <a:r>
              <a:rPr lang="ru-RU" sz="1800" dirty="0" err="1"/>
              <a:t>поділяють</a:t>
            </a:r>
            <a:r>
              <a:rPr lang="ru-RU" sz="1800" dirty="0"/>
              <a:t> на </a:t>
            </a:r>
            <a:r>
              <a:rPr lang="ru-RU" sz="1800" dirty="0" err="1"/>
              <a:t>фінансовий</a:t>
            </a:r>
            <a:r>
              <a:rPr lang="ru-RU" sz="1800" dirty="0"/>
              <a:t> та </a:t>
            </a:r>
            <a:r>
              <a:rPr lang="ru-RU" sz="1800" dirty="0" err="1"/>
              <a:t>управлінський</a:t>
            </a:r>
            <a:r>
              <a:rPr lang="ru-RU" sz="1800" dirty="0"/>
              <a:t>.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1410" y="2249485"/>
            <a:ext cx="4878389" cy="3772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i="1" dirty="0" err="1">
                <a:solidFill>
                  <a:schemeClr val="bg1"/>
                </a:solidFill>
              </a:rPr>
              <a:t>Фінансовий</a:t>
            </a:r>
            <a:r>
              <a:rPr lang="ru-RU" sz="1800" i="1" dirty="0">
                <a:solidFill>
                  <a:schemeClr val="bg1"/>
                </a:solidFill>
              </a:rPr>
              <a:t> </a:t>
            </a:r>
            <a:r>
              <a:rPr lang="ru-RU" sz="1800" i="1" dirty="0" err="1">
                <a:solidFill>
                  <a:schemeClr val="bg1"/>
                </a:solidFill>
              </a:rPr>
              <a:t>облік</a:t>
            </a:r>
            <a:r>
              <a:rPr lang="ru-RU" sz="1800" i="1" dirty="0">
                <a:solidFill>
                  <a:schemeClr val="bg1"/>
                </a:solidFill>
              </a:rPr>
              <a:t> </a:t>
            </a:r>
            <a:r>
              <a:rPr lang="ru-RU" sz="1800" dirty="0"/>
              <a:t>–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сукупність</a:t>
            </a:r>
            <a:r>
              <a:rPr lang="ru-RU" sz="1800" dirty="0"/>
              <a:t> правил та процедур,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забезпечують</a:t>
            </a:r>
            <a:r>
              <a:rPr lang="ru-RU" sz="1800" dirty="0"/>
              <a:t> </a:t>
            </a:r>
            <a:r>
              <a:rPr lang="ru-RU" sz="1800" dirty="0" err="1"/>
              <a:t>підготовку</a:t>
            </a:r>
            <a:r>
              <a:rPr lang="ru-RU" sz="1800" dirty="0"/>
              <a:t> та </a:t>
            </a:r>
            <a:r>
              <a:rPr lang="ru-RU" sz="1800" dirty="0" err="1"/>
              <a:t>оприлюднення</a:t>
            </a:r>
            <a:r>
              <a:rPr lang="ru-RU" sz="1800" dirty="0"/>
              <a:t> </a:t>
            </a:r>
            <a:r>
              <a:rPr lang="ru-RU" sz="1800" dirty="0" err="1"/>
              <a:t>інформації</a:t>
            </a:r>
            <a:r>
              <a:rPr lang="ru-RU" sz="1800" dirty="0"/>
              <a:t> про </a:t>
            </a:r>
            <a:r>
              <a:rPr lang="ru-RU" sz="1800" dirty="0" err="1"/>
              <a:t>результати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 </a:t>
            </a:r>
            <a:r>
              <a:rPr lang="ru-RU" sz="1800" dirty="0" err="1"/>
              <a:t>підприємства</a:t>
            </a:r>
            <a:r>
              <a:rPr lang="ru-RU" sz="1800" dirty="0"/>
              <a:t> </a:t>
            </a:r>
            <a:r>
              <a:rPr lang="ru-RU" sz="1800" dirty="0" err="1"/>
              <a:t>відповідно</a:t>
            </a:r>
            <a:r>
              <a:rPr lang="ru-RU" sz="1800" dirty="0"/>
              <a:t> до </a:t>
            </a:r>
            <a:r>
              <a:rPr lang="ru-RU" sz="1800" dirty="0" err="1"/>
              <a:t>вимог</a:t>
            </a:r>
            <a:r>
              <a:rPr lang="ru-RU" sz="1800" dirty="0"/>
              <a:t> </a:t>
            </a:r>
            <a:r>
              <a:rPr lang="ru-RU" sz="1800" dirty="0" err="1"/>
              <a:t>законодавчих</a:t>
            </a:r>
            <a:r>
              <a:rPr lang="ru-RU" sz="1800" dirty="0"/>
              <a:t> </a:t>
            </a:r>
            <a:r>
              <a:rPr lang="ru-RU" sz="1800" dirty="0" err="1"/>
              <a:t>актів</a:t>
            </a:r>
            <a:r>
              <a:rPr lang="ru-RU" sz="1800" dirty="0"/>
              <a:t> та </a:t>
            </a:r>
            <a:r>
              <a:rPr lang="ru-RU" sz="1800" dirty="0" err="1"/>
              <a:t>стандартів</a:t>
            </a:r>
            <a:r>
              <a:rPr lang="ru-RU" sz="1800" dirty="0"/>
              <a:t> </a:t>
            </a:r>
            <a:r>
              <a:rPr lang="ru-RU" sz="1800" dirty="0" err="1"/>
              <a:t>бухгалтерського</a:t>
            </a:r>
            <a:r>
              <a:rPr lang="ru-RU" sz="1800" dirty="0"/>
              <a:t> </a:t>
            </a:r>
            <a:r>
              <a:rPr lang="ru-RU" sz="1800" dirty="0" err="1"/>
              <a:t>обліку</a:t>
            </a:r>
            <a:r>
              <a:rPr lang="ru-RU" sz="1800" dirty="0"/>
              <a:t>. </a:t>
            </a:r>
            <a:r>
              <a:rPr lang="ru-RU" sz="1800" dirty="0" err="1"/>
              <a:t>даний</a:t>
            </a:r>
            <a:r>
              <a:rPr lang="ru-RU" sz="1800" dirty="0"/>
              <a:t> вид </a:t>
            </a:r>
            <a:r>
              <a:rPr lang="ru-RU" sz="1800" dirty="0" err="1"/>
              <a:t>обліку</a:t>
            </a:r>
            <a:r>
              <a:rPr lang="ru-RU" sz="1800" dirty="0"/>
              <a:t> </a:t>
            </a:r>
            <a:r>
              <a:rPr lang="ru-RU" sz="1800" dirty="0" err="1"/>
              <a:t>був</a:t>
            </a:r>
            <a:r>
              <a:rPr lang="ru-RU" sz="1800" dirty="0"/>
              <a:t> </a:t>
            </a:r>
            <a:r>
              <a:rPr lang="ru-RU" sz="1800" dirty="0" err="1"/>
              <a:t>пов'язаний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забезпеченням</a:t>
            </a:r>
            <a:r>
              <a:rPr lang="ru-RU" sz="1800" dirty="0"/>
              <a:t> </a:t>
            </a:r>
            <a:r>
              <a:rPr lang="ru-RU" sz="1800" dirty="0" err="1"/>
              <a:t>інформацією</a:t>
            </a:r>
            <a:r>
              <a:rPr lang="ru-RU" sz="1800" dirty="0"/>
              <a:t> </a:t>
            </a:r>
            <a:r>
              <a:rPr lang="ru-RU" sz="1800" dirty="0" err="1"/>
              <a:t>зовнішніх</a:t>
            </a:r>
            <a:r>
              <a:rPr lang="ru-RU" sz="1800" dirty="0"/>
              <a:t> </a:t>
            </a:r>
            <a:r>
              <a:rPr lang="ru-RU" sz="1800" dirty="0" err="1"/>
              <a:t>користувачів</a:t>
            </a:r>
            <a:r>
              <a:rPr lang="ru-RU" sz="1800" dirty="0"/>
              <a:t>: </a:t>
            </a:r>
            <a:r>
              <a:rPr lang="ru-RU" sz="1800" dirty="0" err="1"/>
              <a:t>інвесторів</a:t>
            </a:r>
            <a:r>
              <a:rPr lang="ru-RU" sz="1800" dirty="0"/>
              <a:t>, </a:t>
            </a:r>
            <a:r>
              <a:rPr lang="ru-RU" sz="1800" dirty="0" err="1"/>
              <a:t>банківських</a:t>
            </a:r>
            <a:r>
              <a:rPr lang="ru-RU" sz="1800" dirty="0"/>
              <a:t> та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кредитних</a:t>
            </a:r>
            <a:r>
              <a:rPr lang="ru-RU" sz="1800" dirty="0"/>
              <a:t> </a:t>
            </a:r>
            <a:r>
              <a:rPr lang="ru-RU" sz="1800" dirty="0" err="1"/>
              <a:t>установ</a:t>
            </a:r>
            <a:r>
              <a:rPr lang="ru-RU" sz="1800" dirty="0"/>
              <a:t>, </a:t>
            </a:r>
            <a:r>
              <a:rPr lang="ru-RU" sz="1800" dirty="0" err="1"/>
              <a:t>постачальників</a:t>
            </a:r>
            <a:r>
              <a:rPr lang="ru-RU" sz="1800" dirty="0"/>
              <a:t>, </a:t>
            </a:r>
            <a:r>
              <a:rPr lang="ru-RU" sz="1800" dirty="0" err="1"/>
              <a:t>замовників</a:t>
            </a:r>
            <a:r>
              <a:rPr lang="ru-RU" sz="1800" dirty="0"/>
              <a:t>, </a:t>
            </a:r>
            <a:r>
              <a:rPr lang="ru-RU" sz="1800" dirty="0" err="1"/>
              <a:t>акціонерів</a:t>
            </a:r>
            <a:r>
              <a:rPr lang="ru-RU" sz="1800" dirty="0"/>
              <a:t> та </a:t>
            </a:r>
            <a:r>
              <a:rPr lang="ru-RU" sz="1800" dirty="0" err="1"/>
              <a:t>органів</a:t>
            </a:r>
            <a:r>
              <a:rPr lang="ru-RU" sz="1800" dirty="0"/>
              <a:t> державного </a:t>
            </a:r>
            <a:r>
              <a:rPr lang="ru-RU" sz="1800" dirty="0" err="1"/>
              <a:t>регулювання</a:t>
            </a:r>
            <a:r>
              <a:rPr lang="ru-RU" sz="1800" dirty="0"/>
              <a:t> та контролю. </a:t>
            </a:r>
            <a:r>
              <a:rPr lang="ru-RU" sz="1800" dirty="0" err="1"/>
              <a:t>Дані</a:t>
            </a:r>
            <a:r>
              <a:rPr lang="ru-RU" sz="1800" dirty="0"/>
              <a:t> </a:t>
            </a:r>
            <a:r>
              <a:rPr lang="ru-RU" sz="1800" dirty="0" err="1"/>
              <a:t>фінансового</a:t>
            </a:r>
            <a:r>
              <a:rPr lang="ru-RU" sz="1800" dirty="0"/>
              <a:t> </a:t>
            </a:r>
            <a:r>
              <a:rPr lang="ru-RU" sz="1800" dirty="0" err="1"/>
              <a:t>обліку</a:t>
            </a:r>
            <a:r>
              <a:rPr lang="ru-RU" sz="1800" dirty="0"/>
              <a:t> є </a:t>
            </a:r>
            <a:r>
              <a:rPr lang="ru-RU" sz="1800" dirty="0" err="1"/>
              <a:t>найбільш</a:t>
            </a:r>
            <a:r>
              <a:rPr lang="ru-RU" sz="1800" dirty="0"/>
              <a:t> </a:t>
            </a:r>
            <a:r>
              <a:rPr lang="ru-RU" sz="1800" dirty="0" err="1"/>
              <a:t>достовірними</a:t>
            </a:r>
            <a:r>
              <a:rPr lang="ru-RU" sz="1800" dirty="0"/>
              <a:t> й </a:t>
            </a:r>
            <a:r>
              <a:rPr lang="ru-RU" sz="1800" dirty="0" err="1"/>
              <a:t>доступними</a:t>
            </a:r>
            <a:r>
              <a:rPr lang="ru-RU" sz="18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408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i="1" dirty="0" err="1">
                <a:solidFill>
                  <a:schemeClr val="bg1"/>
                </a:solidFill>
              </a:rPr>
              <a:t>Управлінський</a:t>
            </a:r>
            <a:r>
              <a:rPr lang="ru-RU" sz="1800" i="1" dirty="0">
                <a:solidFill>
                  <a:schemeClr val="bg1"/>
                </a:solidFill>
              </a:rPr>
              <a:t> </a:t>
            </a:r>
            <a:r>
              <a:rPr lang="ru-RU" sz="1800" i="1" dirty="0" err="1">
                <a:solidFill>
                  <a:schemeClr val="bg1"/>
                </a:solidFill>
              </a:rPr>
              <a:t>облік</a:t>
            </a:r>
            <a:r>
              <a:rPr lang="ru-RU" sz="1800" i="1" dirty="0">
                <a:solidFill>
                  <a:schemeClr val="bg1"/>
                </a:solidFill>
              </a:rPr>
              <a:t> </a:t>
            </a:r>
            <a:r>
              <a:rPr lang="ru-RU" sz="1800" dirty="0" err="1"/>
              <a:t>охоплює</a:t>
            </a:r>
            <a:r>
              <a:rPr lang="ru-RU" sz="1800" dirty="0"/>
              <a:t> </a:t>
            </a:r>
            <a:r>
              <a:rPr lang="ru-RU" sz="1800" dirty="0" err="1"/>
              <a:t>всі</a:t>
            </a:r>
            <a:r>
              <a:rPr lang="ru-RU" sz="1800" dirty="0"/>
              <a:t> </a:t>
            </a:r>
            <a:r>
              <a:rPr lang="ru-RU" sz="1800" dirty="0" err="1"/>
              <a:t>види</a:t>
            </a:r>
            <a:r>
              <a:rPr lang="ru-RU" sz="1800" dirty="0"/>
              <a:t> </a:t>
            </a:r>
            <a:r>
              <a:rPr lang="ru-RU" sz="1800" dirty="0" err="1"/>
              <a:t>облікової</a:t>
            </a:r>
            <a:r>
              <a:rPr lang="ru-RU" sz="1800" dirty="0"/>
              <a:t> </a:t>
            </a:r>
            <a:r>
              <a:rPr lang="ru-RU" sz="1800" dirty="0" err="1"/>
              <a:t>інформації</a:t>
            </a:r>
            <a:r>
              <a:rPr lang="ru-RU" sz="1800" dirty="0"/>
              <a:t>, </a:t>
            </a:r>
            <a:r>
              <a:rPr lang="ru-RU" sz="1800" dirty="0" err="1"/>
              <a:t>необхідної</a:t>
            </a:r>
            <a:r>
              <a:rPr lang="ru-RU" sz="1800" dirty="0"/>
              <a:t> для </a:t>
            </a:r>
            <a:r>
              <a:rPr lang="ru-RU" sz="1800" dirty="0" err="1"/>
              <a:t>управління</a:t>
            </a:r>
            <a:r>
              <a:rPr lang="ru-RU" sz="1800" dirty="0"/>
              <a:t> в </a:t>
            </a:r>
            <a:r>
              <a:rPr lang="ru-RU" sz="1800" dirty="0" err="1"/>
              <a:t>середині</a:t>
            </a:r>
            <a:r>
              <a:rPr lang="ru-RU" sz="1800" dirty="0"/>
              <a:t> </a:t>
            </a:r>
            <a:r>
              <a:rPr lang="ru-RU" sz="1800" dirty="0" err="1"/>
              <a:t>підприємства</a:t>
            </a:r>
            <a:r>
              <a:rPr lang="ru-RU" sz="1800" dirty="0" smtClean="0"/>
              <a:t>.. </a:t>
            </a:r>
            <a:r>
              <a:rPr lang="ru-RU" sz="1800" dirty="0" err="1"/>
              <a:t>Основна</a:t>
            </a:r>
            <a:r>
              <a:rPr lang="ru-RU" sz="1800" dirty="0"/>
              <a:t> мета </a:t>
            </a:r>
            <a:r>
              <a:rPr lang="ru-RU" sz="1800" dirty="0" err="1"/>
              <a:t>управлінського</a:t>
            </a:r>
            <a:r>
              <a:rPr lang="ru-RU" sz="1800" dirty="0"/>
              <a:t> </a:t>
            </a:r>
            <a:r>
              <a:rPr lang="ru-RU" sz="1800" dirty="0" err="1"/>
              <a:t>обліку</a:t>
            </a:r>
            <a:r>
              <a:rPr lang="ru-RU" sz="1800" dirty="0"/>
              <a:t> </a:t>
            </a:r>
            <a:r>
              <a:rPr lang="ru-RU" sz="1800" dirty="0" err="1"/>
              <a:t>полягає</a:t>
            </a:r>
            <a:r>
              <a:rPr lang="ru-RU" sz="1800" dirty="0"/>
              <a:t> в </a:t>
            </a:r>
            <a:r>
              <a:rPr lang="ru-RU" sz="1800" dirty="0" err="1"/>
              <a:t>забезпечення</a:t>
            </a:r>
            <a:r>
              <a:rPr lang="ru-RU" sz="1800" dirty="0"/>
              <a:t> </a:t>
            </a:r>
            <a:r>
              <a:rPr lang="ru-RU" sz="1800" dirty="0" err="1"/>
              <a:t>інформації</a:t>
            </a:r>
            <a:r>
              <a:rPr lang="ru-RU" sz="1800" dirty="0"/>
              <a:t> </a:t>
            </a:r>
            <a:r>
              <a:rPr lang="ru-RU" sz="1800" dirty="0" err="1"/>
              <a:t>менеджерів</a:t>
            </a:r>
            <a:r>
              <a:rPr lang="ru-RU" sz="1800" dirty="0"/>
              <a:t>, </a:t>
            </a:r>
            <a:r>
              <a:rPr lang="ru-RU" sz="1800" dirty="0" err="1"/>
              <a:t>відповідальних</a:t>
            </a:r>
            <a:r>
              <a:rPr lang="ru-RU" sz="1800" dirty="0"/>
              <a:t> за </a:t>
            </a:r>
            <a:r>
              <a:rPr lang="ru-RU" sz="1800" dirty="0" err="1"/>
              <a:t>досягнення</a:t>
            </a:r>
            <a:r>
              <a:rPr lang="ru-RU" sz="1800" dirty="0"/>
              <a:t> </a:t>
            </a:r>
            <a:r>
              <a:rPr lang="ru-RU" sz="1800" dirty="0" err="1"/>
              <a:t>конкретних</a:t>
            </a:r>
            <a:r>
              <a:rPr lang="ru-RU" sz="1800" dirty="0"/>
              <a:t> </a:t>
            </a:r>
            <a:r>
              <a:rPr lang="ru-RU" sz="1800" dirty="0" err="1"/>
              <a:t>виробничих</a:t>
            </a:r>
            <a:r>
              <a:rPr lang="ru-RU" sz="1800" dirty="0"/>
              <a:t> </a:t>
            </a:r>
            <a:r>
              <a:rPr lang="ru-RU" sz="1800" dirty="0" err="1"/>
              <a:t>показників</a:t>
            </a:r>
            <a:r>
              <a:rPr lang="ru-RU" sz="1800" dirty="0"/>
              <a:t>, для </a:t>
            </a:r>
            <a:r>
              <a:rPr lang="ru-RU" sz="1800" dirty="0" err="1"/>
              <a:t>підготовки</a:t>
            </a:r>
            <a:r>
              <a:rPr lang="ru-RU" sz="1800" dirty="0"/>
              <a:t> та </a:t>
            </a:r>
            <a:r>
              <a:rPr lang="ru-RU" sz="1800" dirty="0" err="1"/>
              <a:t>розробки</a:t>
            </a:r>
            <a:r>
              <a:rPr lang="ru-RU" sz="1800" dirty="0"/>
              <a:t> </a:t>
            </a:r>
            <a:r>
              <a:rPr lang="ru-RU" sz="1800" dirty="0" err="1"/>
              <a:t>можливих</a:t>
            </a:r>
            <a:r>
              <a:rPr lang="ru-RU" sz="1800" dirty="0"/>
              <a:t> </a:t>
            </a:r>
            <a:r>
              <a:rPr lang="ru-RU" sz="1800" dirty="0" err="1"/>
              <a:t>альтернативних</a:t>
            </a:r>
            <a:r>
              <a:rPr lang="ru-RU" sz="1800" dirty="0"/>
              <a:t> </a:t>
            </a:r>
            <a:r>
              <a:rPr lang="ru-RU" sz="1800" dirty="0" err="1"/>
              <a:t>варіантів</a:t>
            </a:r>
            <a:r>
              <a:rPr lang="ru-RU" sz="1800" dirty="0"/>
              <a:t> для </a:t>
            </a:r>
            <a:r>
              <a:rPr lang="ru-RU" sz="1800" dirty="0" err="1"/>
              <a:t>прийняття</a:t>
            </a:r>
            <a:r>
              <a:rPr lang="ru-RU" sz="1800" dirty="0"/>
              <a:t> </a:t>
            </a:r>
            <a:r>
              <a:rPr lang="ru-RU" sz="1800" dirty="0" err="1"/>
              <a:t>оптимальних</a:t>
            </a:r>
            <a:r>
              <a:rPr lang="ru-RU" sz="1800" dirty="0"/>
              <a:t> коротко- та </a:t>
            </a:r>
            <a:r>
              <a:rPr lang="ru-RU" sz="1800" dirty="0" err="1"/>
              <a:t>довгострокових</a:t>
            </a:r>
            <a:r>
              <a:rPr lang="ru-RU" sz="1800" dirty="0"/>
              <a:t> </a:t>
            </a:r>
            <a:r>
              <a:rPr lang="ru-RU" sz="1800" dirty="0" err="1"/>
              <a:t>управлінських</a:t>
            </a:r>
            <a:r>
              <a:rPr lang="ru-RU" sz="1800" dirty="0"/>
              <a:t> </a:t>
            </a:r>
            <a:r>
              <a:rPr lang="ru-RU" sz="1800" dirty="0" err="1"/>
              <a:t>рішень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457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299"/>
    </mc:Choice>
    <mc:Fallback>
      <p:transition spd="slow" advTm="1629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91947"/>
            <a:ext cx="9905998" cy="1027402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</a:rPr>
              <a:t>Лекція</a:t>
            </a:r>
            <a:r>
              <a:rPr lang="ru-RU" sz="2400" dirty="0" smtClean="0">
                <a:solidFill>
                  <a:schemeClr val="bg1"/>
                </a:solidFill>
              </a:rPr>
              <a:t> 2. </a:t>
            </a:r>
            <a:r>
              <a:rPr lang="ru-RU" sz="2400" dirty="0">
                <a:solidFill>
                  <a:schemeClr val="bg1"/>
                </a:solidFill>
              </a:rPr>
              <a:t>БУХГАЛТЕРСЬКИЙ ОБЛІК ЗАРОБІТНОЇ ПЛАТИ БЮДЖЕТНОЇ УСТАНОВИ ДЛЯ ПРИЙНЯТТЯ УПРАВЛІНСЬКИХ РІШЕНЬ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319349"/>
            <a:ext cx="9905998" cy="500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err="1">
                <a:solidFill>
                  <a:schemeClr val="bg1"/>
                </a:solidFill>
              </a:rPr>
              <a:t>Заробітна</a:t>
            </a:r>
            <a:r>
              <a:rPr lang="ru-RU" sz="1800" dirty="0">
                <a:solidFill>
                  <a:schemeClr val="bg1"/>
                </a:solidFill>
              </a:rPr>
              <a:t> плата </a:t>
            </a:r>
            <a:r>
              <a:rPr lang="ru-RU" sz="1800" dirty="0"/>
              <a:t>-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винагорода</a:t>
            </a:r>
            <a:r>
              <a:rPr lang="ru-RU" sz="1800" dirty="0"/>
              <a:t>, </a:t>
            </a:r>
            <a:r>
              <a:rPr lang="ru-RU" sz="1800" dirty="0" err="1"/>
              <a:t>обчислена</a:t>
            </a:r>
            <a:r>
              <a:rPr lang="ru-RU" sz="1800" dirty="0"/>
              <a:t>, як правило, у грошовому </a:t>
            </a:r>
            <a:r>
              <a:rPr lang="ru-RU" sz="1800" dirty="0" err="1"/>
              <a:t>виразі</a:t>
            </a:r>
            <a:r>
              <a:rPr lang="ru-RU" sz="1800" dirty="0"/>
              <a:t>, яку за </a:t>
            </a:r>
            <a:r>
              <a:rPr lang="ru-RU" sz="1800" dirty="0" err="1"/>
              <a:t>трудовим</a:t>
            </a:r>
            <a:r>
              <a:rPr lang="ru-RU" sz="1800" dirty="0"/>
              <a:t> договором </a:t>
            </a:r>
            <a:r>
              <a:rPr lang="ru-RU" sz="1800" dirty="0" err="1"/>
              <a:t>роботодавець</a:t>
            </a:r>
            <a:r>
              <a:rPr lang="ru-RU" sz="1800" dirty="0"/>
              <a:t> </a:t>
            </a:r>
            <a:r>
              <a:rPr lang="ru-RU" sz="1800" dirty="0" err="1"/>
              <a:t>виплачує</a:t>
            </a:r>
            <a:r>
              <a:rPr lang="ru-RU" sz="1800" dirty="0"/>
              <a:t> </a:t>
            </a:r>
            <a:r>
              <a:rPr lang="ru-RU" sz="1800" dirty="0" err="1"/>
              <a:t>працівникові</a:t>
            </a:r>
            <a:r>
              <a:rPr lang="ru-RU" sz="1800" dirty="0"/>
              <a:t> за </a:t>
            </a:r>
            <a:r>
              <a:rPr lang="ru-RU" sz="1800" dirty="0" err="1"/>
              <a:t>виконану</a:t>
            </a:r>
            <a:r>
              <a:rPr lang="ru-RU" sz="1800" dirty="0"/>
              <a:t> ним </a:t>
            </a:r>
            <a:r>
              <a:rPr lang="ru-RU" sz="1800" dirty="0" smtClean="0"/>
              <a:t>роботу. </a:t>
            </a:r>
          </a:p>
          <a:p>
            <a:pPr marL="0" indent="0">
              <a:buNone/>
            </a:pPr>
            <a:r>
              <a:rPr lang="ru-RU" sz="1800" dirty="0" err="1" smtClean="0">
                <a:solidFill>
                  <a:schemeClr val="bg1"/>
                </a:solidFill>
              </a:rPr>
              <a:t>Основна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заробітна</a:t>
            </a:r>
            <a:r>
              <a:rPr lang="ru-RU" sz="1800" dirty="0">
                <a:solidFill>
                  <a:schemeClr val="bg1"/>
                </a:solidFill>
              </a:rPr>
              <a:t> плата </a:t>
            </a:r>
            <a:r>
              <a:rPr lang="ru-RU" sz="1800" dirty="0"/>
              <a:t>-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винагорода</a:t>
            </a:r>
            <a:r>
              <a:rPr lang="ru-RU" sz="1800" dirty="0"/>
              <a:t> за </a:t>
            </a:r>
            <a:r>
              <a:rPr lang="ru-RU" sz="1800" dirty="0" err="1"/>
              <a:t>виконану</a:t>
            </a:r>
            <a:r>
              <a:rPr lang="ru-RU" sz="1800" dirty="0"/>
              <a:t> роботу </a:t>
            </a:r>
            <a:r>
              <a:rPr lang="ru-RU" sz="1800" dirty="0" err="1"/>
              <a:t>відповідно</a:t>
            </a:r>
            <a:r>
              <a:rPr lang="ru-RU" sz="1800" dirty="0"/>
              <a:t> до </a:t>
            </a:r>
            <a:r>
              <a:rPr lang="ru-RU" sz="1800" dirty="0" err="1"/>
              <a:t>встановлених</a:t>
            </a:r>
            <a:r>
              <a:rPr lang="ru-RU" sz="1800" dirty="0"/>
              <a:t> норм </a:t>
            </a:r>
            <a:r>
              <a:rPr lang="ru-RU" sz="1800" dirty="0" err="1"/>
              <a:t>праці</a:t>
            </a:r>
            <a:r>
              <a:rPr lang="ru-RU" sz="1800" dirty="0"/>
              <a:t> (</a:t>
            </a:r>
            <a:r>
              <a:rPr lang="ru-RU" sz="1800" dirty="0" err="1"/>
              <a:t>норми</a:t>
            </a:r>
            <a:r>
              <a:rPr lang="ru-RU" sz="1800" dirty="0"/>
              <a:t> часу, </a:t>
            </a:r>
            <a:r>
              <a:rPr lang="ru-RU" sz="1800" dirty="0" err="1"/>
              <a:t>виробітку</a:t>
            </a:r>
            <a:r>
              <a:rPr lang="ru-RU" sz="1800" dirty="0"/>
              <a:t>, </a:t>
            </a:r>
            <a:r>
              <a:rPr lang="ru-RU" sz="1800" dirty="0" err="1"/>
              <a:t>обслуговування</a:t>
            </a:r>
            <a:r>
              <a:rPr lang="ru-RU" sz="1800" dirty="0"/>
              <a:t>, </a:t>
            </a:r>
            <a:r>
              <a:rPr lang="ru-RU" sz="1800" dirty="0" err="1"/>
              <a:t>посадові</a:t>
            </a:r>
            <a:r>
              <a:rPr lang="ru-RU" sz="1800" dirty="0"/>
              <a:t> </a:t>
            </a:r>
            <a:r>
              <a:rPr lang="ru-RU" sz="1800" dirty="0" err="1"/>
              <a:t>обов'язки</a:t>
            </a:r>
            <a:r>
              <a:rPr lang="ru-RU" sz="1800" dirty="0"/>
              <a:t>). Вона </a:t>
            </a:r>
            <a:r>
              <a:rPr lang="ru-RU" sz="1800" dirty="0" err="1"/>
              <a:t>встановлюється</a:t>
            </a:r>
            <a:r>
              <a:rPr lang="ru-RU" sz="1800" dirty="0"/>
              <a:t> у </a:t>
            </a:r>
            <a:r>
              <a:rPr lang="ru-RU" sz="1800" dirty="0" err="1"/>
              <a:t>вигляді</a:t>
            </a:r>
            <a:r>
              <a:rPr lang="ru-RU" sz="1800" dirty="0"/>
              <a:t> </a:t>
            </a:r>
            <a:r>
              <a:rPr lang="ru-RU" sz="1800" dirty="0" err="1"/>
              <a:t>тарифних</a:t>
            </a:r>
            <a:r>
              <a:rPr lang="ru-RU" sz="1800" dirty="0"/>
              <a:t> ставок (</a:t>
            </a:r>
            <a:r>
              <a:rPr lang="ru-RU" sz="1800" dirty="0" err="1"/>
              <a:t>окладів</a:t>
            </a:r>
            <a:r>
              <a:rPr lang="ru-RU" sz="1800" dirty="0"/>
              <a:t>) і </a:t>
            </a:r>
            <a:r>
              <a:rPr lang="ru-RU" sz="1800" dirty="0" err="1"/>
              <a:t>відрядних</a:t>
            </a:r>
            <a:r>
              <a:rPr lang="ru-RU" sz="1800" dirty="0"/>
              <a:t> </a:t>
            </a:r>
            <a:r>
              <a:rPr lang="ru-RU" sz="1800" dirty="0" err="1"/>
              <a:t>розцінок</a:t>
            </a:r>
            <a:r>
              <a:rPr lang="ru-RU" sz="1800" dirty="0"/>
              <a:t> для </a:t>
            </a:r>
            <a:r>
              <a:rPr lang="ru-RU" sz="1800" dirty="0" err="1"/>
              <a:t>робітників</a:t>
            </a:r>
            <a:r>
              <a:rPr lang="ru-RU" sz="1800" dirty="0"/>
              <a:t> та </a:t>
            </a:r>
            <a:r>
              <a:rPr lang="ru-RU" sz="1800" dirty="0" err="1"/>
              <a:t>посадових</a:t>
            </a:r>
            <a:r>
              <a:rPr lang="ru-RU" sz="1800" dirty="0"/>
              <a:t> </a:t>
            </a:r>
            <a:r>
              <a:rPr lang="ru-RU" sz="1800" dirty="0" err="1"/>
              <a:t>окладів</a:t>
            </a:r>
            <a:r>
              <a:rPr lang="ru-RU" sz="1800" dirty="0"/>
              <a:t> для </a:t>
            </a:r>
            <a:r>
              <a:rPr lang="ru-RU" sz="1800" dirty="0" err="1"/>
              <a:t>службовців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err="1" smtClean="0">
                <a:solidFill>
                  <a:schemeClr val="bg1"/>
                </a:solidFill>
              </a:rPr>
              <a:t>Додаткова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заробітна</a:t>
            </a:r>
            <a:r>
              <a:rPr lang="ru-RU" sz="1800" dirty="0">
                <a:solidFill>
                  <a:schemeClr val="bg1"/>
                </a:solidFill>
              </a:rPr>
              <a:t> плата </a:t>
            </a:r>
            <a:r>
              <a:rPr lang="ru-RU" sz="1800" dirty="0"/>
              <a:t>-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винагорода</a:t>
            </a:r>
            <a:r>
              <a:rPr lang="ru-RU" sz="1800" dirty="0"/>
              <a:t> за </a:t>
            </a:r>
            <a:r>
              <a:rPr lang="ru-RU" sz="1800" dirty="0" err="1"/>
              <a:t>працю</a:t>
            </a:r>
            <a:r>
              <a:rPr lang="ru-RU" sz="1800" dirty="0"/>
              <a:t> </a:t>
            </a:r>
            <a:r>
              <a:rPr lang="ru-RU" sz="1800" dirty="0" err="1"/>
              <a:t>понад</a:t>
            </a:r>
            <a:r>
              <a:rPr lang="ru-RU" sz="1800" dirty="0"/>
              <a:t> </a:t>
            </a:r>
            <a:r>
              <a:rPr lang="ru-RU" sz="1800" dirty="0" err="1"/>
              <a:t>установлені</a:t>
            </a:r>
            <a:r>
              <a:rPr lang="ru-RU" sz="1800" dirty="0"/>
              <a:t> </a:t>
            </a:r>
            <a:r>
              <a:rPr lang="ru-RU" sz="1800" dirty="0" err="1"/>
              <a:t>норми</a:t>
            </a:r>
            <a:r>
              <a:rPr lang="ru-RU" sz="1800" dirty="0"/>
              <a:t>, за </a:t>
            </a:r>
            <a:r>
              <a:rPr lang="ru-RU" sz="1800" dirty="0" err="1"/>
              <a:t>трудові</a:t>
            </a:r>
            <a:r>
              <a:rPr lang="ru-RU" sz="1800" dirty="0"/>
              <a:t> </a:t>
            </a:r>
            <a:r>
              <a:rPr lang="ru-RU" sz="1800" dirty="0" err="1"/>
              <a:t>успіхи</a:t>
            </a:r>
            <a:r>
              <a:rPr lang="ru-RU" sz="1800" dirty="0"/>
              <a:t> та </a:t>
            </a:r>
            <a:r>
              <a:rPr lang="ru-RU" sz="1800" dirty="0" err="1"/>
              <a:t>винахідливість</a:t>
            </a:r>
            <a:r>
              <a:rPr lang="ru-RU" sz="1800" dirty="0"/>
              <a:t> і за </a:t>
            </a:r>
            <a:r>
              <a:rPr lang="ru-RU" sz="1800" dirty="0" err="1"/>
              <a:t>особливі</a:t>
            </a:r>
            <a:r>
              <a:rPr lang="ru-RU" sz="1800" dirty="0"/>
              <a:t> </a:t>
            </a:r>
            <a:r>
              <a:rPr lang="ru-RU" sz="1800" dirty="0" err="1"/>
              <a:t>умови</a:t>
            </a:r>
            <a:r>
              <a:rPr lang="ru-RU" sz="1800" dirty="0"/>
              <a:t> </a:t>
            </a:r>
            <a:r>
              <a:rPr lang="ru-RU" sz="1800" dirty="0" err="1"/>
              <a:t>праці</a:t>
            </a:r>
            <a:r>
              <a:rPr lang="ru-RU" sz="1800" dirty="0"/>
              <a:t>. Вона </a:t>
            </a:r>
            <a:r>
              <a:rPr lang="ru-RU" sz="1800" dirty="0" err="1"/>
              <a:t>включає</a:t>
            </a:r>
            <a:r>
              <a:rPr lang="ru-RU" sz="1800" dirty="0"/>
              <a:t> доплати, надбавки, </a:t>
            </a:r>
            <a:r>
              <a:rPr lang="ru-RU" sz="1800" dirty="0" err="1"/>
              <a:t>гарантійні</a:t>
            </a:r>
            <a:r>
              <a:rPr lang="ru-RU" sz="1800" dirty="0"/>
              <a:t> і </a:t>
            </a:r>
            <a:r>
              <a:rPr lang="ru-RU" sz="1800" dirty="0" err="1"/>
              <a:t>компенсаційні</a:t>
            </a:r>
            <a:r>
              <a:rPr lang="ru-RU" sz="1800" dirty="0"/>
              <a:t> </a:t>
            </a:r>
            <a:r>
              <a:rPr lang="ru-RU" sz="1800" dirty="0" err="1"/>
              <a:t>виплати</a:t>
            </a:r>
            <a:r>
              <a:rPr lang="ru-RU" sz="1800" dirty="0"/>
              <a:t>, </a:t>
            </a:r>
            <a:r>
              <a:rPr lang="ru-RU" sz="1800" dirty="0" err="1"/>
              <a:t>передбачені</a:t>
            </a:r>
            <a:r>
              <a:rPr lang="ru-RU" sz="1800" dirty="0"/>
              <a:t> </a:t>
            </a:r>
            <a:r>
              <a:rPr lang="ru-RU" sz="1800" dirty="0" err="1"/>
              <a:t>чинним</a:t>
            </a:r>
            <a:r>
              <a:rPr lang="ru-RU" sz="1800" dirty="0"/>
              <a:t> </a:t>
            </a:r>
            <a:r>
              <a:rPr lang="ru-RU" sz="1800" dirty="0" err="1"/>
              <a:t>законодавством</a:t>
            </a:r>
            <a:r>
              <a:rPr lang="ru-RU" sz="1800" dirty="0"/>
              <a:t>; </a:t>
            </a:r>
            <a:r>
              <a:rPr lang="ru-RU" sz="1800" dirty="0" err="1"/>
              <a:t>премії</a:t>
            </a:r>
            <a:r>
              <a:rPr lang="ru-RU" sz="1800" dirty="0"/>
              <a:t>, </a:t>
            </a:r>
            <a:r>
              <a:rPr lang="ru-RU" sz="1800" dirty="0" err="1"/>
              <a:t>пов'язані</a:t>
            </a:r>
            <a:r>
              <a:rPr lang="ru-RU" sz="1800" dirty="0"/>
              <a:t> з </a:t>
            </a:r>
            <a:r>
              <a:rPr lang="ru-RU" sz="1800" dirty="0" err="1"/>
              <a:t>виконанням</a:t>
            </a:r>
            <a:r>
              <a:rPr lang="ru-RU" sz="1800" dirty="0"/>
              <a:t> </a:t>
            </a:r>
            <a:r>
              <a:rPr lang="ru-RU" sz="1800" dirty="0" err="1"/>
              <a:t>виробничих</a:t>
            </a:r>
            <a:r>
              <a:rPr lang="ru-RU" sz="1800" dirty="0"/>
              <a:t> </a:t>
            </a:r>
            <a:r>
              <a:rPr lang="ru-RU" sz="1800" dirty="0" err="1"/>
              <a:t>завдань</a:t>
            </a:r>
            <a:r>
              <a:rPr lang="ru-RU" sz="1800" dirty="0"/>
              <a:t> і </a:t>
            </a:r>
            <a:r>
              <a:rPr lang="ru-RU" sz="1800" dirty="0" err="1"/>
              <a:t>функцій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err="1" smtClean="0">
                <a:solidFill>
                  <a:schemeClr val="bg1"/>
                </a:solidFill>
              </a:rPr>
              <a:t>Інші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заохочувальні</a:t>
            </a:r>
            <a:r>
              <a:rPr lang="ru-RU" sz="1800" dirty="0">
                <a:solidFill>
                  <a:schemeClr val="bg1"/>
                </a:solidFill>
              </a:rPr>
              <a:t> та </a:t>
            </a:r>
            <a:r>
              <a:rPr lang="ru-RU" sz="1800" dirty="0" err="1">
                <a:solidFill>
                  <a:schemeClr val="bg1"/>
                </a:solidFill>
              </a:rPr>
              <a:t>компенсаційні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виплати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/>
              <a:t>- до них належать </a:t>
            </a:r>
            <a:r>
              <a:rPr lang="ru-RU" sz="1800" dirty="0" err="1"/>
              <a:t>виплати</a:t>
            </a:r>
            <a:r>
              <a:rPr lang="ru-RU" sz="1800" dirty="0"/>
              <a:t> у </a:t>
            </a:r>
            <a:r>
              <a:rPr lang="ru-RU" sz="1800" dirty="0" err="1"/>
              <a:t>формі</a:t>
            </a:r>
            <a:r>
              <a:rPr lang="ru-RU" sz="1800" dirty="0"/>
              <a:t> </a:t>
            </a:r>
            <a:r>
              <a:rPr lang="ru-RU" sz="1800" dirty="0" err="1"/>
              <a:t>винагород</a:t>
            </a:r>
            <a:r>
              <a:rPr lang="ru-RU" sz="1800" dirty="0"/>
              <a:t> за </a:t>
            </a:r>
            <a:r>
              <a:rPr lang="ru-RU" sz="1800" dirty="0" err="1"/>
              <a:t>підсумками</a:t>
            </a:r>
            <a:r>
              <a:rPr lang="ru-RU" sz="1800" dirty="0"/>
              <a:t> </a:t>
            </a:r>
            <a:r>
              <a:rPr lang="ru-RU" sz="1800" dirty="0" err="1"/>
              <a:t>роботи</a:t>
            </a:r>
            <a:r>
              <a:rPr lang="ru-RU" sz="1800" dirty="0"/>
              <a:t> за </a:t>
            </a:r>
            <a:r>
              <a:rPr lang="ru-RU" sz="1800" dirty="0" err="1"/>
              <a:t>рік</a:t>
            </a:r>
            <a:r>
              <a:rPr lang="ru-RU" sz="1800" dirty="0"/>
              <a:t>, </a:t>
            </a:r>
            <a:r>
              <a:rPr lang="ru-RU" sz="1800" dirty="0" err="1"/>
              <a:t>премії</a:t>
            </a:r>
            <a:r>
              <a:rPr lang="ru-RU" sz="1800" dirty="0"/>
              <a:t> за </a:t>
            </a:r>
            <a:r>
              <a:rPr lang="ru-RU" sz="1800" dirty="0" err="1"/>
              <a:t>спеціальними</a:t>
            </a:r>
            <a:r>
              <a:rPr lang="ru-RU" sz="1800" dirty="0"/>
              <a:t> системами і </a:t>
            </a:r>
            <a:r>
              <a:rPr lang="ru-RU" sz="1800" dirty="0" err="1"/>
              <a:t>положеннями</a:t>
            </a:r>
            <a:r>
              <a:rPr lang="ru-RU" sz="1800" dirty="0"/>
              <a:t>, </a:t>
            </a:r>
            <a:r>
              <a:rPr lang="ru-RU" sz="1800" dirty="0" err="1"/>
              <a:t>виплати</a:t>
            </a:r>
            <a:r>
              <a:rPr lang="ru-RU" sz="1800" dirty="0"/>
              <a:t> в рамках </a:t>
            </a:r>
            <a:r>
              <a:rPr lang="ru-RU" sz="1800" dirty="0" err="1"/>
              <a:t>грантів</a:t>
            </a:r>
            <a:r>
              <a:rPr lang="ru-RU" sz="1800" dirty="0"/>
              <a:t>, </a:t>
            </a:r>
            <a:r>
              <a:rPr lang="ru-RU" sz="1800" dirty="0" err="1"/>
              <a:t>компенсаційні</a:t>
            </a:r>
            <a:r>
              <a:rPr lang="ru-RU" sz="1800" dirty="0"/>
              <a:t> та </a:t>
            </a:r>
            <a:r>
              <a:rPr lang="ru-RU" sz="1800" dirty="0" err="1"/>
              <a:t>інші</a:t>
            </a:r>
            <a:r>
              <a:rPr lang="ru-RU" sz="1800" dirty="0"/>
              <a:t> </a:t>
            </a:r>
            <a:r>
              <a:rPr lang="ru-RU" sz="1800" dirty="0" err="1"/>
              <a:t>грошові</a:t>
            </a:r>
            <a:r>
              <a:rPr lang="ru-RU" sz="1800" dirty="0"/>
              <a:t> і </a:t>
            </a:r>
            <a:r>
              <a:rPr lang="ru-RU" sz="1800" dirty="0" err="1"/>
              <a:t>матеріальні</a:t>
            </a:r>
            <a:r>
              <a:rPr lang="ru-RU" sz="1800" dirty="0"/>
              <a:t> </a:t>
            </a:r>
            <a:r>
              <a:rPr lang="ru-RU" sz="1800" dirty="0" err="1"/>
              <a:t>виплати</a:t>
            </a:r>
            <a:r>
              <a:rPr lang="ru-RU" sz="18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545948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300"/>
    </mc:Choice>
    <mc:Fallback>
      <p:transition spd="slow" advTm="163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903" y="300446"/>
            <a:ext cx="10028508" cy="1796642"/>
          </a:xfrm>
        </p:spPr>
        <p:txBody>
          <a:bodyPr>
            <a:normAutofit/>
          </a:bodyPr>
          <a:lstStyle/>
          <a:p>
            <a:r>
              <a:rPr lang="ru-RU" sz="2000" dirty="0"/>
              <a:t>Основою </a:t>
            </a:r>
            <a:r>
              <a:rPr lang="ru-RU" sz="2000" dirty="0" err="1"/>
              <a:t>організації</a:t>
            </a:r>
            <a:r>
              <a:rPr lang="ru-RU" sz="2000" dirty="0"/>
              <a:t> оплати </a:t>
            </a:r>
            <a:r>
              <a:rPr lang="ru-RU" sz="2000" dirty="0" err="1"/>
              <a:t>праці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bg1"/>
                </a:solidFill>
              </a:rPr>
              <a:t>є </a:t>
            </a:r>
            <a:r>
              <a:rPr lang="ru-RU" sz="2000" dirty="0" err="1">
                <a:solidFill>
                  <a:schemeClr val="bg1"/>
                </a:solidFill>
              </a:rPr>
              <a:t>тарифна</a:t>
            </a:r>
            <a:r>
              <a:rPr lang="ru-RU" sz="2000" dirty="0">
                <a:solidFill>
                  <a:schemeClr val="bg1"/>
                </a:solidFill>
              </a:rPr>
              <a:t> система</a:t>
            </a:r>
            <a:r>
              <a:rPr lang="ru-RU" sz="2000" dirty="0"/>
              <a:t>, яка </a:t>
            </a:r>
            <a:r>
              <a:rPr lang="ru-RU" sz="2000" dirty="0" err="1"/>
              <a:t>включає</a:t>
            </a:r>
            <a:r>
              <a:rPr lang="ru-RU" sz="2000" dirty="0"/>
              <a:t> </a:t>
            </a:r>
            <a:r>
              <a:rPr lang="ru-RU" sz="2000" dirty="0" err="1"/>
              <a:t>тарифні</a:t>
            </a:r>
            <a:r>
              <a:rPr lang="ru-RU" sz="2000" dirty="0"/>
              <a:t> </a:t>
            </a:r>
            <a:r>
              <a:rPr lang="ru-RU" sz="2000" dirty="0" err="1"/>
              <a:t>сітки</a:t>
            </a:r>
            <a:r>
              <a:rPr lang="ru-RU" sz="2000" dirty="0"/>
              <a:t>, </a:t>
            </a:r>
            <a:r>
              <a:rPr lang="ru-RU" sz="2000" dirty="0" err="1"/>
              <a:t>тарифні</a:t>
            </a:r>
            <a:r>
              <a:rPr lang="ru-RU" sz="2000" dirty="0"/>
              <a:t> ставки, </a:t>
            </a:r>
            <a:r>
              <a:rPr lang="ru-RU" sz="2000" dirty="0" err="1"/>
              <a:t>схеми</a:t>
            </a:r>
            <a:r>
              <a:rPr lang="ru-RU" sz="2000" dirty="0"/>
              <a:t> </a:t>
            </a:r>
            <a:r>
              <a:rPr lang="ru-RU" sz="2000" dirty="0" err="1"/>
              <a:t>посадових</a:t>
            </a:r>
            <a:r>
              <a:rPr lang="ru-RU" sz="2000" dirty="0"/>
              <a:t> </a:t>
            </a:r>
            <a:r>
              <a:rPr lang="ru-RU" sz="2000" dirty="0" err="1"/>
              <a:t>окладів</a:t>
            </a:r>
            <a:r>
              <a:rPr lang="ru-RU" sz="2000" dirty="0"/>
              <a:t> і </a:t>
            </a:r>
            <a:r>
              <a:rPr lang="ru-RU" sz="2000" dirty="0" err="1"/>
              <a:t>тарифнокваліфікаційні</a:t>
            </a:r>
            <a:r>
              <a:rPr lang="ru-RU" sz="2000" dirty="0"/>
              <a:t> характеристики.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 </a:t>
            </a:r>
            <a:r>
              <a:rPr lang="ru-RU" sz="2000" dirty="0" err="1"/>
              <a:t>тарифної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діють</a:t>
            </a:r>
            <a:r>
              <a:rPr lang="ru-RU" sz="2000" dirty="0"/>
              <a:t> </a:t>
            </a:r>
            <a:r>
              <a:rPr lang="ru-RU" sz="2000" dirty="0" err="1"/>
              <a:t>дві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оплати </a:t>
            </a:r>
            <a:r>
              <a:rPr lang="ru-RU" sz="2000" dirty="0" err="1"/>
              <a:t>праці</a:t>
            </a:r>
            <a:r>
              <a:rPr lang="ru-RU" sz="2000" dirty="0"/>
              <a:t> </a:t>
            </a:r>
            <a:r>
              <a:rPr lang="ru-RU" sz="2000" dirty="0" err="1"/>
              <a:t>працівників</a:t>
            </a:r>
            <a:r>
              <a:rPr lang="ru-RU" sz="2000" dirty="0"/>
              <a:t> - </a:t>
            </a:r>
            <a:r>
              <a:rPr lang="ru-RU" sz="2000" b="1" dirty="0" err="1"/>
              <a:t>почасова</a:t>
            </a:r>
            <a:r>
              <a:rPr lang="ru-RU" sz="2000" b="1" dirty="0"/>
              <a:t> і </a:t>
            </a:r>
            <a:r>
              <a:rPr lang="ru-RU" sz="2000" b="1" dirty="0" err="1"/>
              <a:t>відрядна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включають</a:t>
            </a:r>
            <a:r>
              <a:rPr lang="ru-RU" sz="2000" dirty="0"/>
              <a:t> ряд систем для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організаційно-технічних</a:t>
            </a:r>
            <a:r>
              <a:rPr lang="ru-RU" sz="2000" dirty="0"/>
              <a:t> умов 3 </a:t>
            </a:r>
            <a:r>
              <a:rPr lang="ru-RU" sz="2000" dirty="0" err="1"/>
              <a:t>праці</a:t>
            </a:r>
            <a:r>
              <a:rPr lang="ru-RU" sz="20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Почасова</a:t>
            </a:r>
            <a:r>
              <a:rPr lang="ru-RU" b="1" dirty="0" smtClean="0"/>
              <a:t> форма- </a:t>
            </a:r>
            <a:r>
              <a:rPr lang="ru-RU" dirty="0" smtClean="0"/>
              <a:t>оплата </a:t>
            </a:r>
            <a:r>
              <a:rPr lang="ru-RU" dirty="0"/>
              <a:t>за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відпрацьованого</a:t>
            </a:r>
            <a:r>
              <a:rPr lang="ru-RU" dirty="0"/>
              <a:t> часу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 </a:t>
            </a:r>
            <a:r>
              <a:rPr lang="ru-RU" dirty="0" err="1" smtClean="0"/>
              <a:t>працівника</a:t>
            </a:r>
            <a:r>
              <a:rPr lang="ru-RU" dirty="0"/>
              <a:t>. </a:t>
            </a:r>
            <a:r>
              <a:rPr lang="ru-RU" dirty="0" err="1"/>
              <a:t>Погодинна</a:t>
            </a:r>
            <a:r>
              <a:rPr lang="ru-RU" dirty="0"/>
              <a:t> система оплати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погодинних</a:t>
            </a:r>
            <a:r>
              <a:rPr lang="ru-RU" dirty="0"/>
              <a:t> ставок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Почасова</a:t>
            </a:r>
            <a:r>
              <a:rPr lang="ru-RU" dirty="0"/>
              <a:t> форма оплати </a:t>
            </a:r>
            <a:r>
              <a:rPr lang="ru-RU" dirty="0" err="1"/>
              <a:t>праці</a:t>
            </a:r>
            <a:r>
              <a:rPr lang="ru-RU" dirty="0"/>
              <a:t> в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: </a:t>
            </a:r>
            <a:r>
              <a:rPr lang="ru-RU" dirty="0" err="1"/>
              <a:t>просту</a:t>
            </a:r>
            <a:r>
              <a:rPr lang="ru-RU" dirty="0"/>
              <a:t> </a:t>
            </a:r>
            <a:r>
              <a:rPr lang="ru-RU" dirty="0" err="1"/>
              <a:t>почасову</a:t>
            </a:r>
            <a:r>
              <a:rPr lang="ru-RU" dirty="0"/>
              <a:t> і почасово-</a:t>
            </a:r>
            <a:r>
              <a:rPr lang="ru-RU" dirty="0" err="1"/>
              <a:t>преміальну</a:t>
            </a:r>
            <a:r>
              <a:rPr lang="ru-RU" dirty="0"/>
              <a:t>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Відрядна</a:t>
            </a:r>
            <a:r>
              <a:rPr lang="ru-RU" b="1" dirty="0"/>
              <a:t> </a:t>
            </a:r>
            <a:r>
              <a:rPr lang="ru-RU" b="1" dirty="0" smtClean="0"/>
              <a:t>форма-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оплата за </a:t>
            </a:r>
            <a:r>
              <a:rPr lang="ru-RU" dirty="0" err="1"/>
              <a:t>кількість</a:t>
            </a:r>
            <a:r>
              <a:rPr lang="ru-RU" dirty="0"/>
              <a:t> і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виробленої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виконаних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наданих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за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ru-RU" dirty="0" err="1" smtClean="0"/>
              <a:t>розцінками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Відрядна</a:t>
            </a:r>
            <a:r>
              <a:rPr lang="ru-RU" dirty="0"/>
              <a:t> форма оплати </a:t>
            </a:r>
            <a:r>
              <a:rPr lang="ru-RU" dirty="0" err="1"/>
              <a:t>праці</a:t>
            </a:r>
            <a:r>
              <a:rPr lang="ru-RU" dirty="0"/>
              <a:t> (пряма </a:t>
            </a:r>
            <a:r>
              <a:rPr lang="ru-RU" dirty="0" err="1"/>
              <a:t>відрядна</a:t>
            </a:r>
            <a:r>
              <a:rPr lang="ru-RU" dirty="0"/>
              <a:t>, </a:t>
            </a:r>
            <a:r>
              <a:rPr lang="ru-RU" dirty="0" err="1"/>
              <a:t>відрядно-преміальна</a:t>
            </a:r>
            <a:r>
              <a:rPr lang="ru-RU" dirty="0"/>
              <a:t>) </a:t>
            </a:r>
            <a:r>
              <a:rPr lang="ru-RU" dirty="0" err="1"/>
              <a:t>застосовується</a:t>
            </a:r>
            <a:r>
              <a:rPr lang="ru-RU" dirty="0"/>
              <a:t> на видах </a:t>
            </a:r>
            <a:r>
              <a:rPr lang="ru-RU" dirty="0" err="1"/>
              <a:t>робіт</a:t>
            </a:r>
            <a:r>
              <a:rPr lang="ru-RU" dirty="0"/>
              <a:t>, де є: </a:t>
            </a:r>
            <a:r>
              <a:rPr lang="ru-RU" dirty="0" err="1"/>
              <a:t>кількісні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виробітку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виконаних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правильно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затрати</a:t>
            </a:r>
            <a:r>
              <a:rPr lang="ru-RU" dirty="0"/>
              <a:t> </a:t>
            </a:r>
            <a:r>
              <a:rPr lang="ru-RU" dirty="0" err="1" smtClean="0"/>
              <a:t>праці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169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50"/>
    </mc:Choice>
    <mc:Fallback>
      <p:transition spd="slow" advTm="1585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187444"/>
            <a:ext cx="9905998" cy="1478570"/>
          </a:xfrm>
        </p:spPr>
        <p:txBody>
          <a:bodyPr>
            <a:normAutofit/>
          </a:bodyPr>
          <a:lstStyle/>
          <a:p>
            <a:r>
              <a:rPr lang="ru-RU" sz="2400" dirty="0" err="1">
                <a:solidFill>
                  <a:schemeClr val="bg1"/>
                </a:solidFill>
              </a:rPr>
              <a:t>Відпу́стка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час </a:t>
            </a:r>
            <a:r>
              <a:rPr lang="ru-RU" sz="2400" dirty="0" err="1"/>
              <a:t>відпочинку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обчислюється</a:t>
            </a:r>
            <a:r>
              <a:rPr lang="ru-RU" sz="2400" dirty="0"/>
              <a:t> в </a:t>
            </a:r>
            <a:r>
              <a:rPr lang="ru-RU" sz="2400" dirty="0" err="1"/>
              <a:t>календарних</a:t>
            </a:r>
            <a:r>
              <a:rPr lang="ru-RU" sz="2400" dirty="0"/>
              <a:t> днях і </a:t>
            </a:r>
            <a:r>
              <a:rPr lang="ru-RU" sz="2400" dirty="0" err="1"/>
              <a:t>надається</a:t>
            </a:r>
            <a:r>
              <a:rPr lang="ru-RU" sz="2400" dirty="0"/>
              <a:t> </a:t>
            </a:r>
            <a:r>
              <a:rPr lang="ru-RU" sz="2400" dirty="0" err="1"/>
              <a:t>працівникам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збереженням</a:t>
            </a:r>
            <a:r>
              <a:rPr lang="ru-RU" sz="2400" dirty="0"/>
              <a:t> </a:t>
            </a:r>
            <a:r>
              <a:rPr lang="ru-RU" sz="2400" dirty="0" err="1"/>
              <a:t>місця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і </a:t>
            </a:r>
            <a:r>
              <a:rPr lang="ru-RU" sz="2400" dirty="0" err="1"/>
              <a:t>заробітної</a:t>
            </a:r>
            <a:r>
              <a:rPr lang="ru-RU" sz="2400" dirty="0"/>
              <a:t> плати.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66013"/>
            <a:ext cx="9905999" cy="469559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відпускних</a:t>
            </a:r>
            <a:r>
              <a:rPr lang="ru-RU" dirty="0"/>
              <a:t> в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: </a:t>
            </a:r>
            <a:endParaRPr lang="ru-RU" dirty="0" smtClean="0"/>
          </a:p>
          <a:p>
            <a:pPr marL="457200" indent="-457200" algn="just">
              <a:buAutoNum type="arabicPeriod"/>
            </a:pPr>
            <a:r>
              <a:rPr lang="ru-RU" dirty="0" err="1" smtClean="0"/>
              <a:t>Розрахунковий</a:t>
            </a:r>
            <a:r>
              <a:rPr lang="ru-RU" dirty="0" smtClean="0"/>
              <a:t> </a:t>
            </a:r>
            <a:r>
              <a:rPr lang="ru-RU" dirty="0" err="1"/>
              <a:t>період</a:t>
            </a:r>
            <a:r>
              <a:rPr lang="ru-RU" dirty="0"/>
              <a:t> для </a:t>
            </a:r>
            <a:r>
              <a:rPr lang="ru-RU" dirty="0" err="1"/>
              <a:t>відпускних</a:t>
            </a:r>
            <a:r>
              <a:rPr lang="ru-RU" dirty="0"/>
              <a:t> - </a:t>
            </a:r>
            <a:r>
              <a:rPr lang="ru-RU" dirty="0" err="1"/>
              <a:t>останні</a:t>
            </a:r>
            <a:r>
              <a:rPr lang="ru-RU" dirty="0"/>
              <a:t> 12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з початку </a:t>
            </a:r>
            <a:r>
              <a:rPr lang="ru-RU" dirty="0" err="1"/>
              <a:t>роботи</a:t>
            </a:r>
            <a:r>
              <a:rPr lang="ru-RU" dirty="0"/>
              <a:t> до початку </a:t>
            </a:r>
            <a:r>
              <a:rPr lang="ru-RU" dirty="0" err="1"/>
              <a:t>відпустки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менший</a:t>
            </a:r>
            <a:r>
              <a:rPr lang="ru-RU" dirty="0"/>
              <a:t> за 12 </a:t>
            </a:r>
            <a:r>
              <a:rPr lang="ru-RU" dirty="0" err="1"/>
              <a:t>місяців</a:t>
            </a:r>
            <a:r>
              <a:rPr lang="ru-RU" dirty="0"/>
              <a:t>. </a:t>
            </a:r>
            <a:endParaRPr lang="ru-RU" dirty="0" smtClean="0"/>
          </a:p>
          <a:p>
            <a:pPr marL="457200" indent="-457200" algn="just">
              <a:buAutoNum type="arabicPeriod"/>
            </a:pPr>
            <a:r>
              <a:rPr lang="ru-RU" dirty="0"/>
              <a:t>До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для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середньоденної</a:t>
            </a:r>
            <a:r>
              <a:rPr lang="ru-RU" dirty="0"/>
              <a:t> </a:t>
            </a:r>
            <a:r>
              <a:rPr lang="ru-RU" dirty="0" err="1"/>
              <a:t>зарплати</a:t>
            </a:r>
            <a:r>
              <a:rPr lang="ru-RU" dirty="0"/>
              <a:t> </a:t>
            </a:r>
            <a:r>
              <a:rPr lang="ru-RU" dirty="0" err="1"/>
              <a:t>враховуються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: </a:t>
            </a:r>
            <a:r>
              <a:rPr lang="ru-RU" dirty="0" err="1"/>
              <a:t>основна</a:t>
            </a:r>
            <a:r>
              <a:rPr lang="ru-RU" dirty="0"/>
              <a:t> зарплата, доплати та надбавки, в </a:t>
            </a:r>
            <a:r>
              <a:rPr lang="ru-RU" dirty="0" err="1"/>
              <a:t>т.ч</a:t>
            </a:r>
            <a:r>
              <a:rPr lang="ru-RU" dirty="0"/>
              <a:t>. доплата до </a:t>
            </a:r>
            <a:r>
              <a:rPr lang="ru-RU" dirty="0" err="1"/>
              <a:t>мінімальної</a:t>
            </a:r>
            <a:r>
              <a:rPr lang="ru-RU" dirty="0"/>
              <a:t> </a:t>
            </a:r>
            <a:r>
              <a:rPr lang="ru-RU" dirty="0" err="1"/>
              <a:t>зарплати</a:t>
            </a:r>
            <a:r>
              <a:rPr lang="ru-RU" dirty="0"/>
              <a:t>, </a:t>
            </a:r>
            <a:r>
              <a:rPr lang="ru-RU" dirty="0" err="1"/>
              <a:t>виробничі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, </a:t>
            </a:r>
            <a:r>
              <a:rPr lang="ru-RU" dirty="0" err="1"/>
              <a:t>відпускні</a:t>
            </a:r>
            <a:r>
              <a:rPr lang="ru-RU" dirty="0"/>
              <a:t>, </a:t>
            </a:r>
            <a:r>
              <a:rPr lang="ru-RU" dirty="0" err="1"/>
              <a:t>лікарняні</a:t>
            </a:r>
            <a:r>
              <a:rPr lang="ru-RU" dirty="0"/>
              <a:t>, </a:t>
            </a:r>
            <a:r>
              <a:rPr lang="ru-RU" dirty="0" err="1"/>
              <a:t>винагороди</a:t>
            </a:r>
            <a:r>
              <a:rPr lang="ru-RU" dirty="0"/>
              <a:t> за </a:t>
            </a:r>
            <a:r>
              <a:rPr lang="ru-RU" dirty="0" err="1"/>
              <a:t>вислугу</a:t>
            </a:r>
            <a:r>
              <a:rPr lang="ru-RU" dirty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ru-RU" dirty="0"/>
              <a:t>3. </a:t>
            </a:r>
            <a:r>
              <a:rPr lang="ru-RU" dirty="0" err="1"/>
              <a:t>Виплати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враховують</a:t>
            </a:r>
            <a:r>
              <a:rPr lang="ru-RU" dirty="0"/>
              <a:t> при </a:t>
            </a:r>
            <a:r>
              <a:rPr lang="ru-RU" dirty="0" err="1"/>
              <a:t>визначенні</a:t>
            </a:r>
            <a:r>
              <a:rPr lang="ru-RU" dirty="0"/>
              <a:t> доходу для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середньоденної</a:t>
            </a:r>
            <a:r>
              <a:rPr lang="ru-RU" dirty="0"/>
              <a:t> </a:t>
            </a:r>
            <a:r>
              <a:rPr lang="ru-RU" dirty="0" err="1"/>
              <a:t>зарплати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п. 4 Порядку № 100. </a:t>
            </a:r>
            <a:r>
              <a:rPr lang="ru-RU" dirty="0" err="1" smtClean="0"/>
              <a:t>Це</a:t>
            </a:r>
            <a:r>
              <a:rPr lang="ru-RU" dirty="0"/>
              <a:t>: </a:t>
            </a:r>
            <a:r>
              <a:rPr lang="ru-RU" dirty="0" err="1"/>
              <a:t>одноразові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за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доручень</a:t>
            </a:r>
            <a:r>
              <a:rPr lang="ru-RU" dirty="0"/>
              <a:t> </a:t>
            </a:r>
            <a:r>
              <a:rPr lang="ru-RU" dirty="0" err="1"/>
              <a:t>компенсація</a:t>
            </a:r>
            <a:r>
              <a:rPr lang="ru-RU" dirty="0"/>
              <a:t> за </a:t>
            </a:r>
            <a:r>
              <a:rPr lang="ru-RU" dirty="0" err="1"/>
              <a:t>невикористану</a:t>
            </a:r>
            <a:r>
              <a:rPr lang="ru-RU" dirty="0"/>
              <a:t> </a:t>
            </a:r>
            <a:r>
              <a:rPr lang="ru-RU" dirty="0" err="1"/>
              <a:t>відпустку</a:t>
            </a:r>
            <a:r>
              <a:rPr lang="ru-RU" dirty="0"/>
              <a:t>, </a:t>
            </a:r>
            <a:r>
              <a:rPr lang="ru-RU" dirty="0" err="1"/>
              <a:t>матеріальна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,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на </a:t>
            </a:r>
            <a:r>
              <a:rPr lang="ru-RU" dirty="0" err="1"/>
              <a:t>пенсію</a:t>
            </a:r>
            <a:r>
              <a:rPr lang="ru-RU" dirty="0"/>
              <a:t>, </a:t>
            </a:r>
            <a:r>
              <a:rPr lang="ru-RU" dirty="0" err="1"/>
              <a:t>вихідна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за час </a:t>
            </a:r>
            <a:r>
              <a:rPr lang="ru-RU" dirty="0" err="1"/>
              <a:t>розрахункового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посадового</a:t>
            </a:r>
            <a:r>
              <a:rPr lang="ru-RU" dirty="0"/>
              <a:t> окладу </a:t>
            </a:r>
            <a:r>
              <a:rPr lang="ru-RU" dirty="0" err="1"/>
              <a:t>працівника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треба </a:t>
            </a:r>
            <a:r>
              <a:rPr lang="ru-RU" dirty="0" err="1" smtClean="0"/>
              <a:t>врахувати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40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156"/>
    </mc:Choice>
    <mc:Fallback>
      <p:transition spd="slow" advTm="1615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82880"/>
            <a:ext cx="9905998" cy="1914208"/>
          </a:xfrm>
        </p:spPr>
        <p:txBody>
          <a:bodyPr>
            <a:noAutofit/>
          </a:bodyPr>
          <a:lstStyle/>
          <a:p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Єдиний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внесок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загальнообов'язкове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державне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соціальне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страхування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(</a:t>
            </a:r>
            <a:r>
              <a:rPr lang="ru-RU" sz="2000" b="1" dirty="0" err="1">
                <a:solidFill>
                  <a:schemeClr val="bg1"/>
                </a:solidFill>
                <a:latin typeface="+mn-lt"/>
              </a:rPr>
              <a:t>далі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- ЄСВ</a:t>
            </a:r>
            <a:r>
              <a:rPr lang="ru-RU" sz="2000" dirty="0">
                <a:latin typeface="+mn-lt"/>
              </a:rPr>
              <a:t>) - </a:t>
            </a:r>
            <a:r>
              <a:rPr lang="ru-RU" sz="2400" cap="none" dirty="0" err="1" smtClean="0">
                <a:latin typeface="+mn-lt"/>
              </a:rPr>
              <a:t>консолідований</a:t>
            </a:r>
            <a:r>
              <a:rPr lang="ru-RU" sz="2400" cap="none" dirty="0" smtClean="0">
                <a:latin typeface="+mn-lt"/>
              </a:rPr>
              <a:t> </a:t>
            </a:r>
            <a:r>
              <a:rPr lang="ru-RU" sz="2400" cap="none" dirty="0" err="1" smtClean="0">
                <a:latin typeface="+mn-lt"/>
              </a:rPr>
              <a:t>страховий</a:t>
            </a:r>
            <a:r>
              <a:rPr lang="ru-RU" sz="2400" cap="none" dirty="0" smtClean="0">
                <a:latin typeface="+mn-lt"/>
              </a:rPr>
              <a:t> </a:t>
            </a:r>
            <a:r>
              <a:rPr lang="ru-RU" sz="2400" cap="none" dirty="0" err="1" smtClean="0">
                <a:latin typeface="+mn-lt"/>
              </a:rPr>
              <a:t>внесок</a:t>
            </a:r>
            <a:r>
              <a:rPr lang="ru-RU" sz="2400" cap="none" dirty="0" smtClean="0">
                <a:latin typeface="+mn-lt"/>
              </a:rPr>
              <a:t>, </a:t>
            </a:r>
            <a:r>
              <a:rPr lang="ru-RU" sz="2400" cap="none" dirty="0" err="1" smtClean="0">
                <a:latin typeface="+mn-lt"/>
              </a:rPr>
              <a:t>збір</a:t>
            </a:r>
            <a:r>
              <a:rPr lang="ru-RU" sz="2400" cap="none" dirty="0" smtClean="0">
                <a:latin typeface="+mn-lt"/>
              </a:rPr>
              <a:t> </a:t>
            </a:r>
            <a:r>
              <a:rPr lang="ru-RU" sz="2400" cap="none" dirty="0" err="1" smtClean="0">
                <a:latin typeface="+mn-lt"/>
              </a:rPr>
              <a:t>якого</a:t>
            </a:r>
            <a:r>
              <a:rPr lang="ru-RU" sz="2400" cap="none" dirty="0" smtClean="0">
                <a:latin typeface="+mn-lt"/>
              </a:rPr>
              <a:t> </a:t>
            </a:r>
            <a:r>
              <a:rPr lang="ru-RU" sz="2400" cap="none" dirty="0" err="1" smtClean="0">
                <a:latin typeface="+mn-lt"/>
              </a:rPr>
              <a:t>здійснюється</a:t>
            </a:r>
            <a:r>
              <a:rPr lang="ru-RU" sz="2400" cap="none" dirty="0" smtClean="0">
                <a:latin typeface="+mn-lt"/>
              </a:rPr>
              <a:t> до </a:t>
            </a:r>
            <a:r>
              <a:rPr lang="ru-RU" sz="2400" cap="none" dirty="0" err="1" smtClean="0">
                <a:latin typeface="+mn-lt"/>
              </a:rPr>
              <a:t>системи</a:t>
            </a:r>
            <a:r>
              <a:rPr lang="ru-RU" sz="2400" cap="none" dirty="0" smtClean="0">
                <a:latin typeface="+mn-lt"/>
              </a:rPr>
              <a:t> </a:t>
            </a:r>
            <a:r>
              <a:rPr lang="ru-RU" sz="2400" cap="none" dirty="0" err="1" smtClean="0">
                <a:latin typeface="+mn-lt"/>
              </a:rPr>
              <a:t>загальнообов'язкового</a:t>
            </a:r>
            <a:r>
              <a:rPr lang="ru-RU" sz="2400" cap="none" dirty="0" smtClean="0">
                <a:latin typeface="+mn-lt"/>
              </a:rPr>
              <a:t> державного </a:t>
            </a:r>
            <a:r>
              <a:rPr lang="ru-RU" sz="2400" cap="none" dirty="0" err="1" smtClean="0">
                <a:latin typeface="+mn-lt"/>
              </a:rPr>
              <a:t>соціального</a:t>
            </a:r>
            <a:r>
              <a:rPr lang="ru-RU" sz="2400" cap="none" dirty="0" smtClean="0">
                <a:latin typeface="+mn-lt"/>
              </a:rPr>
              <a:t> </a:t>
            </a:r>
            <a:r>
              <a:rPr lang="ru-RU" sz="2400" cap="none" dirty="0" err="1" smtClean="0">
                <a:latin typeface="+mn-lt"/>
              </a:rPr>
              <a:t>страхування</a:t>
            </a:r>
            <a:r>
              <a:rPr lang="ru-RU" sz="2400" cap="none" dirty="0" smtClean="0">
                <a:latin typeface="+mn-lt"/>
              </a:rPr>
              <a:t> в </a:t>
            </a:r>
            <a:r>
              <a:rPr lang="ru-RU" sz="2400" cap="none" dirty="0" err="1" smtClean="0">
                <a:latin typeface="+mn-lt"/>
              </a:rPr>
              <a:t>обов'язковому</a:t>
            </a:r>
            <a:r>
              <a:rPr lang="ru-RU" sz="2400" cap="none" dirty="0" smtClean="0">
                <a:latin typeface="+mn-lt"/>
              </a:rPr>
              <a:t> порядку та на </a:t>
            </a:r>
            <a:r>
              <a:rPr lang="ru-RU" sz="2400" cap="none" dirty="0" err="1" smtClean="0">
                <a:latin typeface="+mn-lt"/>
              </a:rPr>
              <a:t>регулярній</a:t>
            </a:r>
            <a:r>
              <a:rPr lang="ru-RU" sz="2400" cap="none" dirty="0" smtClean="0">
                <a:latin typeface="+mn-lt"/>
              </a:rPr>
              <a:t> </a:t>
            </a:r>
            <a:r>
              <a:rPr lang="ru-RU" sz="2400" cap="none" dirty="0" err="1" smtClean="0">
                <a:latin typeface="+mn-lt"/>
              </a:rPr>
              <a:t>основі</a:t>
            </a:r>
            <a:r>
              <a:rPr lang="ru-RU" sz="2400" cap="none" dirty="0" smtClean="0">
                <a:latin typeface="+mn-lt"/>
              </a:rPr>
              <a:t> з метою </a:t>
            </a:r>
            <a:r>
              <a:rPr lang="ru-RU" sz="2400" cap="none" dirty="0" err="1" smtClean="0">
                <a:latin typeface="+mn-lt"/>
              </a:rPr>
              <a:t>забезпечення</a:t>
            </a:r>
            <a:r>
              <a:rPr lang="ru-RU" sz="2400" cap="none" dirty="0" smtClean="0">
                <a:latin typeface="+mn-lt"/>
              </a:rPr>
              <a:t> </a:t>
            </a:r>
            <a:r>
              <a:rPr lang="ru-RU" sz="2400" cap="none" dirty="0" err="1" smtClean="0">
                <a:latin typeface="+mn-lt"/>
              </a:rPr>
              <a:t>захисту</a:t>
            </a:r>
            <a:r>
              <a:rPr lang="ru-RU" sz="2400" cap="none" dirty="0" smtClean="0">
                <a:latin typeface="+mn-lt"/>
              </a:rPr>
              <a:t> у </a:t>
            </a:r>
            <a:r>
              <a:rPr lang="ru-RU" sz="2400" cap="none" dirty="0" err="1" smtClean="0">
                <a:latin typeface="+mn-lt"/>
              </a:rPr>
              <a:t>випадках</a:t>
            </a:r>
            <a:r>
              <a:rPr lang="ru-RU" sz="2400" cap="none" dirty="0" smtClean="0">
                <a:latin typeface="+mn-lt"/>
              </a:rPr>
              <a:t>, </a:t>
            </a:r>
            <a:r>
              <a:rPr lang="ru-RU" sz="2400" cap="none" dirty="0" err="1" smtClean="0">
                <a:latin typeface="+mn-lt"/>
              </a:rPr>
              <a:t>передбачених</a:t>
            </a:r>
            <a:r>
              <a:rPr lang="ru-RU" sz="2400" cap="none" dirty="0" smtClean="0">
                <a:latin typeface="+mn-lt"/>
              </a:rPr>
              <a:t> </a:t>
            </a:r>
            <a:r>
              <a:rPr lang="ru-RU" sz="2400" cap="none" dirty="0" err="1" smtClean="0">
                <a:latin typeface="+mn-lt"/>
              </a:rPr>
              <a:t>законодавством</a:t>
            </a:r>
            <a:r>
              <a:rPr lang="ru-RU" sz="2400" cap="none" dirty="0" smtClean="0">
                <a:latin typeface="+mn-lt"/>
              </a:rPr>
              <a:t>.</a:t>
            </a:r>
            <a:endParaRPr lang="ru-RU" sz="2400" cap="none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2325189"/>
            <a:ext cx="9905998" cy="41539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База </a:t>
            </a:r>
            <a:r>
              <a:rPr lang="ru-RU" dirty="0" err="1" smtClean="0"/>
              <a:t>нарахування</a:t>
            </a:r>
            <a:r>
              <a:rPr lang="ru-RU" dirty="0"/>
              <a:t>- </a:t>
            </a:r>
            <a:r>
              <a:rPr lang="ru-RU" dirty="0" smtClean="0"/>
              <a:t>сума </a:t>
            </a:r>
            <a:r>
              <a:rPr lang="ru-RU" dirty="0" err="1"/>
              <a:t>нарахованої</a:t>
            </a:r>
            <a:r>
              <a:rPr lang="ru-RU" dirty="0"/>
              <a:t>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застрахованій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за видами </a:t>
            </a:r>
            <a:r>
              <a:rPr lang="ru-RU" dirty="0" err="1"/>
              <a:t>виплат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та </a:t>
            </a:r>
            <a:r>
              <a:rPr lang="ru-RU" dirty="0" err="1"/>
              <a:t>додаткову</a:t>
            </a:r>
            <a:r>
              <a:rPr lang="ru-RU" dirty="0"/>
              <a:t> зарплату,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заохочувальні</a:t>
            </a:r>
            <a:r>
              <a:rPr lang="ru-RU" dirty="0"/>
              <a:t> та </a:t>
            </a:r>
            <a:r>
              <a:rPr lang="ru-RU" dirty="0" err="1"/>
              <a:t>компенсаційні</a:t>
            </a:r>
            <a:r>
              <a:rPr lang="ru-RU" dirty="0"/>
              <a:t> </a:t>
            </a:r>
            <a:r>
              <a:rPr lang="ru-RU" dirty="0" err="1" smtClean="0"/>
              <a:t>виплати</a:t>
            </a:r>
            <a:r>
              <a:rPr lang="ru-RU" dirty="0"/>
              <a:t>, </a:t>
            </a:r>
            <a:r>
              <a:rPr lang="ru-RU" dirty="0" smtClean="0"/>
              <a:t>сума </a:t>
            </a:r>
            <a:r>
              <a:rPr lang="ru-RU" dirty="0"/>
              <a:t>грошового </a:t>
            </a:r>
            <a:r>
              <a:rPr lang="ru-RU" dirty="0" err="1" smtClean="0"/>
              <a:t>забезпечення</a:t>
            </a:r>
            <a:r>
              <a:rPr lang="ru-RU" dirty="0"/>
              <a:t>, </a:t>
            </a:r>
            <a:r>
              <a:rPr lang="ru-RU" dirty="0" smtClean="0"/>
              <a:t>сума </a:t>
            </a:r>
            <a:r>
              <a:rPr lang="ru-RU" dirty="0"/>
              <a:t>оплати перших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роботодавця</a:t>
            </a:r>
            <a:r>
              <a:rPr lang="ru-RU" dirty="0"/>
              <a:t>, та </a:t>
            </a:r>
            <a:r>
              <a:rPr lang="ru-RU" dirty="0" err="1"/>
              <a:t>допомоги</a:t>
            </a:r>
            <a:r>
              <a:rPr lang="ru-RU" dirty="0"/>
              <a:t> по </a:t>
            </a:r>
            <a:r>
              <a:rPr lang="ru-RU" dirty="0" err="1"/>
              <a:t>тимчасовій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, </a:t>
            </a:r>
            <a:r>
              <a:rPr lang="ru-RU" dirty="0" err="1"/>
              <a:t>допомоги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 smtClean="0"/>
              <a:t>вагітністю</a:t>
            </a:r>
            <a:r>
              <a:rPr lang="ru-RU" dirty="0" smtClean="0"/>
              <a:t> </a:t>
            </a:r>
            <a:r>
              <a:rPr lang="ru-RU" dirty="0"/>
              <a:t>та пологами, </a:t>
            </a:r>
            <a:r>
              <a:rPr lang="ru-RU" dirty="0" smtClean="0"/>
              <a:t>сума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компенсації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Основна ставка ЄСВ-22%. Але існують такі ставки: 8,41%, 5,5%, 5,3%- залежить від платника.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29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28"/>
    </mc:Choice>
    <mc:Fallback>
      <p:transition spd="slow" advTm="1582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261257"/>
            <a:ext cx="9905999" cy="1358537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</a:t>
            </a:r>
            <a:r>
              <a:rPr lang="uk-U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ія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БУХГАЛТЕРСЬКИЙ ОБЛІК БЮДЖЕТНОЇ УСТАНОВИ ДЛЯ ПРИЙНЯТТЯ СОЦІАЛЬНИХ РІШЕНЬ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2778" y="1489166"/>
            <a:ext cx="10054634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chemeClr val="bg1"/>
                </a:solidFill>
              </a:rPr>
              <a:t>Податкова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соціальна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пільга</a:t>
            </a:r>
            <a:r>
              <a:rPr lang="ru-RU" dirty="0"/>
              <a:t> </a:t>
            </a:r>
            <a:r>
              <a:rPr lang="ru-RU" dirty="0" err="1"/>
              <a:t>економія</a:t>
            </a:r>
            <a:r>
              <a:rPr lang="ru-RU" dirty="0"/>
              <a:t> та </a:t>
            </a:r>
            <a:r>
              <a:rPr lang="ru-RU" dirty="0" err="1"/>
              <a:t>мотивація</a:t>
            </a:r>
            <a:r>
              <a:rPr lang="ru-RU" dirty="0"/>
              <a:t> до </a:t>
            </a:r>
            <a:r>
              <a:rPr lang="ru-RU" dirty="0" err="1" smtClean="0"/>
              <a:t>праці</a:t>
            </a:r>
            <a:r>
              <a:rPr lang="en-US" dirty="0" smtClean="0"/>
              <a:t>.</a:t>
            </a:r>
            <a:endParaRPr lang="uk-UA" dirty="0" smtClean="0"/>
          </a:p>
          <a:p>
            <a:pPr marL="0" indent="0">
              <a:buNone/>
            </a:pP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пільга</a:t>
            </a:r>
            <a:r>
              <a:rPr lang="ru-RU" dirty="0"/>
              <a:t> практично </a:t>
            </a:r>
            <a:r>
              <a:rPr lang="ru-RU" dirty="0" err="1"/>
              <a:t>означає</a:t>
            </a:r>
            <a:r>
              <a:rPr lang="ru-RU" dirty="0"/>
              <a:t> право кожного </a:t>
            </a:r>
            <a:r>
              <a:rPr lang="ru-RU" dirty="0" err="1"/>
              <a:t>працюючого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на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місячного</a:t>
            </a:r>
            <a:r>
              <a:rPr lang="ru-RU" dirty="0"/>
              <a:t> </a:t>
            </a:r>
            <a:r>
              <a:rPr lang="ru-RU" dirty="0" err="1"/>
              <a:t>оподатковуваного</a:t>
            </a:r>
            <a:r>
              <a:rPr lang="ru-RU" dirty="0"/>
              <a:t> доходу, </a:t>
            </a:r>
            <a:r>
              <a:rPr lang="ru-RU" dirty="0" err="1"/>
              <a:t>отримуваного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роботодавця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п.п</a:t>
            </a:r>
            <a:r>
              <a:rPr lang="ru-RU" dirty="0"/>
              <a:t>. 169.4.1 ПКУ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пільга</a:t>
            </a:r>
            <a:r>
              <a:rPr lang="ru-RU" dirty="0"/>
              <a:t> </a:t>
            </a:r>
            <a:r>
              <a:rPr lang="ru-RU" dirty="0" err="1">
                <a:solidFill>
                  <a:schemeClr val="bg1"/>
                </a:solidFill>
              </a:rPr>
              <a:t>застосовується</a:t>
            </a:r>
            <a:r>
              <a:rPr lang="ru-RU" dirty="0">
                <a:solidFill>
                  <a:schemeClr val="bg1"/>
                </a:solidFill>
              </a:rPr>
              <a:t> до доходу,</a:t>
            </a:r>
            <a:r>
              <a:rPr lang="ru-RU" dirty="0"/>
              <a:t> </a:t>
            </a:r>
            <a:r>
              <a:rPr lang="ru-RU" dirty="0" err="1"/>
              <a:t>нарахованого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звітного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 </a:t>
            </a:r>
            <a:r>
              <a:rPr lang="ru-RU" dirty="0">
                <a:solidFill>
                  <a:schemeClr val="bg1"/>
                </a:solidFill>
              </a:rPr>
              <a:t>як </a:t>
            </a:r>
            <a:r>
              <a:rPr lang="ru-RU" dirty="0" err="1">
                <a:solidFill>
                  <a:schemeClr val="bg1"/>
                </a:solidFill>
              </a:rPr>
              <a:t>заробітна</a:t>
            </a:r>
            <a:r>
              <a:rPr lang="ru-RU" dirty="0">
                <a:solidFill>
                  <a:schemeClr val="bg1"/>
                </a:solidFill>
              </a:rPr>
              <a:t> плата (</a:t>
            </a:r>
            <a:r>
              <a:rPr lang="ru-RU" dirty="0" err="1">
                <a:solidFill>
                  <a:schemeClr val="bg1"/>
                </a:solidFill>
              </a:rPr>
              <a:t>інші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прирівняні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неї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відповідно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законодавства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виплати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компенсації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винагороди</a:t>
            </a:r>
            <a:r>
              <a:rPr lang="ru-RU" dirty="0">
                <a:solidFill>
                  <a:schemeClr val="bg1"/>
                </a:solidFill>
              </a:rPr>
              <a:t>),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місячного</a:t>
            </a:r>
            <a:r>
              <a:rPr lang="ru-RU" dirty="0"/>
              <a:t> </a:t>
            </a:r>
            <a:r>
              <a:rPr lang="ru-RU" dirty="0" err="1"/>
              <a:t>прожиткового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, </a:t>
            </a:r>
            <a:r>
              <a:rPr lang="ru-RU" dirty="0" err="1"/>
              <a:t>діючого</a:t>
            </a:r>
            <a:r>
              <a:rPr lang="ru-RU" dirty="0"/>
              <a:t> для </a:t>
            </a:r>
            <a:r>
              <a:rPr lang="ru-RU" dirty="0" err="1"/>
              <a:t>працездатної</a:t>
            </a:r>
            <a:r>
              <a:rPr lang="ru-RU" dirty="0"/>
              <a:t> особи на 1 </a:t>
            </a:r>
            <a:r>
              <a:rPr lang="ru-RU" dirty="0" err="1"/>
              <a:t>січня</a:t>
            </a:r>
            <a:r>
              <a:rPr lang="ru-RU" dirty="0"/>
              <a:t> </a:t>
            </a:r>
            <a:r>
              <a:rPr lang="ru-RU" dirty="0" err="1"/>
              <a:t>звітного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року, </a:t>
            </a:r>
            <a:r>
              <a:rPr lang="ru-RU" dirty="0" err="1"/>
              <a:t>помноженого</a:t>
            </a:r>
            <a:r>
              <a:rPr lang="ru-RU" dirty="0"/>
              <a:t> на 1,4 та </a:t>
            </a:r>
            <a:r>
              <a:rPr lang="ru-RU" dirty="0" err="1"/>
              <a:t>округленого</a:t>
            </a:r>
            <a:r>
              <a:rPr lang="ru-RU" dirty="0"/>
              <a:t> до </a:t>
            </a:r>
            <a:r>
              <a:rPr lang="ru-RU" dirty="0" err="1"/>
              <a:t>найближчих</a:t>
            </a:r>
            <a:r>
              <a:rPr lang="ru-RU" dirty="0"/>
              <a:t> 10 </a:t>
            </a:r>
            <a:r>
              <a:rPr lang="ru-RU" dirty="0" err="1"/>
              <a:t>гривень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8466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697"/>
    </mc:Choice>
    <mc:Fallback>
      <p:transition spd="slow" advTm="15697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352</TotalTime>
  <Words>2701</Words>
  <Application>Microsoft Office PowerPoint</Application>
  <PresentationFormat>Широкоэкранный</PresentationFormat>
  <Paragraphs>118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Tw Cen MT</vt:lpstr>
      <vt:lpstr>Контур</vt:lpstr>
      <vt:lpstr>Бухгалтерський облік в управлінні бюджетними установами</vt:lpstr>
      <vt:lpstr>Метою вивчення навчальної дисципліни «Бухгалтерський облік в управлінні бюджетними установами» є систематизація знань з підготовки облікової інформації як основи для прийняття обґрунтованих управлінських рішень на всіх рівнях управління бюджетним підприємством.</vt:lpstr>
      <vt:lpstr>Лекція 1. ОБЛІКОВО-АНАЛІТИЧНА ІНФОРМАЦІЯ БЮДЖЕТНОЇ УСТАНОВИ ДЛЯ ПРИЙНЯТТЯ УПРАВЛІНСЬКИХ РІШЕНЬ</vt:lpstr>
      <vt:lpstr>Бухгалтерський облік як система представляє собою сукупність елементів певного змісту та форми, які пов’язані між собою та об’єднані регулярною взаємодією. Це система інформації про стан та рух ресурсів 3 підприємства, характер та результати господарської діяльності. бухгалтерський облік поділяють на фінансовий та управлінський.</vt:lpstr>
      <vt:lpstr>Лекція 2. БУХГАЛТЕРСЬКИЙ ОБЛІК ЗАРОБІТНОЇ ПЛАТИ БЮДЖЕТНОЇ УСТАНОВИ ДЛЯ ПРИЙНЯТТЯ УПРАВЛІНСЬКИХ РІШЕНЬ</vt:lpstr>
      <vt:lpstr>Основою організації оплати праці є тарифна система, яка включає тарифні сітки, тарифні ставки, схеми посадових окладів і тарифнокваліфікаційні характеристики.  За тарифної системи діють дві форми оплати праці працівників - почасова і відрядна, які включають ряд систем для різних організаційно-технічних умов 3 праці. </vt:lpstr>
      <vt:lpstr>Відпу́стка – це час відпочинку, який обчислюється в календарних днях і надається працівникам із збереженням місця роботи і заробітної плати.</vt:lpstr>
      <vt:lpstr>Єдиний внесок на загальнообов'язкове державне соціальне страхування (далі - ЄСВ) - консолідований страховий внесок, збір якого здійснюється до системи загальнообов'язкового державного соціального страхування в обов'язковому порядку та на регулярній основі з метою забезпечення захисту у випадках, передбачених законодавством.</vt:lpstr>
      <vt:lpstr>Лекція 3: БУХГАЛТЕРСЬКИЙ ОБЛІК БЮДЖЕТНОЇ УСТАНОВИ ДЛЯ ПРИЙНЯТТЯ СОЦІАЛЬНИХ РІШЕНЬ </vt:lpstr>
      <vt:lpstr>У 2020 році розмір заробітної плати «до нарахування», що дає право на податкову соціальну пільгу, становить 2940,00 грн. (тобто прожитковий мінімум на працездатну особу у розмірі 2102,00 грн. помножимо на 1,4).</vt:lpstr>
      <vt:lpstr>Головне про Податкову знижку: Якщо у родині троє чи більше дітей, то для обчислення граничного розміру заробітної плати треба 2 940 грн. помножити на кількість дітей.</vt:lpstr>
      <vt:lpstr>Для реалізації права на податкову знижку платнику податку необхідно заповнити та подати податкову декларацію про майновий стан і доходи (далі — податкова декларація) до 31 грудня року, що настає за звітним. Повний перелік витрат, на які платник податків має право зменшити свій загальний річний оподатковуваний дохід: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Бухгалтерський облік в управлінні бюджетними установами</dc:title>
  <dc:creator>Оренчак Алла</dc:creator>
  <cp:lastModifiedBy>Оренчак Алла</cp:lastModifiedBy>
  <cp:revision>22</cp:revision>
  <dcterms:created xsi:type="dcterms:W3CDTF">2020-11-12T19:32:37Z</dcterms:created>
  <dcterms:modified xsi:type="dcterms:W3CDTF">2020-11-13T19:40:37Z</dcterms:modified>
</cp:coreProperties>
</file>