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notesMasterIdLst>
    <p:notesMasterId r:id="rId22"/>
  </p:notesMasterIdLst>
  <p:sldSz cx="14630400" cy="8229600"/>
  <p:notesSz cx="8229600" cy="14630400"/>
  <p:embeddedFontLst>
    <p:embeddedFont>
      <p:font typeface="DM Sans Medium"/>
      <p:regular r:id="rId27"/>
    </p:embeddedFont>
    <p:embeddedFont>
      <p:font typeface="DM Sans Medium"/>
      <p:regular r:id="rId28"/>
    </p:embeddedFont>
    <p:embeddedFont>
      <p:font typeface="DM Sans Medium"/>
      <p:regular r:id="rId29"/>
    </p:embeddedFont>
    <p:embeddedFont>
      <p:font typeface="DM Sans Medium"/>
      <p:regular r:id="rId30"/>
    </p:embeddedFont>
    <p:embeddedFont>
      <p:font typeface="Inter"/>
      <p:regular r:id="rId31"/>
    </p:embeddedFont>
    <p:embeddedFont>
      <p:font typeface="Inter"/>
      <p:regular r:id="rId32"/>
    </p:embeddedFont>
    <p:embeddedFont>
      <p:font typeface="Inter"/>
      <p:regular r:id="rId33"/>
    </p:embeddedFont>
    <p:embeddedFont>
      <p:font typeface="Inter"/>
      <p:regular r:id="rId3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27" Type="http://schemas.openxmlformats.org/officeDocument/2006/relationships/font" Target="fonts/font1.fntdata"/><Relationship Id="rId28" Type="http://schemas.openxmlformats.org/officeDocument/2006/relationships/font" Target="fonts/font2.fntdata"/><Relationship Id="rId29" Type="http://schemas.openxmlformats.org/officeDocument/2006/relationships/font" Target="fonts/font3.fntdata"/><Relationship Id="rId30" Type="http://schemas.openxmlformats.org/officeDocument/2006/relationships/font" Target="fonts/font4.fntdata"/><Relationship Id="rId31" Type="http://schemas.openxmlformats.org/officeDocument/2006/relationships/font" Target="fonts/font5.fntdata"/><Relationship Id="rId32" Type="http://schemas.openxmlformats.org/officeDocument/2006/relationships/font" Target="fonts/font6.fntdata"/><Relationship Id="rId33" Type="http://schemas.openxmlformats.org/officeDocument/2006/relationships/font" Target="fonts/font7.fntdata"/><Relationship Id="rId3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svg"/><Relationship Id="rId3" Type="http://schemas.openxmlformats.org/officeDocument/2006/relationships/image" Target="../media/image-10-3.png"/><Relationship Id="rId4" Type="http://schemas.openxmlformats.org/officeDocument/2006/relationships/image" Target="../media/image-10-4.svg"/><Relationship Id="rId5" Type="http://schemas.openxmlformats.org/officeDocument/2006/relationships/image" Target="../media/image-10-5.png"/><Relationship Id="rId6" Type="http://schemas.openxmlformats.org/officeDocument/2006/relationships/image" Target="../media/image-10-6.svg"/><Relationship Id="rId7" Type="http://schemas.openxmlformats.org/officeDocument/2006/relationships/slideLayout" Target="../slideLayouts/slideLayout11.xml"/><Relationship Id="rId8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image" Target="../media/image-13-3.svg"/><Relationship Id="rId4" Type="http://schemas.openxmlformats.org/officeDocument/2006/relationships/image" Target="../media/image-13-4.png"/><Relationship Id="rId5" Type="http://schemas.openxmlformats.org/officeDocument/2006/relationships/image" Target="../media/image-13-5.png"/><Relationship Id="rId6" Type="http://schemas.openxmlformats.org/officeDocument/2006/relationships/image" Target="../media/image-13-6.svg"/><Relationship Id="rId7" Type="http://schemas.openxmlformats.org/officeDocument/2006/relationships/image" Target="../media/image-13-7.png"/><Relationship Id="rId8" Type="http://schemas.openxmlformats.org/officeDocument/2006/relationships/image" Target="../media/image-13-8.png"/><Relationship Id="rId9" Type="http://schemas.openxmlformats.org/officeDocument/2006/relationships/image" Target="../media/image-13-9.svg"/><Relationship Id="rId10" Type="http://schemas.openxmlformats.org/officeDocument/2006/relationships/slideLayout" Target="../slideLayouts/slideLayout14.xml"/><Relationship Id="rId11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image" Target="../media/image-17-2.png"/><Relationship Id="rId3" Type="http://schemas.openxmlformats.org/officeDocument/2006/relationships/image" Target="../media/image-17-3.svg"/><Relationship Id="rId4" Type="http://schemas.openxmlformats.org/officeDocument/2006/relationships/image" Target="../media/image-17-4.png"/><Relationship Id="rId5" Type="http://schemas.openxmlformats.org/officeDocument/2006/relationships/image" Target="../media/image-17-5.png"/><Relationship Id="rId6" Type="http://schemas.openxmlformats.org/officeDocument/2006/relationships/image" Target="../media/image-17-6.svg"/><Relationship Id="rId7" Type="http://schemas.openxmlformats.org/officeDocument/2006/relationships/image" Target="../media/image-17-7.png"/><Relationship Id="rId8" Type="http://schemas.openxmlformats.org/officeDocument/2006/relationships/image" Target="../media/image-17-8.png"/><Relationship Id="rId9" Type="http://schemas.openxmlformats.org/officeDocument/2006/relationships/image" Target="../media/image-17-9.svg"/><Relationship Id="rId10" Type="http://schemas.openxmlformats.org/officeDocument/2006/relationships/image" Target="../media/image-17-10.png"/><Relationship Id="rId11" Type="http://schemas.openxmlformats.org/officeDocument/2006/relationships/image" Target="../media/image-17-11.png"/><Relationship Id="rId12" Type="http://schemas.openxmlformats.org/officeDocument/2006/relationships/image" Target="../media/image-17-12.svg"/><Relationship Id="rId13" Type="http://schemas.openxmlformats.org/officeDocument/2006/relationships/image" Target="../media/image-17-13.png"/><Relationship Id="rId14" Type="http://schemas.openxmlformats.org/officeDocument/2006/relationships/image" Target="../media/image-17-14.png"/><Relationship Id="rId15" Type="http://schemas.openxmlformats.org/officeDocument/2006/relationships/image" Target="../media/image-17-15.svg"/><Relationship Id="rId16" Type="http://schemas.openxmlformats.org/officeDocument/2006/relationships/image" Target="../media/image-17-16.png"/><Relationship Id="rId17" Type="http://schemas.openxmlformats.org/officeDocument/2006/relationships/image" Target="../media/image-17-17.png"/><Relationship Id="rId18" Type="http://schemas.openxmlformats.org/officeDocument/2006/relationships/image" Target="../media/image-17-18.svg"/><Relationship Id="rId19" Type="http://schemas.openxmlformats.org/officeDocument/2006/relationships/slideLayout" Target="../slideLayouts/slideLayout18.xml"/><Relationship Id="rId20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slideLayout" Target="../slideLayouts/slideLayout19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svg"/><Relationship Id="rId3" Type="http://schemas.openxmlformats.org/officeDocument/2006/relationships/image" Target="../media/image-19-3.png"/><Relationship Id="rId4" Type="http://schemas.openxmlformats.org/officeDocument/2006/relationships/image" Target="../media/image-19-4.svg"/><Relationship Id="rId5" Type="http://schemas.openxmlformats.org/officeDocument/2006/relationships/image" Target="../media/image-19-5.png"/><Relationship Id="rId6" Type="http://schemas.openxmlformats.org/officeDocument/2006/relationships/image" Target="../media/image-19-6.svg"/><Relationship Id="rId7" Type="http://schemas.openxmlformats.org/officeDocument/2006/relationships/slideLayout" Target="../slideLayouts/slideLayout20.xml"/><Relationship Id="rId8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slideLayout" Target="../slideLayouts/slideLayout21.xml"/><Relationship Id="rId3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svg"/><Relationship Id="rId3" Type="http://schemas.openxmlformats.org/officeDocument/2006/relationships/image" Target="../media/image-3-3.png"/><Relationship Id="rId4" Type="http://schemas.openxmlformats.org/officeDocument/2006/relationships/image" Target="../media/image-3-4.svg"/><Relationship Id="rId5" Type="http://schemas.openxmlformats.org/officeDocument/2006/relationships/image" Target="../media/image-3-5.png"/><Relationship Id="rId6" Type="http://schemas.openxmlformats.org/officeDocument/2006/relationships/image" Target="../media/image-3-6.svg"/><Relationship Id="rId7" Type="http://schemas.openxmlformats.org/officeDocument/2006/relationships/slideLayout" Target="../slideLayouts/slideLayout4.xml"/><Relationship Id="rId8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8729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HR-менеджмент в умовах економіки знань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63069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Стратегічне управління талантами та інтелектуальним капіталом у сучасних організаціях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51459"/>
            <a:ext cx="5041940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Що дає курс студентам</a:t>
            </a:r>
            <a:endParaRPr lang="en-US" sz="35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3790" y="3172063"/>
            <a:ext cx="680442" cy="68044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135993"/>
            <a:ext cx="288452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Стратегічне бачення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4626412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Глибоке розуміння HR-менеджменту як стратегічної бізнес-функції, а не лише набору операційних завдань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35893" y="3172063"/>
            <a:ext cx="680442" cy="68044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41359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Рефлексія ролі HR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4626412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Усвідомлення ролі HR у формуванні інтелектуального капіталу як ключового активу організації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77995" y="3172063"/>
            <a:ext cx="680442" cy="68044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41359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Аналітичні підходи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4626412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Оволодіння методами вимірювання ефективності HR-функції через сучасні аналітичні інструменти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75435"/>
            <a:ext cx="6117788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Ключові знання та навички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2596039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DM Sans Light" pitchFamily="34" charset="0"/>
                <a:ea typeface="DM Sans Light" pitchFamily="34" charset="-122"/>
                <a:cs typeface="DM Sans Light" pitchFamily="34" charset="-120"/>
              </a:rPr>
              <a:t>01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2951083"/>
            <a:ext cx="6407944" cy="30480"/>
          </a:xfrm>
          <a:prstGeom prst="rect">
            <a:avLst/>
          </a:prstGeom>
          <a:solidFill>
            <a:srgbClr val="28282F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312539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Базові концепції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93790" y="3615809"/>
            <a:ext cx="640794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Засвоєння ключових понять управління знаннями, розвитку талантів, HR-аналітики та бренду роботодавця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428548" y="2596039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DM Sans Light" pitchFamily="34" charset="0"/>
                <a:ea typeface="DM Sans Light" pitchFamily="34" charset="-122"/>
                <a:cs typeface="DM Sans Light" pitchFamily="34" charset="-120"/>
              </a:rPr>
              <a:t>02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7428548" y="2951083"/>
            <a:ext cx="6408063" cy="30480"/>
          </a:xfrm>
          <a:prstGeom prst="rect">
            <a:avLst/>
          </a:prstGeom>
          <a:solidFill>
            <a:srgbClr val="28282F"/>
          </a:solidFill>
          <a:ln/>
        </p:spPr>
      </p:sp>
      <p:sp>
        <p:nvSpPr>
          <p:cNvPr id="9" name="Text 7"/>
          <p:cNvSpPr/>
          <p:nvPr/>
        </p:nvSpPr>
        <p:spPr>
          <a:xfrm>
            <a:off x="7428548" y="312539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Стратегічні моделі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428548" y="3615809"/>
            <a:ext cx="64080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Застосування стратегічних HR-моделей та методів для вирішення складних управлінських дилем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93790" y="4738449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DM Sans Light" pitchFamily="34" charset="0"/>
                <a:ea typeface="DM Sans Light" pitchFamily="34" charset="-122"/>
                <a:cs typeface="DM Sans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793790" y="5093494"/>
            <a:ext cx="6407944" cy="30480"/>
          </a:xfrm>
          <a:prstGeom prst="rect">
            <a:avLst/>
          </a:prstGeom>
          <a:solidFill>
            <a:srgbClr val="28282F"/>
          </a:solidFill>
          <a:ln/>
        </p:spPr>
      </p:sp>
      <p:sp>
        <p:nvSpPr>
          <p:cNvPr id="13" name="Text 11"/>
          <p:cNvSpPr/>
          <p:nvPr/>
        </p:nvSpPr>
        <p:spPr>
          <a:xfrm>
            <a:off x="793790" y="52678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HR-стратегія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93790" y="5758220"/>
            <a:ext cx="640794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Формування власної HR-стратегії при аналізі нагальних бізнес-проблем організації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7428548" y="4738449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DM Sans Light" pitchFamily="34" charset="0"/>
                <a:ea typeface="DM Sans Light" pitchFamily="34" charset="-122"/>
                <a:cs typeface="DM Sans Light" pitchFamily="34" charset="-120"/>
              </a:rPr>
              <a:t>04</a:t>
            </a:r>
            <a:endParaRPr lang="en-US" sz="1750" dirty="0"/>
          </a:p>
        </p:txBody>
      </p:sp>
      <p:sp>
        <p:nvSpPr>
          <p:cNvPr id="16" name="Shape 14"/>
          <p:cNvSpPr/>
          <p:nvPr/>
        </p:nvSpPr>
        <p:spPr>
          <a:xfrm>
            <a:off x="7428548" y="5093494"/>
            <a:ext cx="6408063" cy="30480"/>
          </a:xfrm>
          <a:prstGeom prst="rect">
            <a:avLst/>
          </a:prstGeom>
          <a:solidFill>
            <a:srgbClr val="28282F"/>
          </a:solidFill>
          <a:ln/>
        </p:spPr>
      </p:sp>
      <p:sp>
        <p:nvSpPr>
          <p:cNvPr id="17" name="Text 15"/>
          <p:cNvSpPr/>
          <p:nvPr/>
        </p:nvSpPr>
        <p:spPr>
          <a:xfrm>
            <a:off x="7428548" y="5267801"/>
            <a:ext cx="33562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Інноваційний потенціал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7428548" y="5758220"/>
            <a:ext cx="64080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Використання аналітичного, системного та інноваційного потенціалу HR для вирішення практичних проблем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54975"/>
            <a:ext cx="679692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Інтелектуальний капітал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1803916"/>
            <a:ext cx="7556421" cy="56707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1150"/>
              </a:lnSpc>
              <a:buNone/>
            </a:pPr>
            <a:r>
              <a:rPr lang="en-US" sz="89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Ключовий актив економіки знань</a:t>
            </a:r>
            <a:endParaRPr lang="en-US" sz="89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21951"/>
            <a:ext cx="6485692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Три виміри HR-менеджменту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1743789" y="38354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Ціннісні орієнтири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325898"/>
            <a:ext cx="37852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Цінності, які лежать в основі корпоративної культури та визначають поведінку організації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342555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47717" y="4455200"/>
            <a:ext cx="339328" cy="33932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69986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Аналітичні підходи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190280"/>
            <a:ext cx="3898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Методи вимірювання ефективності HR через дані, метрики та бізнес-аналітику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342555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44326" y="3071574"/>
            <a:ext cx="339328" cy="33932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333881"/>
            <a:ext cx="339709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Інтелектуальний капітал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824299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Роль HR у формуванні та розвитку ключового активу організації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342555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44326" y="5838825"/>
            <a:ext cx="339328" cy="33932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4117" y="435412"/>
            <a:ext cx="3437096" cy="3958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Виклики сучасного HR</a:t>
            </a:r>
            <a:endParaRPr lang="en-US" sz="2450" dirty="0"/>
          </a:p>
        </p:txBody>
      </p:sp>
      <p:sp>
        <p:nvSpPr>
          <p:cNvPr id="3" name="Text 1"/>
          <p:cNvSpPr/>
          <p:nvPr/>
        </p:nvSpPr>
        <p:spPr>
          <a:xfrm>
            <a:off x="554117" y="1226939"/>
            <a:ext cx="1979057" cy="2472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Цифровізація</a:t>
            </a:r>
            <a:endParaRPr lang="en-US" sz="15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4117" y="1652349"/>
            <a:ext cx="6567964" cy="656796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54117" y="8398431"/>
            <a:ext cx="6567964" cy="5067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Впровадження e-HRM систем, автоматизація процесів та використання штучного інтелекту в управлінні персоналом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7515939" y="1226939"/>
            <a:ext cx="1979057" cy="2472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Глобалізація</a:t>
            </a:r>
            <a:endParaRPr lang="en-US" sz="15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5939" y="1652349"/>
            <a:ext cx="6567964" cy="656796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515939" y="8398431"/>
            <a:ext cx="6567964" cy="5067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Управління розподіленими командами, культурна різноманітність та міжнародні HR-практики</a:t>
            </a:r>
            <a:endParaRPr lang="en-US"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2828" y="567928"/>
            <a:ext cx="4130993" cy="5163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050"/>
              </a:lnSpc>
              <a:buNone/>
            </a:pPr>
            <a:r>
              <a:rPr lang="en-US" sz="32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HR-аналітика в дії</a:t>
            </a:r>
            <a:endParaRPr lang="en-US" sz="3250" dirty="0"/>
          </a:p>
        </p:txBody>
      </p:sp>
      <p:sp>
        <p:nvSpPr>
          <p:cNvPr id="3" name="Shape 1"/>
          <p:cNvSpPr/>
          <p:nvPr/>
        </p:nvSpPr>
        <p:spPr>
          <a:xfrm>
            <a:off x="7303770" y="1497330"/>
            <a:ext cx="22860" cy="6167199"/>
          </a:xfrm>
          <a:prstGeom prst="roundRect">
            <a:avLst>
              <a:gd name="adj" fmla="val 135535"/>
            </a:avLst>
          </a:prstGeom>
          <a:solidFill>
            <a:srgbClr val="D3D1C9"/>
          </a:solidFill>
          <a:ln/>
        </p:spPr>
      </p:sp>
      <p:sp>
        <p:nvSpPr>
          <p:cNvPr id="4" name="Shape 2"/>
          <p:cNvSpPr/>
          <p:nvPr/>
        </p:nvSpPr>
        <p:spPr>
          <a:xfrm>
            <a:off x="6486108" y="1718191"/>
            <a:ext cx="619601" cy="22860"/>
          </a:xfrm>
          <a:prstGeom prst="roundRect">
            <a:avLst>
              <a:gd name="adj" fmla="val 135535"/>
            </a:avLst>
          </a:prstGeom>
          <a:solidFill>
            <a:srgbClr val="D3D1C9"/>
          </a:solidFill>
          <a:ln/>
        </p:spPr>
      </p:sp>
      <p:sp>
        <p:nvSpPr>
          <p:cNvPr id="5" name="Shape 3"/>
          <p:cNvSpPr/>
          <p:nvPr/>
        </p:nvSpPr>
        <p:spPr>
          <a:xfrm>
            <a:off x="7082850" y="1497330"/>
            <a:ext cx="464701" cy="464701"/>
          </a:xfrm>
          <a:prstGeom prst="roundRect">
            <a:avLst>
              <a:gd name="adj" fmla="val 6667"/>
            </a:avLst>
          </a:prstGeom>
          <a:solidFill>
            <a:srgbClr val="EDEBE3"/>
          </a:solidFill>
          <a:ln/>
        </p:spPr>
      </p:sp>
      <p:sp>
        <p:nvSpPr>
          <p:cNvPr id="6" name="Text 4"/>
          <p:cNvSpPr/>
          <p:nvPr/>
        </p:nvSpPr>
        <p:spPr>
          <a:xfrm>
            <a:off x="7160240" y="1536025"/>
            <a:ext cx="309801" cy="3871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24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1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3700582" y="1568291"/>
            <a:ext cx="2581870" cy="322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Збір даних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722828" y="2014895"/>
            <a:ext cx="5559623" cy="6610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Систематизація HR-метрик та показників ефективності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7524690" y="2957393"/>
            <a:ext cx="619601" cy="22860"/>
          </a:xfrm>
          <a:prstGeom prst="roundRect">
            <a:avLst>
              <a:gd name="adj" fmla="val 135535"/>
            </a:avLst>
          </a:prstGeom>
          <a:solidFill>
            <a:srgbClr val="D3D1C9"/>
          </a:solidFill>
          <a:ln/>
        </p:spPr>
      </p:sp>
      <p:sp>
        <p:nvSpPr>
          <p:cNvPr id="10" name="Shape 8"/>
          <p:cNvSpPr/>
          <p:nvPr/>
        </p:nvSpPr>
        <p:spPr>
          <a:xfrm>
            <a:off x="7082850" y="2736533"/>
            <a:ext cx="464701" cy="464701"/>
          </a:xfrm>
          <a:prstGeom prst="roundRect">
            <a:avLst>
              <a:gd name="adj" fmla="val 6667"/>
            </a:avLst>
          </a:prstGeom>
          <a:solidFill>
            <a:srgbClr val="EDEBE3"/>
          </a:solidFill>
          <a:ln/>
        </p:spPr>
      </p:sp>
      <p:sp>
        <p:nvSpPr>
          <p:cNvPr id="11" name="Text 9"/>
          <p:cNvSpPr/>
          <p:nvPr/>
        </p:nvSpPr>
        <p:spPr>
          <a:xfrm>
            <a:off x="7160240" y="2775228"/>
            <a:ext cx="309801" cy="3871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24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2</a:t>
            </a:r>
            <a:endParaRPr lang="en-US" sz="2400" dirty="0"/>
          </a:p>
        </p:txBody>
      </p:sp>
      <p:sp>
        <p:nvSpPr>
          <p:cNvPr id="12" name="Text 10"/>
          <p:cNvSpPr/>
          <p:nvPr/>
        </p:nvSpPr>
        <p:spPr>
          <a:xfrm>
            <a:off x="8347948" y="2807494"/>
            <a:ext cx="2581870" cy="322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Аналіз</a:t>
            </a:r>
            <a:endParaRPr lang="en-US" sz="2000" dirty="0"/>
          </a:p>
        </p:txBody>
      </p:sp>
      <p:sp>
        <p:nvSpPr>
          <p:cNvPr id="13" name="Text 11"/>
          <p:cNvSpPr/>
          <p:nvPr/>
        </p:nvSpPr>
        <p:spPr>
          <a:xfrm>
            <a:off x="8347948" y="3254097"/>
            <a:ext cx="5559623" cy="6610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Виявлення трендів та закономірностей у даних про персонал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6486108" y="4025503"/>
            <a:ext cx="619601" cy="22860"/>
          </a:xfrm>
          <a:prstGeom prst="roundRect">
            <a:avLst>
              <a:gd name="adj" fmla="val 135535"/>
            </a:avLst>
          </a:prstGeom>
          <a:solidFill>
            <a:srgbClr val="D3D1C9"/>
          </a:solidFill>
          <a:ln/>
        </p:spPr>
      </p:sp>
      <p:sp>
        <p:nvSpPr>
          <p:cNvPr id="15" name="Shape 13"/>
          <p:cNvSpPr/>
          <p:nvPr/>
        </p:nvSpPr>
        <p:spPr>
          <a:xfrm>
            <a:off x="7082850" y="3804642"/>
            <a:ext cx="464701" cy="464701"/>
          </a:xfrm>
          <a:prstGeom prst="roundRect">
            <a:avLst>
              <a:gd name="adj" fmla="val 6667"/>
            </a:avLst>
          </a:prstGeom>
          <a:solidFill>
            <a:srgbClr val="EDEBE3"/>
          </a:solidFill>
          <a:ln/>
        </p:spPr>
      </p:sp>
      <p:sp>
        <p:nvSpPr>
          <p:cNvPr id="16" name="Text 14"/>
          <p:cNvSpPr/>
          <p:nvPr/>
        </p:nvSpPr>
        <p:spPr>
          <a:xfrm>
            <a:off x="7160240" y="3843337"/>
            <a:ext cx="309801" cy="3871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24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3</a:t>
            </a:r>
            <a:endParaRPr lang="en-US" sz="2400" dirty="0"/>
          </a:p>
        </p:txBody>
      </p:sp>
      <p:sp>
        <p:nvSpPr>
          <p:cNvPr id="17" name="Text 15"/>
          <p:cNvSpPr/>
          <p:nvPr/>
        </p:nvSpPr>
        <p:spPr>
          <a:xfrm>
            <a:off x="3700582" y="3875603"/>
            <a:ext cx="2581870" cy="322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Інсайти</a:t>
            </a:r>
            <a:endParaRPr lang="en-US" sz="2000" dirty="0"/>
          </a:p>
        </p:txBody>
      </p:sp>
      <p:sp>
        <p:nvSpPr>
          <p:cNvPr id="18" name="Text 16"/>
          <p:cNvSpPr/>
          <p:nvPr/>
        </p:nvSpPr>
        <p:spPr>
          <a:xfrm>
            <a:off x="722828" y="4322207"/>
            <a:ext cx="5559623" cy="6610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Формування стратегічних висновків для прийняття рішень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7524690" y="5093732"/>
            <a:ext cx="619601" cy="22860"/>
          </a:xfrm>
          <a:prstGeom prst="roundRect">
            <a:avLst>
              <a:gd name="adj" fmla="val 135535"/>
            </a:avLst>
          </a:prstGeom>
          <a:solidFill>
            <a:srgbClr val="D3D1C9"/>
          </a:solidFill>
          <a:ln/>
        </p:spPr>
      </p:sp>
      <p:sp>
        <p:nvSpPr>
          <p:cNvPr id="20" name="Shape 18"/>
          <p:cNvSpPr/>
          <p:nvPr/>
        </p:nvSpPr>
        <p:spPr>
          <a:xfrm>
            <a:off x="7082850" y="4872871"/>
            <a:ext cx="464701" cy="464701"/>
          </a:xfrm>
          <a:prstGeom prst="roundRect">
            <a:avLst>
              <a:gd name="adj" fmla="val 6667"/>
            </a:avLst>
          </a:prstGeom>
          <a:solidFill>
            <a:srgbClr val="EDEBE3"/>
          </a:solidFill>
          <a:ln/>
        </p:spPr>
      </p:sp>
      <p:sp>
        <p:nvSpPr>
          <p:cNvPr id="21" name="Text 19"/>
          <p:cNvSpPr/>
          <p:nvPr/>
        </p:nvSpPr>
        <p:spPr>
          <a:xfrm>
            <a:off x="7160240" y="4911566"/>
            <a:ext cx="309801" cy="3871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24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4</a:t>
            </a:r>
            <a:endParaRPr lang="en-US" sz="2400" dirty="0"/>
          </a:p>
        </p:txBody>
      </p:sp>
      <p:sp>
        <p:nvSpPr>
          <p:cNvPr id="22" name="Text 20"/>
          <p:cNvSpPr/>
          <p:nvPr/>
        </p:nvSpPr>
        <p:spPr>
          <a:xfrm>
            <a:off x="8347948" y="4943832"/>
            <a:ext cx="2581870" cy="322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Дії</a:t>
            </a:r>
            <a:endParaRPr lang="en-US" sz="2000" dirty="0"/>
          </a:p>
        </p:txBody>
      </p:sp>
      <p:sp>
        <p:nvSpPr>
          <p:cNvPr id="23" name="Text 21"/>
          <p:cNvSpPr/>
          <p:nvPr/>
        </p:nvSpPr>
        <p:spPr>
          <a:xfrm>
            <a:off x="8347948" y="5390436"/>
            <a:ext cx="5559623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Впровадження змін на основі аналітичних висновків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6486108" y="6161961"/>
            <a:ext cx="619601" cy="22860"/>
          </a:xfrm>
          <a:prstGeom prst="roundRect">
            <a:avLst>
              <a:gd name="adj" fmla="val 135535"/>
            </a:avLst>
          </a:prstGeom>
          <a:solidFill>
            <a:srgbClr val="D3D1C9"/>
          </a:solidFill>
          <a:ln/>
        </p:spPr>
      </p:sp>
      <p:sp>
        <p:nvSpPr>
          <p:cNvPr id="25" name="Shape 23"/>
          <p:cNvSpPr/>
          <p:nvPr/>
        </p:nvSpPr>
        <p:spPr>
          <a:xfrm>
            <a:off x="7082850" y="5941100"/>
            <a:ext cx="464701" cy="464701"/>
          </a:xfrm>
          <a:prstGeom prst="roundRect">
            <a:avLst>
              <a:gd name="adj" fmla="val 6667"/>
            </a:avLst>
          </a:prstGeom>
          <a:solidFill>
            <a:srgbClr val="EDEBE3"/>
          </a:solidFill>
          <a:ln/>
        </p:spPr>
      </p:sp>
      <p:sp>
        <p:nvSpPr>
          <p:cNvPr id="26" name="Text 24"/>
          <p:cNvSpPr/>
          <p:nvPr/>
        </p:nvSpPr>
        <p:spPr>
          <a:xfrm>
            <a:off x="7160240" y="5979795"/>
            <a:ext cx="309801" cy="3871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24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5</a:t>
            </a:r>
            <a:endParaRPr lang="en-US" sz="2400" dirty="0"/>
          </a:p>
        </p:txBody>
      </p:sp>
      <p:sp>
        <p:nvSpPr>
          <p:cNvPr id="27" name="Text 25"/>
          <p:cNvSpPr/>
          <p:nvPr/>
        </p:nvSpPr>
        <p:spPr>
          <a:xfrm>
            <a:off x="3700582" y="6012061"/>
            <a:ext cx="2581870" cy="322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Вимірювання</a:t>
            </a:r>
            <a:endParaRPr lang="en-US" sz="2000" dirty="0"/>
          </a:p>
        </p:txBody>
      </p:sp>
      <p:sp>
        <p:nvSpPr>
          <p:cNvPr id="28" name="Text 26"/>
          <p:cNvSpPr/>
          <p:nvPr/>
        </p:nvSpPr>
        <p:spPr>
          <a:xfrm>
            <a:off x="722828" y="6458664"/>
            <a:ext cx="5559623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Оцінка ефективності впроваджених рішень</a:t>
            </a:r>
            <a:endParaRPr lang="en-US" sz="1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70622"/>
            <a:ext cx="75564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Корпоративна культура інновацій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6280190" y="2644735"/>
            <a:ext cx="3664744" cy="2456617"/>
          </a:xfrm>
          <a:prstGeom prst="roundRect">
            <a:avLst>
              <a:gd name="adj" fmla="val 1385"/>
            </a:avLst>
          </a:prstGeom>
          <a:solidFill>
            <a:srgbClr val="F9F8F5"/>
          </a:solidFill>
          <a:ln w="30480">
            <a:solidFill>
              <a:srgbClr val="D3D1C9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37484" y="29020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Відкритість до змін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37484" y="3392448"/>
            <a:ext cx="315015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Формування середовища, що заохочує експерименти та сприймає невдачі як можливості для навчання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748" y="2644735"/>
            <a:ext cx="3664863" cy="2456617"/>
          </a:xfrm>
          <a:prstGeom prst="roundRect">
            <a:avLst>
              <a:gd name="adj" fmla="val 1385"/>
            </a:avLst>
          </a:prstGeom>
          <a:solidFill>
            <a:srgbClr val="F9F8F5"/>
          </a:solidFill>
          <a:ln w="30480">
            <a:solidFill>
              <a:srgbClr val="D3D1C9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29042" y="29020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Обмін знаннями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429042" y="3392448"/>
            <a:ext cx="315027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Створення систем та платформ для ефективного обміну досвідом і знаннями між співробітниками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5328166"/>
            <a:ext cx="7556421" cy="1730812"/>
          </a:xfrm>
          <a:prstGeom prst="roundRect">
            <a:avLst>
              <a:gd name="adj" fmla="val 1966"/>
            </a:avLst>
          </a:prstGeom>
          <a:solidFill>
            <a:srgbClr val="F9F8F5"/>
          </a:solidFill>
          <a:ln w="30480">
            <a:solidFill>
              <a:srgbClr val="D3D1C9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37484" y="5585460"/>
            <a:ext cx="312908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Інноваційне мислення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37484" y="6075878"/>
            <a:ext cx="704183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Розвиток креативності та критичного мислення як основи для генерації нових ідей</a:t>
            </a:r>
            <a:endParaRPr lang="en-US" sz="17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21951"/>
            <a:ext cx="8563213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Взаємозв'язок з іншими дисциплінами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1646277" y="2930843"/>
            <a:ext cx="338637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Методологія досліджень</a:t>
            </a:r>
            <a:endParaRPr lang="en-US" sz="22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342555"/>
            <a:ext cx="4564975" cy="4564975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67845" y="3447455"/>
            <a:ext cx="318968" cy="31896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597628" y="2753678"/>
            <a:ext cx="423898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Інформаційно-аналітичне забезпечення</a:t>
            </a:r>
            <a:endParaRPr lang="en-US" sz="22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342555"/>
            <a:ext cx="4564975" cy="4564975"/>
          </a:xfrm>
          <a:prstGeom prst="rect">
            <a:avLst/>
          </a:prstGeom>
        </p:spPr>
      </p:pic>
      <p:pic>
        <p:nvPicPr>
          <p:cNvPr id="8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43230" y="3447455"/>
            <a:ext cx="318968" cy="318968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10051256" y="4624983"/>
            <a:ext cx="347352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Менеджмент організацій</a:t>
            </a:r>
            <a:endParaRPr lang="en-US" sz="2200" dirty="0"/>
          </a:p>
        </p:txBody>
      </p:sp>
      <p:pic>
        <p:nvPicPr>
          <p:cNvPr id="10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342555"/>
            <a:ext cx="4564975" cy="4564975"/>
          </a:xfrm>
          <a:prstGeom prst="rect">
            <a:avLst/>
          </a:prstGeom>
        </p:spPr>
      </p:pic>
      <p:pic>
        <p:nvPicPr>
          <p:cNvPr id="11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31041" y="4465439"/>
            <a:ext cx="318968" cy="318968"/>
          </a:xfrm>
          <a:prstGeom prst="rect">
            <a:avLst/>
          </a:prstGeom>
        </p:spPr>
      </p:pic>
      <p:sp>
        <p:nvSpPr>
          <p:cNvPr id="12" name="Text 4"/>
          <p:cNvSpPr/>
          <p:nvPr/>
        </p:nvSpPr>
        <p:spPr>
          <a:xfrm>
            <a:off x="9597628" y="61419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Бізнес-процеси</a:t>
            </a:r>
            <a:endParaRPr lang="en-US" sz="2200" dirty="0"/>
          </a:p>
        </p:txBody>
      </p:sp>
      <p:pic>
        <p:nvPicPr>
          <p:cNvPr id="13" name="Image 6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2653" y="2342555"/>
            <a:ext cx="4564975" cy="4564975"/>
          </a:xfrm>
          <a:prstGeom prst="rect">
            <a:avLst/>
          </a:prstGeom>
        </p:spPr>
      </p:pic>
      <p:pic>
        <p:nvPicPr>
          <p:cNvPr id="14" name="Image 7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743230" y="5483423"/>
            <a:ext cx="318968" cy="318968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1882021" y="6141958"/>
            <a:ext cx="315063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Управління проєктами</a:t>
            </a:r>
            <a:endParaRPr lang="en-US" sz="2200" dirty="0"/>
          </a:p>
        </p:txBody>
      </p:sp>
      <p:pic>
        <p:nvPicPr>
          <p:cNvPr id="16" name="Image 8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32653" y="2342555"/>
            <a:ext cx="4564975" cy="4564975"/>
          </a:xfrm>
          <a:prstGeom prst="rect">
            <a:avLst/>
          </a:prstGeom>
        </p:spPr>
      </p:pic>
      <p:pic>
        <p:nvPicPr>
          <p:cNvPr id="17" name="Image 9" descr="preencoded.png">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567845" y="5483423"/>
            <a:ext cx="318968" cy="318968"/>
          </a:xfrm>
          <a:prstGeom prst="rect">
            <a:avLst/>
          </a:prstGeom>
        </p:spPr>
      </p:pic>
      <p:sp>
        <p:nvSpPr>
          <p:cNvPr id="18" name="Text 6"/>
          <p:cNvSpPr/>
          <p:nvPr/>
        </p:nvSpPr>
        <p:spPr>
          <a:xfrm>
            <a:off x="1462088" y="4624983"/>
            <a:ext cx="311693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Кваліфікаційна робота</a:t>
            </a:r>
            <a:endParaRPr lang="en-US" sz="2200" dirty="0"/>
          </a:p>
        </p:txBody>
      </p:sp>
      <p:pic>
        <p:nvPicPr>
          <p:cNvPr id="19" name="Image 10" descr="preencoded.png">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32653" y="2342555"/>
            <a:ext cx="4564975" cy="4564975"/>
          </a:xfrm>
          <a:prstGeom prst="rect">
            <a:avLst/>
          </a:prstGeom>
        </p:spPr>
      </p:pic>
      <p:pic>
        <p:nvPicPr>
          <p:cNvPr id="20" name="Image 11" descr="preencoded.png">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980033" y="4465439"/>
            <a:ext cx="318968" cy="3189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3573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Бренд роботодавця</a:t>
            </a:r>
            <a:endParaRPr lang="en-US" sz="35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125861"/>
            <a:ext cx="4885015" cy="488501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39828" y="2097524"/>
            <a:ext cx="325147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Стратегічна важливість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6239828" y="2678668"/>
            <a:ext cx="760428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Побудова привабливого бренду роботодавця стає критичним фактором у залученні та утриманні найкращих талантів.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39828" y="3608546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Формування унікальної цінності пропозиції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39828" y="4050744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Комунікація корпоративних цінностей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239828" y="4492942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Створення позитивного досвіду кандидатів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6239828" y="4935141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Репутація як роботодавця вибору</a:t>
            </a:r>
            <a:endParaRPr lang="en-US" sz="17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26168"/>
            <a:ext cx="5367218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Ваш шлях до успіху в HR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1133951" y="3654028"/>
            <a:ext cx="3856077" cy="226814"/>
          </a:xfrm>
          <a:prstGeom prst="roundRect">
            <a:avLst>
              <a:gd name="adj" fmla="val 15001"/>
            </a:avLst>
          </a:prstGeom>
          <a:solidFill>
            <a:srgbClr val="EDEBE3"/>
          </a:solidFill>
          <a:ln/>
        </p:spPr>
      </p:sp>
      <p:sp>
        <p:nvSpPr>
          <p:cNvPr id="4" name="Shape 2"/>
          <p:cNvSpPr/>
          <p:nvPr/>
        </p:nvSpPr>
        <p:spPr>
          <a:xfrm>
            <a:off x="793790" y="3427155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EDEBE3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63930" y="3597295"/>
            <a:ext cx="340162" cy="34016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0604" y="433447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Теоретична база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0604" y="4824889"/>
            <a:ext cx="37427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Засвоєння фундаментальних концепцій стратегічного HR-менеджменту та економіки знань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557123" y="3313748"/>
            <a:ext cx="3856077" cy="226814"/>
          </a:xfrm>
          <a:prstGeom prst="roundRect">
            <a:avLst>
              <a:gd name="adj" fmla="val 15001"/>
            </a:avLst>
          </a:prstGeom>
          <a:solidFill>
            <a:srgbClr val="EDEBE3"/>
          </a:solidFill>
          <a:ln/>
        </p:spPr>
      </p:sp>
      <p:sp>
        <p:nvSpPr>
          <p:cNvPr id="9" name="Shape 6"/>
          <p:cNvSpPr/>
          <p:nvPr/>
        </p:nvSpPr>
        <p:spPr>
          <a:xfrm>
            <a:off x="5216962" y="3086874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EDEBE3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87102" y="3257014"/>
            <a:ext cx="340162" cy="340162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43776" y="3994190"/>
            <a:ext cx="318754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Практичні інструменти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43776" y="4484608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Оволодіння сучасними HR-технологіями, аналітикою та методами управління талантами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980295" y="2973586"/>
            <a:ext cx="3856077" cy="226814"/>
          </a:xfrm>
          <a:prstGeom prst="roundRect">
            <a:avLst>
              <a:gd name="adj" fmla="val 15001"/>
            </a:avLst>
          </a:prstGeom>
          <a:solidFill>
            <a:srgbClr val="EDEBE3"/>
          </a:solidFill>
          <a:ln/>
        </p:spPr>
      </p:sp>
      <p:sp>
        <p:nvSpPr>
          <p:cNvPr id="14" name="Shape 10"/>
          <p:cNvSpPr/>
          <p:nvPr/>
        </p:nvSpPr>
        <p:spPr>
          <a:xfrm>
            <a:off x="9640133" y="2746712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EDEBE3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10274" y="2916853"/>
            <a:ext cx="340162" cy="340162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66948" y="3654028"/>
            <a:ext cx="301883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Професійне майбутнє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66948" y="4144447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Готовність до стратегічної HR-ролі в умовах динамічного бізнес-середовища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19253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Мета дисципліни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241477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Засвоєння специфіки управління людськими ресурсами в контексті пріоритетності інтелектуального капіталу, оволодіння сучасними HR-технологіями та формування стратегічного мислення щодо розвитку та утримання талантів.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4948238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Дисципліна спрямована на формування глибокого розуміння системи методів управління знаннями в організації та їх практичного застосування у професійній діяльності.</a:t>
            </a:r>
            <a:endParaRPr lang="en-US" sz="1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389834"/>
            <a:ext cx="1112579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Готові стати HR-лідерами майбутнього?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1133951" y="5693926"/>
            <a:ext cx="127026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HR-менеджмент в економіці знань — це не просто професія, а стратегічна місія з формування конкурентних переваг через розвиток найцінніших активів організації: людей та їхні знання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5438775"/>
            <a:ext cx="30480" cy="1236107"/>
          </a:xfrm>
          <a:prstGeom prst="rect">
            <a:avLst/>
          </a:prstGeom>
          <a:solidFill>
            <a:srgbClr val="28282F"/>
          </a:solidFill>
          <a:ln/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71531"/>
            <a:ext cx="5320070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Ключові завдання курсу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93790" y="2792135"/>
            <a:ext cx="4196358" cy="3665815"/>
          </a:xfrm>
          <a:prstGeom prst="roundRect">
            <a:avLst>
              <a:gd name="adj" fmla="val 928"/>
            </a:avLst>
          </a:prstGeom>
          <a:solidFill>
            <a:srgbClr val="EDEBE3"/>
          </a:solidFill>
          <a:ln/>
        </p:spPr>
      </p:sp>
      <p:sp>
        <p:nvSpPr>
          <p:cNvPr id="4" name="Shape 2"/>
          <p:cNvSpPr/>
          <p:nvPr/>
        </p:nvSpPr>
        <p:spPr>
          <a:xfrm>
            <a:off x="1020604" y="3018949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28282F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07770" y="3205996"/>
            <a:ext cx="306110" cy="30611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0604" y="39262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Парадигма HR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0604" y="4416623"/>
            <a:ext cx="37427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Зрозуміти сучасну парадигму HR-менеджменту як ключового фактора створення конкурентних переваг в економіці знань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2792135"/>
            <a:ext cx="4196358" cy="3665815"/>
          </a:xfrm>
          <a:prstGeom prst="roundRect">
            <a:avLst>
              <a:gd name="adj" fmla="val 928"/>
            </a:avLst>
          </a:prstGeom>
          <a:solidFill>
            <a:srgbClr val="EDEBE3"/>
          </a:solidFill>
          <a:ln/>
        </p:spPr>
      </p:sp>
      <p:sp>
        <p:nvSpPr>
          <p:cNvPr id="9" name="Shape 6"/>
          <p:cNvSpPr/>
          <p:nvPr/>
        </p:nvSpPr>
        <p:spPr>
          <a:xfrm>
            <a:off x="5443776" y="3018949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28282F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0942" y="3205996"/>
            <a:ext cx="306110" cy="30611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43776" y="39262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Стратегічна роль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43776" y="4416623"/>
            <a:ext cx="37427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Формування рефлексії щодо стратегічної ролі HR в управлінні інтелектуальним капіталом та корпоративною культурою інновацій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640133" y="2792135"/>
            <a:ext cx="4196358" cy="3665815"/>
          </a:xfrm>
          <a:prstGeom prst="roundRect">
            <a:avLst>
              <a:gd name="adj" fmla="val 928"/>
            </a:avLst>
          </a:prstGeom>
          <a:solidFill>
            <a:srgbClr val="EDEBE3"/>
          </a:solidFill>
          <a:ln/>
        </p:spPr>
      </p:sp>
      <p:sp>
        <p:nvSpPr>
          <p:cNvPr id="14" name="Shape 10"/>
          <p:cNvSpPr/>
          <p:nvPr/>
        </p:nvSpPr>
        <p:spPr>
          <a:xfrm>
            <a:off x="9866948" y="3018949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28282F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54114" y="3205996"/>
            <a:ext cx="306110" cy="30611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66948" y="3926205"/>
            <a:ext cx="313467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Управління талантами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66948" y="4416623"/>
            <a:ext cx="37427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Усвідомити етичні виміри управління талантами та актуальні виклики, пов'язані з управлінням знаннями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84089"/>
            <a:ext cx="4866561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Від теорії до практики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6280190" y="2418040"/>
            <a:ext cx="313336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Теоретичне засвоєння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6280190" y="2999184"/>
            <a:ext cx="35015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Основні поняття стратегічного HR-менеджменту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90" y="4167188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Актуальні виклики управління знаннями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80190" y="4972288"/>
            <a:ext cx="35015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Мотивація висококваліфікованих фахівців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280190" y="6140291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HR-аналітика та e-HRM інструменти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10342721" y="2418040"/>
            <a:ext cx="342745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Практичне застосування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10342721" y="2999184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Формування стратегії управління талантами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10342721" y="3804285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Аналіз нагальних проблем бізнесу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10342721" y="4609386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Використання аналітичного потенціалу HR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10342721" y="5414486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Вирішення методологічних дилем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8729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Компетентності випускника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63069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Програмні компетентності, які формуються під час вивчення дисципліни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4606" y="514231"/>
            <a:ext cx="6998970" cy="4675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50"/>
              </a:lnSpc>
              <a:buNone/>
            </a:pPr>
            <a:r>
              <a:rPr lang="en-US" sz="29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Загальні та спеціальні компетентності</a:t>
            </a:r>
            <a:endParaRPr lang="en-US" sz="2900" dirty="0"/>
          </a:p>
        </p:txBody>
      </p:sp>
      <p:sp>
        <p:nvSpPr>
          <p:cNvPr id="3" name="Shape 1"/>
          <p:cNvSpPr/>
          <p:nvPr/>
        </p:nvSpPr>
        <p:spPr>
          <a:xfrm>
            <a:off x="654606" y="1355765"/>
            <a:ext cx="13321189" cy="1123236"/>
          </a:xfrm>
          <a:prstGeom prst="roundRect">
            <a:avLst>
              <a:gd name="adj" fmla="val 2498"/>
            </a:avLst>
          </a:prstGeom>
          <a:solidFill>
            <a:srgbClr val="F9F8F5"/>
          </a:solidFill>
          <a:ln w="22860">
            <a:solidFill>
              <a:srgbClr val="D3D1C9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677466" y="1378625"/>
            <a:ext cx="748070" cy="1077516"/>
          </a:xfrm>
          <a:prstGeom prst="roundRect">
            <a:avLst>
              <a:gd name="adj" fmla="val 83"/>
            </a:avLst>
          </a:prstGeom>
          <a:solidFill>
            <a:srgbClr val="EDEBE3"/>
          </a:solidFill>
          <a:ln/>
        </p:spPr>
      </p:sp>
      <p:sp>
        <p:nvSpPr>
          <p:cNvPr id="5" name="Text 3"/>
          <p:cNvSpPr/>
          <p:nvPr/>
        </p:nvSpPr>
        <p:spPr>
          <a:xfrm>
            <a:off x="911185" y="1742003"/>
            <a:ext cx="280511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1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612463" y="1565553"/>
            <a:ext cx="2337792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Етична діяльність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1612463" y="1970008"/>
            <a:ext cx="12153543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Здатність діяти на основі етичних міркувань та мотивів у процесі прийняття управлінських рішень</a:t>
            </a:r>
            <a:endParaRPr lang="en-US" sz="1450" dirty="0"/>
          </a:p>
        </p:txBody>
      </p:sp>
      <p:sp>
        <p:nvSpPr>
          <p:cNvPr id="8" name="Shape 6"/>
          <p:cNvSpPr/>
          <p:nvPr/>
        </p:nvSpPr>
        <p:spPr>
          <a:xfrm>
            <a:off x="654606" y="2665928"/>
            <a:ext cx="13321189" cy="1123236"/>
          </a:xfrm>
          <a:prstGeom prst="roundRect">
            <a:avLst>
              <a:gd name="adj" fmla="val 2498"/>
            </a:avLst>
          </a:prstGeom>
          <a:solidFill>
            <a:srgbClr val="F9F8F5"/>
          </a:solidFill>
          <a:ln w="22860">
            <a:solidFill>
              <a:srgbClr val="D3D1C9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677466" y="2688788"/>
            <a:ext cx="748070" cy="1077516"/>
          </a:xfrm>
          <a:prstGeom prst="roundRect">
            <a:avLst>
              <a:gd name="adj" fmla="val 83"/>
            </a:avLst>
          </a:prstGeom>
          <a:solidFill>
            <a:srgbClr val="EDEBE3"/>
          </a:solidFill>
          <a:ln/>
        </p:spPr>
      </p:sp>
      <p:sp>
        <p:nvSpPr>
          <p:cNvPr id="10" name="Text 8"/>
          <p:cNvSpPr/>
          <p:nvPr/>
        </p:nvSpPr>
        <p:spPr>
          <a:xfrm>
            <a:off x="911185" y="3052167"/>
            <a:ext cx="280511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2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612463" y="2875717"/>
            <a:ext cx="2337792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Саморозвиток</a:t>
            </a:r>
            <a:endParaRPr lang="en-US" sz="1800" dirty="0"/>
          </a:p>
        </p:txBody>
      </p:sp>
      <p:sp>
        <p:nvSpPr>
          <p:cNvPr id="12" name="Text 10"/>
          <p:cNvSpPr/>
          <p:nvPr/>
        </p:nvSpPr>
        <p:spPr>
          <a:xfrm>
            <a:off x="1612463" y="3280172"/>
            <a:ext cx="12153543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Здатність до навчання впродовж життя, ефективного самоменеджменту та постійного професійного зростання</a:t>
            </a:r>
            <a:endParaRPr lang="en-US" sz="1450" dirty="0"/>
          </a:p>
        </p:txBody>
      </p:sp>
      <p:sp>
        <p:nvSpPr>
          <p:cNvPr id="13" name="Shape 11"/>
          <p:cNvSpPr/>
          <p:nvPr/>
        </p:nvSpPr>
        <p:spPr>
          <a:xfrm>
            <a:off x="654606" y="3976092"/>
            <a:ext cx="13321189" cy="1123236"/>
          </a:xfrm>
          <a:prstGeom prst="roundRect">
            <a:avLst>
              <a:gd name="adj" fmla="val 2498"/>
            </a:avLst>
          </a:prstGeom>
          <a:solidFill>
            <a:srgbClr val="F9F8F5"/>
          </a:solidFill>
          <a:ln w="22860">
            <a:solidFill>
              <a:srgbClr val="D3D1C9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677466" y="3998952"/>
            <a:ext cx="748070" cy="1077516"/>
          </a:xfrm>
          <a:prstGeom prst="roundRect">
            <a:avLst>
              <a:gd name="adj" fmla="val 83"/>
            </a:avLst>
          </a:prstGeom>
          <a:solidFill>
            <a:srgbClr val="EDEBE3"/>
          </a:solidFill>
          <a:ln/>
        </p:spPr>
      </p:sp>
      <p:sp>
        <p:nvSpPr>
          <p:cNvPr id="15" name="Text 13"/>
          <p:cNvSpPr/>
          <p:nvPr/>
        </p:nvSpPr>
        <p:spPr>
          <a:xfrm>
            <a:off x="911185" y="4362331"/>
            <a:ext cx="280511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3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1612463" y="4185880"/>
            <a:ext cx="2582347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Управління ресурсами</a:t>
            </a:r>
            <a:endParaRPr lang="en-US" sz="1800" dirty="0"/>
          </a:p>
        </p:txBody>
      </p:sp>
      <p:sp>
        <p:nvSpPr>
          <p:cNvPr id="17" name="Text 15"/>
          <p:cNvSpPr/>
          <p:nvPr/>
        </p:nvSpPr>
        <p:spPr>
          <a:xfrm>
            <a:off x="1612463" y="4590336"/>
            <a:ext cx="12153543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Здатність до ефективного використання та розвитку всіх видів ресурсів організації</a:t>
            </a:r>
            <a:endParaRPr lang="en-US" sz="1450" dirty="0"/>
          </a:p>
        </p:txBody>
      </p:sp>
      <p:sp>
        <p:nvSpPr>
          <p:cNvPr id="18" name="Shape 16"/>
          <p:cNvSpPr/>
          <p:nvPr/>
        </p:nvSpPr>
        <p:spPr>
          <a:xfrm>
            <a:off x="654606" y="5286256"/>
            <a:ext cx="13321189" cy="1123236"/>
          </a:xfrm>
          <a:prstGeom prst="roundRect">
            <a:avLst>
              <a:gd name="adj" fmla="val 2498"/>
            </a:avLst>
          </a:prstGeom>
          <a:solidFill>
            <a:srgbClr val="F9F8F5"/>
          </a:solidFill>
          <a:ln w="22860">
            <a:solidFill>
              <a:srgbClr val="D3D1C9"/>
            </a:solidFill>
            <a:prstDash val="solid"/>
          </a:ln>
        </p:spPr>
      </p:sp>
      <p:sp>
        <p:nvSpPr>
          <p:cNvPr id="19" name="Shape 17"/>
          <p:cNvSpPr/>
          <p:nvPr/>
        </p:nvSpPr>
        <p:spPr>
          <a:xfrm>
            <a:off x="677466" y="5309116"/>
            <a:ext cx="748070" cy="1077516"/>
          </a:xfrm>
          <a:prstGeom prst="roundRect">
            <a:avLst>
              <a:gd name="adj" fmla="val 83"/>
            </a:avLst>
          </a:prstGeom>
          <a:solidFill>
            <a:srgbClr val="EDEBE3"/>
          </a:solidFill>
          <a:ln/>
        </p:spPr>
      </p:sp>
      <p:sp>
        <p:nvSpPr>
          <p:cNvPr id="20" name="Text 18"/>
          <p:cNvSpPr/>
          <p:nvPr/>
        </p:nvSpPr>
        <p:spPr>
          <a:xfrm>
            <a:off x="911185" y="5672495"/>
            <a:ext cx="280511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4</a:t>
            </a:r>
            <a:endParaRPr lang="en-US" sz="2200" dirty="0"/>
          </a:p>
        </p:txBody>
      </p:sp>
      <p:sp>
        <p:nvSpPr>
          <p:cNvPr id="21" name="Text 19"/>
          <p:cNvSpPr/>
          <p:nvPr/>
        </p:nvSpPr>
        <p:spPr>
          <a:xfrm>
            <a:off x="1612463" y="5496044"/>
            <a:ext cx="2337792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Лідерство</a:t>
            </a:r>
            <a:endParaRPr lang="en-US" sz="1800" dirty="0"/>
          </a:p>
        </p:txBody>
      </p:sp>
      <p:sp>
        <p:nvSpPr>
          <p:cNvPr id="22" name="Text 20"/>
          <p:cNvSpPr/>
          <p:nvPr/>
        </p:nvSpPr>
        <p:spPr>
          <a:xfrm>
            <a:off x="1612463" y="5900499"/>
            <a:ext cx="12153543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Здатність формувати лідерські якості та демонструвати їх в процесі управління людьми</a:t>
            </a:r>
            <a:endParaRPr lang="en-US" sz="1450" dirty="0"/>
          </a:p>
        </p:txBody>
      </p:sp>
      <p:sp>
        <p:nvSpPr>
          <p:cNvPr id="23" name="Shape 21"/>
          <p:cNvSpPr/>
          <p:nvPr/>
        </p:nvSpPr>
        <p:spPr>
          <a:xfrm>
            <a:off x="654606" y="6596420"/>
            <a:ext cx="13321189" cy="1123236"/>
          </a:xfrm>
          <a:prstGeom prst="roundRect">
            <a:avLst>
              <a:gd name="adj" fmla="val 2498"/>
            </a:avLst>
          </a:prstGeom>
          <a:solidFill>
            <a:srgbClr val="F9F8F5"/>
          </a:solidFill>
          <a:ln w="22860">
            <a:solidFill>
              <a:srgbClr val="D3D1C9"/>
            </a:solidFill>
            <a:prstDash val="solid"/>
          </a:ln>
        </p:spPr>
      </p:sp>
      <p:sp>
        <p:nvSpPr>
          <p:cNvPr id="24" name="Shape 22"/>
          <p:cNvSpPr/>
          <p:nvPr/>
        </p:nvSpPr>
        <p:spPr>
          <a:xfrm>
            <a:off x="677466" y="6619280"/>
            <a:ext cx="748070" cy="1077516"/>
          </a:xfrm>
          <a:prstGeom prst="roundRect">
            <a:avLst>
              <a:gd name="adj" fmla="val 83"/>
            </a:avLst>
          </a:prstGeom>
          <a:solidFill>
            <a:srgbClr val="EDEBE3"/>
          </a:solidFill>
          <a:ln/>
        </p:spPr>
      </p:sp>
      <p:sp>
        <p:nvSpPr>
          <p:cNvPr id="25" name="Text 23"/>
          <p:cNvSpPr/>
          <p:nvPr/>
        </p:nvSpPr>
        <p:spPr>
          <a:xfrm>
            <a:off x="911185" y="6982658"/>
            <a:ext cx="280511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5</a:t>
            </a:r>
            <a:endParaRPr lang="en-US" sz="2200" dirty="0"/>
          </a:p>
        </p:txBody>
      </p:sp>
      <p:sp>
        <p:nvSpPr>
          <p:cNvPr id="26" name="Text 24"/>
          <p:cNvSpPr/>
          <p:nvPr/>
        </p:nvSpPr>
        <p:spPr>
          <a:xfrm>
            <a:off x="1612463" y="6806208"/>
            <a:ext cx="2681645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Психологічні технології</a:t>
            </a:r>
            <a:endParaRPr lang="en-US" sz="1800" dirty="0"/>
          </a:p>
        </p:txBody>
      </p:sp>
      <p:sp>
        <p:nvSpPr>
          <p:cNvPr id="27" name="Text 25"/>
          <p:cNvSpPr/>
          <p:nvPr/>
        </p:nvSpPr>
        <p:spPr>
          <a:xfrm>
            <a:off x="1612463" y="7210663"/>
            <a:ext cx="12153543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Здатність використовувати психологічні технології в роботі з персоналом організації</a:t>
            </a:r>
            <a:endParaRPr lang="en-US" sz="14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45939"/>
            <a:ext cx="7196376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Програмні результати навчання</a:t>
            </a:r>
            <a:endParaRPr lang="en-US" sz="35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1866543"/>
            <a:ext cx="6521410" cy="9072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20604" y="30006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Критичне мислення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020604" y="3491032"/>
            <a:ext cx="606778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Вибір необхідного наукового та аналітичного інструментарію для управління в непередбачуваних умовах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1866543"/>
            <a:ext cx="6521410" cy="90725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42014" y="3000613"/>
            <a:ext cx="297191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Проєктування систем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542014" y="3491032"/>
            <a:ext cx="60677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Створення ефективних систем управління організаціями з урахуванням специфіки бізнесу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806553"/>
            <a:ext cx="6521410" cy="90725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20604" y="5940623"/>
            <a:ext cx="336423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Стратегічне планування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020604" y="6431042"/>
            <a:ext cx="60677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Планування діяльності в стратегічному та тактичному розрізах</a:t>
            </a:r>
            <a:endParaRPr lang="en-US" sz="17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4806553"/>
            <a:ext cx="6521410" cy="90725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542014" y="5940623"/>
            <a:ext cx="318551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Професійний розвиток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7542014" y="6431042"/>
            <a:ext cx="60677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Забезпечення особистого розвитку та ефективного планування часу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43637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HR як стратегічна бізнес-функція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1133951" y="4449247"/>
            <a:ext cx="721625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Курс виходить за рамки операційних аспектів кадрової роботи, зосереджуючись на стратегічному баченні та аналітичному мисленні майбутніх HR-менеджерів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4194096"/>
            <a:ext cx="30480" cy="1599009"/>
          </a:xfrm>
          <a:prstGeom prst="rect">
            <a:avLst/>
          </a:prstGeom>
          <a:solidFill>
            <a:srgbClr val="28282F"/>
          </a:solidFill>
          <a:ln/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3573"/>
            <a:ext cx="8222337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Фокус курсу: від операцій до стратегії</a:t>
            </a:r>
            <a:endParaRPr lang="en-US" sz="35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125861"/>
            <a:ext cx="4885015" cy="488501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39828" y="209752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Стратегічний підхід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6239828" y="2678668"/>
            <a:ext cx="760428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Курс розкриває, як управління талантами та знаннями впливає на конкурентоспроможність організації в умовах цифровізації та глобалізації.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39828" y="3971449"/>
            <a:ext cx="760428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Акцент робиться на розвитку аналітичного мислення, що дозволяє усвідомити нові виклики сучасного HR-менеджменту.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2025-10-31T08:18:04Z</dcterms:created>
  <dcterms:modified xsi:type="dcterms:W3CDTF">2025-10-31T08:18:04Z</dcterms:modified>
</cp:coreProperties>
</file>