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65" r:id="rId3"/>
    <p:sldId id="269" r:id="rId4"/>
    <p:sldId id="266" r:id="rId5"/>
    <p:sldId id="268" r:id="rId6"/>
    <p:sldId id="27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5365F-1BF0-4AC5-AEEB-AF45EC4E8226}" type="datetimeFigureOut">
              <a:rPr lang="en-US" smtClean="0"/>
              <a:pPr/>
              <a:t>10/11/2024</a:t>
            </a:fld>
            <a:endParaRPr lang="en-GB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36907-B162-4FC8-9376-0756F4DBDEB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uk-UA" b="1" dirty="0" smtClean="0"/>
              <a:t>Ігрові педагогічні технології</a:t>
            </a: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indent="450215" algn="just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вивчення навчальної дисципліни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«Ігрові педагогічні технології»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 усвідомлення студентами 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сутності сучасних педагогічних технологій освітньому процесі.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uk-UA" b="1" dirty="0" smtClean="0"/>
              <a:t>Завдання курсу</a:t>
            </a: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lvl="0" algn="just">
              <a:buSzPts val="1400"/>
              <a:buFont typeface="Symbol" panose="05050102010706020507" pitchFamily="18" charset="2"/>
              <a:buChar char="-"/>
              <a:tabLst>
                <a:tab pos="564515" algn="l"/>
                <a:tab pos="56515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усвідомити сутність 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впровадження педагогічних технологій в освітній процес;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SzPts val="1400"/>
              <a:buFont typeface="Symbol" panose="05050102010706020507" pitchFamily="18" charset="2"/>
              <a:buChar char="-"/>
              <a:tabLst>
                <a:tab pos="564515" algn="l"/>
                <a:tab pos="565150" algn="l"/>
                <a:tab pos="1341755" algn="l"/>
                <a:tab pos="3021330" algn="l"/>
                <a:tab pos="3938270" algn="l"/>
                <a:tab pos="5042535" algn="l"/>
              </a:tabLs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озброїтися арсеналом інструментів діяльнісного підходу;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SzPts val="1400"/>
              <a:buFont typeface="Symbol" panose="05050102010706020507" pitchFamily="18" charset="2"/>
              <a:buChar char="-"/>
              <a:tabLst>
                <a:tab pos="564515" algn="l"/>
                <a:tab pos="565150" algn="l"/>
                <a:tab pos="2746375" algn="l"/>
              </a:tabLs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ознайомитися з діяльнісною інтеграцією та засадами її практичної реалізації в освітньому процесі закладу дошкільної освіти;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SzPts val="1400"/>
              <a:buFont typeface="Symbol" panose="05050102010706020507" pitchFamily="18" charset="2"/>
              <a:buChar char="-"/>
              <a:tabLst>
                <a:tab pos="564515" algn="l"/>
                <a:tab pos="56515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актуалізувати знання щодо теоретико-методологічних засад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проєктування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закладі дошкільної освіти;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SzPts val="1400"/>
              <a:buFont typeface="Symbol" panose="05050102010706020507" pitchFamily="18" charset="2"/>
              <a:buChar char="-"/>
              <a:tabLst>
                <a:tab pos="564515" algn="l"/>
                <a:tab pos="56515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виробити ціннісне ставлення до дослідницько-експериментальної діяльності як механізму створення стану потоку;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SzPts val="1400"/>
              <a:buFont typeface="Symbol" panose="05050102010706020507" pitchFamily="18" charset="2"/>
              <a:buChar char="-"/>
              <a:tabLst>
                <a:tab pos="564515" algn="l"/>
                <a:tab pos="56515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засвоїти поняття дизайн-мислення та його складових;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SzPts val="1400"/>
              <a:buFont typeface="Symbol" panose="05050102010706020507" pitchFamily="18" charset="2"/>
              <a:buChar char="-"/>
              <a:tabLst>
                <a:tab pos="564515" algn="l"/>
                <a:tab pos="56515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розкрити сучасні підходи до тлумачення понять креативного та критичного мислення і прийоми їх розвитку;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SzPts val="1400"/>
              <a:buFont typeface="Symbol" panose="05050102010706020507" pitchFamily="18" charset="2"/>
              <a:buChar char="-"/>
              <a:tabLst>
                <a:tab pos="564515" algn="l"/>
                <a:tab pos="565150" algn="l"/>
                <a:tab pos="1622425" algn="l"/>
                <a:tab pos="2504440" algn="l"/>
                <a:tab pos="2784475" algn="l"/>
                <a:tab pos="4391025" algn="l"/>
                <a:tab pos="519684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ознайомитися із трансформаційним впливом освітнього середовища на педагогічну свідомість;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uk-UA" b="1" dirty="0" smtClean="0"/>
              <a:t>Після вивчення дисципліни студент буде знати</a:t>
            </a: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- знати соціально-культурні передумови дошкільної освіти (психолого-педагогічні умови, закономірності, принципи, мету, завдання, зміст, організаційні форми, методи і засоби); знаходити типові ознаки і специфіку процесів виховання, навчання, освіти і розвитку дітей у ранньому і дошкільному віці;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- інтерпретувати зміст і вимоги Базового компонента дошкільної освіти та варіативних програм дошкільної освіти, рекомендованих МОН України, обирати адекватні методики для їх забезпечення;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- знати критерії оцінювання якості освітньої діяльності з розвитку, навчання та виховання дітей раннього і дошкільного віку;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- в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олодіти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концептуальними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знаннями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набутими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процесі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навчання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професійної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включаючи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певні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знання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сучасних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досягнень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Розуміти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суть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логіку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теоретичних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положень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психолого-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педагогічної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науки як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основи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навчання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виховання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дітей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раннього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дошкільного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віку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uk-UA" sz="4000" b="1" dirty="0">
                <a:solidFill>
                  <a:prstClr val="black"/>
                </a:solidFill>
              </a:rPr>
              <a:t>Після вивчення дисципліни студент буде </a:t>
            </a:r>
            <a:r>
              <a:rPr lang="uk-UA" sz="4000" b="1" dirty="0" smtClean="0">
                <a:solidFill>
                  <a:prstClr val="black"/>
                </a:solidFill>
              </a:rPr>
              <a:t>вміти:</a:t>
            </a: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0801" y="1772816"/>
            <a:ext cx="8229600" cy="452596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компонента дошкільної освіти та чинних освітніх програм; визначати завдання і зміст різних видів діяльності дітей раннього і дошкільного віку на основі програм дошкільної освіти та знань про культурно-історичний досвід українського народу, загальнолюдські культурні та етико-естетичні цінності;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- застосовувати, узагальнювати і упорядковувати інформацію про явища і процеси із сфери розвитку, навчання й виховання дітей раннього і дошкільного віку за визначеними логічними підставами;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- володіти засобами, методами, методиками і технологіями навчання й виховання з метою формування гармонійно розвиненої особистості дитини раннього і дошкільного віку;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- розв’язувати складні непередбачувані задачі і проблеми у професійній діяльності, що передбачають збирання та інтерпретацію інформації (даних), вибір методів та інструментальних засобів, застосування інноваційних підходів;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- володіти технологіями організації розвивального предметно-ігрового, природно-екологічного, пізнавального, мовленнєвого середовища в різних групах раннього і дошкільного віку;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- володіти методиками формування в дітей раннього і дошкільного віку навичок екологічно безпечної поведінки і діяльності в побуті, природі та довкіллі; здатність виявляти й оцінювати їх ефективність;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- володіти методиками психолого-педагогічного супроводу та виховання в дітей раннього і дошкільного віку толерантного ставлення й поваги до інших, попередження та протидії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булінгу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626469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- підвищувати рівень підготовки та професійної компетентності, спрямовуючи їх на соціальний і культурний розвиток суспільства. Самостійно працювати з літературними джерелами та засобами масової інформації, здійснюючи навчання впродовж життя;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- вміти пояснювати, демонструвати і захищати особисту позицію у сфері розвитку, навчання і виховання дітей раннього і дошкільного віку державною мовою;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- будувати комунікативну стратегію, тактику та техніку взаємодії з колективом закладу дошкільної освіти, організовувати спільну діяльність для обміну досвідом, впровадження в роботу наукових наробок з метою підвищення особистісного рівня;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- вміти пояснювати учасникам освітнього процесу послідовність обраних дій, переконувати в їх доцільності і ефективності;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обігрувати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 педагогічні ситуації, спрямовані на формування й розвиток особистості дитини; аналізувати результати та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проєктувати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 шляхи вдосконалення освітнього процесу в закладах дошкільної освіти;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- використовувати сучасні інформаційно-комунікаційні технології для професійної самоосвіти та особистісного зростання;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- орієнтуватися в широкому виборі сучасних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методик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 і технологій, доцільно обирати оптимальні засоби педагогічного впливу, нести особисту відповідальність за їх ефективне застосування в освітньому процесі;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- самостійно орієнтуватися в ситуації, з’ясовувати причини не передбачуваних ситуацій, роз’яснювати, яка відповідальність очікує за неправильно прийняті рішення.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4193424"/>
              </p:ext>
            </p:extLst>
          </p:nvPr>
        </p:nvGraphicFramePr>
        <p:xfrm>
          <a:off x="251520" y="764704"/>
          <a:ext cx="8507288" cy="4451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3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51374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Міждисциплінарні зв’язки. </a:t>
                      </a:r>
                      <a:r>
                        <a:rPr lang="uk-UA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Проблематика навчальної дисципліни «Педагогіка гри в закладах дошкільної освіти» пов’язана зі спецкурсом «Навчання через гру», з курсами «Дошкільна педагогіка», «Методика ознайомлення з природою», «Методика ознайомлення з довкіллям», «Методика формування елементарних математичних уявлень», «Методика зображувальної діяльності», «Дошкільна </a:t>
                      </a:r>
                      <a:r>
                        <a:rPr lang="uk-UA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лінгводидактика</a:t>
                      </a:r>
                      <a:r>
                        <a:rPr lang="uk-UA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», «Методика фізичного виховання».</a:t>
                      </a:r>
                      <a:endParaRPr lang="en-US" sz="2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708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Times New Roman</vt:lpstr>
      <vt:lpstr>Тема Office</vt:lpstr>
      <vt:lpstr>Ігрові педагогічні технології</vt:lpstr>
      <vt:lpstr>Завдання курсу</vt:lpstr>
      <vt:lpstr>Після вивчення дисципліни студент буде знати</vt:lpstr>
      <vt:lpstr>Після вивчення дисципліни студент буде вміти: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Iryna Melnychuk</dc:creator>
  <cp:lastModifiedBy>Padre</cp:lastModifiedBy>
  <cp:revision>41</cp:revision>
  <dcterms:created xsi:type="dcterms:W3CDTF">2011-10-26T04:52:43Z</dcterms:created>
  <dcterms:modified xsi:type="dcterms:W3CDTF">2024-10-11T08:51:06Z</dcterms:modified>
</cp:coreProperties>
</file>