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6" r:id="rId6"/>
    <p:sldId id="297" r:id="rId7"/>
    <p:sldId id="260" r:id="rId8"/>
    <p:sldId id="298" r:id="rId9"/>
    <p:sldId id="299" r:id="rId10"/>
    <p:sldId id="261" r:id="rId11"/>
    <p:sldId id="262" r:id="rId12"/>
    <p:sldId id="263" r:id="rId13"/>
    <p:sldId id="264" r:id="rId14"/>
    <p:sldId id="300" r:id="rId15"/>
    <p:sldId id="301" r:id="rId16"/>
    <p:sldId id="265" r:id="rId17"/>
    <p:sldId id="266" r:id="rId18"/>
    <p:sldId id="267" r:id="rId19"/>
    <p:sldId id="268" r:id="rId20"/>
    <p:sldId id="269" r:id="rId21"/>
    <p:sldId id="270" r:id="rId22"/>
    <p:sldId id="271" r:id="rId23"/>
    <p:sldId id="272" r:id="rId24"/>
    <p:sldId id="294" r:id="rId25"/>
    <p:sldId id="273" r:id="rId26"/>
    <p:sldId id="274" r:id="rId27"/>
    <p:sldId id="295"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16" name="Номер слайда 15"/>
          <p:cNvSpPr>
            <a:spLocks noGrp="1"/>
          </p:cNvSpPr>
          <p:nvPr>
            <p:ph type="sldNum" sz="quarter" idx="11"/>
          </p:nvPr>
        </p:nvSpPr>
        <p:spPr/>
        <p:txBody>
          <a:bodyPr/>
          <a:lstStyle/>
          <a:p>
            <a:fld id="{23B62A4F-A11F-4774-A6B1-53D8B1D726E7}"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62A4F-A11F-4774-A6B1-53D8B1D726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62A4F-A11F-4774-A6B1-53D8B1D726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67CC099-7835-4716-916B-DF3E3FA2E39E}" type="datetimeFigureOut">
              <a:rPr lang="ru-RU" smtClean="0"/>
              <a:pPr/>
              <a:t>17.03.2024</a:t>
            </a:fld>
            <a:endParaRPr lang="ru-RU"/>
          </a:p>
        </p:txBody>
      </p:sp>
      <p:sp>
        <p:nvSpPr>
          <p:cNvPr id="15" name="Номер слайда 14"/>
          <p:cNvSpPr>
            <a:spLocks noGrp="1"/>
          </p:cNvSpPr>
          <p:nvPr>
            <p:ph type="sldNum" sz="quarter" idx="15"/>
          </p:nvPr>
        </p:nvSpPr>
        <p:spPr/>
        <p:txBody>
          <a:bodyPr/>
          <a:lstStyle>
            <a:lvl1pPr algn="ctr">
              <a:defRPr/>
            </a:lvl1pPr>
          </a:lstStyle>
          <a:p>
            <a:fld id="{23B62A4F-A11F-4774-A6B1-53D8B1D726E7}"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62A4F-A11F-4774-A6B1-53D8B1D726E7}"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62A4F-A11F-4774-A6B1-53D8B1D726E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3B62A4F-A11F-4774-A6B1-53D8B1D726E7}"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B62A4F-A11F-4774-A6B1-53D8B1D726E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B62A4F-A11F-4774-A6B1-53D8B1D726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67CC099-7835-4716-916B-DF3E3FA2E39E}" type="datetimeFigureOut">
              <a:rPr lang="ru-RU" smtClean="0"/>
              <a:pPr/>
              <a:t>17.03.2024</a:t>
            </a:fld>
            <a:endParaRPr lang="ru-RU"/>
          </a:p>
        </p:txBody>
      </p:sp>
      <p:sp>
        <p:nvSpPr>
          <p:cNvPr id="9" name="Номер слайда 8"/>
          <p:cNvSpPr>
            <a:spLocks noGrp="1"/>
          </p:cNvSpPr>
          <p:nvPr>
            <p:ph type="sldNum" sz="quarter" idx="15"/>
          </p:nvPr>
        </p:nvSpPr>
        <p:spPr/>
        <p:txBody>
          <a:bodyPr/>
          <a:lstStyle/>
          <a:p>
            <a:fld id="{23B62A4F-A11F-4774-A6B1-53D8B1D726E7}"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67CC099-7835-4716-916B-DF3E3FA2E39E}" type="datetimeFigureOut">
              <a:rPr lang="ru-RU" smtClean="0"/>
              <a:pPr/>
              <a:t>17.03.2024</a:t>
            </a:fld>
            <a:endParaRPr lang="ru-RU"/>
          </a:p>
        </p:txBody>
      </p:sp>
      <p:sp>
        <p:nvSpPr>
          <p:cNvPr id="9" name="Номер слайда 8"/>
          <p:cNvSpPr>
            <a:spLocks noGrp="1"/>
          </p:cNvSpPr>
          <p:nvPr>
            <p:ph type="sldNum" sz="quarter" idx="11"/>
          </p:nvPr>
        </p:nvSpPr>
        <p:spPr/>
        <p:txBody>
          <a:bodyPr/>
          <a:lstStyle/>
          <a:p>
            <a:fld id="{23B62A4F-A11F-4774-A6B1-53D8B1D726E7}"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67CC099-7835-4716-916B-DF3E3FA2E39E}" type="datetimeFigureOut">
              <a:rPr lang="ru-RU" smtClean="0"/>
              <a:pPr/>
              <a:t>17.03.2024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3B62A4F-A11F-4774-A6B1-53D8B1D726E7}"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Структура і принципи функціонування імунної системи</a:t>
            </a:r>
            <a:endParaRPr lang="ru-RU" dirty="0"/>
          </a:p>
        </p:txBody>
      </p:sp>
      <p:sp>
        <p:nvSpPr>
          <p:cNvPr id="2" name="Заголовок 1"/>
          <p:cNvSpPr>
            <a:spLocks noGrp="1"/>
          </p:cNvSpPr>
          <p:nvPr>
            <p:ph type="ctrTitle"/>
          </p:nvPr>
        </p:nvSpPr>
        <p:spPr/>
        <p:txBody>
          <a:bodyPr/>
          <a:lstStyle/>
          <a:p>
            <a:r>
              <a:rPr lang="uk-UA" dirty="0" smtClean="0"/>
              <a:t>Лекція 2-3</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0688"/>
            <a:ext cx="9144000" cy="4247317"/>
          </a:xfrm>
          <a:prstGeom prst="rect">
            <a:avLst/>
          </a:prstGeom>
        </p:spPr>
        <p:txBody>
          <a:bodyPr wrap="square">
            <a:spAutoFit/>
          </a:bodyPr>
          <a:lstStyle/>
          <a:p>
            <a:pPr algn="just"/>
            <a:r>
              <a:rPr lang="uk-UA" b="1" dirty="0" err="1"/>
              <a:t>Імунокомпетентні</a:t>
            </a:r>
            <a:r>
              <a:rPr lang="uk-UA" b="1" dirty="0"/>
              <a:t> клітини. </a:t>
            </a:r>
            <a:r>
              <a:rPr lang="uk-UA" dirty="0" err="1"/>
              <a:t>Імунокомпетентні</a:t>
            </a:r>
            <a:r>
              <a:rPr lang="uk-UA" dirty="0"/>
              <a:t> клітини знаходяться в стані рециркуляції, тобто постійно відбувається обмін клітинами між кров'ю, лімфою і </a:t>
            </a:r>
            <a:r>
              <a:rPr lang="uk-UA" dirty="0" err="1"/>
              <a:t>лімфоїдними</a:t>
            </a:r>
            <a:r>
              <a:rPr lang="uk-UA" dirty="0"/>
              <a:t> органами. Це необхідно для реалізації специфічної імунної відповіді, оскільки імунна система повинна бути готова відповісти на будь-який з безлічі чужорідних антигенів, що потрапляє в будь-яку ділянку тіла. Оскільки кожен окремий антиген розпізнається лише дуже невеликою частиною популяції лімфоцитів, тільки постійна рециркуляція може створити умови для зустрічі кожного антигену з одиничними лімфоцитами, що несуть специфічні для нього </a:t>
            </a:r>
            <a:r>
              <a:rPr lang="uk-UA" dirty="0" err="1"/>
              <a:t>антиген-розшукуючі</a:t>
            </a:r>
            <a:r>
              <a:rPr lang="uk-UA" dirty="0"/>
              <a:t> рецептори. У органах імунної системи, де відбувається ця зустріч, відбувається взаємодія антиген-специфічних лімфоцитів з іншими клітинами, що виконують роль допоміжних, беруть участь в запуску імунної відповіді та в її </a:t>
            </a:r>
            <a:r>
              <a:rPr lang="uk-UA" dirty="0" err="1"/>
              <a:t>ефекторній</a:t>
            </a:r>
            <a:r>
              <a:rPr lang="uk-UA" dirty="0"/>
              <a:t> фазі. </a:t>
            </a:r>
            <a:r>
              <a:rPr lang="ru-RU" dirty="0"/>
              <a:t>До </a:t>
            </a:r>
            <a:r>
              <a:rPr lang="ru-RU" dirty="0" err="1"/>
              <a:t>допоміжних</a:t>
            </a:r>
            <a:r>
              <a:rPr lang="ru-RU" dirty="0"/>
              <a:t> </a:t>
            </a:r>
            <a:r>
              <a:rPr lang="ru-RU" dirty="0" err="1"/>
              <a:t>клітин</a:t>
            </a:r>
            <a:r>
              <a:rPr lang="ru-RU" dirty="0"/>
              <a:t> </a:t>
            </a:r>
            <a:r>
              <a:rPr lang="ru-RU" dirty="0" err="1"/>
              <a:t>відносяться</a:t>
            </a:r>
            <a:r>
              <a:rPr lang="ru-RU" dirty="0"/>
              <a:t> </a:t>
            </a:r>
            <a:r>
              <a:rPr lang="ru-RU" dirty="0" err="1"/>
              <a:t>дендритні</a:t>
            </a:r>
            <a:r>
              <a:rPr lang="ru-RU" dirty="0"/>
              <a:t> </a:t>
            </a:r>
            <a:r>
              <a:rPr lang="ru-RU" dirty="0" err="1"/>
              <a:t>клітини</a:t>
            </a:r>
            <a:r>
              <a:rPr lang="ru-RU" dirty="0"/>
              <a:t>, </a:t>
            </a:r>
            <a:r>
              <a:rPr lang="ru-RU" dirty="0" err="1"/>
              <a:t>мононуклеарні</a:t>
            </a:r>
            <a:r>
              <a:rPr lang="ru-RU" dirty="0"/>
              <a:t> </a:t>
            </a:r>
            <a:r>
              <a:rPr lang="ru-RU" dirty="0" err="1"/>
              <a:t>фагоцити</a:t>
            </a:r>
            <a:r>
              <a:rPr lang="ru-RU" dirty="0"/>
              <a:t>, </a:t>
            </a:r>
            <a:r>
              <a:rPr lang="ru-RU" dirty="0" err="1"/>
              <a:t>гранулоцити</a:t>
            </a:r>
            <a:r>
              <a:rPr lang="ru-RU" dirty="0"/>
              <a:t> та </a:t>
            </a:r>
            <a:r>
              <a:rPr lang="ru-RU" dirty="0" err="1"/>
              <a:t>ін</a:t>
            </a:r>
            <a:r>
              <a:rPr lang="ru-RU" dirty="0"/>
              <a:t>. </a:t>
            </a:r>
            <a:r>
              <a:rPr lang="uk-UA" dirty="0"/>
              <a:t>В процесі диференціювання на мембранах клітин системи імунітету з'являються різні макромолекули - маркери, що відповідають </a:t>
            </a:r>
            <a:r>
              <a:rPr lang="uk-UA" dirty="0" err="1"/>
              <a:t>певнійстадії</a:t>
            </a:r>
            <a:r>
              <a:rPr lang="uk-UA" dirty="0"/>
              <a:t> розвитку клітинних популяцій.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51584"/>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 1983 р. Перша міжнародна робоча нарада з антигенів диференціювання лейкоцитів ввела в практику клінічної імунології термін "</a:t>
            </a:r>
            <a:r>
              <a:rPr kumimoji="0" lang="en-US"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clusters of differentiation</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(кластери диференціювання, скорочено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CD</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З використанням </a:t>
            </a:r>
            <a:r>
              <a:rPr kumimoji="0" lang="uk-UA"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моноклональних</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антитіл</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стало можливим провести кількісний аналіз популяцій клітин крові та класифікувати їх відповідно до наявності поверхневих </a:t>
            </a: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a:t>
            </a:r>
            <a:r>
              <a:rPr kumimoji="0" lang="uk-UA" sz="11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-антигенів</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(від англ. - </a:t>
            </a:r>
            <a:r>
              <a:rPr kumimoji="0" lang="en-US"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clusters of differentiation</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 кластери диференціювання).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 1989 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Четверта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нарада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прийняла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робочу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номенклатуру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диференціровочних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людини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Моноклональні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антитіла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фактично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ідентичною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специфічністю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даного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мембранного антигену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були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згруповані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позначені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відповідним</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номером кластера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диференціювання</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(CD).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Всі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вони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виконують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функції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рецепторів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адгезинів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після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взаємодії</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якими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всередину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поступає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сигнал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відбувається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її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активація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супресія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або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навіть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апоптоз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CD3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несуть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зрілі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інтактні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забезпечує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передачу</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сигналу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Т-клітинного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антиген-специфічного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рецептору (ТКР) в</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цитоплазму.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Антигенспецифічний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 CD3 та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інші</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корецептори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складають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комплекс,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розпізнає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чужорідний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антиген</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зв’язаний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молекулами головного комплекса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гітосумісності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I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II классу</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(MHC I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або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II),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залежності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типу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(CD8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CD4).</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CD4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маркер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Т-хелперів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корецепторна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структура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Т-клітинного</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рецептора; один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рецепторів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вірусу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імунодефіциту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людини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(ВІЛ);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бере</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участь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розпізнаванні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асоціюються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молекулами MHC II</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класу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для них рецептором.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CD8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маркер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Т-супресорів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цитотоксичних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його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мають</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деякі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NK-клітини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корецепторна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структура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Т-клітинного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рецептора;</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залучається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розпізнавання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за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участю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молекул MHC I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класу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рецептором для молекул MHC I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класу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CD14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маркер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моноцитів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CD14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розміщений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поверхні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моноцитів</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макрофагів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бере</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участь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активації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через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Toll-подібний</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рецептор-4 (TLR4).</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CD16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маркер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натуральних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кілерів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NK-клітин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низькоафінний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Fc-рецептор для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IgG</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III типу.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молекула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бере</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участь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антитілозалежній</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клітинній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цитотоксичності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здійснюваною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NK.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Окрім</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NK-клітин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ця</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молекула представлена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більшості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нейтрофілів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CD19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мають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пре-В-лімфоцити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В-лімфоцити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частиною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їхрецепторного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комплексу,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залучається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їх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активації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(сигнал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трансдукції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асоційований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CD21). CD19 не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виявляється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клітинах</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інших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типів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CD21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 для компонента комплементу C3d.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Можливо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ця</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молекула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сприяє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рецептор-опосередкованому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поглинанню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антигену</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В-клітиною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Молекула CD21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також</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рецептором для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вірусу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Епштейн-Бара</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Цей маркер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експресований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всіх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зрілих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фолікулярних</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дендритних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CD21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може</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бути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використаний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для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кількісної</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оцінки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В-лімфоцитів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CD22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експресований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зрілих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В-лімфоцитах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молекулах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адгезії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бере</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участь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негативній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регуляції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CD25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α-ланцюг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рецептора IL2,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з'являється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тільки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при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активації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результаті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формується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високоафінний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рецептор IL2. CD25 (маркер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активації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експресують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різні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типи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периферичної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крові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CD4+,CD8+, NK, CD4+NKT-клітини,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В-лімфоцити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моноцити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CD25+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в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нормі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можуть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складати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18%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загальної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популяції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CD56 </a:t>
            </a:r>
            <a:r>
              <a:rPr kumimoji="0" lang="en-US"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адгезійна</a:t>
            </a:r>
            <a:r>
              <a:rPr kumimoji="0" lang="en-US"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молекула</a:t>
            </a:r>
            <a:r>
              <a:rPr kumimoji="0" lang="en-US"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NCAM (neural cell adhesion molecule).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Окрім</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природних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кілерів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CD56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експресується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багатьох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типах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 тому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числі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CD69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та </a:t>
            </a: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CD95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ознаками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апоптозу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CD45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антиген, представлений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поверхні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усіх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лейкоцитів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людини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за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своєю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природою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тирозинфосфатазою</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Рівень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експресії</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CD45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наростає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міру</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диференціювання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гемопоетичних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незрілих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попередників</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зрілих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форм.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Максимальний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рівень</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CD45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виявлений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a:t>
            </a:r>
            <a:r>
              <a:rPr kumimoji="0" lang="uk-UA"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зрілих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проміжний</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мієлоїдного</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ряду.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Існує</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3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ізоформи</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CD45:</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CD45RO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експресується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ефекторних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Т-клітинах</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пам'яті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моноцитах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макрофагах.</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CD45RA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експресується</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наївних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В-клітинах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моноцитах.</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CD45RB </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представлений на Т, В–</a:t>
            </a:r>
            <a:r>
              <a:rPr kumimoji="0" lang="ru-RU" sz="11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лімфоцитах</a:t>
            </a:r>
            <a:r>
              <a:rPr kumimoji="0" lang="ru-RU" sz="11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моноцитах, гранулоцитах.</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0772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таблиці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1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представлені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відомі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сьогоднішній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день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кластери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диференціювання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визначені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за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допомогою</a:t>
            </a:r>
            <a:r>
              <a:rPr lang="ru-RU" sz="800" dirty="0">
                <a:latin typeface="Times New Roman" pitchFamily="18" charset="0"/>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моноклональних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антитіл</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p:cNvPicPr/>
          <p:nvPr/>
        </p:nvPicPr>
        <p:blipFill>
          <a:blip r:embed="rId2" cstate="print"/>
          <a:srcRect/>
          <a:stretch>
            <a:fillRect/>
          </a:stretch>
        </p:blipFill>
        <p:spPr bwMode="auto">
          <a:xfrm>
            <a:off x="0" y="692697"/>
            <a:ext cx="4788024" cy="6165304"/>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4788025" y="620688"/>
            <a:ext cx="4355976" cy="575004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051721" y="1052736"/>
            <a:ext cx="4696742" cy="4143151"/>
          </a:xfrm>
          <a:prstGeom prst="rect">
            <a:avLst/>
          </a:prstGeom>
          <a:noFill/>
          <a:ln w="9525">
            <a:noFill/>
            <a:miter lim="800000"/>
            <a:headEnd/>
            <a:tailEnd/>
          </a:ln>
        </p:spPr>
      </p:pic>
      <p:sp>
        <p:nvSpPr>
          <p:cNvPr id="30721" name="Rectangle 1"/>
          <p:cNvSpPr>
            <a:spLocks noChangeArrowheads="1"/>
          </p:cNvSpPr>
          <p:nvPr/>
        </p:nvSpPr>
        <p:spPr bwMode="auto">
          <a:xfrm>
            <a:off x="0" y="5714672"/>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smtClean="0">
                <a:ln>
                  <a:noFill/>
                </a:ln>
                <a:solidFill>
                  <a:srgbClr val="221F1F"/>
                </a:solidFill>
                <a:effectLst/>
                <a:latin typeface="Calibri" pitchFamily="34" charset="0"/>
                <a:ea typeface="TimesNewRomanPS-BoldItalicMT"/>
                <a:cs typeface="Times New Roman" pitchFamily="18" charset="0"/>
              </a:rPr>
              <a:t>Примітка: </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 невідомий або відсутній;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CR</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 рецептор до компонентів комплементу;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ICAM</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 молекули міжклітинної адгезії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Inter</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Cellular</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Adhesion</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Molecule</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LFA</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 - лімфоцитарний функціональний антиген (</a:t>
            </a:r>
            <a:r>
              <a:rPr kumimoji="0" lang="en-US"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Lymphocyte Function</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a:t>
            </a:r>
            <a:r>
              <a:rPr kumimoji="0" lang="en-US"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associated Antigen</a:t>
            </a:r>
            <a:r>
              <a:rPr kumimoji="0" lang="uk-UA" sz="1400" b="0" i="0" u="none" strike="noStrike" cap="none" normalizeH="0" baseline="0" smtClean="0">
                <a:ln>
                  <a:noFill/>
                </a:ln>
                <a:solidFill>
                  <a:srgbClr val="221F1F"/>
                </a:solidFill>
                <a:effectLst/>
                <a:latin typeface="Calibri" pitchFamily="34" charset="0"/>
                <a:ea typeface="TimesNewRomanPSMT" charset="-128"/>
                <a:cs typeface="Times New Roman" pitchFamily="18" charset="0"/>
              </a:rPr>
              <a:t>).</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729224" y="620687"/>
            <a:ext cx="7299159" cy="534027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0" y="0"/>
            <a:ext cx="4061445" cy="2919569"/>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0" y="2924944"/>
            <a:ext cx="4067944" cy="2815295"/>
          </a:xfrm>
          <a:prstGeom prst="rect">
            <a:avLst/>
          </a:prstGeom>
          <a:noFill/>
          <a:ln w="9525">
            <a:noFill/>
            <a:miter lim="800000"/>
            <a:headEnd/>
            <a:tailEnd/>
          </a:ln>
          <a:effectLst/>
        </p:spPr>
      </p:pic>
      <p:pic>
        <p:nvPicPr>
          <p:cNvPr id="59396" name="Picture 4"/>
          <p:cNvPicPr>
            <a:picLocks noChangeAspect="1" noChangeArrowheads="1"/>
          </p:cNvPicPr>
          <p:nvPr/>
        </p:nvPicPr>
        <p:blipFill>
          <a:blip r:embed="rId4" cstate="print"/>
          <a:srcRect/>
          <a:stretch>
            <a:fillRect/>
          </a:stretch>
        </p:blipFill>
        <p:spPr bwMode="auto">
          <a:xfrm>
            <a:off x="4067944" y="0"/>
            <a:ext cx="4791287" cy="3149203"/>
          </a:xfrm>
          <a:prstGeom prst="rect">
            <a:avLst/>
          </a:prstGeom>
          <a:noFill/>
          <a:ln w="9525">
            <a:noFill/>
            <a:miter lim="800000"/>
            <a:headEnd/>
            <a:tailEnd/>
          </a:ln>
          <a:effectLst/>
        </p:spPr>
      </p:pic>
      <p:pic>
        <p:nvPicPr>
          <p:cNvPr id="59397" name="Picture 5"/>
          <p:cNvPicPr>
            <a:picLocks noChangeAspect="1" noChangeArrowheads="1"/>
          </p:cNvPicPr>
          <p:nvPr/>
        </p:nvPicPr>
        <p:blipFill>
          <a:blip r:embed="rId5" cstate="print"/>
          <a:srcRect/>
          <a:stretch>
            <a:fillRect/>
          </a:stretch>
        </p:blipFill>
        <p:spPr bwMode="auto">
          <a:xfrm>
            <a:off x="4283968" y="3140968"/>
            <a:ext cx="4638675" cy="3124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62189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rgbClr val="221F1F"/>
                </a:solidFill>
                <a:effectLst/>
                <a:latin typeface="Calibri" pitchFamily="34" charset="0"/>
                <a:ea typeface="TimesNewRomanPS-BoldMT"/>
                <a:cs typeface="Times New Roman" pitchFamily="18" charset="0"/>
              </a:rPr>
              <a:t>Лімфоцити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 єдині клітини організму, здатні специфічно розпізнавати і розрізняти різні антигени і відповідати активацією на контакт з певним антигеном. При схожій морфології малі лімфоцити діляться на дві популяції, що мають різні функції і продукують різні білки.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solidFill>
                  <a:srgbClr val="221F1F"/>
                </a:solidFill>
                <a:effectLst/>
                <a:latin typeface="Calibri" pitchFamily="34" charset="0"/>
                <a:ea typeface="TimesNewRomanPS-BoldMT"/>
                <a:cs typeface="Times New Roman" pitchFamily="18" charset="0"/>
              </a:rPr>
              <a:t>В-лімфоцити.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Одна з популяцій лімфоцитів отримала назву В-лімфоцити, від назви органу "бурса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Фабріциуса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 було вперше виявлено дозрівання цих клітин у птахів.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Маркер CD20 представлений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стадій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людини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кістковому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мозку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імуноглобулінової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(CD19-22),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міру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мембранах.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такими рецепторами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сигналом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антиген-залежного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плазматичні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активно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секретують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Спочатку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10 %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продовжують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70 %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перемикаються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синтез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20 % - на синтез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IgA</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IgD</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означає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готова до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таким чином,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трьох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 G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D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 A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D,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одній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однаковий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кодуються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одними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генами V(H)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V(L).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втрачається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виявляється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структура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CD19, CD20, CD21, CD45R, CD40, MHC II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IgD</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Окрім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рецепторного комплексу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II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оскільки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антиген-презентуючими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В-лімфоцити складаються з декількох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В1 - лімфоцити - попередники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плазмоцитів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несуть на мембрані диференційований антиген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5+, синтезують антитіла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після контакту з антигеном без взаємодії з Т-лімфоцитами;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В2 - лімфоцити - попередники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плазмоцитів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проходять диференціювання в кістковому мозку від стовбурової клітини до попередників В-лімфоцитів під впливом ростових чинників,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інтерлейкінів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4, 6) синтезують імуноглобуліни усіх класів після контакту з антигеном у відповідь на взаємодію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Т-хелперами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забезпечують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Т-хелперами;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В3-лімфоцити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В-кілери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вбивають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покриті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Відносяться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великих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гранулярних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злоякісному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переродженні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Крімтого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ефективно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MHC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частково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втратила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В-супресори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гальмують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зберігаючи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передаючи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активно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повторній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зустрічі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спеціалізуються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конкретних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антигенах.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зустрічається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уперше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виділяють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саме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відповідальні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конкретним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повторній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розмножуються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точніше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спрямовані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беруть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участь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безпосередньо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приймають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участь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боротьбі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трансформуються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знешкоджують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321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Т-лімфоцити</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свою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назву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диференціюванням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(CD2, CD3)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CD2)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проліферацією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мітогени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функціями серед Т-лімфоцитів розрізняють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цитотоксичні лімфоцити –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CTL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регуляторні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Т-хелпери</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стимулюють проліферацію і диференціювання цитотоксичних лімфоцитів, В-клітин і утворення антитіл. Тобто,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хелперну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функцію (стимулюють В-лімфоцити для продукції імуноглобулінів) і індукторну функцію (стимулюють проліферацію і диференціювання цитотоксичних лімфоцитів, що відповідають на розчинні антигени проліферацією і продукцією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лімфокінів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Внутрішньоклітинні паразити, здатні вижити усередині макрофагів, руйнують механізми знищення, властиві цим клітинам. Проте такі мікроорганізми не здатні перешкодити макрофагам переробити невеликі фрагменти антигенів (неповний фагоцитоз) і експонувати їх на своїй поверхні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відзначені цими антигенами, здатні впізнавати комбінацію з антигену і молекули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на поверхні макрофага і зв'язуватися з нею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антигенпредставлення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потім продукувати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інтерферон-</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які активують макрофаги, запускаючи пошкоджені раніше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мікробіцидні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механізми макрофагів, і викликають загибель внутрішньоклітинних мікроорганізмів – повний фагоцитоз (рис. 1).</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p:cNvPicPr/>
          <p:nvPr/>
        </p:nvPicPr>
        <p:blipFill>
          <a:blip r:embed="rId2" cstate="print"/>
          <a:srcRect/>
          <a:stretch>
            <a:fillRect/>
          </a:stretch>
        </p:blipFill>
        <p:spPr bwMode="auto">
          <a:xfrm>
            <a:off x="0" y="3573016"/>
            <a:ext cx="4608512" cy="2304256"/>
          </a:xfrm>
          <a:prstGeom prst="rect">
            <a:avLst/>
          </a:prstGeom>
          <a:noFill/>
          <a:ln w="9525">
            <a:noFill/>
            <a:miter lim="800000"/>
            <a:headEnd/>
            <a:tailEnd/>
          </a:ln>
        </p:spPr>
      </p:pic>
      <p:sp>
        <p:nvSpPr>
          <p:cNvPr id="4" name="Прямоугольник 3"/>
          <p:cNvSpPr/>
          <p:nvPr/>
        </p:nvSpPr>
        <p:spPr>
          <a:xfrm>
            <a:off x="539552" y="3105835"/>
            <a:ext cx="6318448" cy="369332"/>
          </a:xfrm>
          <a:prstGeom prst="rect">
            <a:avLst/>
          </a:prstGeom>
        </p:spPr>
        <p:txBody>
          <a:bodyPr wrap="square">
            <a:spAutoFit/>
          </a:bodyPr>
          <a:lstStyle/>
          <a:p>
            <a:r>
              <a:rPr lang="uk-UA" b="1" dirty="0"/>
              <a:t>Рис. 1. Активація макрофагів Т - </a:t>
            </a:r>
            <a:r>
              <a:rPr lang="uk-UA" b="1" dirty="0" err="1"/>
              <a:t>хелперами</a:t>
            </a:r>
            <a:endParaRPr lang="ru-RU" dirty="0"/>
          </a:p>
        </p:txBody>
      </p:sp>
      <p:sp>
        <p:nvSpPr>
          <p:cNvPr id="28674" name="Rectangle 2"/>
          <p:cNvSpPr>
            <a:spLocks noChangeArrowheads="1"/>
          </p:cNvSpPr>
          <p:nvPr/>
        </p:nvSpPr>
        <p:spPr bwMode="auto">
          <a:xfrm>
            <a:off x="4788024" y="3961800"/>
            <a:ext cx="43559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Примітка: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кружки - поверхневий мікробний антиген; квадрати - молекули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хвилясті лінії - внутрішньоклітинні паразити. Існує дві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і 2 типів, що не мають відмінностей за антигенною структурою, але розрізняються за набором (профілем)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які вони здатні синтезувати у відповідь на антигенну стимуляцію, і від цього профілю залежить, який з двох основних типів імунної відповіді буде реалізований (клітинний або гуморальний).</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Т-хелпери</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1 типу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мають диференційні антигени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29,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45</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Ra</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 - активатори клітинного імунітету, натуральних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моноцитів. Якщо наївна Т-клітина розпізнає антиген, що презентується макрофагом, то вона трансформується в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типу. На цій клітині з’являються маркери диференціювання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25 та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45</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RB</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Функція таких клітин - посилення активності макрофагів, спрямованої на знищення захопленого антигену, або приведення його в імуногенну форму. Продукуючи інтерлейкіни-2, 3, 12,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ІФН-</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ФНО-</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ГМ-КСФ, вони викликають активацію цитотоксичних Т-лімфоцитів, натуральних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макрофагів та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Т-ефектори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гіперчутливості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уповільненого типу.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забезпечують імунітет проти вірусів, внутріклітинних бактерій і онкогенних клітин. Активність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подавляє інтерлейкін-10.</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Т-хелпери</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2 типу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мають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диференційовочні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29,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45</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Ra</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відповідають за кооперацію з В-клітинами. Якщо Т-клітина розпізнає антиген, що розміщений на поверхні В-лімфоцитів, то це розпізнавання є сигналом до трансформації 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типу,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якізабезпечують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посилення продукції антитіл. На цій клітині з’являються маркери диференціювання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25 та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45</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RB</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Продукуючи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інтерлейкіни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4, 5, 6, 10 та 13, вони активують гуморальну імунну відповідь, В-лімфоцити і алергічне запалення. Стимулюючи продукцію плазматичними клітинами імуноглобулінів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і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IgA</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забезпечують імунітет проти звичайних (позаклітинних) бактерій і їх токсинів. Активація еозинофілів, тучних клітин і стимуляція синтезу імуноглобуліну 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IgE</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веде до розвитку алергії. Активність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подавляє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ІФН-</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несуть на своїй поверхні антигени 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мають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супресорну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(щодо В-лімфоцитів і продукції ними імуноглобулінів) і цитотоксичну активність.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С</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D</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8 </a:t>
            </a:r>
            <a:r>
              <a:rPr kumimoji="0" lang="uk-UA"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Т-супресори</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гальмують розвиток імунної відповіді як на власні, так і на чужі антигени, забезпечуючи імунологічну толерантність.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Цитотоксичні С</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D</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8 Т-лімфоцити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CTL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це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клітинної імунної відповіді, що забезпечують руйнування чужорідних клітин.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рецептору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допоміжних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дендритних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розчині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полісахаридні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ліпопротеїдні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розчинні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короткі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фрагменти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білкових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представлені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 головного комплексу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Т-лімфоцити здатні розпізнавати антигенні пептиди в комплексі з антигенами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mane</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compartable</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complex</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а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Т-лімфоцити здатні розпізнавати антигенні пептиди в комплексі з антигенами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809171"/>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Натуральні </a:t>
            </a:r>
            <a:r>
              <a:rPr kumimoji="0" lang="uk-UA"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кілери</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16+</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56+,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субпопуляцією</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лімфоцитів, відрізняються від Т-лімфоцитів відсутністю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 (ТКР-).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Активовані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NK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нести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CD25, HLA - DR,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інтегріни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CD69,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трансфериновий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 CD71,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NK-рецептори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морфологічні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ознаки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крупні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розміри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наявність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гранул</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цитоплазмі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підставою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другої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назви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великі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гранулярні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(ВГЛ).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літична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проявляється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контакті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без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попередньої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сенсибілізації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функціональна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характеристика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вбивати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периферичній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складають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5 до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20%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циркулюючих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незалежно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Т-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маркерів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фенотип: ТКР-, CD3-CD16+CD56+,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загальні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сигнальні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CD2,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окремі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компоненти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CD3,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α-ланцюг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CD8.</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Природні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регуляторні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Т-клітини</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Treg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(CD3+CD4+CD25+)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Treg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підклас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антигенспецифічно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пригнічувати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контролюють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трансплантації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тканин.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Treg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агенти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Специфічних поверхневих маркерів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Treg</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описано. Від звичайних активованих Т-лімфоцитів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Treg</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можна відрізнити за додатковими фенотипічними ознаками.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активованих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CD40L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(CD154) - молекула, яка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контакту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ізоформа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CD45RO.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Treg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периферичній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фенотип: СD4+, CD25+, CD45RO+,</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62</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L</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122,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152+,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GITR</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en-US"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glucocorticoid</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induced TNF</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R family</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48875"/>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План</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1.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Органи</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імунної</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системи</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2.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Молекули</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що</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беруть</a:t>
            </a:r>
            <a:r>
              <a:rPr kumimoji="0" lang="ru-RU" sz="2000" b="0" i="0" u="none" strike="noStrike" cap="none" normalizeH="0" baseline="0" dirty="0" smtClean="0">
                <a:ln>
                  <a:noFill/>
                </a:ln>
                <a:effectLst/>
                <a:latin typeface="Calibri" pitchFamily="34" charset="0"/>
                <a:ea typeface="TimesNewRomanPSMT"/>
                <a:cs typeface="Times New Roman" pitchFamily="18" charset="0"/>
              </a:rPr>
              <a:t> участь в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імунній</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відповіді</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і</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є</a:t>
            </a:r>
            <a:r>
              <a:rPr kumimoji="0" lang="ru-RU" sz="2000" b="0" i="0" u="none" strike="noStrike" cap="none" normalizeH="0" baseline="0" dirty="0" smtClean="0">
                <a:ln>
                  <a:noFill/>
                </a:ln>
                <a:effectLst/>
                <a:latin typeface="Calibri" pitchFamily="34" charset="0"/>
                <a:ea typeface="TimesNewRomanPSMT"/>
                <a:cs typeface="Times New Roman" pitchFamily="18" charset="0"/>
              </a:rPr>
              <a:t> </a:t>
            </a:r>
            <a:r>
              <a:rPr kumimoji="0" lang="ru-RU" sz="2000" b="0" i="0" u="none" strike="noStrike" cap="none" normalizeH="0" baseline="0" dirty="0" err="1" smtClean="0">
                <a:ln>
                  <a:noFill/>
                </a:ln>
                <a:effectLst/>
                <a:latin typeface="Calibri" pitchFamily="34" charset="0"/>
                <a:ea typeface="TimesNewRomanPSMT"/>
                <a:cs typeface="Times New Roman" pitchFamily="18" charset="0"/>
              </a:rPr>
              <a:t>її</a:t>
            </a:r>
            <a:r>
              <a:rPr kumimoji="0" lang="ru-RU" sz="2000" b="0" i="0" u="none" strike="noStrike" cap="none" normalizeH="0" baseline="0" dirty="0" smtClean="0">
                <a:ln>
                  <a:noFill/>
                </a:ln>
                <a:effectLst/>
                <a:latin typeface="Calibri" pitchFamily="34" charset="0"/>
                <a:ea typeface="TimesNewRomanPSMT"/>
                <a:cs typeface="Times New Roman" pitchFamily="18" charset="0"/>
              </a:rPr>
              <a:t> продуктами.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3. Імуноглобуліни.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4. Регуляція діяльності імунної відповіді.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5. Етапи формування імунної відповіді.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6. Специфічний імунітет.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7. Регуляторні ідіотипи. </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8. Вікова імунологія.</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9.  Критичні періоди імунітету дитини.</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uk-UA" sz="2000" b="0" i="0" u="none" strike="noStrike" cap="none" normalizeH="0" baseline="0" dirty="0" smtClean="0">
                <a:ln>
                  <a:noFill/>
                </a:ln>
                <a:effectLst/>
                <a:latin typeface="Calibri" pitchFamily="34" charset="0"/>
                <a:ea typeface="TimesNewRomanPSMT"/>
                <a:cs typeface="Times New Roman" pitchFamily="18" charset="0"/>
              </a:rPr>
              <a:t>10.  Імунологічні порушення при старінні.</a:t>
            </a:r>
            <a:endParaRPr kumimoji="0" lang="uk-UA"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90691"/>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Мононуклеарні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фагоцити</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(CD14, CD64). Система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мононуклеарних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включає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кістково-мозкові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попередники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походять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єдиної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стволової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монобласт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промоноцит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циркулюючий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моноцит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Мононуклеарні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забезпечують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природжений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неспецифічний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рахунок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своєї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фагоцитарної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фагоцитоз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корпускулярних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часток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важливий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фактор природного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резистентності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професійні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сміттярі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біологічно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речовин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презентація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Біологічна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полягає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тому,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лімфоцитам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беруть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участь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запалення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протипухлинному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регенерації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інволюції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Молекули, що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секретуються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макрофагами, виконують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регуляторні функції. При формуванні специфічної імунної відповіді макрофаги виконують функцію презентації антигену. Для цього захоплений макрофагами антиген піддається переробці 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фаголізосомах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Пептидні фрагменти антигену, що утворюються в результаті обмеженого протеолізу, комплексуються з молекулами антигенів головного комплексу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2 і виставляються на мембрані макрофага у формі, доступній для розпізнавання Т-лімфоцитами.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Макрофаги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циркулюючих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кістково-мозкове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походження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Покидаючи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кров'яне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русло,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дозріваючі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мігрують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легенів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представлені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альвеолярними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макрофагами. Велика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знаходиться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сполучній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лімфовузлах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асоціюється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слизовими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оболонками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зокрема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слизовими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оболонками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повітряносних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шляхів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Оновлення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основному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рахунок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рекрутування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Дендритні клітини і клітини </a:t>
            </a:r>
            <a:r>
              <a:rPr kumimoji="0" lang="uk-UA"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Лангерганса</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мають кістково-мозкове походження. Розрізняють фолікулярні й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інтердигітальні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дендритні клітини. Перші виявляють у В-зонах лімфатичних вузлів і селезінки, вони мають на своїй поверхні рецептор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Fc</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-фрагмента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імуноглобулінів, але позбавлені антигенів МНС класу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презентують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антигенВ-лімфоцитам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Інтердигітальні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дендритні клітини містяться в Т-клітинних ділянках лімфатичних вузлів і селезінки, мають на своїй поверхні антигени МНС класу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але не містять рецептори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Fc</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-фрагмента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беруть участь у презентації антигену для Т-лімфоцитів.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Гранулоцити.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ефекторній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фазі специфічної імунної відповіді можуть брати участь й інші лейкоцити крові: гранулоцити або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поліморфноядерні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лейкоцити. Ці клітини складають першу лінію неспецифічного протимікробного захисту. Вони першими мобілізуються у вогнище запалення або інфекції і від їх фагоцитарної активності залежить елімінація збудників. Їх мобілізація з кров'яного русла різко підвищується під впливом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макрофагального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походження (інтерлейкін-8) або С5а-фракції активованої системи комплементу. Інші продукти макрофагів активують функції гранулоцитів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туморнекротизуючий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фактор).</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46506"/>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000000"/>
                </a:solidFill>
                <a:effectLst/>
                <a:latin typeface="Calibri" pitchFamily="34" charset="0"/>
                <a:ea typeface="TimesNewRomanPSMT" charset="-128"/>
                <a:cs typeface="Times New Roman" pitchFamily="18" charset="0"/>
              </a:rPr>
              <a:t>2. </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Молекули, що беруть участь в імунній відповіді і є її продуктами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Система комплементу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 комплекс розчинних білків і білків клітинної поверхні, взаємодія яких опосередкує різні біологічні ефекти: руйнування (лізис) клітин, залучення лейкоцитів в осередок інфекції або запалення (хемотаксис), полегшення фагоцитозу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опсонізація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стимуляція запалення і реакцій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гіперчутливості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анафілатоксини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Велика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частина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компонентів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комплементу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гепатоцитами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мононуклеарними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Компоненти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комплементу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циркулюють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неактивній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Існують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два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взаємозв'язані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комплементу: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класичний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альтернативний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Каскадну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комплементу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запускають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класичний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прямее</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альтернативний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Класичний шлях починається зв'язуванням з комплексом антиген-антитіло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або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компоненту С1, який при цьому активується і набуває здатності розщеплювати С4 на С4а і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на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a</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 C4bC2a,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виконує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С3-конвертази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С3 на C3a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C3b.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С3b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приєднується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комплексу,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набуває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складу: C4bC2aC3b. Цей комплекс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С5-конвертаза,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С5 на C5a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C5b.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Фракція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С5b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самостійно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прикріплятися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створювати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ядро для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мембран-атакуючого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літичного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комплексу. З С5b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послідовно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С6, С7, С8, С9. Компонент С9 за структурою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властивостями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нагадує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білок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перфорін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Альтернативний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С3b, яка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присутня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сироватці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низькій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концентрації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C3b,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утворюючи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комплекс C3вB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служить субстратом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D.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впливом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D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Ba</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Bb</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причому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складі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залишається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Bb</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Цей комплекс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протеолітичну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С3,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C3a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C3b. Комплекс C3bBb</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дуже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нестабільний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збереження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назвою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пропердин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ефективно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стабілізує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полісахариди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гліколіпіди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глікопротеїни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 C3bBb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мікробною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каталізує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великих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кількостей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C3b. Комплекс,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надалі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утворився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набуває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властивостей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С5-конвертази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запускає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ліричного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активації комплементу утворюються: 1) медіатори запалення, 2) опсоніни, що зв'язуються з клітинами-мішенями і полегшують їх фагоцитоз, 3)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мембраноатакуючий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 що руйнує клітини-мішені.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Адгезійні</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молекули.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Рух лейкоцитів у вогнище запалення або інфекції починається з серії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адгезійних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подій, кожна з яких стосується лейкоцитів певного типу: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моноцитів або лімфоцитів. Циркулюючі лейкоцити, зазвичай, вступають лише в швидкоплинні контакти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ендотеліальними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клітинами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посткапілярних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венул</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лейкоцити як би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Cambria Math" pitchFamily="18" charset="0"/>
              </a:rPr>
              <a:t>≪</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ковзають</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Cambria Math"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 поверхні ендотелію судинної стінки. Ця фаза забезпечує взаємодією спочатку Р-, а потім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L</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E</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-селектинів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 вуглеводними компонентами мембран клітин.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L</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-селектин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експресований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більшості лейкоцитів.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Р-селектин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ендотеліальних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опосередкує адгезію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моноцитів до ендотелію.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Е-селектин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активованих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ендотеліальних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підтримує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адгезію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Фаза ковзання відбувається без активації лейкоцитів, проте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ковзаючі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лейкоцити при контактах з поверхнею ендотелію отримують сигнали активації, що веде до їх іммобілізації. Наступає друга фаза міцної адгезії, що опосередкована посиленням здатності лейкоцитарних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інтегрінів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зв'язуватися з лігандами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суперсімейства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імуноглобулінів на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ендотеліальних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клітинах. Як сигнали активації можуть служити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хемокіни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макрофагальний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запальний протеїн (М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IP</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макрофагальний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хемоаттрактантний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протеїн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MCP</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інтерлейкін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8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міграцію-інгибуючий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чинник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MIF</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тромбоцитактивуючий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чинник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PAF</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С5а-фракції комплементу, які здатні зв'язуватися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глюкозамінгліканами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поверхні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ендотеліальних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і діяти на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Cambria Math" pitchFamily="18" charset="0"/>
              </a:rPr>
              <a:t>≪</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ковзаючі</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Cambria Math"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лейкоцити.</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404664"/>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Імуноглобуліни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Імуноглобуліни (антитіла).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Продуктами гуморальної імунної відповіді є специфічні антитіла - імуноглобуліни.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здорової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людини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близько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65%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загального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складає</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альбумін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решта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крупні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складно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побудовані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глікопротеїнів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побудовані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важких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легких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поліпептидних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ланцюгів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Біологічні властивості імуноглобулінів.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Молекула імуноглобуліну (антитіла) виконує два типи функцій: скріплення антигену на основі специфічного розпізнавання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паратопом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антитіла 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функції. Розпізнавання і скріплення антигенних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функцією варіабельних ділянок імуноглобуліну, а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функції визначаються константною ділянкою. Скріплення антигену приводить до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конформаційних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змін в константній ділянці, які відбиваються на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функціях антитіл: зв'язуванні комплементу, взаємодії з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FCR</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експресії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алоантигенів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ін. Фізичні, антигенні і функціональні відмінності між константними ділянками визначають 5 основних класів важких ланцюгів - М,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G</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Е і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відповідні їм 5 класів імуноглобулінів. У більшості вищих біологічних видів присутні антитіла всіх 5 класів.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IgM</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процесі еволюції антитіла класу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з'явилися першими.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Вониж</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першими синтезуються у відповідь на первинну антигенну стимуляцію, тобто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маркерами первинної імунної відповіді.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Оскільки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пентамерну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структуру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10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центрами, то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ефективні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скріпленні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аглютинації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секретуються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4</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5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добу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IgG</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услід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активно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зв'язуватися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своєю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Fc-ділянкою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Clq</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Поступають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позасудинні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простори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(через плаценту) до плоду.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біологічних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декілька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підкласів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адаптивної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через 14 – 16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моменту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досягають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максимуму на 21 – 24 день.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IgA</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легенях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кишечнику,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сечі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Мають додаткову структуру - секреторний компонент,що оберігає молекулу антитіла від розщеплювання. Основна функція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IgA</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запобігати проникненню антигенів із зовнішніх поверхонь у тканини.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IgE</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здатні через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Fc</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-фрагмент</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зв'язуватися з тучними клітками і стимулювати їх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дегрануляцію</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IgD</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існують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виконуючи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регулюючі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Схоже,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антигензв’язуючими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B–</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52247"/>
            <a:ext cx="91440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Неспецифічний</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вроджений</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імунітет</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необхідність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наприклад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попаданні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збудника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першу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чергу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вступають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(природного)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Природжений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неспецифічний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перш за все,</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бар'єри</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і</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фізіологічні</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чинники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перешкоджають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проникненню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агентів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бар'єри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резистентності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створюють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перешкоди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проникнення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збудників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головних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бар'єрів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людини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належать: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Шкіра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слизові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оболонки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включаючи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продуковані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екзосекрети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Гістогематичні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гемато-енцефалічний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плацентарний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гістолімфатичні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бар'єри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включаючи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дренажну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лімфатичних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вузлів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Стримувальна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роль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перешкоджання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гематогенному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проникненню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збудника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бактеріємії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сепсисі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агресії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забар'єрних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головного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мозку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щитоподібної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залози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яєчка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ока, комплексу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плацента-плід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Целюлярний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бар'єр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забезпечується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оболонками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Ядерний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бар'єр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захищає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генетичну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інформацію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Хімічні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фактори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стримування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розмноження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флори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Низька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шлункового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соку.</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жирні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кислоти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сальних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залоз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згубно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грибків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Секрет</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залоз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протидіє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прикріпленню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епітелію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зумовлює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механічне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змивання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Деполімерази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нуклеїнових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кислот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ДНК-ази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РНК-ази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генетичну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інформацію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чужих, у першу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чергу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нуклеїнових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кислот.</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Фільтрувальна</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печінки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селезінки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лімфатичних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вузлів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неспецифічних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резистентності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віднести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фізіологічні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чхання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блювота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пронос,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сприяють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елімінації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агентів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Сюди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віднести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фізіологічні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температура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концентрація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кисню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гормональний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баланс.</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Наприклад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кортикостероїдів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пригнічує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запальні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резистентність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Відомо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наприклад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кризі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відторгнення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пересаджених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лікування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великими дозами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кортикостероїдів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пацієнтів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чутливість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агентів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компонентом (ланкою)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клітинний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включає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мононуклеарні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гранулоцити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еозинофіли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базофіли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периферичної</a:t>
            </a:r>
            <a:r>
              <a:rPr kumimoji="0" lang="uk-UA"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тучні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природні</a:t>
            </a:r>
            <a:r>
              <a:rPr kumimoji="0" lang="uk-UA"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просто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(K-)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лімфокінактивовані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ЛАК-клітини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периферичної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походять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поліпотентної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стволової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Потрапивши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кров'яне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русло,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моноцити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протягом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діб</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розселяються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перетворюються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Основною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функцією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одночасно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надзвичайно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важливим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фагоцитоз.</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Фагоцитоз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матеріалу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пошкоджених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виведення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Найбільш</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інформативними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показниками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фагоцитозу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імунограмі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фагоцитарне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число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Фч</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відсоток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фагоцитозу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Процес</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завершеного</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фагоцитозу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включає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декілька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хемотаксис,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просування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напрямку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об'єкту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викликав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прикріплення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данного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об'єкту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адгезія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заковтування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об'єкту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5)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переварювання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об'єкту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При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незавершеному</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фагоцитозі</a:t>
            </a:r>
            <a:r>
              <a:rPr kumimoji="0" lang="ru-RU" sz="12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переварювання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усередині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фагоциту.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фагоцитовані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виживають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тривало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залишатися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лізосомах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завершеному фагоцитозі після достатньо тісного прикріплення (адгезії) клітини, що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фагоцитує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клітини-мішені, вона поглинає об'єкт фагоцитозу.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86528"/>
          </a:xfrm>
          <a:prstGeom prst="rect">
            <a:avLst/>
          </a:prstGeom>
        </p:spPr>
        <p:txBody>
          <a:bodyPr wrap="square">
            <a:spAutoFit/>
          </a:bodyPr>
          <a:lstStyle/>
          <a:p>
            <a:pPr lvl="0" algn="just" eaLnBrk="0" fontAlgn="base" hangingPunct="0">
              <a:spcBef>
                <a:spcPct val="0"/>
              </a:spcBef>
              <a:spcAft>
                <a:spcPct val="0"/>
              </a:spcAf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звана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фагосома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фагоцитарна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вакуоль, яка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рахунок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фагоцитує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навколо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частинки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фагосома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просувається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всередині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цитоплазми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напрямку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лізосоми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двох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вакуолей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зливаються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одну вакуоль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фаголізосому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утворення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фаголізосоми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переварювання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поглиненого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матеріалу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Вміст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лізосомальних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гранул вельми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важливий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поглиненого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матеріалу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знищення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Лізосомальні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бувають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двох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типів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багато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гідролітичних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ферментів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мієлопероксидазу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лізоцим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катіонні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ніж</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лужну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фосфатазу,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лактоферин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лізоцим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Вміст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гранул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клітин-фагоцитів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потрапляти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інтерстиціальний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проміжний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простір</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Цей процесс</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називається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екзоцитозом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характеризується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пошкодженням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тканин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запаленням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Речовиною, яка підсилює фагоцитоз за рахунок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опсонізації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фібронектин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29) –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глікопротеїн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який зв'язується з мікроорганізмами, і в</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якого на поверхні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макрофагів є рецептор, за рахунок чого відбувається скріплення мікроорганізмів, оброблених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фібронектином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Велике значення в механізмі природного імунітету мають </a:t>
            </a:r>
            <a:r>
              <a:rPr kumimoji="0" lang="uk-UA" sz="1400" b="1"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uk-UA" sz="1400" b="1"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клітини.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До них відносяться натуральні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просто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лімфокінактивовані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(ЛАК-клітини) клітини. Загальною особливістю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здатність розчиняти клітини-мішені без попередньої сенсибілізації, що відрізняє їх від цитотоксичних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Т-лімфоцитів-кілерів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Морфологічно природні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клітини великого розміру, 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азурофільною</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зернистістю і низькою щільністю, на підставі чого їх відносять до великих гранулярних лімфоцитів.</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NK</a:t>
            </a:r>
            <a:r>
              <a:rPr kumimoji="0" lang="uk-UA" sz="1400" b="1"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-клітини.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Клітинами-мішенями для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практично всі клітини, що містять ядро, проте найбільшу активність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проявляють по відношенню до пухлинних і уражених вірусом клітин.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Оскільки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клітин-мішеней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NK-клітинам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потребується</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участі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присутності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комплементу, то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тип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цитолізу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отримав</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назву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спонтанної</a:t>
            </a:r>
            <a:r>
              <a:rPr kumimoji="0" lang="ru-RU" sz="1400" b="0"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400" b="0"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клітинно-опосередкованої</a:t>
            </a:r>
            <a:r>
              <a:rPr kumimoji="0" lang="ru-RU" sz="1400" b="0"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 </a:t>
            </a:r>
            <a:r>
              <a:rPr kumimoji="0" lang="ru-RU" sz="1400" b="0" i="1" u="none" strike="noStrike" cap="none" normalizeH="0" baseline="0" dirty="0" err="1" smtClean="0">
                <a:ln>
                  <a:noFill/>
                </a:ln>
                <a:solidFill>
                  <a:srgbClr val="221F1F"/>
                </a:solidFill>
                <a:effectLst/>
                <a:latin typeface="Calibri" pitchFamily="34" charset="0"/>
                <a:ea typeface="TimesNewRomanPS-BoldItalicMT"/>
                <a:cs typeface="Times New Roman" pitchFamily="18" charset="0"/>
              </a:rPr>
              <a:t>цитотоксичності</a:t>
            </a:r>
            <a:r>
              <a:rPr kumimoji="0" lang="ru-RU" sz="1400" b="0" i="1" u="none" strike="noStrike" cap="none" normalizeH="0" baseline="0" dirty="0" smtClean="0">
                <a:ln>
                  <a:noFill/>
                </a:ln>
                <a:solidFill>
                  <a:srgbClr val="221F1F"/>
                </a:solidFill>
                <a:effectLst/>
                <a:latin typeface="Calibri" pitchFamily="34" charset="0"/>
                <a:ea typeface="TimesNewRomanPS-BoldItalicMT"/>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Роль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полягає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функцією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нагляду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400" b="1" i="1" u="none" strike="noStrike" cap="none" normalizeH="0" baseline="0" dirty="0" smtClean="0">
              <a:ln>
                <a:noFill/>
              </a:ln>
              <a:solidFill>
                <a:srgbClr val="221F1F"/>
              </a:solidFill>
              <a:effectLst/>
              <a:latin typeface="Times New Roman" pitchFamily="18" charset="0"/>
              <a:ea typeface="TimesNewRomanPS-BoldItalicMT"/>
              <a:cs typeface="Times New Roman" pitchFamily="18" charset="0"/>
            </a:endParaRPr>
          </a:p>
          <a:p>
            <a:pPr lvl="0" algn="just" eaLnBrk="0" fontAlgn="base" hangingPunct="0">
              <a:spcBef>
                <a:spcPct val="0"/>
              </a:spcBef>
              <a:spcAft>
                <a:spcPct val="0"/>
              </a:spcAft>
            </a:pPr>
            <a:r>
              <a:rPr kumimoji="0" lang="ru-RU" sz="1400" b="1" i="1" u="none" strike="noStrike" cap="none" normalizeH="0" baseline="0" dirty="0" err="1" smtClean="0">
                <a:ln>
                  <a:noFill/>
                </a:ln>
                <a:solidFill>
                  <a:srgbClr val="221F1F"/>
                </a:solidFill>
                <a:effectLst/>
                <a:latin typeface="Times New Roman" pitchFamily="18" charset="0"/>
                <a:ea typeface="TimesNewRomanPS-BoldItalicMT"/>
                <a:cs typeface="Times New Roman" pitchFamily="18" charset="0"/>
              </a:rPr>
              <a:t>Кілерні</a:t>
            </a:r>
            <a:r>
              <a:rPr kumimoji="0" lang="ru-RU" sz="1400" b="1" i="1" u="none" strike="noStrike" cap="none" normalizeH="0" baseline="0" dirty="0" smtClean="0">
                <a:ln>
                  <a:noFill/>
                </a:ln>
                <a:solidFill>
                  <a:srgbClr val="221F1F"/>
                </a:solidFill>
                <a:effectLst/>
                <a:latin typeface="Times New Roman" pitchFamily="18" charset="0"/>
                <a:ea typeface="TimesNewRomanPS-BoldItalicMT"/>
                <a:cs typeface="Times New Roman" pitchFamily="18" charset="0"/>
              </a:rPr>
              <a:t> </a:t>
            </a:r>
            <a:r>
              <a:rPr kumimoji="0" lang="ru-RU" sz="1400" b="1" i="1" u="none" strike="noStrike" cap="none" normalizeH="0" baseline="0" dirty="0" err="1" smtClean="0">
                <a:ln>
                  <a:noFill/>
                </a:ln>
                <a:solidFill>
                  <a:srgbClr val="221F1F"/>
                </a:solidFill>
                <a:effectLst/>
                <a:latin typeface="Times New Roman" pitchFamily="18" charset="0"/>
                <a:ea typeface="TimesNewRomanPS-BoldItalicMT"/>
                <a:cs typeface="Times New Roman" pitchFamily="18" charset="0"/>
              </a:rPr>
              <a:t>К-клітини</a:t>
            </a:r>
            <a:r>
              <a:rPr kumimoji="0" lang="ru-RU" sz="1400" b="1" i="1" u="none" strike="noStrike" cap="none" normalizeH="0" baseline="0" dirty="0" smtClean="0">
                <a:ln>
                  <a:noFill/>
                </a:ln>
                <a:solidFill>
                  <a:srgbClr val="221F1F"/>
                </a:solidFill>
                <a:effectLst/>
                <a:latin typeface="Times New Roman" pitchFamily="18" charset="0"/>
                <a:ea typeface="TimesNewRomanPS-BoldItalicMT"/>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несуть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своїй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поверхні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рецептори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Fc-фрагменту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IgG</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здатні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антитілозалежної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клітинно-опосередкованої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цитотоксичності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К-клітини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беруть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участь 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розвитку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аутоімунних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захворювань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 системного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червоного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вовчаку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гломерулонефриту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хронічного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гепатиту.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К-клітини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хворих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хронічний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гепатит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мають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здатність</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знищувати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ізольовані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гепатоцити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Встановлена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важлива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роль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К-клітин</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при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сальмонельозі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дизентерії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онкологічних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захворюваннях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реакції</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відторгнення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трансплантату.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дані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лягли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основу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виділення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особливого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типу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імунологічних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реакцій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опосередкованих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антитілами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К-клітинами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Система неспецифічного захисту діє перед першим бар'єром (неспецифічні секреторні імуноглобуліни, лізоцим) та між першим і другим бар'єрами (система комплементу, лізоцим, еозинофільна,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і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NK</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-цитотоксичність</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фагоцитоз).</a:t>
            </a:r>
            <a:r>
              <a:rPr kumimoji="0" lang="ru-RU" sz="1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17693"/>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000000"/>
                </a:solidFill>
                <a:effectLst/>
                <a:latin typeface="Calibri" pitchFamily="34" charset="0"/>
                <a:ea typeface="TimesNewRomanPS-BoldItalicMT" charset="-128"/>
                <a:cs typeface="Times New Roman" pitchFamily="18" charset="0"/>
              </a:rPr>
              <a:t>4. </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Регуляція діяльності імунної системи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Основна функція зрілих Т-лімфоцитів - це розпізнавання чужорідних антигенних пептидів в комплексі з власними антигенами тканинної сумісності на поверхні допоміжних (антиген-представлених) клітин або поверхні будь-яких клітин-мішеней організму. Для виконання цієї функції Т-лімфоцити повинні бути здатні розпізнавати власні антигени тканинної сумісності, специфічні для кожного індивідуума.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Одночасно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повинні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аутоантигенні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самого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перебудови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реаранжировки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дозріваючих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набувають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рецептори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(РТК),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саме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самого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аутоантигенних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одночасно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йдуть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відбору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потрібних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проходить в два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того, як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індивідуальному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РТК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унікальної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вступає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позитивної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того,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щоб</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вижити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вступити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повинен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проявити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експресовані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епітеліальних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кори тимусу.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Існують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сотні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варіантів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лише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мала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експресована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індивідуума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щонайширшого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"репертуару"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специфічностей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РТК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лише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небагато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підійдуть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індивідуального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набору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РТК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сигнал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відібрані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позитивної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вступають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межі кіркового і мозкового шарів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дозріваючі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зустрічаються з дендритними клітинами і макрофагами. Функція цих клітин - презентація антигенних пептидів в комплексі з власними антигенами тканинної сумісності для розпізнавання Т-лімфоцитами.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самого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фрагменти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заноситися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тимус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потоком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відміну від зрілого Т-лімфоциту, який при зустрічі з антигенним пептидом, специфічним для його РТК, отримує сигнал активації, незрілі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розпізнаванні специфічних для їх РТК антигенних пептидів отримують сигнал генетично запрограмованої смерті -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апоптозу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Таким чином, йде негативна селекція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аутореактивних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Т-лімфоцитів. В результаті позитивної і негативної селекції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кровотік</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органи поступають тільки такі Т-лімфоцити, які несуть РТК, здатні розпізнавати власні молекули тканинної сумісності в комплексі з пептидними фрагментами чужорідних білків і нездатні розпізнавати їх в комплексі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аутоантигенними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пептидами.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Апоптоз</a:t>
            </a:r>
            <a:r>
              <a:rPr kumimoji="0" lang="uk-UA"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лежить в основі таких важливих процесів, як позитивна і негативна селекція Т- і селекція В-лімфоцитів, загибель лімфоцитів, що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індукується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глюкокортикоїдами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загибель клітин, що викликана опромінюванням, нагрівом або відсутністю специфічних ростових чинників.</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Імунодефіцит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ВІЛ-інфекції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визначається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порушеннями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контролі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апоптозу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апоптоз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клітинах-мішенях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Центральним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генетичне</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обмеження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полягає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наявність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мембранах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головного комплексу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(МНС)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генотипу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Молекули</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МНС I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класу</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гранулярній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ендоплазматичній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мережі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грЕПМ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антигенпрезентуючих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ендогенно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синтезованими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інфікованих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піддаються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попередньому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розщеплюванню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протеолітичному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АТФ-залежному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білковому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протеосомі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Короткі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фрагменти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транспортуються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просвіт</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грЕПМ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допомогою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переносників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ТАР-білків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(англ. </a:t>
            </a:r>
            <a:r>
              <a:rPr kumimoji="0" lang="en-US"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Transporter for Antigen Presentation</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переносник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молекулами МНС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утворилися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транспортуються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через комплекс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Гольджи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антигенпрезентуючих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(АПК).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МНС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виявляються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усіх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тромбоцитів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завдяки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відрізняти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сторонніх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модифікованих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вірусною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інфекцією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піддалися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трансформації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знищити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будь-які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заражені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Синтез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детермінований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генами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головного комплексу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локалізованими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6-ій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хромосомі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Цитотоксичні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СD8+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(СD8+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знищують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Зв'язуючись з поверхнею цих клітин, вони виділяють цитотоксини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перфорин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гранзими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які викликають цитоліз даних клітин, при цьому самі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залишаються життєздатними.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Т-супресори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навпаки, запобігають імунній відповіді проти нормальних клітин, виділяючи чинники, що пригноблюють функції Т- і В-клітин.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1"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МНС II </a:t>
            </a:r>
            <a:r>
              <a:rPr kumimoji="0" lang="ru-RU" sz="1400" b="1"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1"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грЕПМ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 вони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інваріантним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пептидним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ланцюгом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Глікопротеїди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МНС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розташовуються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АПК (макрофагах,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дендритних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забезпечує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МНС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пептидами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розрізняється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окремих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людей,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зокрема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стійкість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Т-хелперам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екзогенні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Цей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називають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презентацією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Зазвичай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здійснюється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молекулами MHC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HLADR-макрофагів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дендритних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(АПК). Комплекс MHC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імунасоційований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нього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CD4+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АПК, які захопили антиген, мігрують з тканин у лімфатичні капіляри, а звідти - в Т-залежні зони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регіонарних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лімфатичних вузлів, де вони остаточно дозрівають і набувають здатність до подання антигенів лімфоцитам.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невелика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частина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зв'язуватися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мігруючими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дендритними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Частина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проник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найімовірніше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опиниться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дренуючому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лімфатичному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вузлі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захоплені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верхніх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дихальних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шляхах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кишці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потрапляють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тканини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асоційовані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слизовими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оболонками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(MALT, англ.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Mucosal</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Associated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Lymphoid</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Tissue</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909310"/>
          </a:xfrm>
          <a:prstGeom prst="rect">
            <a:avLst/>
          </a:prstGeom>
        </p:spPr>
        <p:txBody>
          <a:bodyPr wrap="square">
            <a:spAutoFit/>
          </a:bodyPr>
          <a:lstStyle/>
          <a:p>
            <a:pPr lvl="0" algn="just" eaLnBrk="0" fontAlgn="base" hangingPunct="0">
              <a:spcBef>
                <a:spcPct val="0"/>
              </a:spcBef>
              <a:spcAft>
                <a:spcPct val="0"/>
              </a:spcAf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проник у кров,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потрапляє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селезінку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Макрофаги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печінці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легенях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фагоцитувати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правило, не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призводить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тканинах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поглинатися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руйнуватися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Деякі антигени специфічно зв'язуються 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антиген-розпізнаючими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В-лімфоцитів, комплекс що утворився далі поглинається за допомогою механізму рецепторно-опосередкованого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ендоцитозу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піддається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експресується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поверхні В-лімфоцитів у вигляді пептидів, пов'язаних з молекулами МНС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При зустрічі з Т-лімфоцитами, які мають рецептори до відповідного антигену, АПК контактно взаємодіють з ними, активуючи їх і ініціюючи розвиток імунної реакції.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Характер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цієї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залежить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молекул МНС,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молекулами МНС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маркерами CD8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Т-супресори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МНС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фенотипом CD4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Повноцінне функціонування АПК сприяє ефективному і своєчасному розпізнаванню мікробних, вірусних і пухлинних антигенів, що перешкоджає розвитку інфекцій та новоутворень. Останні часто протікають на тлі зниженої активності АПК, тому стимуляція діяльності цих клітин розглядається як перспективний метод імунотерапії таких захворювань. Якщо антиген-представлена клітина або будь-яка інша клітина, відрізнятиметься за генотипом від рецепторів до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знаходяться на поверхні цитотоксичних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8+-кілерів) або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 імунна відповідь буде створюватися на антигени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або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Цей феномен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генетичної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рестрикції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лежить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чужого", а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запускає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елімінацію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чужерідого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000000"/>
                </a:solidFill>
                <a:effectLst/>
                <a:latin typeface="Calibri" pitchFamily="34" charset="0"/>
                <a:ea typeface="TimesNewRomanPSMT" charset="-128"/>
                <a:cs typeface="Times New Roman" pitchFamily="18" charset="0"/>
              </a:rPr>
              <a:t>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Молекули, що несуть характерні для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8+-цитотоксичних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Т-супресорів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4+-Т-хелперів) ознаки клітин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Cambria Math" pitchFamily="18" charset="0"/>
              </a:rPr>
              <a: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господаря</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Cambria Math"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були вперше виявлені в лейкоцитах (фагоцитах)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отримали назву молекули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HLA</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(від англ.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human</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leucocyte</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antigen</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знайдені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всіх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перейменовані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 III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комплемент.</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uk-UA"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Нейро-ендокринно-імунна</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вісь.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Зміна активності імунної системи викликає зміни 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нейро-ендокринній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системі.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Наприклад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медіатори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проникнення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кортикостероїдів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той же час характер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безпосередньо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залежить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гормонів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тимусу,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контролюючих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поведінку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Опосередкований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нейро-ендокринної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наочно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виявляється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так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званій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холодовій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алергії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коли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дію</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регуляторний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центр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гіпоталамуса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обумовлює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зрушення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гормонів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стимулює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розвиток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алергічної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66973"/>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5. </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Етапи формування імунної відповіді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Імунна відповідь починається з розпізнавання чужорідного антигену, тобто його зв'язування із специфічним рецептором на мембрані зрілого лімфоциту.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рецептори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існують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мембранах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зустрічі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віднести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речовини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властивості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імуногенність</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внаслідок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антигенність</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продукувалися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введення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речовини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завжди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завжди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бути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імуногенами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що</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не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мають</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імуногенності</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носять</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назву</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гаптену</a:t>
            </a:r>
            <a:r>
              <a:rPr kumimoji="0" lang="ru-RU" sz="12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Гаптен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сам по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собі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розвиток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Крім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гаптен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малою молекулярною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масою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рахунок</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невеликих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розмірів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викликати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з'єднанні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великою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білковою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молекулою (яка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називається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носієм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набувають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імуногенних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властивостей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Носіями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молекул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бути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альбумін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глобуліни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синтетичні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детермінанта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місце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усередині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Таким чином,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визначає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антитільну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Зазвичай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надзвичайно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малі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розмірах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складають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4–5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амінокислотних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моносахаридних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залишків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мультивалентні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як правило,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велику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кожного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Величезну їх різноманітність забезпечує широкий спектр клонів лімфоцитів і можливість розпізнати будь-який чужорідний антиген. Специфічне розпізнавання і скріплення антигену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антиген-розпізнаючим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рецептором спричиняє активацію лімфоциту, яка проявляється його посиленою проліферацією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клональною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експансією), тобто накопиченням клону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антигенспецифічних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лімфоцитів, і подальшим диференціюванням лімфоцитів з придбанням ними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функцій. Результатом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фази імунної відповіді є елімінація антигену за участю активованих лімфоцитів, їх продуктів, а також інших клітин і механізмів неспецифічного захисту, що залучаються лімфоцитами в специфічну імунну відповідь: клітин, що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фагоцитують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системи комплементу.</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система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здійснює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два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синтез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гіперчутливості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сповільненого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типу,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трансплантаційний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автоімунні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здійснюються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гуморального, так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Вважають, що призначення гуморального імунітету - звільняти організм переважно від чужорідних в антигенному відношенні екзогенних речовин, а клітинного - елімінація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аутоантигенів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якими можуть з'явитися власні клітини, що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мутують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денатуровані.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Для здійснення реакцій гуморального імунітету необхідна кооперація декількох паралельно і послідовно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проліферуючих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видів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що диференціюються та розпізнають і реагують на антиген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клітин-ефекторів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допоміжних клітин, сприяючих розпізнаванню і обробці антигену, проліферації і диференціюванню клонів - макрофагів, дендритних клітин,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клітин-хелперів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Реалізація імунної відповіді здійснюється в різних морфологічних мікроструктурах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органів, де є умови для певних просторових взаємин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тимусзалежних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тимуснезалежних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лімфоцитів, для фагоцитозу антигенів, їх концентрації, контакту антигену з клітинними елементами, для розмноження, диференціювання і кооперації клітин, що беруть участь в імунній відповіді. Цими структурними одиницями в лімфовузлах і селезінці є краєві синуси,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синуси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тяжи мозкової речовини, пара кортикальна зона,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фолікули, зародкові центри,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артеріолярні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гільзи центральних артерій білої пульпи селезінки,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плазмоклітинні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острівці.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антигенному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структурах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морфологічні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1.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Представлення</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антигену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антиген-презентація</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відносяться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макрофаги, як правило,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бактерійного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походження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захоплення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внутрішньоклітинної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переробки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ними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токсинів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3)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найбільш</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універсальними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дендритні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потрібні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запуску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первинної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тому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числі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корпускулярний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частинка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захоплюється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макрофагами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перетравлюється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фагосомі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Невеликі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знову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Т-хелперам (I сигнал).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Одночасно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активується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виділяє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IL-1 та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(II сигнал).</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Макрофаги, що стимулюються бактеріями, виділяють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-12, що підсилює диференціювання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типу.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типу.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2.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Індуктивна</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фаза.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типу,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отримавши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сигнали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набір</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стимулюють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проліферацію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Причому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активуються</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мономірний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рецептор,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відповідає</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виборча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3.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Ефекторна</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стадія</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перетворюються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плазматичні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нащадків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діляться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(феномен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наростання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афінітету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Паралельно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антигенспецифічні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Т-ефектори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антигенспецифічні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рецептори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(ТКР).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T-кілери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Одночасно з розвитком імунної відповіді стимулюються механізми 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клітини-супресори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її гальмують. Тому через певний час в нормі імунна реакція затихає. У організмі залишається імунологічна пам'ять: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В-клітини пам'яті.</a:t>
            </a:r>
            <a:r>
              <a:rPr kumimoji="0" lang="uk-UA" sz="1400" b="0" i="0" u="none" strike="noStrike" cap="none" normalizeH="0" baseline="0" dirty="0" smtClean="0">
                <a:ln>
                  <a:noFill/>
                </a:ln>
                <a:solidFill>
                  <a:srgbClr val="000000"/>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разі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імунокомпетентних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часовому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вираженні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первинна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імунна</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відповідь</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стадійність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стадія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займає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3 - 4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доби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стадія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через 10-14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доби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сироватці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стадія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залишається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IV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стадія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займає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місяці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характеризується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поступовим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Вторинна</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імунна</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відповідь</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повторному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контакті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антигеном,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G.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головним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чином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швидше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титрі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ніж</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79378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 сучасній медицині імунологія зайняла значне місце як галузь, що розвивається, і на неї покладають надії лікарі різних спеціальностей.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221F1F"/>
                </a:solidFill>
                <a:effectLst/>
                <a:latin typeface="Times New Roman" pitchFamily="18" charset="0"/>
                <a:ea typeface="TimesNewRomanPS-BoldMT"/>
                <a:cs typeface="Times New Roman" pitchFamily="18" charset="0"/>
              </a:rPr>
              <a:t>Імунітет </a:t>
            </a:r>
            <a:r>
              <a:rPr kumimoji="0" lang="uk-UA" sz="20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це </a:t>
            </a:r>
            <a:r>
              <a:rPr kumimoji="0" lang="uk-UA" sz="20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еволюційно</a:t>
            </a:r>
            <a:r>
              <a:rPr kumimoji="0" lang="uk-UA" sz="20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обумовлена сукупність реакцій взаємодії між системою імунітету і біологічно активними агентами (антигенами), що направлені на збереження фенотипічної постійності внутрішнього середовища (гомеостазу) організму.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Основні функції імунної системи: контроль за антигенним станом внутрішнього середовища організму, захист організму від патогенних мікроорганізмів і протипухлинний нагляд. У виконанні цих функцій беруть участь як механізми неспецифічного захисту, так і специфічна імунна відповідь на конкретні інфекційні або пухлинні антигени. Специфічна імунна відповідь підсилює механізми неспецифічного захисту, робить їх більш цілеспрямованими.</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6. </a:t>
            </a: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Специфічний імунітет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Набутий специфічний (адаптивний) імунітет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реалізується лімфоцитами.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Єдина загальноприйнята класифікація клітин, що забезпечують реакції специфічного імунітету, відсутня. На підставі функціональних особливостей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виділяють декілька типів клітин: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антигенпредставлені</a:t>
            </a:r>
            <a:r>
              <a:rPr kumimoji="0" lang="uk-UA" sz="14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клітини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(АПК), що захоплюють антигени, переробляють їх і представляють відповідні антигенні детермінанти іншим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імунокомпетентним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клітинам (до АПК відносяться дендритні клітини, моноцити і макрофаги, а також В-лімфоцити);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1"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ефекторні</a:t>
            </a:r>
            <a:r>
              <a:rPr kumimoji="0" lang="uk-UA" sz="14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безпосередньо здійснюють реакції специфічного імунітету (до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імунокомпетентних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відносяться цитотоксичні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(ЦТЛ) і плазматичні клітини);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регуляторні 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забезпечують активацію або пригноблення окремих ланок імунних реакцій (активатори - індуктори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індуктори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-супресорів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типу,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типу, макрофаги; інгібітори -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-супресори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Т-контрсупресори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роблять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нечутливими до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Т-супресорів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1"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клітини пам'яті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зберігають інформацію про взаємодію з конкретним антигеном і тим самим сприяючі активнішому розвитку імунної відповіді при повторній його дії.</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Функції АПК включають: 1) захоплення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нативного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(незміненого) антигенного матеріалу шляхом фагоцитозу,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піноцитозу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або рецепторно-опосередкованого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ендоцитозу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частковий протеоліз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ендогенного матеріалу 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ендосомах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впродовж 30 - 60 хв. при низьких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 вивільненням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антигенів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частина антигену, що взаємодіє 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паратопом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тобто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гіперваріабельною</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частиною антитіла); 3) синтез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глікопротеінових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або МНС (англ.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Major</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Histocompatibility</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Complex</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званого у людини також головним комплексом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HLA</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(англ.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Human</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Leukocyte</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Antigens</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антигени лейкоцитів людини), а також зв'язування синтезованих молекул МНС 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антигенів; 4) транспорт комплексів молекули МНС/</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на поверхню АПК, де вони представляються лімфоцитам, що розпізнають їх; 5) експресію на поверхні клітини разом з комплексом МНС/ антиген додаткових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костимулюючих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що посилюють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процесс</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взаємодії з лімфоцитами; 6) секрецію розчинних медіаторів (переважно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які викликають активацію лімфоцитів. Існують дві основні форми специфічної імунної відповіді: гуморальна та клітинна.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Гуморальний специфічний імунітет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здійснюється завдяки продукції специфічних антитіл у відповідь на дію чужорідного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Основну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роль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реалізації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стимулу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антитілопродуценти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правило,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потребують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допомоги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пептид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розчинного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навколишньої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мікросфери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Пептид не вимагає додаткової обробки, оскільки це вже зроблено іншою клітиною. Відбувається селекція антигеном В-лімфоцита (В-лімфоцитів), що має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передіснуючі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г-глобулінові рецептори на своїй поверхні, найбільш специфічні до даного антигену.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розчинного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допомогою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γ-глобулінового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рецептору,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усередині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появлення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представлення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макрофага презентує антиген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Підвпливом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що продукується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тучними клітинами, базофілами, еозинофілами,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трансформується 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класу, що індукує гуморальний тип імунної відповіді. Найважливішими з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інтерлейкінів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продукуються цими лімфоцитами, є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5, 6, 10, що різко стимулюють проліферацію вибраних в результаті селекції В-лімфоцитів.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Синтезовані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трансформованими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плазмоцитами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тип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найбільш</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важливий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позаклітинно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розташованих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Антитіла підсилюють їх поглинання і переварювання фагоцитами. Особливості специфічного імунітету полягають в тому, що Т- і В-лімфоцити забезпечені спеціальними інструментами – розпізнаючи ми антиген-рецепторами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класів), за допомогою яких здійснюється процес розпізнавання антигену, диференціювання (відокремлювання) свого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self</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від чужого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non</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self</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Потім, при необхідності,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включаються механізми продукції антитіл – імуноглобулінів або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Т-лімфоцитів-кілерів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специфічні по відношенню до антигенів, що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кали їх утворення. Особливою формою специфічної імунної відповіді на контакт імунної системи з чужорідним антигеном є формування </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імунологічної пам'яті,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яка формується у міру стихання імунної реакції. Імунологічна пам'ять полягає в здатності організму відповідати на повторну зустріч з тим же антигеном так званою вторинною імунною відповіддю - швидшою і сильнішою. Ця форма імунної відповіді пов'язана з накопиченням клону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довгоживучих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пам'яті, здатних розпізнати антиген і відповісти прискорено і посилено на повторний контакт з ним.</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5877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Клітинний (клітинно-опосередкований) специфічний імунітет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здійснюється шляхом накопичення в організмі клону Т-лімфоцитів, що несуть специфічні для даного антигену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рецептори і відповідають за клітинні реакції імунного запалення,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гіперчутливості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сповільненого типу, в яких окрім Т-лімфоцитів беруть участь макрофаги. Т-система імунітету знищує антигени, представлені на клітинах, через пряму взаємодію цитотоксичних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із зміненими власними або сторонніми клітинами. Друга відмінна риса Т-лімфоцитів пов'язана з особливостями розпізнавання антигену: Т-лімфоцити розпізнають не власне антигенний пептид, а його комплекс з молекулами МНС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або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класів. У тих випадках, коли антиген утворює комплекс, що включає молекули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розпізнавання і знищення здійснюється, цитотоксичними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-лімфоцитами.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тих же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випадках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коли антиген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II,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таким комплексом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вступають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типів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полягають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наступному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пусковою ланкою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формуванні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типу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усередині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йде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інтерлейкіну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IL-12;</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специфічністю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залежною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зустрічався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раніше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зустріч</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включає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антигензалежного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антигеннезалежного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пройшов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приводить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закінчується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появою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великої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(клону)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реалізовувати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Для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крупної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аутологічної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структури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проміжний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етап</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антигенпрезентуюча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спеціальним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чином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готує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матеріал</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Цей процесс</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підготовки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носить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назву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процесінгу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переварювання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полягає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ферментативному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розщеплюванні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поглиненого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макрофагом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матеріалу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Окремі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блоки,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процесінгу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амінокислотні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залишки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довжини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рецепторами MHC I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той момент, коли вони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потрапляють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мембрану макрофага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поєднанні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молекулами MHC I </a:t>
            </a:r>
            <a:r>
              <a:rPr kumimoji="0" lang="ru-RU" sz="14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4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66973"/>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кластер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CD8+,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відноситься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супресорів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подвійна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назва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означає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Т-супресор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виконувати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залежно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потреб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CD8+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Т-кілер</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ефекторна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клітинно-опосередкованого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здійснює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лізис</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мішеней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забезпечує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генетичну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постійність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середовища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CD8+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виконують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беруть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участь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відторгнення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алотрансплантатів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реакціях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автоімунітету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вірусінфіковані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пухлинні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периферичній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органах CD8+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знаходиться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спокою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так звана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спокою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щоб</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відбулося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здійснювати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кілінговий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щоб</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CD8+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розпізнала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рецептором до MHC I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створила клон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надати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цитотоксичний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у CD8+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антигенрозпізнаючий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СD3-структурою.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8+Т- клітина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розпізнає не весь чужорідний антиген, а його блоки, так звані домінантні пептиди, які знаходяться на поверхні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клітини (макрофагу чи дендритної клітини) у поєднанні з молекулами </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MHC</a:t>
            </a:r>
            <a:r>
              <a:rPr kumimoji="0" lang="uk-UA"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I</a:t>
            </a:r>
            <a:r>
              <a:rPr kumimoji="0" lang="uk-UA"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класу.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За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допомогою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MHC I классу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презентуються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пептиди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утворені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внутріклітинних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паразитів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CD8+Т-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виконує</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цензорну</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функцію</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дозволяє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системі</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здійснювати</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контроль за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постійністю</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внутрішнього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середовища</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MHC</a:t>
            </a:r>
            <a:r>
              <a:rPr kumimoji="0" lang="uk-UA"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II</a:t>
            </a:r>
            <a:r>
              <a:rPr kumimoji="0" lang="uk-UA"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класу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антигенпрезентуючої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клітини (макрофага чи дендритної клітини) презентує пептид (антиген)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впливом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IL-12,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же макрофагом, T-хелпер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трансформується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T-хелпер 1 типу.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Після розпізнавання чужорідного пептиду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8+Т- клітина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повинна отримати додатковий сигнал від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клітини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який дозволить їй ділитися, внаслідок чого з однієї клітини утворюється клон (група) клітин, що мають одну специфічність і реалізують клітинну імунну відповідь.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IFN</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є найважливішим з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виділяються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-хелперами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типу.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CD8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рецептором MHC I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макрофага, 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представлений той же антиген. T-хелпер 1 типу,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виділяє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IL-2,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стимулює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антигенспецифічних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Т-цитотоксичних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Головною функцією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протиінфекційному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захисті є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знищеннясоматичних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організму, усередині яких знаходиться збудник, а на поверхні - комплекс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 антиген збудника.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прямому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контакті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виділяє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перфорин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гранзим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Перфорин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вбудовується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мембрану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соматичної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канали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діяти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мембраноатакуючий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білок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Гранзим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серінові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протеінази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один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варіантів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апоптозу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загибель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соматичної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разом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мікробами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знаходяться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CD</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4+ </a:t>
            </a:r>
            <a:r>
              <a:rPr kumimoji="0" lang="uk-UA"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Т-лімфоцити-хелпери</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можуть розпізнати чужорідний пептид в тому випадку, якщо він знаходиться на поверхні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клітин – АПК (моноцити-макрофаги, В-лімфоцити і дендритні клітини) у поєднанні з </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MHC</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II</a:t>
            </a:r>
            <a:r>
              <a:rPr kumimoji="0" lang="uk-UA"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класу.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АПК мають здатністю поглинати чужорідний матеріал, що потрапив в організм, переробляти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процесувати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його за допомогою ферментів, розрізаючи антиген на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блоки–пептиди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потім транспортувати їх з глибини клітини на поверхню у поєднанні з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MHC</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II</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класу. </a:t>
            </a:r>
            <a:r>
              <a:rPr kumimoji="0" lang="uk-UA"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Після цього </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uk-UA"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Т-лімфоцит-хелпер</a:t>
            </a:r>
            <a:r>
              <a:rPr kumimoji="0" lang="uk-UA"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може розпізнати чужорідний,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як правило, екзогенний пептид, що спричиняє активацію і проліферацію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клітин з подальшим їх диференціюванням на </a:t>
            </a:r>
            <a:r>
              <a:rPr kumimoji="0" lang="uk-UA" sz="1200" b="0" i="1"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Т-хелпери</a:t>
            </a:r>
            <a:r>
              <a:rPr kumimoji="0" lang="uk-UA" sz="1200" b="0" i="1"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1-го або 2-го типу, що здійснюють регуляцію імунної відповіді.</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Т-хелпери</a:t>
            </a:r>
            <a:r>
              <a:rPr kumimoji="0" lang="uk-UA"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1-го типу </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продукують ІНФ-</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γ</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і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TNP</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Вказані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активують макрофаги,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NK</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дозрівання цитотоксичних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Т-кілерів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забезпечуючи переважний розвиток клітинної імунної відповіді, зокрема, при внутрішньоклітинній і вірусній інфекції. Функція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l</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-го типу переважає у хворих з розсіяним склерозом,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інсулінзалежним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цукровим діабетом,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аутоімунним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тиреоїдитом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хворобі Крону, гострому відторгненні алотрансплантату, за звичай при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невиношуванні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вагітності.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Т-хелпери</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2-го типу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IL-4, 5, 10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13,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розвиток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зокрема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IgE</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Крім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IL-10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пригнічуючий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ефект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відношенню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1-го типу.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2-го типу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нормальній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вагітності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трансплантаційній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ідіопатичному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легеневому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фіброзі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прогресуючому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системному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склерозі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ВІЛ-інфікованих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хворих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швидким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прогресуванням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алергічних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Альтернативною формою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імунологічної</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толерантності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відсутністю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внутрішньоутробного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коли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функціонально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потенційно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вступають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приводить до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загибелі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інактивації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(негативна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селекція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людини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виникнення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призводить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доза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перевищує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звичайний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імуногенний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чим</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доза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міра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довше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триває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дорослих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білкового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виникає</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нижче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імунізуючої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Низькозонна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ареактивності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популяції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високозонна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відбиває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ареактивність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популяції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B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збереженні і підтримці антигенного гомеостазу організму беруть участь не тільки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антигенспецифічні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(власне імунологічні), але і антиген-неспецифічні чинники (неспецифічна реактивність) (табл. 2).</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p:cNvPicPr/>
          <p:nvPr/>
        </p:nvPicPr>
        <p:blipFill>
          <a:blip r:embed="rId2" cstate="print"/>
          <a:srcRect/>
          <a:stretch>
            <a:fillRect/>
          </a:stretch>
        </p:blipFill>
        <p:spPr bwMode="auto">
          <a:xfrm>
            <a:off x="4781550" y="4869160"/>
            <a:ext cx="3606874" cy="1988840"/>
          </a:xfrm>
          <a:prstGeom prst="rect">
            <a:avLst/>
          </a:prstGeom>
          <a:noFill/>
          <a:ln w="9525">
            <a:noFill/>
            <a:miter lim="800000"/>
            <a:headEnd/>
            <a:tailEnd/>
          </a:ln>
        </p:spPr>
      </p:pic>
      <p:sp>
        <p:nvSpPr>
          <p:cNvPr id="13314" name="Rectangle 2"/>
          <p:cNvSpPr>
            <a:spLocks noChangeArrowheads="1"/>
          </p:cNvSpPr>
          <p:nvPr/>
        </p:nvSpPr>
        <p:spPr bwMode="auto">
          <a:xfrm>
            <a:off x="0" y="522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Таблиця 2. Механізми підтримки антигенного гомеостазу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40749"/>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патологічного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стресового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приводять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патології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гіперчутливості</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антигени-алергени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причиною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двох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видів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алергічних</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алергени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алергія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аутоалергічних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аутоімунних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біомолекули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аутоалергія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аутоалергічних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хворобах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системою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анергії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агенти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варіант</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толерантності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бути причиною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обумовленою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недостатністю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протиінфекційного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завжди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направлені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підтримку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фенотипічного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гомеостазу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елімінацію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молекул,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супроводжуються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пошкодженням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тканин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запаленням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Проте</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вони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єдиним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проявом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фоновий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фізіологічному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система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працює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безперервно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фонове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фізіологічне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підтримується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стимуляцією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персистуючими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шкірі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слизових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оболонках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грибами). Активна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постійна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елімінація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попередження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генералізації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нагляд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Cambria Math" pitchFamily="18" charset="0"/>
              </a:rPr>
              <a:t>≫</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ними - застава здорового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показник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нормальної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елімінуючої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Протиінфекційний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набутий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адаптивний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імунітет</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протягом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антигенами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готових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буває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штучним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кожен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бути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пасивним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Природний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активний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імунітет</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збудником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перенесеного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прихованого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контакту без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прояву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симптомів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хвороби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Природний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пасивний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імунітет</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результаті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передачі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матери до плоду через плаценту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трансплацентарний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молоком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готових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подібне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Штучний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активний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імунітет</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введення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вакцин,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мікроорганізми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субстанції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Штучний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пасивний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імунітет</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створюється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введення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готових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містяться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сироватці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імунізованих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донорів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тварин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придбаного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залежить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наявності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рецептори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присутніх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посилюється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повторних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супроводжуватися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гіперчутливістю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алергією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контакту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супроводжуючись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клінічними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симптомами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індукуватися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вакцинами.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335845"/>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7.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Регуляторні</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ідіотипи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набір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унікальних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кожного клона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детермінант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антигензв’язуючого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центру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кожній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існує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 два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ідентичних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антигензв’язуючих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центрів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бівалентність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дозволяє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перехресно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двома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детермінантами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Антиідіотипічні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одним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впізнають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приватні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private</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кожному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утворюються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відносяться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схожими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амінокислотними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послідовностями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один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той же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ми говоримо про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загальні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public</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перехресно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реагуючі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Перехресно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реагуючі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часто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зустрічаються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загальні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безлічі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перехресно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реагуючі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служать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мішенями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антиідіотипічних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мережеві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створюють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додатковий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контролю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Ранні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домінантний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перехресно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реагуючий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викликають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регуляторних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розпізнають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T-хелпери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свою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чергу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серед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гетерогенних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активованих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епітопами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вибирають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рецепторах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домінантний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Вочевидь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ідіотипічна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мережа служить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збереження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упродовж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досить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довгого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часу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підтримки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наявність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відзначених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специфічних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відносно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загального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прискорює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Можливо,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антиідіотипічні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пам'яті відповідальні за те, що</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повторне зараження вірусом грипу, що належить до антигенного спорідненого, але не ідентичного штаму, який викликав першу інфекцію, стимулює утворення антитіл у вищому титрі, ніж повторна інфекція першим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штамом вірусу. В цьому випадку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ідіотипічні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діють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синергічно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саме, другі стимулюють проліферацію клонів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B</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що несуть цей ідіотип.</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Ідіотипічна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мережа дозволяє маніпулювати імунною відповіддю, зокрема, при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захворюваннях, алергії і синдромі відторгнення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трансплантанту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той же час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поліклональна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B</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відповідь настільки різноманітна за ідіотипами, що її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антиідіотипічна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супресія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важко досяжна. Навіть при домінуванні загального ідіотипу, його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супресія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призводить до компенсаторного розмноження інших клонів, що не містять цей ідіотип, так що падіння титру антитіл не таке значуще. Можливо надалі вдасться розробити шляхи обмеження цієї компенсаторної реакції, особливо якщо число ідіотипів невелике, як це характерно для синтезу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IgE</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хворих 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IgE</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-залежною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алергією. Вважають, що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експресують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вузький спектр ідіотипів і завдяки цьому чутливі до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супресії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викликаної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ідіотипічною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аутоімунізацією</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використання якої дозволить підвищити ефективність лікування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захворювань. З іншого боку відомо, що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антиідіотипічні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антитіла можуть стимулювати утворення антитіл.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Тому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моноклональні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несуть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внутрішній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образ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використовувати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сурогат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для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імунізації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коли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важко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сам антиген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достатній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Використання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антиідіотипічних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замінника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перспективним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напрямом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терапії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попередження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відторгнення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трансплантата.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заключенні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можна зробити висновок, що основними функціями імунної системи є захист організму від патогенних мікробів і протипухлинний нагляд. У виконанні цих функцій беруть участь як механізми неспецифічного захисту, так і специфічна імунна відповідь на конкретні інфекційні або пухлинні антигени. Специфічна імунна відповідь підсилює механізми неспецифічного захисту, робить їх більш цілеспрямованими.</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66973"/>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000000"/>
                </a:solidFill>
                <a:effectLst/>
                <a:latin typeface="Calibri" pitchFamily="34" charset="0"/>
                <a:ea typeface="TimesNewRomanPSMT" charset="-128"/>
                <a:cs typeface="Times New Roman" pitchFamily="18" charset="0"/>
              </a:rPr>
              <a:t>8.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Вікова</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імунологія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Імунна</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система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дитини</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Особливості</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імунної</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системи</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у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дітей</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фагоцитозу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незавершеність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фагоцитозу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незрілість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натуральних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синтез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інтерферонів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підвищений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синтез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лізоциму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5)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висока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функціональна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тимусу.</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Імунна</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система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новонародженої</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дитини</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характеризується</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наступними</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2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особливостями</a:t>
            </a:r>
            <a:r>
              <a:rPr kumimoji="0" lang="ru-RU" sz="12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1.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синтезує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власні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незалежно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стимуляції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поліреактивними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фенотипом CD5+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синтезу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субкласів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G1,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G3,</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G2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G4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належать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капсулярного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полісахариду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бактерій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Основну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трансплацентарно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починаючи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35-го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тижня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гестації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IgG2 погано</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проникають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через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плацентарний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бар'єр</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2.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В-клітинному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репертуарі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переважають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фенотипу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високий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молекули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slgM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slgD</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той час як 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дорослих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переважають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slgD</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лише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незначна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slgM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зв'язок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поверхневим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slgM</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призводить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апоптозу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оскільки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інозитолфосфоліпідним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трансдукції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сигналу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всередину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3.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отримують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другого сигналу при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кооперації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неонатальними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оскільки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неонатальних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дуже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низький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СD40-ліганда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(CD40L).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ізотопічного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переключення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пригнічує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диференціюватись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 типу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Th</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посилювати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макрофагальні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CD40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CD40L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призводити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переважно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невідповідного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порушенням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В-7 молекул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5.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Співвідношення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професійних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непрофесійних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презентують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характер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антиген: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закінчиться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вона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праймінгом</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готовністю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реалізації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толерантністю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переважають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непрофесійні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антигенпредставлені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призводить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сили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6.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периферичній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міститься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невелика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розміщують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своїй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поверхні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достатню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slgD</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низькі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вводяться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бути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достатніми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преміювання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диференційованих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розвитку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 доза антигену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перевищує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поріг</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більшість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пре-В-лімфоцитів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гинуть шляхом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апоптозу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анергія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7.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Субпопуляція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гетерогенною.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переважають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невідзначені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фенотипом CD45RA+,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індуктори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супресорних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продукують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головним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чином інтерлейкін-2 (80 %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невідзначених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порівнянні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50 % -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дорослих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частка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невідзначених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вірогідно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перенесли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хронічну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внутрішньоутробну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гіпоксію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90-92 %).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роблять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вразливим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щодо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зриву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виникнення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першому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тижні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спостерігаються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кардинальні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гемограмі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відомі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фізіологічні</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перехрести</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формулі</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крові</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(рис. 2).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віддзеркалюють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перебудови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внаслідок</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адаптації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зовнішнього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середовища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555776" y="0"/>
            <a:ext cx="3745235" cy="1916832"/>
          </a:xfrm>
          <a:prstGeom prst="rect">
            <a:avLst/>
          </a:prstGeom>
          <a:noFill/>
          <a:ln w="9525">
            <a:noFill/>
            <a:miter lim="800000"/>
            <a:headEnd/>
            <a:tailEnd/>
          </a:ln>
        </p:spPr>
      </p:pic>
      <p:sp>
        <p:nvSpPr>
          <p:cNvPr id="9217" name="Rectangle 1"/>
          <p:cNvSpPr>
            <a:spLocks noChangeArrowheads="1"/>
          </p:cNvSpPr>
          <p:nvPr/>
        </p:nvSpPr>
        <p:spPr bwMode="auto">
          <a:xfrm>
            <a:off x="0" y="1810464"/>
            <a:ext cx="9144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Рис. 2.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Фізіологічні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перехрести</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формули</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крові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у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дітей</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Казмірчук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В. Є., Ковальчук Л. В., 2006)</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дітей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співвідношення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між</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приблизно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 як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дорослих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переважає</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вагітних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Протягом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перших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позаутробного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швидко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знижуватися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зростати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Приблизно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4-5-го дня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процен</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тне</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співвідношення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зрівнюється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середньому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по 45 %).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званий </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"перший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фізіологічний</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перехрест</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лейкоцитів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Фізіологічна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роль: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лейкоцитів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3-4 рази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норму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дорослого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перші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позаутробного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забезпечує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надійний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шкіри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слизових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презентація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великої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різноманітних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екзогенних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потужний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імпульс</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сформованому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антенатально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комплексу для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різкого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 10-ти місяців до 2,5 років у дітей відзначається максимальний фізіологічний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лімфоцитоз</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(близько 65 %). Протягом цього часу дитина зустрічається зі специфічним антигенним впливом (профілактичні щеплення, дитячі інфекції, віруси, бактерії тощо). Спостерігається кількісне збільшення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лімфоїдної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тканини (аденоїди,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тонзили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лімфатичні вузли). Внаслідок постійного антигенного навантаження імунна система організму поступово набуває компетентності. У більшості дітей вже до кінця 2-го року життя на деякі інфекції розвивається вторинна імунна відповідь. Приблизно до 4-5-го року життя відзначається повторна рівновага між рівнями лімфоцитів і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нейтрофілів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званий </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другий</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фізіологічний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перехрест</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формулі</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Час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настання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другого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перехресту</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має</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індивідуальні</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коливання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4-х до 7-ми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років</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залежать</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від</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фенотипових</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особливостей</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функціонального</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стану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основних</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органів</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та систем,</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а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також</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умов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існування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матеріально-побутова</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база,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індивідуальне</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та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колективне</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виховання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екологія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Дітей</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віці</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6-7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років</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немотивованим</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лімфоцитозом</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відносять</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категорії</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пізно</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стартуючих</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яким</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притаманне</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затримання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дозрівання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В подальшому відбувається поступова інволюція </a:t>
            </a:r>
            <a:r>
              <a:rPr kumimoji="0" lang="uk-UA"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лімфоїдної</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тканини з одночасним вдосконаленням її функції. </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При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цьому</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відсоток</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лімфоцитів</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починає</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знижуватися</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нейтрофілів</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зростати</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досягаючи</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норми</a:t>
            </a:r>
            <a:r>
              <a:rPr kumimoji="0" lang="uk-UA"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дорослого</a:t>
            </a:r>
            <a:r>
              <a:rPr kumimoji="0" lang="ru-RU" sz="1400" b="0"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27709"/>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Критичні</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періоди</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імунітету</a:t>
            </a:r>
            <a:r>
              <a:rPr kumimoji="0" lang="ru-RU" sz="14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дитини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І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критичний</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період</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новонародженості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спостерігається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слабка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резистентність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умовно-патогенної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гноєтворної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грамнегативної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мікрофлори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схильність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генералізації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гнійно-запальних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виникнення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септичних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висока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чутливість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0,5 %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немовлят</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ознаки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природженої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вірусної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(табл. 3).</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Таблиця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3</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клінічне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Казмірчук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Є., Ковальчук Л. В., 2006)</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Рисунок 8"/>
          <p:cNvPicPr>
            <a:picLocks noChangeAspect="1" noChangeArrowheads="1"/>
          </p:cNvPicPr>
          <p:nvPr/>
        </p:nvPicPr>
        <p:blipFill>
          <a:blip r:embed="rId2" cstate="print"/>
          <a:srcRect/>
          <a:stretch>
            <a:fillRect/>
          </a:stretch>
        </p:blipFill>
        <p:spPr bwMode="auto">
          <a:xfrm>
            <a:off x="259760" y="2060848"/>
            <a:ext cx="7745338" cy="3384376"/>
          </a:xfrm>
          <a:prstGeom prst="rect">
            <a:avLst/>
          </a:prstGeom>
          <a:noFill/>
        </p:spPr>
      </p:pic>
      <p:sp>
        <p:nvSpPr>
          <p:cNvPr id="8195" name="Rectangle 3"/>
          <p:cNvSpPr>
            <a:spLocks noChangeArrowheads="1"/>
          </p:cNvSpPr>
          <p:nvPr/>
        </p:nvSpPr>
        <p:spPr bwMode="auto">
          <a:xfrm>
            <a:off x="0" y="2371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60932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Органи імунної системи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Центральні органи імунної системи </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кістковий мозок і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тимус</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виконують найважливіші функції, забезпечуючи самооновлення імунної системи. У цих органах відбуваються процеси проліферації клітин-попередників, їх диференціювання і дозрівання, аж до виходу в циркуляцію і заселення периферичних органів імунної системи зрілими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імунокомпетентними</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клітинами.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Кістковий мозок. </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Всі клітини крові, у тому числі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імунокомпетентні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клітини, походять з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поліпотентної</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стволової клітини, яка дає початок різним паросткам кровотворення, зокрема,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мієло-моноцитарному</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і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лімфоцитарному</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Напрям диференціювання ранніх попередників залежить від впливу їх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мікрооточення</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від впливу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стромальних</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клітин кісткового мозку.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Дія окремих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цитокінів</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клітини-попередники в умовах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in</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vitro</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проявляється стимуляцією зростання окремих колоній, що складаються з лейкоцитів певного типу. Звідси їх назва -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колонієстимулюючі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чинники: </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GM</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CSF</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G</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CSF</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M</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CSF</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Гранулоцитарно-моноцитарний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чинник</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стимулює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проліферацію</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ранніх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загальних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клітин-попередників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мієло-моноцитопоезу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також</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клітини-попередники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кожного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паростків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Ще</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більш</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універсальним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так званий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мульти-CSF</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(інтерлейкін-3),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який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стимулює</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всі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паростки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кровотворення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Продуцентами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ростових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чинників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та</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інших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цитокінів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стромальні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кісткового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мозку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макрофаги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активовані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Інтерлейкін-1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інтерлейкін-6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синергістами</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колонієстимулюючих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чинників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стимуляції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проліферації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клітин-попередників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індукують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продукцію</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ростових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чинників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Тимус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вилочкова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залоза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єдиним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органом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імунноїсистеми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піддається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швидкій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віковій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інволюції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Протягом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перших 50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щорічно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втрачається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по 3%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істинно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тимічної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тканини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яка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поступово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заміщається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жировою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сполучною</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тканиною.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Відповідно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знижується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продукція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Найвища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продукція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зберігається</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до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двох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років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потім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швидко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падає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Проте</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слід</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зазначити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кількість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циркуляції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зберігається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досягнутому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рівні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Річ</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 тому,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значну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частину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популяції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складають</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довго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живуть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не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потребують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постійного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оновлення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Томучисельність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Т-клітин</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може</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підтримуватися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дорослому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організмі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відсутності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тимусу.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Більш</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того,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зрілі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піддаються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так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званій</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клональній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експансії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тобто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виборчій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проліферації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зустріч</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своїм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антигеном, за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рахунок</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чисельність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зростає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Після</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створення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пулу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периферичних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втрата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тимусу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вже</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не</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призводить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катастрофічного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зниження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імунітету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користь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цього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говорять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результати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імунологічного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обстеження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дорослих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людей,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перенесли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тимектомію</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71725"/>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II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критичний</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період</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3 - 6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місяць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найбільш</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виражене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транзиторне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Імунна</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здебільшого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первинний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характер без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збереження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Вакцинація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спричиняє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ревакцинація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4 - 5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місяців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дебютують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імунодефіцити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біля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6-ти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місяців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дебютуют</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дефіцити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(табл. 4).</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Таблиця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4</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клінічне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критичного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Рисунок 9"/>
          <p:cNvPicPr>
            <a:picLocks noChangeAspect="1" noChangeArrowheads="1"/>
          </p:cNvPicPr>
          <p:nvPr/>
        </p:nvPicPr>
        <p:blipFill>
          <a:blip r:embed="rId2" cstate="print"/>
          <a:srcRect/>
          <a:stretch>
            <a:fillRect/>
          </a:stretch>
        </p:blipFill>
        <p:spPr bwMode="auto">
          <a:xfrm>
            <a:off x="1187624" y="2708920"/>
            <a:ext cx="5951102" cy="2649463"/>
          </a:xfrm>
          <a:prstGeom prst="rect">
            <a:avLst/>
          </a:prstGeom>
          <a:noFill/>
        </p:spPr>
      </p:pic>
      <p:sp>
        <p:nvSpPr>
          <p:cNvPr id="7171" name="Rectangle 3"/>
          <p:cNvSpPr>
            <a:spLocks noChangeArrowheads="1"/>
          </p:cNvSpPr>
          <p:nvPr/>
        </p:nvSpPr>
        <p:spPr bwMode="auto">
          <a:xfrm>
            <a:off x="0" y="2314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31185"/>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III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критичний</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період</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2 – 3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розширення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контактів</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обумовлює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частоти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призводить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декомпенсації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незрілих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механізмів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маніфестації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аномалій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(табл. 5).</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Таблиця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5</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клінічне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ІІІ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критичного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Рисунок 10"/>
          <p:cNvPicPr>
            <a:picLocks noChangeAspect="1" noChangeArrowheads="1"/>
          </p:cNvPicPr>
          <p:nvPr/>
        </p:nvPicPr>
        <p:blipFill>
          <a:blip r:embed="rId2" cstate="print"/>
          <a:srcRect/>
          <a:stretch>
            <a:fillRect/>
          </a:stretch>
        </p:blipFill>
        <p:spPr bwMode="auto">
          <a:xfrm>
            <a:off x="1259632" y="2564904"/>
            <a:ext cx="6339526" cy="2468488"/>
          </a:xfrm>
          <a:prstGeom prst="rect">
            <a:avLst/>
          </a:prstGeom>
          <a:noFill/>
        </p:spPr>
      </p:pic>
      <p:sp>
        <p:nvSpPr>
          <p:cNvPr id="6147" name="Rectangle 3"/>
          <p:cNvSpPr>
            <a:spLocks noChangeArrowheads="1"/>
          </p:cNvSpPr>
          <p:nvPr/>
        </p:nvSpPr>
        <p:spPr bwMode="auto">
          <a:xfrm>
            <a:off x="0" y="213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451165"/>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IV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критичний</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період</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4 - 6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рік</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життя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Завершується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становлення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набутого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верхніх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дихальних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шляхів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набувають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хронічного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або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рецидивного характеру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недостатністю</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місцевого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(табл. 6).</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Таблиця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6</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клінічне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ІV</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критичного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Рисунок 11"/>
          <p:cNvPicPr>
            <a:picLocks noChangeAspect="1" noChangeArrowheads="1"/>
          </p:cNvPicPr>
          <p:nvPr/>
        </p:nvPicPr>
        <p:blipFill>
          <a:blip r:embed="rId2" cstate="print"/>
          <a:srcRect/>
          <a:stretch>
            <a:fillRect/>
          </a:stretch>
        </p:blipFill>
        <p:spPr bwMode="auto">
          <a:xfrm>
            <a:off x="1043608" y="2420888"/>
            <a:ext cx="6928458" cy="2732137"/>
          </a:xfrm>
          <a:prstGeom prst="rect">
            <a:avLst/>
          </a:prstGeom>
          <a:noFill/>
        </p:spPr>
      </p:pic>
      <p:sp>
        <p:nvSpPr>
          <p:cNvPr id="5123" name="Rectangle 3"/>
          <p:cNvSpPr>
            <a:spLocks noChangeArrowheads="1"/>
          </p:cNvSpPr>
          <p:nvPr/>
        </p:nvSpPr>
        <p:spPr bwMode="auto">
          <a:xfrm>
            <a:off x="0" y="218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98847"/>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V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критичний</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1" i="1" u="none" strike="noStrike" cap="none" normalizeH="0" baseline="0" dirty="0" err="1" smtClean="0">
                <a:ln>
                  <a:noFill/>
                </a:ln>
                <a:solidFill>
                  <a:srgbClr val="221F1F"/>
                </a:solidFill>
                <a:effectLst/>
                <a:latin typeface="Calibri" pitchFamily="34" charset="0"/>
                <a:ea typeface="TimesNewRomanPS-BoldItalicMT" charset="-128"/>
                <a:cs typeface="Times New Roman" pitchFamily="18" charset="0"/>
              </a:rPr>
              <a:t>період</a:t>
            </a:r>
            <a:r>
              <a:rPr kumimoji="0" lang="ru-RU" sz="1400" b="1" i="1" u="none" strike="noStrike" cap="none" normalizeH="0" baseline="0" dirty="0" smtClean="0">
                <a:ln>
                  <a:noFill/>
                </a:ln>
                <a:solidFill>
                  <a:srgbClr val="221F1F"/>
                </a:solidFill>
                <a:effectLst/>
                <a:latin typeface="Calibri" pitchFamily="34" charset="0"/>
                <a:ea typeface="TimesNewRomanPS-BoldItalic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- 12-13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років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цей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розпочинають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активно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функціонувати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статеві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залози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зв'язку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відзначаються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статеві</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відмінності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статусі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(табл. 7).</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Таблиця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7</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клінічне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значення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дитини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V</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критичного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12"/>
          <p:cNvPicPr>
            <a:picLocks noChangeAspect="1" noChangeArrowheads="1"/>
          </p:cNvPicPr>
          <p:nvPr/>
        </p:nvPicPr>
        <p:blipFill>
          <a:blip r:embed="rId2" cstate="print"/>
          <a:srcRect/>
          <a:stretch>
            <a:fillRect/>
          </a:stretch>
        </p:blipFill>
        <p:spPr bwMode="auto">
          <a:xfrm>
            <a:off x="899592" y="1916832"/>
            <a:ext cx="7405073" cy="2408287"/>
          </a:xfrm>
          <a:prstGeom prst="rect">
            <a:avLst/>
          </a:prstGeom>
          <a:noFill/>
        </p:spPr>
      </p:pic>
      <p:sp>
        <p:nvSpPr>
          <p:cNvPr id="4099" name="Rectangle 3"/>
          <p:cNvSpPr>
            <a:spLocks noChangeArrowheads="1"/>
          </p:cNvSpPr>
          <p:nvPr/>
        </p:nvSpPr>
        <p:spPr bwMode="auto">
          <a:xfrm>
            <a:off x="0" y="1857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6973"/>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Імунологічні</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порушення</a:t>
            </a:r>
            <a:r>
              <a:rPr kumimoji="0" lang="ru-RU" sz="1200" b="1" i="0" u="none" strike="noStrike" cap="none" normalizeH="0" baseline="0" dirty="0" smtClean="0">
                <a:ln>
                  <a:noFill/>
                </a:ln>
                <a:solidFill>
                  <a:srgbClr val="221F1F"/>
                </a:solidFill>
                <a:effectLst/>
                <a:latin typeface="Calibri" pitchFamily="34" charset="0"/>
                <a:ea typeface="TimesNewRomanPS-BoldMT" charset="-128"/>
                <a:cs typeface="Times New Roman" pitchFamily="18" charset="0"/>
              </a:rPr>
              <a:t> при </a:t>
            </a:r>
            <a:r>
              <a:rPr kumimoji="0" lang="ru-RU" sz="1200" b="1" i="0" u="none" strike="noStrike" cap="none" normalizeH="0" baseline="0" dirty="0" err="1" smtClean="0">
                <a:ln>
                  <a:noFill/>
                </a:ln>
                <a:solidFill>
                  <a:srgbClr val="221F1F"/>
                </a:solidFill>
                <a:effectLst/>
                <a:latin typeface="Calibri" pitchFamily="34" charset="0"/>
                <a:ea typeface="TimesNewRomanPS-BoldMT" charset="-128"/>
                <a:cs typeface="Times New Roman" pitchFamily="18" charset="0"/>
              </a:rPr>
              <a:t>старінні</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роботі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задовго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будь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проявів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Нормальна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непорушена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генетична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регуляція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імунореактивності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умова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стійкості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хвороб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ослаблення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впливають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фактори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оточення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порушення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нейрогуморальної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рівноваги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самих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Багатьма дослідниками старість розглядається як Т-імунодефіцит і, характерні для старіння зміни в популяції Т-клітин обумовлені віковою інволюцією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старінні відбувається зменшення кількості Т-лімфоцитів. Однак іноді загальна кількість клітин може й не змінюватися, але збільшується кількість клітин, в яких немає потреби, що пов'язано зі зниженням активності рецепторного апарата клітини. Старіння характеризується більш вираженим зниженням рівня популяції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Т-супресорів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 клітин) і менш вираженим – Т </a:t>
            </a:r>
            <a:r>
              <a:rPr kumimoji="0" lang="uk-UA"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хелперів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CD</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4+ клітин).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Виявляються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певні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особливості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усередині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популяцій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Т-хелперів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літніх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людей,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зокрема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спостерігається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дефіцит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пам'яті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Головна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вікова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інволюція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тимусу,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статевому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складається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прогресивноївтрати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маса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тимусу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зменшується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90%)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виснаженням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лімфоїдного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пула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зонах кори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кистозними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змінами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епітеліальних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вихід</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диференційованих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синтез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секреція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поліпептидних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гормонів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тимусу, таких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тимозин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тимопоетін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тимулін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всіх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випадках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ендокринної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тимусу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відіграє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роль 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вікових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дисфункціях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гістосумісності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обумовлює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розпізнавання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алоантигенів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подальшої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передачі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інформації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необхідної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елімінації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антигену</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антитілопродукції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Однак</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інволютивних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обмежується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ланкою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вони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захоплюють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ланку –</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як шляхом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взаємодії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шляхом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впливу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формування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їхніх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попередників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кістковому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мозку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окремих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випадках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імунодефіцит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залежить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внутрішніх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дефектів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самих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гуморального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значимо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асоціюється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присутністю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особливо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ядерних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Є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також</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докази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діє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швидкість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допомогою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активованих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слабшає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аутологічні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екзогенні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чому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безпосередньо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беруть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участь</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класи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З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віком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розвивається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дисбаланс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Безперечним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концентрації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первинна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гуморальна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Вміст</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IgG</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має</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тенденцію</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наявності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особливо</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зростає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концентрація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IgА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Дисбаланс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вказує</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протимікробного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сприйнятливості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людей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літнього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старечого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Є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відомості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концентрації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лізоциму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b-лізину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вмісту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С3 компонента комплементу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літніх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осіб</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макрофагальній</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міграційної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зменшенням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числа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активних</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зниженням</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інтенсивності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руйнування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захопленого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матеріалу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тобто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зниженням</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поглинальної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макрофагів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перетравлення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Для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літнього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старечого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характерне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тільки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протимікробного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але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противірусного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протипухлинного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захисту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200" b="0" i="0" u="none" strike="noStrike" cap="none" normalizeH="0" baseline="0" dirty="0" smtClean="0">
                <a:ln>
                  <a:noFill/>
                </a:ln>
                <a:solidFill>
                  <a:srgbClr val="000000"/>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безпосередньо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пов’язано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реакціями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яких</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беруть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участь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природні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кілери</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змінюється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кількісний</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вміст</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кілерів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воно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може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збільшуватися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так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знижуватися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Функціональна</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активність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після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70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років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як правило,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Лише</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довгожителів</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відзначається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знову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зростання</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активності</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NK-клітин</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uk-UA"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беруть</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себе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клітинного</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2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2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Підсумовуючи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все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вищевикладене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системі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супроводжують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старіння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людини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Бутенко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Г.М., 2003):</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починаючи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періоду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статевого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дозрівання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відбуваються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атрофічні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процеси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тимусі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поступово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заміщається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сполучною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жировою тканиною;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зменшується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продукція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гормонів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сприяють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утворенню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іншої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сторони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з'являються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речовини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які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гальмують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проліферацію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цитокіну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ІЛ-7,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стимулює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розмноження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диференціацію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тимоцитів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порушується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контроль за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підтримкою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антигенної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сталості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організму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здатність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чужорідні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агенти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частота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виразність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автоімунних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циркулюючих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комплексів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імовірність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виникнення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лімфопроліферативнмх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доброякісних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моноклональних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гамапатій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злоякісних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форм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лейкозів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зменшується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розмаїтість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вироблюваних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антитіл</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Т-клітинних</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рецепторів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звужується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їхній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спектр;</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тривалість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зменшується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крові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кількість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CD19+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збільшується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число CD8+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зниженій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реакції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на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мітогени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підвищенні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циркулюючих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імуноглобулінів</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рівень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ІЛ-6,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ФНП-α, розчинного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ФНП II типу;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зменшується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співвідношення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CD4/CD8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підвищенням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експресії</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HLA-DR;</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відзначається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підвищена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схильність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до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інфекційних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захворювань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інфекцію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виявляють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в 65%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померлих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літньому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віці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при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цьому</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відсутня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лихоманка;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вікові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імунітету</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відіграють</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роль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патогенезі</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атеросклеротичного</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ушкодження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судин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імунна</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система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й</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хронічне</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запалення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ініціюють</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дисфункцію</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ендотеліальних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а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зміни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ліпідного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складу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судинної</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стінки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вторинним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чинником</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7857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На закінчення приводимо основні відносні і абсолютні значення лейкоцитів і основних класів імуноглобулінів крові, складових показників </a:t>
            </a:r>
            <a:r>
              <a:rPr kumimoji="0" lang="uk-UA"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імунограми</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здорової людини у віковому аспекті (табл. </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8).</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Таблиця</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8</a:t>
            </a:r>
            <a:r>
              <a:rPr kumimoji="0" lang="uk-UA"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Показники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імунограми</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у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здорових</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людей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різного</a:t>
            </a:r>
            <a:r>
              <a:rPr kumimoji="0" lang="ru-RU" sz="1400" b="0" i="0" u="none" strike="noStrike" cap="none" normalizeH="0" baseline="0" dirty="0" smtClean="0">
                <a:ln>
                  <a:noFill/>
                </a:ln>
                <a:solidFill>
                  <a:srgbClr val="221F1F"/>
                </a:solidFill>
                <a:effectLst/>
                <a:latin typeface="Calibri" pitchFamily="34"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Calibri" pitchFamily="34" charset="0"/>
                <a:ea typeface="TimesNewRomanPSMT" charset="-128"/>
                <a:cs typeface="Times New Roman" pitchFamily="18" charset="0"/>
              </a:rPr>
              <a:t>віку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Рисунок 13"/>
          <p:cNvPicPr>
            <a:picLocks noChangeAspect="1" noChangeArrowheads="1"/>
          </p:cNvPicPr>
          <p:nvPr/>
        </p:nvPicPr>
        <p:blipFill>
          <a:blip r:embed="rId2" cstate="print"/>
          <a:srcRect/>
          <a:stretch>
            <a:fillRect/>
          </a:stretch>
        </p:blipFill>
        <p:spPr bwMode="auto">
          <a:xfrm>
            <a:off x="1907704" y="1196753"/>
            <a:ext cx="4672947" cy="5661248"/>
          </a:xfrm>
          <a:prstGeom prst="rect">
            <a:avLst/>
          </a:prstGeom>
          <a:noFill/>
        </p:spPr>
      </p:pic>
      <p:sp>
        <p:nvSpPr>
          <p:cNvPr id="1027" name="Rectangle 3"/>
          <p:cNvSpPr>
            <a:spLocks noChangeArrowheads="1"/>
          </p:cNvSpPr>
          <p:nvPr/>
        </p:nvSpPr>
        <p:spPr bwMode="auto">
          <a:xfrm>
            <a:off x="0" y="547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undefined"/>
          <p:cNvPicPr>
            <a:picLocks noChangeAspect="1" noChangeArrowheads="1"/>
          </p:cNvPicPr>
          <p:nvPr/>
        </p:nvPicPr>
        <p:blipFill>
          <a:blip r:embed="rId2" cstate="print"/>
          <a:srcRect/>
          <a:stretch>
            <a:fillRect/>
          </a:stretch>
        </p:blipFill>
        <p:spPr bwMode="auto">
          <a:xfrm>
            <a:off x="179512" y="0"/>
            <a:ext cx="4708697" cy="3384376"/>
          </a:xfrm>
          <a:prstGeom prst="rect">
            <a:avLst/>
          </a:prstGeom>
          <a:noFill/>
        </p:spPr>
      </p:pic>
      <p:pic>
        <p:nvPicPr>
          <p:cNvPr id="54276" name="Picture 4" descr="https://www.smart-clinic.com.ua/wp-content/uploads/2019/05/51895260_670119646759048_2602958263951556608_n-320x332.jpg"/>
          <p:cNvPicPr>
            <a:picLocks noChangeAspect="1" noChangeArrowheads="1"/>
          </p:cNvPicPr>
          <p:nvPr/>
        </p:nvPicPr>
        <p:blipFill>
          <a:blip r:embed="rId3" cstate="print"/>
          <a:srcRect/>
          <a:stretch>
            <a:fillRect/>
          </a:stretch>
        </p:blipFill>
        <p:spPr bwMode="auto">
          <a:xfrm>
            <a:off x="827584" y="3429000"/>
            <a:ext cx="3048000" cy="3162301"/>
          </a:xfrm>
          <a:prstGeom prst="rect">
            <a:avLst/>
          </a:prstGeom>
          <a:noFill/>
        </p:spPr>
      </p:pic>
      <p:pic>
        <p:nvPicPr>
          <p:cNvPr id="54277" name="Picture 5"/>
          <p:cNvPicPr>
            <a:picLocks noChangeAspect="1" noChangeArrowheads="1"/>
          </p:cNvPicPr>
          <p:nvPr/>
        </p:nvPicPr>
        <p:blipFill>
          <a:blip r:embed="rId4" cstate="print"/>
          <a:srcRect/>
          <a:stretch>
            <a:fillRect/>
          </a:stretch>
        </p:blipFill>
        <p:spPr bwMode="auto">
          <a:xfrm>
            <a:off x="5220072" y="404664"/>
            <a:ext cx="3096344" cy="581376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0"/>
            <a:ext cx="3742899" cy="1733724"/>
          </a:xfrm>
          <a:prstGeom prst="rect">
            <a:avLst/>
          </a:prstGeom>
          <a:noFill/>
          <a:ln w="9525">
            <a:noFill/>
            <a:miter lim="800000"/>
            <a:headEnd/>
            <a:tailEnd/>
          </a:ln>
        </p:spPr>
      </p:pic>
      <p:pic>
        <p:nvPicPr>
          <p:cNvPr id="55300" name="Picture 4" descr="https://upload.wikimedia.org/wikipedia/commons/thumb/8/89/Thymus.JPG/300px-Thymus.JPG"/>
          <p:cNvPicPr>
            <a:picLocks noChangeAspect="1" noChangeArrowheads="1"/>
          </p:cNvPicPr>
          <p:nvPr/>
        </p:nvPicPr>
        <p:blipFill>
          <a:blip r:embed="rId3" cstate="print"/>
          <a:srcRect/>
          <a:stretch>
            <a:fillRect/>
          </a:stretch>
        </p:blipFill>
        <p:spPr bwMode="auto">
          <a:xfrm>
            <a:off x="4283968" y="0"/>
            <a:ext cx="2857500" cy="2143125"/>
          </a:xfrm>
          <a:prstGeom prst="rect">
            <a:avLst/>
          </a:prstGeom>
          <a:noFill/>
        </p:spPr>
      </p:pic>
      <p:pic>
        <p:nvPicPr>
          <p:cNvPr id="55301" name="Picture 5"/>
          <p:cNvPicPr>
            <a:picLocks noChangeAspect="1" noChangeArrowheads="1"/>
          </p:cNvPicPr>
          <p:nvPr/>
        </p:nvPicPr>
        <p:blipFill>
          <a:blip r:embed="rId4" cstate="print"/>
          <a:srcRect/>
          <a:stretch>
            <a:fillRect/>
          </a:stretch>
        </p:blipFill>
        <p:spPr bwMode="auto">
          <a:xfrm>
            <a:off x="0" y="1916832"/>
            <a:ext cx="4476750" cy="2990850"/>
          </a:xfrm>
          <a:prstGeom prst="rect">
            <a:avLst/>
          </a:prstGeom>
          <a:noFill/>
          <a:ln w="9525">
            <a:noFill/>
            <a:miter lim="800000"/>
            <a:headEnd/>
            <a:tailEnd/>
          </a:ln>
          <a:effectLst/>
        </p:spPr>
      </p:pic>
      <p:sp>
        <p:nvSpPr>
          <p:cNvPr id="5" name="Прямоугольник 4"/>
          <p:cNvSpPr/>
          <p:nvPr/>
        </p:nvSpPr>
        <p:spPr>
          <a:xfrm>
            <a:off x="0" y="5013176"/>
            <a:ext cx="9144000" cy="1200329"/>
          </a:xfrm>
          <a:prstGeom prst="rect">
            <a:avLst/>
          </a:prstGeom>
        </p:spPr>
        <p:txBody>
          <a:bodyPr wrap="square">
            <a:spAutoFit/>
          </a:bodyPr>
          <a:lstStyle/>
          <a:p>
            <a:r>
              <a:rPr lang="ru-RU" dirty="0" err="1" smtClean="0"/>
              <a:t>Розташування</a:t>
            </a:r>
            <a:r>
              <a:rPr lang="ru-RU" dirty="0" smtClean="0"/>
              <a:t>, структура та </a:t>
            </a:r>
            <a:r>
              <a:rPr lang="ru-RU" dirty="0" err="1" smtClean="0"/>
              <a:t>гістологія</a:t>
            </a:r>
            <a:r>
              <a:rPr lang="ru-RU" dirty="0" smtClean="0"/>
              <a:t> тимуса </a:t>
            </a:r>
            <a:r>
              <a:rPr lang="ru-RU" dirty="0" err="1" smtClean="0"/>
              <a:t>Вилочкова</a:t>
            </a:r>
            <a:r>
              <a:rPr lang="ru-RU" dirty="0" smtClean="0"/>
              <a:t> </a:t>
            </a:r>
            <a:r>
              <a:rPr lang="ru-RU" dirty="0" err="1" smtClean="0"/>
              <a:t>залоза</a:t>
            </a:r>
            <a:r>
              <a:rPr lang="ru-RU" dirty="0" smtClean="0"/>
              <a:t> </a:t>
            </a:r>
            <a:r>
              <a:rPr lang="ru-RU" dirty="0" err="1" smtClean="0"/>
              <a:t>лежить</a:t>
            </a:r>
            <a:r>
              <a:rPr lang="ru-RU" dirty="0" smtClean="0"/>
              <a:t> над </a:t>
            </a:r>
            <a:r>
              <a:rPr lang="ru-RU" dirty="0" err="1" smtClean="0"/>
              <a:t>серцем</a:t>
            </a:r>
            <a:r>
              <a:rPr lang="ru-RU" dirty="0" smtClean="0"/>
              <a:t>. На </a:t>
            </a:r>
            <a:r>
              <a:rPr lang="ru-RU" dirty="0" err="1" smtClean="0"/>
              <a:t>світловій</a:t>
            </a:r>
            <a:r>
              <a:rPr lang="ru-RU" dirty="0" smtClean="0"/>
              <a:t> </a:t>
            </a:r>
            <a:r>
              <a:rPr lang="ru-RU" dirty="0" err="1" smtClean="0"/>
              <a:t>мікрофотографії</a:t>
            </a:r>
            <a:r>
              <a:rPr lang="ru-RU" dirty="0" smtClean="0"/>
              <a:t> </a:t>
            </a:r>
            <a:r>
              <a:rPr lang="ru-RU" dirty="0" err="1" smtClean="0"/>
              <a:t>вилочкової</a:t>
            </a:r>
            <a:r>
              <a:rPr lang="ru-RU" dirty="0" smtClean="0"/>
              <a:t> </a:t>
            </a:r>
            <a:r>
              <a:rPr lang="ru-RU" dirty="0" err="1" smtClean="0"/>
              <a:t>залози</a:t>
            </a:r>
            <a:r>
              <a:rPr lang="ru-RU" dirty="0" smtClean="0"/>
              <a:t> </a:t>
            </a:r>
            <a:r>
              <a:rPr lang="ru-RU" dirty="0" err="1" smtClean="0"/>
              <a:t>новонародженого</a:t>
            </a:r>
            <a:r>
              <a:rPr lang="ru-RU" dirty="0" smtClean="0"/>
              <a:t> добре видно </a:t>
            </a:r>
            <a:r>
              <a:rPr lang="ru-RU" dirty="0" err="1" smtClean="0"/>
              <a:t>трабекули</a:t>
            </a:r>
            <a:r>
              <a:rPr lang="ru-RU" dirty="0" smtClean="0"/>
              <a:t> </a:t>
            </a:r>
            <a:r>
              <a:rPr lang="ru-RU" dirty="0" err="1" smtClean="0"/>
              <a:t>і</a:t>
            </a:r>
            <a:r>
              <a:rPr lang="ru-RU" dirty="0" smtClean="0"/>
              <a:t> </a:t>
            </a:r>
            <a:r>
              <a:rPr lang="ru-RU" dirty="0" err="1" smtClean="0"/>
              <a:t>часточки</a:t>
            </a:r>
            <a:r>
              <a:rPr lang="ru-RU" dirty="0" smtClean="0"/>
              <a:t>, </a:t>
            </a:r>
            <a:r>
              <a:rPr lang="ru-RU" dirty="0" err="1" smtClean="0"/>
              <a:t>включаючи</a:t>
            </a:r>
            <a:r>
              <a:rPr lang="ru-RU" dirty="0" smtClean="0"/>
              <a:t> темно </a:t>
            </a:r>
            <a:r>
              <a:rPr lang="ru-RU" dirty="0" err="1" smtClean="0"/>
              <a:t>забарвлює</a:t>
            </a:r>
            <a:r>
              <a:rPr lang="ru-RU" dirty="0" smtClean="0"/>
              <a:t> кору </a:t>
            </a:r>
            <a:r>
              <a:rPr lang="ru-RU" dirty="0" err="1" smtClean="0"/>
              <a:t>і</a:t>
            </a:r>
            <a:r>
              <a:rPr lang="ru-RU" dirty="0" smtClean="0"/>
              <a:t> </a:t>
            </a:r>
            <a:r>
              <a:rPr lang="ru-RU" dirty="0" err="1" smtClean="0"/>
              <a:t>більш</a:t>
            </a:r>
            <a:r>
              <a:rPr lang="ru-RU" dirty="0" smtClean="0"/>
              <a:t> </a:t>
            </a:r>
            <a:r>
              <a:rPr lang="ru-RU" dirty="0" err="1" smtClean="0"/>
              <a:t>світлий</a:t>
            </a:r>
            <a:r>
              <a:rPr lang="ru-RU" dirty="0" smtClean="0"/>
              <a:t> </a:t>
            </a:r>
            <a:r>
              <a:rPr lang="ru-RU" dirty="0" err="1" smtClean="0"/>
              <a:t>мозок</a:t>
            </a:r>
            <a:r>
              <a:rPr lang="ru-RU" dirty="0" smtClean="0"/>
              <a:t> </a:t>
            </a:r>
            <a:r>
              <a:rPr lang="ru-RU" dirty="0" err="1" smtClean="0"/>
              <a:t>кожної</a:t>
            </a:r>
            <a:r>
              <a:rPr lang="ru-RU" dirty="0" smtClean="0"/>
              <a:t> </a:t>
            </a:r>
            <a:r>
              <a:rPr lang="ru-RU" dirty="0" err="1" smtClean="0"/>
              <a:t>часточки</a:t>
            </a:r>
            <a:r>
              <a:rPr lang="ru-RU" dirty="0" smtClean="0"/>
              <a:t>. ЛМ × 100.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28528"/>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Периферичні</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органи</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імунної</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системи</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Периферичні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органи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імунної</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системи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лімфатичні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вузли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селезінка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тканина,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асоціюється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із</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слизовими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оболонками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зустрічі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імунокомпетентними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розпізнавання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антигену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розвитку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специфічної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взаємодії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імунокомпетентних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їх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проліферації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клональної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експансії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антиген-залежного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диференціювання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накопичення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продуктів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Лімфатичні</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вузли</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функціонують</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як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своєрідні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фільтри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затримуючи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мікроорганізми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інші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частинки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потрапили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Разом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тим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лімфовузли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взаємодії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імунокомпетентних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ході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специфічної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імунної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відповіді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синтезу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антитіл-імуноглобулінів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місцем</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де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розігруються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події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клітинно-опосередкованого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імунітету</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Один лімфовузол має масу близько 1 грама, містить приблизно 2000 мільйонів лімфоцитів, що відповідає 25% всіх циркулюючих в крові лімфоцитів. Кожну годину з лімфовузла виходить в лімфу кількість лімфоцитів, еквівалентна його потрійній вазі.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Велика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частина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(90%)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еферентній</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що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покинули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кров'яне</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русло на</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території</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цього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лімфовузла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Мічені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введені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кров,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знову</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опиняються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вже</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через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декілька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годин,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досягаючи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максимуму</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через 20 годин.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Серед</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лімфовузла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близько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10%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складають</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макрофаги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близько</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1% -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дендритні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Тканина лімфовузла складається із зовнішнього кортикального шару, в якому скупчення клітин утворюють фолікули, частково - із зародковими центрами, і внутрішнього мозкового шару з меншим вмістом лімфоцитів у поєднанні з макрофагами, які зосереджені по ходу лімфатичних і судинних синусів. Така структура лімфовузлів дає можливість вільної циркуляції і рециркуляції лімфоцитів між лімфою, кров'ю і тканинами.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Певні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зони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лімфовузла</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заселяються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строго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певними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Селезінка</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селезінці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як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лімфовузлах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Т-залежні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В-залежні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зони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Періартеріолярними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лімфоїдними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скупченнями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є</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Т-залежні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зони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Селезінка є місцем розпізнавання антигену,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антигензалежної</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проліферації і диференціювання Т- і В-лімфоцитів, їх активації, а також продукції і секреції специфічних антитіл імуноглобулінів. Основна відмінність селезінки від лімфовузлів полягає в тому, що селезінка є місцем специфічної імунної відповіді на антигени, які циркулюють в крові, а в лімфовузлах відбуваються процеси специфічної імунної відповіді на антигени, що потрапляють в лімфу. Крім того, селезінка з її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багаточисельною</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мережею макрофагів в червоній пульпі виконує функції фільтру крові, що видаляє з крові чужорідні частинки і молекули, які потрапляють туди, а також постарілі еритроцити, або еритроцити, навантажені імунними комплексами.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221F1F"/>
                </a:solidFill>
                <a:effectLst/>
                <a:latin typeface="Times New Roman" pitchFamily="18" charset="0"/>
                <a:ea typeface="TimesNewRomanPS-BoldMT" charset="-128"/>
                <a:cs typeface="Times New Roman" pitchFamily="18" charset="0"/>
              </a:rPr>
              <a:t>Лімфоїдна</a:t>
            </a:r>
            <a:r>
              <a:rPr kumimoji="0" lang="ru-RU" sz="1400" b="1" i="0" u="none" strike="noStrike" cap="none" normalizeH="0" baseline="0" dirty="0" smtClean="0">
                <a:ln>
                  <a:noFill/>
                </a:ln>
                <a:solidFill>
                  <a:srgbClr val="221F1F"/>
                </a:solidFill>
                <a:effectLst/>
                <a:latin typeface="Times New Roman" pitchFamily="18" charset="0"/>
                <a:ea typeface="TimesNewRomanPS-BoldMT" charset="-128"/>
                <a:cs typeface="Times New Roman" pitchFamily="18" charset="0"/>
              </a:rPr>
              <a:t> тканина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асоціюється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із</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слизовими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оболонками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Скупчення</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лімфоцитів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макрофагів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та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інших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допоміжних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клітин</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були</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виявлені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складі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багатьох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органів</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тканин, особливо у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складі</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слизових</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a:t>
            </a:r>
            <a:r>
              <a:rPr kumimoji="0" lang="ru-RU"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оболонок</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Безпосередньо під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мукозним</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епітелієм в тісному зв'язку з епітеліальними клітинами розташовуються лімфоцити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Пейерових</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бляшок тонкого кишечнику,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лімфоїдних</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фолікулів апендиксу, мигдалин глотки,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лімфоїдних</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фолікулів підслизового шару верхніх дихальних шляхів і бронхів, сечостатевого тракту. Всі ці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лімфоїдні</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скупчення отримали збірну назву - асоційована із слизовими оболонками </a:t>
            </a:r>
            <a:r>
              <a:rPr kumimoji="0" lang="uk-UA" sz="1400" b="0" i="0" u="none" strike="noStrike" cap="none" normalizeH="0" baseline="0" dirty="0" err="1" smtClean="0">
                <a:ln>
                  <a:noFill/>
                </a:ln>
                <a:solidFill>
                  <a:srgbClr val="221F1F"/>
                </a:solidFill>
                <a:effectLst/>
                <a:latin typeface="Times New Roman" pitchFamily="18" charset="0"/>
                <a:ea typeface="TimesNewRomanPSMT" charset="-128"/>
                <a:cs typeface="Times New Roman" pitchFamily="18" charset="0"/>
              </a:rPr>
              <a:t>лімфоїдна</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тканина (</a:t>
            </a:r>
            <a:r>
              <a:rPr kumimoji="0" lang="ru-RU"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MALT</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 від </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mucosal</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r>
              <a:rPr kumimoji="0" lang="en-US"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associated lymphoid tissue</a:t>
            </a:r>
            <a:r>
              <a:rPr kumimoji="0" lang="uk-UA" sz="1400" b="0" i="0" u="none" strike="noStrike" cap="none" normalizeH="0" baseline="0" dirty="0" smtClean="0">
                <a:ln>
                  <a:noFill/>
                </a:ln>
                <a:solidFill>
                  <a:srgbClr val="221F1F"/>
                </a:solidFill>
                <a:effectLst/>
                <a:latin typeface="Times New Roman" pitchFamily="18" charset="0"/>
                <a:ea typeface="TimesNewRomanPSMT" charset="-128"/>
                <a:cs typeface="Times New Roman" pitchFamily="18" charset="0"/>
              </a:rPr>
              <a:t>).</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95536" y="404664"/>
            <a:ext cx="5400675" cy="2352675"/>
          </a:xfrm>
          <a:prstGeom prst="rect">
            <a:avLst/>
          </a:prstGeom>
          <a:noFill/>
          <a:ln w="9525">
            <a:noFill/>
            <a:miter lim="800000"/>
            <a:headEnd/>
            <a:tailEnd/>
          </a:ln>
          <a:effectLst/>
        </p:spPr>
      </p:pic>
      <p:sp>
        <p:nvSpPr>
          <p:cNvPr id="3" name="Прямоугольник 2"/>
          <p:cNvSpPr/>
          <p:nvPr/>
        </p:nvSpPr>
        <p:spPr>
          <a:xfrm>
            <a:off x="0" y="2708920"/>
            <a:ext cx="9144000" cy="646331"/>
          </a:xfrm>
          <a:prstGeom prst="rect">
            <a:avLst/>
          </a:prstGeom>
        </p:spPr>
        <p:txBody>
          <a:bodyPr wrap="square">
            <a:spAutoFit/>
          </a:bodyPr>
          <a:lstStyle/>
          <a:p>
            <a:r>
              <a:rPr lang="ru-RU" sz="1200" dirty="0" smtClean="0"/>
              <a:t>Будова </a:t>
            </a:r>
            <a:r>
              <a:rPr lang="ru-RU" sz="1200" dirty="0" err="1" smtClean="0"/>
              <a:t>і</a:t>
            </a:r>
            <a:r>
              <a:rPr lang="ru-RU" sz="1200" dirty="0" smtClean="0"/>
              <a:t> </a:t>
            </a:r>
            <a:r>
              <a:rPr lang="ru-RU" sz="1200" dirty="0" err="1" smtClean="0"/>
              <a:t>гістологія</a:t>
            </a:r>
            <a:r>
              <a:rPr lang="ru-RU" sz="1200" dirty="0" smtClean="0"/>
              <a:t> </a:t>
            </a:r>
            <a:r>
              <a:rPr lang="ru-RU" sz="1200" dirty="0" err="1" smtClean="0"/>
              <a:t>лімфатичного</a:t>
            </a:r>
            <a:r>
              <a:rPr lang="ru-RU" sz="1200" dirty="0" smtClean="0"/>
              <a:t> </a:t>
            </a:r>
            <a:r>
              <a:rPr lang="ru-RU" sz="1200" dirty="0" err="1" smtClean="0"/>
              <a:t>вузла</a:t>
            </a:r>
            <a:r>
              <a:rPr lang="ru-RU" sz="1200" dirty="0" smtClean="0"/>
              <a:t> </a:t>
            </a:r>
            <a:r>
              <a:rPr lang="ru-RU" sz="1200" dirty="0" err="1" smtClean="0"/>
              <a:t>Лімфатичні</a:t>
            </a:r>
            <a:r>
              <a:rPr lang="ru-RU" sz="1200" dirty="0" smtClean="0"/>
              <a:t> </a:t>
            </a:r>
            <a:r>
              <a:rPr lang="ru-RU" sz="1200" dirty="0" err="1" smtClean="0"/>
              <a:t>вузли</a:t>
            </a:r>
            <a:r>
              <a:rPr lang="ru-RU" sz="1200" dirty="0" smtClean="0"/>
              <a:t> - </a:t>
            </a:r>
            <a:r>
              <a:rPr lang="ru-RU" sz="1200" dirty="0" err="1" smtClean="0"/>
              <a:t>це</a:t>
            </a:r>
            <a:r>
              <a:rPr lang="ru-RU" sz="1200" dirty="0" smtClean="0"/>
              <a:t> </a:t>
            </a:r>
            <a:r>
              <a:rPr lang="ru-RU" sz="1200" dirty="0" err="1" smtClean="0"/>
              <a:t>маси</a:t>
            </a:r>
            <a:r>
              <a:rPr lang="ru-RU" sz="1200" dirty="0" smtClean="0"/>
              <a:t> </a:t>
            </a:r>
            <a:r>
              <a:rPr lang="ru-RU" sz="1200" dirty="0" err="1" smtClean="0"/>
              <a:t>лімфатичної</a:t>
            </a:r>
            <a:r>
              <a:rPr lang="ru-RU" sz="1200" dirty="0" smtClean="0"/>
              <a:t> </a:t>
            </a:r>
            <a:r>
              <a:rPr lang="ru-RU" sz="1200" dirty="0" err="1" smtClean="0"/>
              <a:t>тканини</a:t>
            </a:r>
            <a:r>
              <a:rPr lang="ru-RU" sz="1200" dirty="0" smtClean="0"/>
              <a:t>, </a:t>
            </a:r>
            <a:r>
              <a:rPr lang="ru-RU" sz="1200" dirty="0" err="1" smtClean="0"/>
              <a:t>розташовані</a:t>
            </a:r>
            <a:r>
              <a:rPr lang="ru-RU" sz="1200" dirty="0" smtClean="0"/>
              <a:t> </a:t>
            </a:r>
            <a:r>
              <a:rPr lang="ru-RU" sz="1200" dirty="0" err="1" smtClean="0"/>
              <a:t>уздовж</a:t>
            </a:r>
            <a:r>
              <a:rPr lang="ru-RU" sz="1200" dirty="0" smtClean="0"/>
              <a:t> </a:t>
            </a:r>
            <a:r>
              <a:rPr lang="ru-RU" sz="1200" dirty="0" err="1" smtClean="0"/>
              <a:t>більших</a:t>
            </a:r>
            <a:r>
              <a:rPr lang="ru-RU" sz="1200" dirty="0" smtClean="0"/>
              <a:t> </a:t>
            </a:r>
            <a:r>
              <a:rPr lang="ru-RU" sz="1200" dirty="0" err="1" smtClean="0"/>
              <a:t>лімфатичних</a:t>
            </a:r>
            <a:r>
              <a:rPr lang="ru-RU" sz="1200" dirty="0" smtClean="0"/>
              <a:t> </a:t>
            </a:r>
            <a:r>
              <a:rPr lang="ru-RU" sz="1200" dirty="0" err="1" smtClean="0"/>
              <a:t>Мікрофотографія</a:t>
            </a:r>
            <a:r>
              <a:rPr lang="ru-RU" sz="1200" dirty="0" smtClean="0"/>
              <a:t> </a:t>
            </a:r>
            <a:r>
              <a:rPr lang="ru-RU" sz="1200" dirty="0" err="1" smtClean="0"/>
              <a:t>лімфатичних</a:t>
            </a:r>
            <a:r>
              <a:rPr lang="ru-RU" sz="1200" dirty="0" smtClean="0"/>
              <a:t> </a:t>
            </a:r>
            <a:r>
              <a:rPr lang="ru-RU" sz="1200" dirty="0" err="1" smtClean="0"/>
              <a:t>вузлів</a:t>
            </a:r>
            <a:r>
              <a:rPr lang="ru-RU" sz="1200" dirty="0" smtClean="0"/>
              <a:t> </a:t>
            </a:r>
            <a:r>
              <a:rPr lang="ru-RU" sz="1200" dirty="0" err="1" smtClean="0"/>
              <a:t>показує</a:t>
            </a:r>
            <a:r>
              <a:rPr lang="ru-RU" sz="1200" dirty="0" smtClean="0"/>
              <a:t> </a:t>
            </a:r>
            <a:r>
              <a:rPr lang="ru-RU" sz="1200" dirty="0" err="1" smtClean="0"/>
              <a:t>зародковий</a:t>
            </a:r>
            <a:r>
              <a:rPr lang="ru-RU" sz="1200" dirty="0" smtClean="0"/>
              <a:t> центр, </a:t>
            </a:r>
            <a:r>
              <a:rPr lang="ru-RU" sz="1200" dirty="0" err="1" smtClean="0"/>
              <a:t>який</a:t>
            </a:r>
            <a:r>
              <a:rPr lang="ru-RU" sz="1200" dirty="0" smtClean="0"/>
              <a:t> </a:t>
            </a:r>
            <a:r>
              <a:rPr lang="ru-RU" sz="1200" dirty="0" err="1" smtClean="0"/>
              <a:t>складається</a:t>
            </a:r>
            <a:r>
              <a:rPr lang="ru-RU" sz="1200" dirty="0" smtClean="0"/>
              <a:t> </a:t>
            </a:r>
            <a:r>
              <a:rPr lang="ru-RU" sz="1200" dirty="0" err="1" smtClean="0"/>
              <a:t>з</a:t>
            </a:r>
            <a:r>
              <a:rPr lang="ru-RU" sz="1200" dirty="0" smtClean="0"/>
              <a:t> </a:t>
            </a:r>
            <a:r>
              <a:rPr lang="ru-RU" sz="1200" dirty="0" err="1" smtClean="0"/>
              <a:t>швидко</a:t>
            </a:r>
            <a:r>
              <a:rPr lang="ru-RU" sz="1200" dirty="0" smtClean="0"/>
              <a:t> </a:t>
            </a:r>
            <a:r>
              <a:rPr lang="ru-RU" sz="1200" dirty="0" err="1" smtClean="0"/>
              <a:t>діляться</a:t>
            </a:r>
            <a:r>
              <a:rPr lang="ru-RU" sz="1200" dirty="0" smtClean="0"/>
              <a:t> </a:t>
            </a:r>
            <a:r>
              <a:rPr lang="ru-RU" sz="1200" dirty="0" err="1" smtClean="0"/>
              <a:t>В-клітин</a:t>
            </a:r>
            <a:r>
              <a:rPr lang="ru-RU" sz="1200" dirty="0" smtClean="0"/>
              <a:t>, </a:t>
            </a:r>
            <a:r>
              <a:rPr lang="ru-RU" sz="1200" dirty="0" err="1" smtClean="0"/>
              <a:t>оточених</a:t>
            </a:r>
            <a:r>
              <a:rPr lang="ru-RU" sz="1200" dirty="0" smtClean="0"/>
              <a:t> шаром </a:t>
            </a:r>
            <a:r>
              <a:rPr lang="ru-RU" sz="1200" dirty="0" err="1" smtClean="0"/>
              <a:t>Т-клітин</a:t>
            </a:r>
            <a:r>
              <a:rPr lang="ru-RU" sz="1200" dirty="0" smtClean="0"/>
              <a:t> та </a:t>
            </a:r>
            <a:r>
              <a:rPr lang="ru-RU" sz="1200" dirty="0" err="1" smtClean="0"/>
              <a:t>інших</a:t>
            </a:r>
            <a:r>
              <a:rPr lang="ru-RU" sz="1200" dirty="0" smtClean="0"/>
              <a:t> </a:t>
            </a:r>
            <a:r>
              <a:rPr lang="ru-RU" sz="1200" dirty="0" err="1" smtClean="0"/>
              <a:t>допоміжних</a:t>
            </a:r>
            <a:r>
              <a:rPr lang="ru-RU" sz="1200" dirty="0" smtClean="0"/>
              <a:t> </a:t>
            </a:r>
            <a:r>
              <a:rPr lang="ru-RU" sz="1200" dirty="0" err="1" smtClean="0"/>
              <a:t>клітин</a:t>
            </a:r>
            <a:r>
              <a:rPr lang="ru-RU" sz="1200" dirty="0" smtClean="0"/>
              <a:t>. ЛМ × 128.</a:t>
            </a:r>
            <a:endParaRPr lang="ru-RU" sz="1200" dirty="0"/>
          </a:p>
        </p:txBody>
      </p:sp>
      <p:pic>
        <p:nvPicPr>
          <p:cNvPr id="56323" name="Picture 3"/>
          <p:cNvPicPr>
            <a:picLocks noChangeAspect="1" noChangeArrowheads="1"/>
          </p:cNvPicPr>
          <p:nvPr/>
        </p:nvPicPr>
        <p:blipFill>
          <a:blip r:embed="rId3" cstate="print"/>
          <a:srcRect/>
          <a:stretch>
            <a:fillRect/>
          </a:stretch>
        </p:blipFill>
        <p:spPr bwMode="auto">
          <a:xfrm>
            <a:off x="0" y="3353363"/>
            <a:ext cx="3923928" cy="3504637"/>
          </a:xfrm>
          <a:prstGeom prst="rect">
            <a:avLst/>
          </a:prstGeom>
          <a:noFill/>
          <a:ln w="9525">
            <a:noFill/>
            <a:miter lim="800000"/>
            <a:headEnd/>
            <a:tailEnd/>
          </a:ln>
          <a:effectLst/>
        </p:spPr>
      </p:pic>
      <p:sp>
        <p:nvSpPr>
          <p:cNvPr id="5" name="Прямоугольник 4"/>
          <p:cNvSpPr/>
          <p:nvPr/>
        </p:nvSpPr>
        <p:spPr>
          <a:xfrm>
            <a:off x="4139952" y="3933056"/>
            <a:ext cx="4572000" cy="2308324"/>
          </a:xfrm>
          <a:prstGeom prst="rect">
            <a:avLst/>
          </a:prstGeom>
        </p:spPr>
        <p:txBody>
          <a:bodyPr>
            <a:spAutoFit/>
          </a:bodyPr>
          <a:lstStyle/>
          <a:p>
            <a:r>
              <a:rPr lang="ru-RU" dirty="0" err="1" smtClean="0"/>
              <a:t>Селезінка</a:t>
            </a:r>
            <a:r>
              <a:rPr lang="ru-RU" dirty="0" smtClean="0"/>
              <a:t> (а) </a:t>
            </a:r>
            <a:r>
              <a:rPr lang="ru-RU" dirty="0" err="1" smtClean="0"/>
              <a:t>Селезінка</a:t>
            </a:r>
            <a:r>
              <a:rPr lang="ru-RU" dirty="0" smtClean="0"/>
              <a:t> </a:t>
            </a:r>
            <a:r>
              <a:rPr lang="ru-RU" dirty="0" err="1" smtClean="0"/>
              <a:t>прикріплена</a:t>
            </a:r>
            <a:r>
              <a:rPr lang="ru-RU" dirty="0" smtClean="0"/>
              <a:t> до </a:t>
            </a:r>
            <a:r>
              <a:rPr lang="ru-RU" dirty="0" err="1" smtClean="0"/>
              <a:t>шлунка</a:t>
            </a:r>
            <a:r>
              <a:rPr lang="ru-RU" dirty="0" smtClean="0"/>
              <a:t>. (б) </a:t>
            </a:r>
            <a:r>
              <a:rPr lang="ru-RU" dirty="0" err="1" smtClean="0"/>
              <a:t>Мікрофотографія</a:t>
            </a:r>
            <a:r>
              <a:rPr lang="ru-RU" dirty="0" smtClean="0"/>
              <a:t> </a:t>
            </a:r>
            <a:r>
              <a:rPr lang="ru-RU" dirty="0" err="1" smtClean="0"/>
              <a:t>тканини</a:t>
            </a:r>
            <a:r>
              <a:rPr lang="ru-RU" dirty="0" smtClean="0"/>
              <a:t> </a:t>
            </a:r>
            <a:r>
              <a:rPr lang="ru-RU" dirty="0" err="1" smtClean="0"/>
              <a:t>селезінки</a:t>
            </a:r>
            <a:r>
              <a:rPr lang="ru-RU" dirty="0" smtClean="0"/>
              <a:t> </a:t>
            </a:r>
            <a:r>
              <a:rPr lang="ru-RU" dirty="0" err="1" smtClean="0"/>
              <a:t>показує</a:t>
            </a:r>
            <a:r>
              <a:rPr lang="ru-RU" dirty="0" smtClean="0"/>
              <a:t> </a:t>
            </a:r>
            <a:r>
              <a:rPr lang="ru-RU" dirty="0" err="1" smtClean="0"/>
              <a:t>зародковий</a:t>
            </a:r>
            <a:r>
              <a:rPr lang="ru-RU" dirty="0" smtClean="0"/>
              <a:t> центр. </a:t>
            </a:r>
            <a:r>
              <a:rPr lang="ru-RU" dirty="0" err="1" smtClean="0"/>
              <a:t>Крайова</a:t>
            </a:r>
            <a:r>
              <a:rPr lang="ru-RU" dirty="0" smtClean="0"/>
              <a:t> зона - </a:t>
            </a:r>
            <a:r>
              <a:rPr lang="ru-RU" dirty="0" err="1" smtClean="0"/>
              <a:t>це</a:t>
            </a:r>
            <a:r>
              <a:rPr lang="ru-RU" dirty="0" smtClean="0"/>
              <a:t> область </a:t>
            </a:r>
            <a:r>
              <a:rPr lang="ru-RU" dirty="0" err="1" smtClean="0"/>
              <a:t>між</a:t>
            </a:r>
            <a:r>
              <a:rPr lang="ru-RU" dirty="0" smtClean="0"/>
              <a:t> </a:t>
            </a:r>
            <a:r>
              <a:rPr lang="ru-RU" dirty="0" err="1" smtClean="0"/>
              <a:t>червоною</a:t>
            </a:r>
            <a:r>
              <a:rPr lang="ru-RU" dirty="0" smtClean="0"/>
              <a:t> пульпою та </a:t>
            </a:r>
            <a:r>
              <a:rPr lang="ru-RU" dirty="0" err="1" smtClean="0"/>
              <a:t>білою</a:t>
            </a:r>
            <a:r>
              <a:rPr lang="ru-RU" dirty="0" smtClean="0"/>
              <a:t> пульпою, яка </a:t>
            </a:r>
            <a:r>
              <a:rPr lang="ru-RU" dirty="0" err="1" smtClean="0"/>
              <a:t>секвеструє</a:t>
            </a:r>
            <a:r>
              <a:rPr lang="ru-RU" dirty="0" smtClean="0"/>
              <a:t> </a:t>
            </a:r>
            <a:r>
              <a:rPr lang="ru-RU" dirty="0" err="1" smtClean="0"/>
              <a:t>антигени</a:t>
            </a:r>
            <a:r>
              <a:rPr lang="ru-RU" dirty="0" smtClean="0"/>
              <a:t> </a:t>
            </a:r>
            <a:r>
              <a:rPr lang="ru-RU" dirty="0" err="1" smtClean="0"/>
              <a:t>твердих</a:t>
            </a:r>
            <a:r>
              <a:rPr lang="ru-RU" dirty="0" smtClean="0"/>
              <a:t> </a:t>
            </a:r>
            <a:r>
              <a:rPr lang="ru-RU" dirty="0" err="1" smtClean="0"/>
              <a:t>частинок</a:t>
            </a:r>
            <a:r>
              <a:rPr lang="ru-RU" dirty="0" smtClean="0"/>
              <a:t> </a:t>
            </a:r>
            <a:r>
              <a:rPr lang="ru-RU" dirty="0" err="1" smtClean="0"/>
              <a:t>з</a:t>
            </a:r>
            <a:r>
              <a:rPr lang="ru-RU" dirty="0" smtClean="0"/>
              <a:t> </a:t>
            </a:r>
            <a:r>
              <a:rPr lang="ru-RU" dirty="0" err="1" smtClean="0"/>
              <a:t>циркуляції</a:t>
            </a:r>
            <a:r>
              <a:rPr lang="ru-RU" dirty="0" smtClean="0"/>
              <a:t> та </a:t>
            </a:r>
            <a:r>
              <a:rPr lang="ru-RU" dirty="0" err="1" smtClean="0"/>
              <a:t>представляє</a:t>
            </a:r>
            <a:r>
              <a:rPr lang="ru-RU" dirty="0" smtClean="0"/>
              <a:t> </a:t>
            </a:r>
            <a:r>
              <a:rPr lang="ru-RU" dirty="0" err="1" smtClean="0"/>
              <a:t>ці</a:t>
            </a:r>
            <a:r>
              <a:rPr lang="ru-RU" dirty="0" smtClean="0"/>
              <a:t> </a:t>
            </a:r>
            <a:r>
              <a:rPr lang="ru-RU" dirty="0" err="1" smtClean="0"/>
              <a:t>антигени</a:t>
            </a:r>
            <a:r>
              <a:rPr lang="ru-RU" dirty="0" smtClean="0"/>
              <a:t> </a:t>
            </a:r>
            <a:r>
              <a:rPr lang="ru-RU" dirty="0" err="1" smtClean="0"/>
              <a:t>лімфоцитам</a:t>
            </a:r>
            <a:r>
              <a:rPr lang="ru-RU" dirty="0" smtClean="0"/>
              <a:t> у </a:t>
            </a:r>
            <a:r>
              <a:rPr lang="ru-RU" dirty="0" err="1" smtClean="0"/>
              <a:t>білій</a:t>
            </a:r>
            <a:r>
              <a:rPr lang="ru-RU" dirty="0" smtClean="0"/>
              <a:t> </a:t>
            </a:r>
            <a:r>
              <a:rPr lang="ru-RU" dirty="0" err="1" smtClean="0"/>
              <a:t>пульпі</a:t>
            </a:r>
            <a:r>
              <a:rPr lang="ru-RU" dirty="0" smtClean="0"/>
              <a:t>. МИ × 660.</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476672"/>
            <a:ext cx="4657725" cy="5314950"/>
          </a:xfrm>
          <a:prstGeom prst="rect">
            <a:avLst/>
          </a:prstGeom>
          <a:noFill/>
          <a:ln w="9525">
            <a:noFill/>
            <a:miter lim="800000"/>
            <a:headEnd/>
            <a:tailEnd/>
          </a:ln>
          <a:effectLst/>
        </p:spPr>
      </p:pic>
      <p:sp>
        <p:nvSpPr>
          <p:cNvPr id="3" name="Прямоугольник 2"/>
          <p:cNvSpPr/>
          <p:nvPr/>
        </p:nvSpPr>
        <p:spPr>
          <a:xfrm>
            <a:off x="4572000" y="1844824"/>
            <a:ext cx="4572000" cy="2031325"/>
          </a:xfrm>
          <a:prstGeom prst="rect">
            <a:avLst/>
          </a:prstGeom>
        </p:spPr>
        <p:txBody>
          <a:bodyPr>
            <a:spAutoFit/>
          </a:bodyPr>
          <a:lstStyle/>
          <a:p>
            <a:r>
              <a:rPr lang="ru-RU" dirty="0" err="1" smtClean="0"/>
              <a:t>Розташування</a:t>
            </a:r>
            <a:r>
              <a:rPr lang="ru-RU" dirty="0" smtClean="0"/>
              <a:t> </a:t>
            </a:r>
            <a:r>
              <a:rPr lang="ru-RU" dirty="0" err="1" smtClean="0"/>
              <a:t>і</a:t>
            </a:r>
            <a:r>
              <a:rPr lang="ru-RU" dirty="0" smtClean="0"/>
              <a:t> </a:t>
            </a:r>
            <a:r>
              <a:rPr lang="ru-RU" dirty="0" err="1" smtClean="0"/>
              <a:t>гістологія</a:t>
            </a:r>
            <a:r>
              <a:rPr lang="ru-RU" dirty="0" smtClean="0"/>
              <a:t> </a:t>
            </a:r>
            <a:r>
              <a:rPr lang="ru-RU" dirty="0" err="1" smtClean="0"/>
              <a:t>мигдалин</a:t>
            </a:r>
            <a:r>
              <a:rPr lang="ru-RU" dirty="0" smtClean="0"/>
              <a:t> (а) </a:t>
            </a:r>
            <a:r>
              <a:rPr lang="ru-RU" dirty="0" err="1" smtClean="0"/>
              <a:t>Глоткова</a:t>
            </a:r>
            <a:r>
              <a:rPr lang="ru-RU" dirty="0" smtClean="0"/>
              <a:t> </a:t>
            </a:r>
            <a:r>
              <a:rPr lang="ru-RU" dirty="0" err="1" smtClean="0"/>
              <a:t>мигдалина</a:t>
            </a:r>
            <a:r>
              <a:rPr lang="ru-RU" dirty="0" smtClean="0"/>
              <a:t> </a:t>
            </a:r>
            <a:r>
              <a:rPr lang="ru-RU" dirty="0" err="1" smtClean="0"/>
              <a:t>розташована</a:t>
            </a:r>
            <a:r>
              <a:rPr lang="ru-RU" dirty="0" smtClean="0"/>
              <a:t> на </a:t>
            </a:r>
            <a:r>
              <a:rPr lang="ru-RU" dirty="0" err="1" smtClean="0"/>
              <a:t>даху</a:t>
            </a:r>
            <a:r>
              <a:rPr lang="ru-RU" dirty="0" smtClean="0"/>
              <a:t> </a:t>
            </a:r>
            <a:r>
              <a:rPr lang="ru-RU" dirty="0" err="1" smtClean="0"/>
              <a:t>задньої</a:t>
            </a:r>
            <a:r>
              <a:rPr lang="ru-RU" dirty="0" smtClean="0"/>
              <a:t> </a:t>
            </a:r>
            <a:r>
              <a:rPr lang="ru-RU" dirty="0" err="1" smtClean="0"/>
              <a:t>верхньої</a:t>
            </a:r>
            <a:r>
              <a:rPr lang="ru-RU" dirty="0" smtClean="0"/>
              <a:t> </a:t>
            </a:r>
            <a:r>
              <a:rPr lang="ru-RU" dirty="0" err="1" smtClean="0"/>
              <a:t>стінки</a:t>
            </a:r>
            <a:r>
              <a:rPr lang="ru-RU" dirty="0" smtClean="0"/>
              <a:t> носоглотки. </a:t>
            </a:r>
            <a:r>
              <a:rPr lang="ru-RU" dirty="0" err="1" smtClean="0"/>
              <a:t>Піднебінні</a:t>
            </a:r>
            <a:r>
              <a:rPr lang="ru-RU" dirty="0" smtClean="0"/>
              <a:t> </a:t>
            </a:r>
            <a:r>
              <a:rPr lang="ru-RU" dirty="0" err="1" smtClean="0"/>
              <a:t>мигдалини</a:t>
            </a:r>
            <a:r>
              <a:rPr lang="ru-RU" dirty="0" smtClean="0"/>
              <a:t> </a:t>
            </a:r>
            <a:r>
              <a:rPr lang="ru-RU" dirty="0" err="1" smtClean="0"/>
              <a:t>відкладаються</a:t>
            </a:r>
            <a:r>
              <a:rPr lang="ru-RU" dirty="0" smtClean="0"/>
              <a:t> </a:t>
            </a:r>
            <a:r>
              <a:rPr lang="ru-RU" dirty="0" err="1" smtClean="0"/>
              <a:t>з</a:t>
            </a:r>
            <a:r>
              <a:rPr lang="ru-RU" dirty="0" smtClean="0"/>
              <a:t> </a:t>
            </a:r>
            <a:r>
              <a:rPr lang="ru-RU" dirty="0" err="1" smtClean="0"/>
              <a:t>боків</a:t>
            </a:r>
            <a:r>
              <a:rPr lang="ru-RU" dirty="0" smtClean="0"/>
              <a:t> глотки. (б) </a:t>
            </a:r>
            <a:r>
              <a:rPr lang="ru-RU" dirty="0" err="1" smtClean="0"/>
              <a:t>Мікрофотографія</a:t>
            </a:r>
            <a:r>
              <a:rPr lang="ru-RU" dirty="0" smtClean="0"/>
              <a:t> </a:t>
            </a:r>
            <a:r>
              <a:rPr lang="ru-RU" dirty="0" err="1" smtClean="0"/>
              <a:t>показує</a:t>
            </a:r>
            <a:r>
              <a:rPr lang="ru-RU" dirty="0" smtClean="0"/>
              <a:t> тканину </a:t>
            </a:r>
            <a:r>
              <a:rPr lang="ru-RU" dirty="0" err="1" smtClean="0"/>
              <a:t>піднебінної</a:t>
            </a:r>
            <a:r>
              <a:rPr lang="ru-RU" dirty="0" smtClean="0"/>
              <a:t> </a:t>
            </a:r>
            <a:r>
              <a:rPr lang="ru-RU" dirty="0" err="1" smtClean="0"/>
              <a:t>мигдалини</a:t>
            </a:r>
            <a:r>
              <a:rPr lang="ru-RU" dirty="0" smtClean="0"/>
              <a:t>. ЛМ × 40.</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112</TotalTime>
  <Words>13678</Words>
  <Application>Microsoft Office PowerPoint</Application>
  <PresentationFormat>Экран (4:3)</PresentationFormat>
  <Paragraphs>277</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Бумажная</vt:lpstr>
      <vt:lpstr>Лекція 2-3</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2-3</dc:title>
  <dc:creator>Руслан Аминов</dc:creator>
  <cp:lastModifiedBy>Руслан Аминов</cp:lastModifiedBy>
  <cp:revision>16</cp:revision>
  <dcterms:created xsi:type="dcterms:W3CDTF">2024-03-17T15:55:22Z</dcterms:created>
  <dcterms:modified xsi:type="dcterms:W3CDTF">2024-03-17T21:04:50Z</dcterms:modified>
</cp:coreProperties>
</file>