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2" r:id="rId8"/>
    <p:sldId id="270" r:id="rId9"/>
    <p:sldId id="271" r:id="rId10"/>
    <p:sldId id="272" r:id="rId11"/>
    <p:sldId id="273" r:id="rId12"/>
    <p:sldId id="275" r:id="rId13"/>
    <p:sldId id="276" r:id="rId14"/>
    <p:sldId id="277" r:id="rId15"/>
    <p:sldId id="279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2" r:id="rId27"/>
    <p:sldId id="293" r:id="rId28"/>
    <p:sldId id="294" r:id="rId29"/>
    <p:sldId id="295" r:id="rId30"/>
    <p:sldId id="296" r:id="rId31"/>
    <p:sldId id="297" r:id="rId32"/>
    <p:sldId id="298" r:id="rId33"/>
    <p:sldId id="299" r:id="rId3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100" b="1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4059360"/>
            <a:ext cx="82296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100" b="1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40158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599840"/>
            <a:ext cx="40158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4059360"/>
            <a:ext cx="40158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4059360"/>
            <a:ext cx="40158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100" b="1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26496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599840"/>
            <a:ext cx="26496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599840"/>
            <a:ext cx="26496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4059360"/>
            <a:ext cx="26496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4059360"/>
            <a:ext cx="26496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4059360"/>
            <a:ext cx="26496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100" b="1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70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marL="136440" algn="ctr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100" b="1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7084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100" b="1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4015800" cy="47084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599840"/>
            <a:ext cx="4015800" cy="47084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100" b="1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marL="136440" algn="ctr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100" b="1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40158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599840"/>
            <a:ext cx="4015800" cy="47084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4059360"/>
            <a:ext cx="40158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100" b="1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599840"/>
            <a:ext cx="8229600" cy="470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marL="136440" algn="ctr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100" b="1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4015800" cy="47084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599840"/>
            <a:ext cx="40158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4059360"/>
            <a:ext cx="40158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100" b="1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40158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599840"/>
            <a:ext cx="40158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4059360"/>
            <a:ext cx="82296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100" b="1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4059360"/>
            <a:ext cx="82296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100" b="1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40158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599840"/>
            <a:ext cx="40158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4059360"/>
            <a:ext cx="40158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4059360"/>
            <a:ext cx="40158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100" b="1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26496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599840"/>
            <a:ext cx="26496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599840"/>
            <a:ext cx="26496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4059360"/>
            <a:ext cx="26496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4059360"/>
            <a:ext cx="26496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4059360"/>
            <a:ext cx="26496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100" b="1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7084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100" b="1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4015800" cy="47084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599840"/>
            <a:ext cx="4015800" cy="47084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100" b="1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marL="136440" algn="ctr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100" b="1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40158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599840"/>
            <a:ext cx="4015800" cy="47084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4059360"/>
            <a:ext cx="40158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100" b="1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4015800" cy="47084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599840"/>
            <a:ext cx="40158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4059360"/>
            <a:ext cx="40158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100" b="1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40158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599840"/>
            <a:ext cx="40158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4059360"/>
            <a:ext cx="8229600" cy="22456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 cstate="print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100" b="1" strike="noStrike" spc="-1">
                <a:solidFill>
                  <a:srgbClr val="FFFFFF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7084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547560" indent="-411120">
              <a:spcBef>
                <a:spcPts val="697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Times New Roman"/>
              </a:rPr>
              <a:t>Click to edit the outline text format</a:t>
            </a:r>
          </a:p>
          <a:p>
            <a:pPr marL="868320" lvl="1" indent="-282600">
              <a:spcBef>
                <a:spcPts val="697"/>
              </a:spcBef>
              <a:buClr>
                <a:srgbClr val="FFFFFF"/>
              </a:buClr>
              <a:buSzPct val="80000"/>
              <a:buFont typeface="Wingdings 2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Times New Roman"/>
              </a:rPr>
              <a:t>Second Outline Level</a:t>
            </a:r>
          </a:p>
          <a:p>
            <a:pPr marL="1133280" lvl="2" indent="-228600">
              <a:spcBef>
                <a:spcPts val="697"/>
              </a:spcBef>
              <a:buClr>
                <a:srgbClr val="FFFFFF"/>
              </a:buClr>
              <a:buSzPct val="95000"/>
              <a:buFont typeface="Wingdings" charset="2"/>
              <a:buChar char="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Times New Roman"/>
              </a:rPr>
              <a:t>Third Outline Level</a:t>
            </a:r>
          </a:p>
          <a:p>
            <a:pPr marL="1352520" lvl="3" indent="-182880">
              <a:spcBef>
                <a:spcPts val="697"/>
              </a:spcBef>
              <a:buClr>
                <a:srgbClr val="FFFFFF"/>
              </a:buClr>
              <a:buFont typeface="Wingdings 3" charset="2"/>
              <a:buChar char="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Times New Roman"/>
              </a:rPr>
              <a:t>Fourth Outline Level</a:t>
            </a:r>
          </a:p>
          <a:p>
            <a:pPr marL="1544400" lvl="4" indent="-182520">
              <a:spcBef>
                <a:spcPts val="697"/>
              </a:spcBef>
              <a:buClr>
                <a:srgbClr val="FFFFFF"/>
              </a:buClr>
              <a:buFont typeface="Wingdings 2" charset="2"/>
              <a:buChar char="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Times New Roman"/>
              </a:rPr>
              <a:t>Fifth Outline Level</a:t>
            </a:r>
          </a:p>
          <a:p>
            <a:pPr marL="1544400" lvl="5" indent="-182520">
              <a:spcBef>
                <a:spcPts val="697"/>
              </a:spcBef>
              <a:buClr>
                <a:srgbClr val="FFFFFF"/>
              </a:buClr>
              <a:buFont typeface="Wingdings 2" charset="2"/>
              <a:buChar char="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Times New Roman"/>
              </a:rPr>
              <a:t>Sixth Outline Level</a:t>
            </a:r>
          </a:p>
          <a:p>
            <a:pPr marL="1544400" lvl="6" indent="-182520">
              <a:spcBef>
                <a:spcPts val="697"/>
              </a:spcBef>
              <a:buClr>
                <a:srgbClr val="FFFFFF"/>
              </a:buClr>
              <a:buFont typeface="Wingdings 2" charset="2"/>
              <a:buChar char="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Times New Roman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6840" y="6416640"/>
            <a:ext cx="2133720" cy="365040"/>
          </a:xfrm>
          <a:prstGeom prst="rect">
            <a:avLst/>
          </a:prstGeom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416640"/>
            <a:ext cx="2895840" cy="365040"/>
          </a:xfrm>
          <a:prstGeom prst="rect">
            <a:avLst/>
          </a:prstGeom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924320" y="6416640"/>
            <a:ext cx="762120" cy="365040"/>
          </a:xfrm>
          <a:prstGeom prst="rect">
            <a:avLst/>
          </a:prstGeom>
        </p:spPr>
        <p:txBody>
          <a:bodyPr lIns="0" tIns="46800" rIns="0" bIns="46800" anchor="b">
            <a:noAutofit/>
          </a:bodyPr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642CA13-A91D-490C-8D87-117E806CF72F}" type="slidenum">
              <a:rPr lang="ru-RU" sz="1200" b="0" strike="noStrike" spc="-1">
                <a:solidFill>
                  <a:srgbClr val="BCBCBC"/>
                </a:solidFill>
                <a:latin typeface="Times New Roman"/>
              </a:rPr>
              <a:pPr algn="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 cstate="print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100" b="1" strike="noStrike" spc="-1">
                <a:solidFill>
                  <a:srgbClr val="FFFFFF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7084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547560" indent="-411120">
              <a:spcBef>
                <a:spcPts val="697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Times New Roman"/>
              </a:rPr>
              <a:t>Click to edit the outline text format</a:t>
            </a:r>
          </a:p>
          <a:p>
            <a:pPr marL="868320" lvl="1" indent="-282600">
              <a:spcBef>
                <a:spcPts val="697"/>
              </a:spcBef>
              <a:buClr>
                <a:srgbClr val="FFFFFF"/>
              </a:buClr>
              <a:buSzPct val="80000"/>
              <a:buFont typeface="Wingdings 2" charset="2"/>
              <a:buChar char="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Times New Roman"/>
              </a:rPr>
              <a:t>Second Outline Level</a:t>
            </a:r>
          </a:p>
          <a:p>
            <a:pPr marL="1133280" lvl="2" indent="-228600">
              <a:spcBef>
                <a:spcPts val="697"/>
              </a:spcBef>
              <a:buClr>
                <a:srgbClr val="FFFFFF"/>
              </a:buClr>
              <a:buSzPct val="95000"/>
              <a:buFont typeface="Wingdings" charset="2"/>
              <a:buChar char="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Times New Roman"/>
              </a:rPr>
              <a:t>Third Outline Level</a:t>
            </a:r>
          </a:p>
          <a:p>
            <a:pPr marL="1352520" lvl="3" indent="-182880">
              <a:spcBef>
                <a:spcPts val="697"/>
              </a:spcBef>
              <a:buClr>
                <a:srgbClr val="FFFFFF"/>
              </a:buClr>
              <a:buFont typeface="Wingdings 3" charset="2"/>
              <a:buChar char="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Times New Roman"/>
              </a:rPr>
              <a:t>Fourth Outline Level</a:t>
            </a:r>
          </a:p>
          <a:p>
            <a:pPr marL="1544400" lvl="4" indent="-182520">
              <a:spcBef>
                <a:spcPts val="697"/>
              </a:spcBef>
              <a:buClr>
                <a:srgbClr val="FFFFFF"/>
              </a:buClr>
              <a:buFont typeface="Wingdings 2" charset="2"/>
              <a:buChar char="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Times New Roman"/>
              </a:rPr>
              <a:t>Fifth Outline Level</a:t>
            </a:r>
          </a:p>
          <a:p>
            <a:pPr marL="1544400" lvl="5" indent="-182520">
              <a:spcBef>
                <a:spcPts val="697"/>
              </a:spcBef>
              <a:buClr>
                <a:srgbClr val="FFFFFF"/>
              </a:buClr>
              <a:buFont typeface="Wingdings 2" charset="2"/>
              <a:buChar char="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Times New Roman"/>
              </a:rPr>
              <a:t>Sixth Outline Level</a:t>
            </a:r>
          </a:p>
          <a:p>
            <a:pPr marL="1544400" lvl="6" indent="-182520">
              <a:spcBef>
                <a:spcPts val="697"/>
              </a:spcBef>
              <a:buClr>
                <a:srgbClr val="FFFFFF"/>
              </a:buClr>
              <a:buFont typeface="Wingdings 2" charset="2"/>
              <a:buChar char="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Times New Roman"/>
              </a:rPr>
              <a:t>Seventh Outline Level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6840" y="6416640"/>
            <a:ext cx="2133720" cy="365040"/>
          </a:xfrm>
          <a:prstGeom prst="rect">
            <a:avLst/>
          </a:prstGeom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416640"/>
            <a:ext cx="2895840" cy="365040"/>
          </a:xfrm>
          <a:prstGeom prst="rect">
            <a:avLst/>
          </a:prstGeom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7924320" y="6416640"/>
            <a:ext cx="762120" cy="365040"/>
          </a:xfrm>
          <a:prstGeom prst="rect">
            <a:avLst/>
          </a:prstGeom>
        </p:spPr>
        <p:txBody>
          <a:bodyPr lIns="0" tIns="46800" rIns="0" bIns="46800" anchor="b">
            <a:noAutofit/>
          </a:bodyPr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868EE97-4709-4A5D-8771-47A6CA707E2D}" type="slidenum">
              <a:rPr lang="ru-RU" sz="1200" b="0" strike="noStrike" spc="-1">
                <a:solidFill>
                  <a:srgbClr val="BCBCBC"/>
                </a:solidFill>
                <a:latin typeface="Times New Roman"/>
              </a:rPr>
              <a:pPr algn="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Rectangle 2"/>
          <p:cNvPicPr/>
          <p:nvPr/>
        </p:nvPicPr>
        <p:blipFill>
          <a:blip r:embed="rId2" cstate="print"/>
          <a:stretch/>
        </p:blipFill>
        <p:spPr>
          <a:xfrm>
            <a:off x="0" y="2060848"/>
            <a:ext cx="9144000" cy="3200400"/>
          </a:xfrm>
          <a:prstGeom prst="rect">
            <a:avLst/>
          </a:prstGeom>
          <a:ln w="0">
            <a:noFill/>
          </a:ln>
        </p:spPr>
      </p:pic>
      <p:sp>
        <p:nvSpPr>
          <p:cNvPr id="124" name="TextShape 1"/>
          <p:cNvSpPr txBox="1"/>
          <p:nvPr/>
        </p:nvSpPr>
        <p:spPr>
          <a:xfrm>
            <a:off x="745747" y="4797152"/>
            <a:ext cx="7620120" cy="1384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ctr" rtl="0">
              <a:lnSpc>
                <a:spcPct val="80000"/>
              </a:lnSpc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uk-UA" sz="2800" b="0" strike="noStrike" spc="-1" smtClean="0">
                <a:solidFill>
                  <a:srgbClr val="FFFFFF"/>
                </a:solidFill>
                <a:latin typeface="Times New Roman"/>
              </a:rPr>
              <a:t>Лекція 8</a:t>
            </a:r>
            <a:endParaRPr lang="en-US" sz="28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000100002" name="ODT_ATTR_LBL_LOGO">
            <a:extLst>
              <a:ext uri="{FF2B5EF4-FFF2-40B4-BE49-F238E27FC236}">
                <a16:creationId xmlns:a16="http://schemas.microsoft.com/office/drawing/2014/main" id="{B066AC4A-9A1C-4C10-800A-DAF9F276438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000"/>
            <a:ext cx="316230" cy="17970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" y="0"/>
            <a:ext cx="9081136" cy="386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2743200" y="304920"/>
            <a:ext cx="3200400" cy="1295280"/>
          </a:xfrm>
          <a:custGeom>
            <a:avLst/>
            <a:gdLst/>
            <a:ahLst/>
            <a:cxnLst/>
            <a:rect l="0" t="0" r="r" b="b"/>
            <a:pathLst>
              <a:path w="8892" h="3600">
                <a:moveTo>
                  <a:pt x="599" y="0"/>
                </a:moveTo>
                <a:lnTo>
                  <a:pt x="600" y="0"/>
                </a:lnTo>
                <a:cubicBezTo>
                  <a:pt x="495" y="0"/>
                  <a:pt x="391" y="28"/>
                  <a:pt x="300" y="80"/>
                </a:cubicBezTo>
                <a:cubicBezTo>
                  <a:pt x="209" y="133"/>
                  <a:pt x="133" y="209"/>
                  <a:pt x="80" y="300"/>
                </a:cubicBezTo>
                <a:cubicBezTo>
                  <a:pt x="28" y="391"/>
                  <a:pt x="0" y="495"/>
                  <a:pt x="0" y="600"/>
                </a:cubicBezTo>
                <a:lnTo>
                  <a:pt x="0" y="2999"/>
                </a:lnTo>
                <a:lnTo>
                  <a:pt x="0" y="2999"/>
                </a:lnTo>
                <a:cubicBezTo>
                  <a:pt x="0" y="3104"/>
                  <a:pt x="28" y="3208"/>
                  <a:pt x="80" y="3299"/>
                </a:cubicBezTo>
                <a:cubicBezTo>
                  <a:pt x="133" y="3390"/>
                  <a:pt x="209" y="3466"/>
                  <a:pt x="300" y="3519"/>
                </a:cubicBezTo>
                <a:cubicBezTo>
                  <a:pt x="391" y="3571"/>
                  <a:pt x="495" y="3599"/>
                  <a:pt x="600" y="3599"/>
                </a:cubicBezTo>
                <a:lnTo>
                  <a:pt x="8291" y="3599"/>
                </a:lnTo>
                <a:lnTo>
                  <a:pt x="8291" y="3599"/>
                </a:lnTo>
                <a:cubicBezTo>
                  <a:pt x="8396" y="3599"/>
                  <a:pt x="8500" y="3571"/>
                  <a:pt x="8591" y="3519"/>
                </a:cubicBezTo>
                <a:cubicBezTo>
                  <a:pt x="8682" y="3466"/>
                  <a:pt x="8758" y="3390"/>
                  <a:pt x="8811" y="3299"/>
                </a:cubicBezTo>
                <a:cubicBezTo>
                  <a:pt x="8863" y="3208"/>
                  <a:pt x="8891" y="3104"/>
                  <a:pt x="8891" y="2999"/>
                </a:cubicBezTo>
                <a:lnTo>
                  <a:pt x="8891" y="599"/>
                </a:lnTo>
                <a:lnTo>
                  <a:pt x="8891" y="600"/>
                </a:lnTo>
                <a:lnTo>
                  <a:pt x="8891" y="600"/>
                </a:lnTo>
                <a:cubicBezTo>
                  <a:pt x="8891" y="495"/>
                  <a:pt x="8863" y="391"/>
                  <a:pt x="8811" y="300"/>
                </a:cubicBezTo>
                <a:cubicBezTo>
                  <a:pt x="8758" y="209"/>
                  <a:pt x="8682" y="133"/>
                  <a:pt x="8591" y="80"/>
                </a:cubicBezTo>
                <a:cubicBezTo>
                  <a:pt x="8500" y="28"/>
                  <a:pt x="8396" y="0"/>
                  <a:pt x="8291" y="0"/>
                </a:cubicBezTo>
                <a:lnTo>
                  <a:pt x="599" y="0"/>
                </a:lnTo>
              </a:path>
            </a:pathLst>
          </a:cu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 strike="noStrike" spc="-1">
                <a:solidFill>
                  <a:srgbClr val="FFFFFF"/>
                </a:solidFill>
                <a:latin typeface="Arial"/>
              </a:rPr>
              <a:t>Генетика</a:t>
            </a:r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5486400" y="1905120"/>
            <a:ext cx="3124080" cy="1066680"/>
          </a:xfrm>
          <a:custGeom>
            <a:avLst/>
            <a:gdLst/>
            <a:ahLst/>
            <a:cxnLst/>
            <a:rect l="0" t="0" r="r" b="b"/>
            <a:pathLst>
              <a:path w="8680" h="2965">
                <a:moveTo>
                  <a:pt x="494" y="0"/>
                </a:moveTo>
                <a:lnTo>
                  <a:pt x="494" y="0"/>
                </a:lnTo>
                <a:cubicBezTo>
                  <a:pt x="407" y="0"/>
                  <a:pt x="322" y="23"/>
                  <a:pt x="247" y="66"/>
                </a:cubicBezTo>
                <a:cubicBezTo>
                  <a:pt x="172" y="110"/>
                  <a:pt x="110" y="172"/>
                  <a:pt x="66" y="247"/>
                </a:cubicBezTo>
                <a:cubicBezTo>
                  <a:pt x="23" y="322"/>
                  <a:pt x="0" y="407"/>
                  <a:pt x="0" y="494"/>
                </a:cubicBezTo>
                <a:lnTo>
                  <a:pt x="0" y="2470"/>
                </a:lnTo>
                <a:lnTo>
                  <a:pt x="0" y="2470"/>
                </a:lnTo>
                <a:cubicBezTo>
                  <a:pt x="0" y="2557"/>
                  <a:pt x="23" y="2642"/>
                  <a:pt x="66" y="2717"/>
                </a:cubicBezTo>
                <a:cubicBezTo>
                  <a:pt x="110" y="2792"/>
                  <a:pt x="172" y="2854"/>
                  <a:pt x="247" y="2898"/>
                </a:cubicBezTo>
                <a:cubicBezTo>
                  <a:pt x="322" y="2941"/>
                  <a:pt x="407" y="2964"/>
                  <a:pt x="494" y="2964"/>
                </a:cubicBezTo>
                <a:lnTo>
                  <a:pt x="8185" y="2964"/>
                </a:lnTo>
                <a:lnTo>
                  <a:pt x="8185" y="2964"/>
                </a:lnTo>
                <a:cubicBezTo>
                  <a:pt x="8272" y="2964"/>
                  <a:pt x="8357" y="2941"/>
                  <a:pt x="8432" y="2898"/>
                </a:cubicBezTo>
                <a:cubicBezTo>
                  <a:pt x="8507" y="2854"/>
                  <a:pt x="8569" y="2792"/>
                  <a:pt x="8613" y="2717"/>
                </a:cubicBezTo>
                <a:cubicBezTo>
                  <a:pt x="8656" y="2642"/>
                  <a:pt x="8679" y="2557"/>
                  <a:pt x="8679" y="2470"/>
                </a:cubicBezTo>
                <a:lnTo>
                  <a:pt x="8679" y="494"/>
                </a:lnTo>
                <a:lnTo>
                  <a:pt x="8679" y="494"/>
                </a:lnTo>
                <a:lnTo>
                  <a:pt x="8679" y="494"/>
                </a:lnTo>
                <a:cubicBezTo>
                  <a:pt x="8679" y="407"/>
                  <a:pt x="8656" y="322"/>
                  <a:pt x="8613" y="247"/>
                </a:cubicBezTo>
                <a:cubicBezTo>
                  <a:pt x="8569" y="172"/>
                  <a:pt x="8507" y="110"/>
                  <a:pt x="8432" y="66"/>
                </a:cubicBezTo>
                <a:cubicBezTo>
                  <a:pt x="8357" y="23"/>
                  <a:pt x="8272" y="0"/>
                  <a:pt x="8185" y="0"/>
                </a:cubicBezTo>
                <a:lnTo>
                  <a:pt x="494" y="0"/>
                </a:lnTo>
              </a:path>
            </a:pathLst>
          </a:cu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 strike="noStrike" spc="-1">
                <a:solidFill>
                  <a:srgbClr val="FFFFFF"/>
                </a:solidFill>
                <a:latin typeface="Arial"/>
              </a:rPr>
              <a:t>Медична</a:t>
            </a:r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 strike="noStrike" spc="-1">
                <a:solidFill>
                  <a:srgbClr val="FFFFFF"/>
                </a:solidFill>
                <a:latin typeface="Arial"/>
              </a:rPr>
              <a:t>генетика</a:t>
            </a:r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64" name="CustomShape 3"/>
          <p:cNvSpPr/>
          <p:nvPr/>
        </p:nvSpPr>
        <p:spPr>
          <a:xfrm>
            <a:off x="228600" y="1905120"/>
            <a:ext cx="3200400" cy="1066680"/>
          </a:xfrm>
          <a:custGeom>
            <a:avLst/>
            <a:gdLst/>
            <a:ahLst/>
            <a:cxnLst/>
            <a:rect l="0" t="0" r="r" b="b"/>
            <a:pathLst>
              <a:path w="8892" h="2965">
                <a:moveTo>
                  <a:pt x="494" y="0"/>
                </a:moveTo>
                <a:lnTo>
                  <a:pt x="494" y="0"/>
                </a:lnTo>
                <a:cubicBezTo>
                  <a:pt x="407" y="0"/>
                  <a:pt x="322" y="23"/>
                  <a:pt x="247" y="66"/>
                </a:cubicBezTo>
                <a:cubicBezTo>
                  <a:pt x="172" y="110"/>
                  <a:pt x="110" y="172"/>
                  <a:pt x="66" y="247"/>
                </a:cubicBezTo>
                <a:cubicBezTo>
                  <a:pt x="23" y="322"/>
                  <a:pt x="0" y="407"/>
                  <a:pt x="0" y="494"/>
                </a:cubicBezTo>
                <a:lnTo>
                  <a:pt x="0" y="2470"/>
                </a:lnTo>
                <a:lnTo>
                  <a:pt x="0" y="2470"/>
                </a:lnTo>
                <a:cubicBezTo>
                  <a:pt x="0" y="2557"/>
                  <a:pt x="23" y="2642"/>
                  <a:pt x="66" y="2717"/>
                </a:cubicBezTo>
                <a:cubicBezTo>
                  <a:pt x="110" y="2792"/>
                  <a:pt x="172" y="2854"/>
                  <a:pt x="247" y="2898"/>
                </a:cubicBezTo>
                <a:cubicBezTo>
                  <a:pt x="322" y="2941"/>
                  <a:pt x="407" y="2964"/>
                  <a:pt x="494" y="2964"/>
                </a:cubicBezTo>
                <a:lnTo>
                  <a:pt x="8397" y="2964"/>
                </a:lnTo>
                <a:lnTo>
                  <a:pt x="8397" y="2964"/>
                </a:lnTo>
                <a:cubicBezTo>
                  <a:pt x="8484" y="2964"/>
                  <a:pt x="8569" y="2941"/>
                  <a:pt x="8644" y="2898"/>
                </a:cubicBezTo>
                <a:cubicBezTo>
                  <a:pt x="8719" y="2854"/>
                  <a:pt x="8781" y="2792"/>
                  <a:pt x="8825" y="2717"/>
                </a:cubicBezTo>
                <a:cubicBezTo>
                  <a:pt x="8868" y="2642"/>
                  <a:pt x="8891" y="2557"/>
                  <a:pt x="8891" y="2470"/>
                </a:cubicBezTo>
                <a:lnTo>
                  <a:pt x="8891" y="494"/>
                </a:lnTo>
                <a:lnTo>
                  <a:pt x="8891" y="494"/>
                </a:lnTo>
                <a:lnTo>
                  <a:pt x="8891" y="494"/>
                </a:lnTo>
                <a:cubicBezTo>
                  <a:pt x="8891" y="407"/>
                  <a:pt x="8868" y="322"/>
                  <a:pt x="8825" y="247"/>
                </a:cubicBezTo>
                <a:cubicBezTo>
                  <a:pt x="8781" y="172"/>
                  <a:pt x="8719" y="110"/>
                  <a:pt x="8644" y="66"/>
                </a:cubicBezTo>
                <a:cubicBezTo>
                  <a:pt x="8569" y="23"/>
                  <a:pt x="8484" y="0"/>
                  <a:pt x="8397" y="0"/>
                </a:cubicBezTo>
                <a:lnTo>
                  <a:pt x="494" y="0"/>
                </a:lnTo>
              </a:path>
            </a:pathLst>
          </a:cu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 strike="noStrike" spc="-1">
                <a:solidFill>
                  <a:srgbClr val="FFFFFF"/>
                </a:solidFill>
                <a:latin typeface="Arial"/>
              </a:rPr>
              <a:t>Генетика</a:t>
            </a:r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 strike="noStrike" spc="-1">
                <a:solidFill>
                  <a:srgbClr val="FFFFFF"/>
                </a:solidFill>
                <a:latin typeface="Arial"/>
              </a:rPr>
              <a:t>людини</a:t>
            </a:r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65" name="CustomShape 4"/>
          <p:cNvSpPr/>
          <p:nvPr/>
        </p:nvSpPr>
        <p:spPr>
          <a:xfrm>
            <a:off x="2819520" y="3352680"/>
            <a:ext cx="3429000" cy="3276720"/>
          </a:xfrm>
          <a:custGeom>
            <a:avLst/>
            <a:gdLst/>
            <a:ahLst/>
            <a:cxnLst/>
            <a:rect l="0" t="0" r="r" b="b"/>
            <a:pathLst>
              <a:path w="9527" h="9104">
                <a:moveTo>
                  <a:pt x="1517" y="0"/>
                </a:moveTo>
                <a:lnTo>
                  <a:pt x="1517" y="0"/>
                </a:lnTo>
                <a:cubicBezTo>
                  <a:pt x="1251" y="0"/>
                  <a:pt x="989" y="70"/>
                  <a:pt x="759" y="203"/>
                </a:cubicBezTo>
                <a:cubicBezTo>
                  <a:pt x="528" y="336"/>
                  <a:pt x="336" y="528"/>
                  <a:pt x="203" y="759"/>
                </a:cubicBezTo>
                <a:cubicBezTo>
                  <a:pt x="70" y="989"/>
                  <a:pt x="0" y="1251"/>
                  <a:pt x="0" y="1517"/>
                </a:cubicBezTo>
                <a:lnTo>
                  <a:pt x="0" y="7585"/>
                </a:lnTo>
                <a:lnTo>
                  <a:pt x="0" y="7586"/>
                </a:lnTo>
                <a:cubicBezTo>
                  <a:pt x="0" y="7852"/>
                  <a:pt x="70" y="8114"/>
                  <a:pt x="203" y="8344"/>
                </a:cubicBezTo>
                <a:cubicBezTo>
                  <a:pt x="336" y="8575"/>
                  <a:pt x="528" y="8767"/>
                  <a:pt x="759" y="8900"/>
                </a:cubicBezTo>
                <a:cubicBezTo>
                  <a:pt x="989" y="9033"/>
                  <a:pt x="1251" y="9103"/>
                  <a:pt x="1517" y="9103"/>
                </a:cubicBezTo>
                <a:lnTo>
                  <a:pt x="8008" y="9103"/>
                </a:lnTo>
                <a:lnTo>
                  <a:pt x="8009" y="9103"/>
                </a:lnTo>
                <a:cubicBezTo>
                  <a:pt x="8275" y="9103"/>
                  <a:pt x="8537" y="9033"/>
                  <a:pt x="8767" y="8900"/>
                </a:cubicBezTo>
                <a:cubicBezTo>
                  <a:pt x="8998" y="8767"/>
                  <a:pt x="9190" y="8575"/>
                  <a:pt x="9323" y="8344"/>
                </a:cubicBezTo>
                <a:cubicBezTo>
                  <a:pt x="9456" y="8114"/>
                  <a:pt x="9526" y="7852"/>
                  <a:pt x="9526" y="7586"/>
                </a:cubicBezTo>
                <a:lnTo>
                  <a:pt x="9526" y="1517"/>
                </a:lnTo>
                <a:lnTo>
                  <a:pt x="9526" y="1517"/>
                </a:lnTo>
                <a:lnTo>
                  <a:pt x="9526" y="1517"/>
                </a:lnTo>
                <a:cubicBezTo>
                  <a:pt x="9526" y="1251"/>
                  <a:pt x="9456" y="989"/>
                  <a:pt x="9323" y="759"/>
                </a:cubicBezTo>
                <a:cubicBezTo>
                  <a:pt x="9190" y="528"/>
                  <a:pt x="8998" y="336"/>
                  <a:pt x="8767" y="203"/>
                </a:cubicBezTo>
                <a:cubicBezTo>
                  <a:pt x="8537" y="70"/>
                  <a:pt x="8275" y="0"/>
                  <a:pt x="8009" y="0"/>
                </a:cubicBezTo>
                <a:lnTo>
                  <a:pt x="1517" y="0"/>
                </a:lnTo>
              </a:path>
            </a:pathLst>
          </a:cu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400" b="1" strike="noStrike" spc="-1">
                <a:solidFill>
                  <a:srgbClr val="FFFFFF"/>
                </a:solidFill>
                <a:latin typeface="Arial"/>
              </a:rPr>
              <a:t>Молекулярна генетика</a:t>
            </a:r>
            <a:endParaRPr lang="en-US" sz="14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400" b="1" strike="noStrike" spc="-1">
                <a:solidFill>
                  <a:srgbClr val="FFFFFF"/>
                </a:solidFill>
                <a:latin typeface="Arial"/>
              </a:rPr>
              <a:t>Біохімічна генетика</a:t>
            </a:r>
            <a:endParaRPr lang="en-US" sz="14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400" b="1" strike="noStrike" spc="-1">
                <a:solidFill>
                  <a:srgbClr val="FFFFFF"/>
                </a:solidFill>
                <a:latin typeface="Arial"/>
              </a:rPr>
              <a:t>Генна інженерія</a:t>
            </a:r>
            <a:endParaRPr lang="en-US" sz="14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400" b="1" strike="noStrike" spc="-1">
                <a:solidFill>
                  <a:srgbClr val="FFFFFF"/>
                </a:solidFill>
                <a:latin typeface="Arial"/>
              </a:rPr>
              <a:t>Імуногенетика</a:t>
            </a:r>
            <a:endParaRPr lang="en-US" sz="14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400" b="1" strike="noStrike" spc="-1">
                <a:solidFill>
                  <a:srgbClr val="FFFFFF"/>
                </a:solidFill>
                <a:latin typeface="Arial"/>
              </a:rPr>
              <a:t>Цитогенетика</a:t>
            </a:r>
            <a:endParaRPr lang="en-US" sz="14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400" b="1" strike="noStrike" spc="-1">
                <a:solidFill>
                  <a:srgbClr val="FFFFFF"/>
                </a:solidFill>
                <a:latin typeface="Arial"/>
              </a:rPr>
              <a:t>Генетика соматичних клітин</a:t>
            </a:r>
            <a:endParaRPr lang="en-US" sz="14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400" b="1" strike="noStrike" spc="-1">
                <a:solidFill>
                  <a:srgbClr val="FFFFFF"/>
                </a:solidFill>
                <a:latin typeface="Arial"/>
              </a:rPr>
              <a:t>Генетика розмноження та розвитку</a:t>
            </a:r>
            <a:endParaRPr lang="en-US" sz="14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400" b="1" strike="noStrike" spc="-1">
                <a:solidFill>
                  <a:srgbClr val="FFFFFF"/>
                </a:solidFill>
                <a:latin typeface="Arial"/>
              </a:rPr>
              <a:t>Генетика поведінки</a:t>
            </a:r>
            <a:endParaRPr lang="en-US" sz="14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400" b="1" strike="noStrike" spc="-1">
                <a:solidFill>
                  <a:srgbClr val="FFFFFF"/>
                </a:solidFill>
                <a:latin typeface="Arial"/>
              </a:rPr>
              <a:t> Популяційна генетика</a:t>
            </a:r>
            <a:endParaRPr lang="en-US" sz="14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400" b="1" strike="noStrike" spc="-1">
                <a:solidFill>
                  <a:srgbClr val="FFFFFF"/>
                </a:solidFill>
                <a:latin typeface="Arial"/>
              </a:rPr>
              <a:t>Геногеографія</a:t>
            </a:r>
            <a:endParaRPr lang="en-US" sz="14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400" b="1" strike="noStrike" spc="-1">
                <a:solidFill>
                  <a:srgbClr val="FFFFFF"/>
                </a:solidFill>
                <a:latin typeface="Arial"/>
              </a:rPr>
              <a:t>Радіаційна генетика</a:t>
            </a:r>
            <a:endParaRPr lang="en-US" sz="14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400" b="1" strike="noStrike" spc="-1">
                <a:solidFill>
                  <a:srgbClr val="FFFFFF"/>
                </a:solidFill>
                <a:latin typeface="Arial"/>
              </a:rPr>
              <a:t>Екогенетика</a:t>
            </a:r>
            <a:endParaRPr lang="en-US" sz="14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400" b="1" strike="noStrike" spc="-1">
                <a:solidFill>
                  <a:srgbClr val="FFFFFF"/>
                </a:solidFill>
                <a:latin typeface="Arial"/>
              </a:rPr>
              <a:t>Фармакогенетика</a:t>
            </a:r>
            <a:endParaRPr lang="en-US" sz="14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400" b="1" strike="noStrike" spc="-1">
                <a:solidFill>
                  <a:srgbClr val="FFFFFF"/>
                </a:solidFill>
                <a:latin typeface="Arial"/>
              </a:rPr>
              <a:t>Генотерапія</a:t>
            </a:r>
            <a:endParaRPr lang="en-US" sz="1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66" name="CustomShape 5"/>
          <p:cNvSpPr/>
          <p:nvPr/>
        </p:nvSpPr>
        <p:spPr>
          <a:xfrm rot="2786400">
            <a:off x="1799280" y="748440"/>
            <a:ext cx="709560" cy="1079280"/>
          </a:xfrm>
          <a:custGeom>
            <a:avLst/>
            <a:gdLst/>
            <a:ahLst/>
            <a:cxnLst/>
            <a:rect l="0" t="0" r="r" b="b"/>
            <a:pathLst>
              <a:path w="1973" h="3001">
                <a:moveTo>
                  <a:pt x="492" y="1"/>
                </a:moveTo>
                <a:lnTo>
                  <a:pt x="494" y="2251"/>
                </a:lnTo>
                <a:lnTo>
                  <a:pt x="0" y="2251"/>
                </a:lnTo>
                <a:lnTo>
                  <a:pt x="988" y="3000"/>
                </a:lnTo>
                <a:lnTo>
                  <a:pt x="1972" y="2249"/>
                </a:lnTo>
                <a:lnTo>
                  <a:pt x="1479" y="2250"/>
                </a:lnTo>
                <a:lnTo>
                  <a:pt x="1477" y="0"/>
                </a:lnTo>
                <a:lnTo>
                  <a:pt x="492" y="1"/>
                </a:lnTo>
              </a:path>
            </a:pathLst>
          </a:cu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7" name="CustomShape 6"/>
          <p:cNvSpPr/>
          <p:nvPr/>
        </p:nvSpPr>
        <p:spPr>
          <a:xfrm rot="18723000">
            <a:off x="6204600" y="729000"/>
            <a:ext cx="709560" cy="1079280"/>
          </a:xfrm>
          <a:custGeom>
            <a:avLst/>
            <a:gdLst/>
            <a:ahLst/>
            <a:cxnLst/>
            <a:rect l="0" t="0" r="r" b="b"/>
            <a:pathLst>
              <a:path w="1973" h="3000">
                <a:moveTo>
                  <a:pt x="491" y="1"/>
                </a:moveTo>
                <a:lnTo>
                  <a:pt x="493" y="2249"/>
                </a:lnTo>
                <a:lnTo>
                  <a:pt x="0" y="2250"/>
                </a:lnTo>
                <a:lnTo>
                  <a:pt x="986" y="2999"/>
                </a:lnTo>
                <a:lnTo>
                  <a:pt x="1972" y="2248"/>
                </a:lnTo>
                <a:lnTo>
                  <a:pt x="1479" y="2248"/>
                </a:lnTo>
                <a:lnTo>
                  <a:pt x="1477" y="0"/>
                </a:lnTo>
                <a:lnTo>
                  <a:pt x="491" y="1"/>
                </a:lnTo>
              </a:path>
            </a:pathLst>
          </a:cu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8" name="CustomShape 7"/>
          <p:cNvSpPr/>
          <p:nvPr/>
        </p:nvSpPr>
        <p:spPr>
          <a:xfrm>
            <a:off x="6553080" y="3200400"/>
            <a:ext cx="1447920" cy="1447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15429" y="0"/>
                </a:moveTo>
                <a:lnTo>
                  <a:pt x="9257" y="6171"/>
                </a:lnTo>
                <a:lnTo>
                  <a:pt x="12343" y="6171"/>
                </a:lnTo>
                <a:lnTo>
                  <a:pt x="12343" y="12343"/>
                </a:lnTo>
                <a:lnTo>
                  <a:pt x="6171" y="12343"/>
                </a:lnTo>
                <a:lnTo>
                  <a:pt x="6171" y="9257"/>
                </a:lnTo>
                <a:lnTo>
                  <a:pt x="0" y="15429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lnTo>
                  <a:pt x="15429" y="0"/>
                </a:lnTo>
                <a:close/>
              </a:path>
            </a:pathLst>
          </a:cu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9" name="CustomShape 8"/>
          <p:cNvSpPr/>
          <p:nvPr/>
        </p:nvSpPr>
        <p:spPr>
          <a:xfrm rot="5400000">
            <a:off x="1066320" y="3124080"/>
            <a:ext cx="1447920" cy="1447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15429" y="0"/>
                </a:moveTo>
                <a:lnTo>
                  <a:pt x="9257" y="6171"/>
                </a:lnTo>
                <a:lnTo>
                  <a:pt x="12343" y="6171"/>
                </a:lnTo>
                <a:lnTo>
                  <a:pt x="12343" y="12343"/>
                </a:lnTo>
                <a:lnTo>
                  <a:pt x="6171" y="12343"/>
                </a:lnTo>
                <a:lnTo>
                  <a:pt x="6171" y="9257"/>
                </a:lnTo>
                <a:lnTo>
                  <a:pt x="0" y="15429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lnTo>
                  <a:pt x="15429" y="0"/>
                </a:lnTo>
                <a:close/>
              </a:path>
            </a:pathLst>
          </a:cu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0" name="CustomShape 9"/>
          <p:cNvSpPr/>
          <p:nvPr/>
        </p:nvSpPr>
        <p:spPr>
          <a:xfrm>
            <a:off x="380880" y="5029200"/>
            <a:ext cx="1981440" cy="609480"/>
          </a:xfrm>
          <a:prstGeom prst="rect">
            <a:avLst/>
          </a:pr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>
                <a:solidFill>
                  <a:srgbClr val="FFFFFF"/>
                </a:solidFill>
                <a:latin typeface="Arial"/>
              </a:rPr>
              <a:t>норма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71" name="CustomShape 10"/>
          <p:cNvSpPr/>
          <p:nvPr/>
        </p:nvSpPr>
        <p:spPr>
          <a:xfrm>
            <a:off x="6553080" y="4952880"/>
            <a:ext cx="1981440" cy="609840"/>
          </a:xfrm>
          <a:prstGeom prst="rect">
            <a:avLst/>
          </a:pr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>
                <a:solidFill>
                  <a:srgbClr val="FFFFFF"/>
                </a:solidFill>
                <a:latin typeface="Arial"/>
              </a:rPr>
              <a:t>патологія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xtShape 1"/>
          <p:cNvSpPr txBox="1"/>
          <p:nvPr/>
        </p:nvSpPr>
        <p:spPr>
          <a:xfrm>
            <a:off x="304560" y="1066320"/>
            <a:ext cx="8458200" cy="57913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/>
          </a:bodyPr>
          <a:lstStyle/>
          <a:p>
            <a:pPr marL="609480" indent="-609480" algn="l" rtl="0">
              <a:lnSpc>
                <a:spcPct val="80000"/>
              </a:lnSpc>
              <a:spcBef>
                <a:spcPts val="499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Все в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організмі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людини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визначається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його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генетичною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програмою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: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біохімічні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морфологічні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фізіологічні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психологічні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поведінкові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інші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ознаки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властивості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особливості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r>
              <a:rPr lang="ru-RU" sz="20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endParaRPr lang="en-US" sz="20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609480" indent="-609480" algn="l" rtl="0">
              <a:lnSpc>
                <a:spcPct val="8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609480" indent="-609480" algn="l" rtl="0">
              <a:lnSpc>
                <a:spcPct val="80000"/>
              </a:lnSpc>
              <a:spcBef>
                <a:spcPts val="499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Генетична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 smtClean="0">
                <a:solidFill>
                  <a:srgbClr val="FFFFFF"/>
                </a:solidFill>
                <a:latin typeface="Arial"/>
              </a:rPr>
              <a:t>інформація</a:t>
            </a:r>
            <a:r>
              <a:rPr lang="ru-RU" sz="20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 smtClean="0">
                <a:solidFill>
                  <a:srgbClr val="FFFFFF"/>
                </a:solidFill>
                <a:latin typeface="Arial"/>
              </a:rPr>
              <a:t>стабільна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, але </a:t>
            </a:r>
            <a:r>
              <a:rPr lang="ru-RU" sz="2000" b="0" strike="noStrike" spc="-1" dirty="0" err="1" smtClean="0">
                <a:solidFill>
                  <a:srgbClr val="FFFFFF"/>
                </a:solidFill>
                <a:latin typeface="Arial"/>
              </a:rPr>
              <a:t>може</a:t>
            </a:r>
            <a:r>
              <a:rPr lang="ru-RU" sz="20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 smtClean="0">
                <a:solidFill>
                  <a:srgbClr val="FFFFFF"/>
                </a:solidFill>
                <a:latin typeface="Arial"/>
              </a:rPr>
              <a:t>змінюватися</a:t>
            </a:r>
            <a:r>
              <a:rPr lang="ru-RU" sz="2000" b="1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спонтанно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або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під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дією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зовнішніх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внутрішніх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факторів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.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Зміни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генетичної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інформації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–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мутації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можуть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бути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нейтральними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корисними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(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позитивними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)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чи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шкідливими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(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патологічними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);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можуть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накопичуватися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в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організмі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, не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виявляючись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фенотипно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зумовлюючи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генетичний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поліморфізм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популяції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, а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можуть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виявлятися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варіантами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нормальних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та/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або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патологічних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ознак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та хвороб.</a:t>
            </a:r>
            <a:endParaRPr lang="en-US" sz="20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609480" indent="-609480" algn="l" rtl="0">
              <a:lnSpc>
                <a:spcPct val="8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609480" indent="-609480" algn="l" rtl="0">
              <a:lnSpc>
                <a:spcPct val="80000"/>
              </a:lnSpc>
              <a:spcBef>
                <a:spcPts val="499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Спадкові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хвороби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–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це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патологічні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стани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, причиною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яких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є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зміни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генетичного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 smtClean="0">
                <a:solidFill>
                  <a:srgbClr val="FFFFFF"/>
                </a:solidFill>
                <a:latin typeface="Arial"/>
              </a:rPr>
              <a:t>матеріалу</a:t>
            </a:r>
            <a:r>
              <a:rPr lang="ru-RU" sz="20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 smtClean="0">
                <a:solidFill>
                  <a:srgbClr val="FFFFFF"/>
                </a:solidFill>
                <a:latin typeface="Arial"/>
              </a:rPr>
              <a:t>мутації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. Вони є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частиною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спадкової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мінливості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людини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20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15616" y="116632"/>
            <a:ext cx="71166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b="1" dirty="0" smtClean="0">
                <a:solidFill>
                  <a:srgbClr val="FFC000"/>
                </a:solidFill>
              </a:rPr>
              <a:t>Аксіоми медичної генетики</a:t>
            </a:r>
            <a:endParaRPr lang="uk-UA" sz="4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Shape 1"/>
          <p:cNvSpPr txBox="1"/>
          <p:nvPr/>
        </p:nvSpPr>
        <p:spPr>
          <a:xfrm>
            <a:off x="304560" y="1218960"/>
            <a:ext cx="8839080" cy="5638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/>
          </a:bodyPr>
          <a:lstStyle/>
          <a:p>
            <a:pPr marL="547560" indent="-411120" algn="l" rtl="0">
              <a:lnSpc>
                <a:spcPct val="80000"/>
              </a:lnSpc>
              <a:spcBef>
                <a:spcPts val="499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0" strike="noStrike" spc="-1" dirty="0" smtClean="0">
                <a:solidFill>
                  <a:srgbClr val="FFFFFF"/>
                </a:solidFill>
                <a:latin typeface="Arial"/>
              </a:rPr>
              <a:t>Будь-яка </a:t>
            </a:r>
            <a:r>
              <a:rPr lang="ru-RU" sz="2000" b="0" strike="noStrike" spc="-1" dirty="0" err="1" smtClean="0">
                <a:solidFill>
                  <a:srgbClr val="FFFFFF"/>
                </a:solidFill>
                <a:latin typeface="Arial"/>
              </a:rPr>
              <a:t>спадкова</a:t>
            </a:r>
            <a:r>
              <a:rPr lang="ru-RU" sz="2000" b="0" strike="noStrike" spc="-1" dirty="0" smtClean="0">
                <a:solidFill>
                  <a:srgbClr val="FFFFFF"/>
                </a:solidFill>
                <a:latin typeface="Arial"/>
              </a:rPr>
              <a:t>  </a:t>
            </a:r>
            <a:r>
              <a:rPr lang="ru-RU" sz="2400" b="1" strike="noStrike" spc="-1" dirty="0" err="1" smtClean="0">
                <a:solidFill>
                  <a:srgbClr val="FFFFFF"/>
                </a:solidFill>
                <a:latin typeface="Arial"/>
              </a:rPr>
              <a:t>ознака</a:t>
            </a:r>
            <a:r>
              <a:rPr lang="ru-RU" sz="2400" b="1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smtClean="0">
                <a:solidFill>
                  <a:srgbClr val="FFFFFF"/>
                </a:solidFill>
                <a:latin typeface="Arial"/>
              </a:rPr>
              <a:t>(Нормальна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або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 smtClean="0">
                <a:solidFill>
                  <a:srgbClr val="FFFFFF"/>
                </a:solidFill>
                <a:latin typeface="Arial"/>
              </a:rPr>
              <a:t>патологічна</a:t>
            </a:r>
            <a:r>
              <a:rPr lang="ru-RU" sz="2000" b="0" strike="noStrike" spc="-1" dirty="0" smtClean="0">
                <a:solidFill>
                  <a:srgbClr val="FFFFFF"/>
                </a:solidFill>
                <a:latin typeface="Arial"/>
              </a:rPr>
              <a:t>) 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– є </a:t>
            </a:r>
            <a:r>
              <a:rPr lang="ru-RU" sz="2000" b="0" strike="noStrike" spc="-1" dirty="0" smtClean="0">
                <a:solidFill>
                  <a:srgbClr val="FFFFFF"/>
                </a:solidFill>
                <a:latin typeface="Arial"/>
              </a:rPr>
              <a:t>результатом </a:t>
            </a:r>
            <a:r>
              <a:rPr lang="ru-RU" sz="2000" b="0" strike="noStrike" spc="-1" dirty="0" err="1" smtClean="0">
                <a:solidFill>
                  <a:srgbClr val="FFFFFF"/>
                </a:solidFill>
                <a:latin typeface="Arial"/>
              </a:rPr>
              <a:t>взаємодії</a:t>
            </a:r>
            <a:r>
              <a:rPr lang="ru-RU" sz="20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 dirty="0" smtClean="0">
                <a:solidFill>
                  <a:srgbClr val="FFFFFF"/>
                </a:solidFill>
                <a:latin typeface="Arial"/>
              </a:rPr>
              <a:t>генотипу </a:t>
            </a:r>
            <a:r>
              <a:rPr lang="ru-RU" sz="2000" b="0" strike="noStrike" spc="-1" dirty="0" smtClean="0">
                <a:solidFill>
                  <a:srgbClr val="FFFFFF"/>
                </a:solidFill>
                <a:latin typeface="Arial"/>
              </a:rPr>
              <a:t>та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зовнішньої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середи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.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Середовище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може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надавати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модифікуючий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вплив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як на сам факт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формування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ознаки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(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пенетрантність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) , і на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ступінь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його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прояву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(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експресивність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).</a:t>
            </a:r>
            <a:endParaRPr lang="en-US" sz="20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99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У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природі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не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існує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людей з </a:t>
            </a:r>
            <a:r>
              <a:rPr lang="ru-RU" sz="2000" b="0" strike="noStrike" spc="-1" dirty="0" smtClean="0">
                <a:solidFill>
                  <a:srgbClr val="FFFFFF"/>
                </a:solidFill>
                <a:latin typeface="Arial"/>
              </a:rPr>
              <a:t>абсолютно </a:t>
            </a:r>
            <a:r>
              <a:rPr lang="ru-RU" sz="2000" b="1" strike="noStrike" spc="-1" dirty="0" smtClean="0">
                <a:solidFill>
                  <a:srgbClr val="FFFFFF"/>
                </a:solidFill>
                <a:latin typeface="Arial"/>
              </a:rPr>
              <a:t>«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нормальною</a:t>
            </a:r>
            <a:r>
              <a:rPr lang="ru-RU" sz="2000" b="1" strike="noStrike" spc="-1" dirty="0" smtClean="0">
                <a:solidFill>
                  <a:srgbClr val="FFFFFF"/>
                </a:solidFill>
                <a:latin typeface="Arial"/>
              </a:rPr>
              <a:t>» </a:t>
            </a:r>
            <a:r>
              <a:rPr lang="ru-RU" sz="2000" b="0" strike="noStrike" spc="-1" dirty="0" err="1" smtClean="0">
                <a:solidFill>
                  <a:srgbClr val="FFFFFF"/>
                </a:solidFill>
                <a:latin typeface="Arial"/>
              </a:rPr>
              <a:t>генетичною</a:t>
            </a:r>
            <a:r>
              <a:rPr lang="ru-RU" sz="20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інформацією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популяцій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smtClean="0">
                <a:solidFill>
                  <a:srgbClr val="FFFFFF"/>
                </a:solidFill>
                <a:latin typeface="Arial"/>
              </a:rPr>
              <a:t>з </a:t>
            </a:r>
            <a:r>
              <a:rPr lang="ru-RU" sz="2000" b="1" strike="noStrike" spc="-1" dirty="0" smtClean="0">
                <a:solidFill>
                  <a:srgbClr val="FFFFFF"/>
                </a:solidFill>
                <a:latin typeface="Arial"/>
              </a:rPr>
              <a:t>«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ідеальним</a:t>
            </a:r>
            <a:r>
              <a:rPr lang="ru-RU" sz="2000" b="1" strike="noStrike" spc="-1" dirty="0" smtClean="0">
                <a:solidFill>
                  <a:srgbClr val="FFFFFF"/>
                </a:solidFill>
                <a:latin typeface="Arial"/>
              </a:rPr>
              <a:t>» </a:t>
            </a:r>
            <a:r>
              <a:rPr lang="ru-RU" sz="2000" b="0" strike="noStrike" spc="-1" dirty="0" smtClean="0">
                <a:solidFill>
                  <a:srgbClr val="FFFFFF"/>
                </a:solidFill>
                <a:latin typeface="Arial"/>
              </a:rPr>
              <a:t>генофондом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. Будь-яка здорова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людина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може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мати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від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1 до 10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патологічних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мутацій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. Будь-яка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популяція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містить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певний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набір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патологічних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генів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у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генофонді</a:t>
            </a:r>
            <a:r>
              <a:rPr lang="ru-RU" sz="2000" b="0" strike="noStrike" spc="-1" dirty="0" smtClean="0">
                <a:solidFill>
                  <a:srgbClr val="FFFFFF"/>
                </a:solidFill>
                <a:latin typeface="Arial"/>
              </a:rPr>
              <a:t>.</a:t>
            </a:r>
          </a:p>
          <a:p>
            <a:pPr marL="547560" indent="-411120" algn="l" rtl="0">
              <a:lnSpc>
                <a:spcPct val="80000"/>
              </a:lnSpc>
              <a:spcBef>
                <a:spcPts val="499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Людство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загалом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обтяжене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 smtClean="0">
                <a:solidFill>
                  <a:srgbClr val="FFFFFF"/>
                </a:solidFill>
                <a:latin typeface="Arial"/>
              </a:rPr>
              <a:t>вагомим</a:t>
            </a:r>
            <a:r>
              <a:rPr lang="ru-RU" sz="20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1" strike="noStrike" spc="-1" dirty="0" smtClean="0">
                <a:solidFill>
                  <a:srgbClr val="FFFFFF"/>
                </a:solidFill>
                <a:latin typeface="Arial"/>
              </a:rPr>
              <a:t>«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генетичним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вантажем</a:t>
            </a:r>
            <a:r>
              <a:rPr lang="ru-RU" sz="2000" b="1" strike="noStrike" spc="-1" dirty="0">
                <a:solidFill>
                  <a:srgbClr val="FFFFFF"/>
                </a:solidFill>
                <a:latin typeface="Arial"/>
              </a:rPr>
              <a:t>»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розміри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якого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можуть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збільшуватися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під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впливом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несприятливих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мутагенних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факторів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зовнішнього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внутрішнього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середовища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20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59632" y="332656"/>
            <a:ext cx="64213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rgbClr val="FFC000"/>
                </a:solidFill>
              </a:rPr>
              <a:t>Аксіоми медичної генетики</a:t>
            </a:r>
            <a:endParaRPr lang="uk-UA" sz="36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extShape 1"/>
          <p:cNvSpPr txBox="1"/>
          <p:nvPr/>
        </p:nvSpPr>
        <p:spPr>
          <a:xfrm>
            <a:off x="0" y="1295280"/>
            <a:ext cx="9144000" cy="5562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/>
          </a:bodyPr>
          <a:lstStyle/>
          <a:p>
            <a:pPr marL="547560" indent="-411120" algn="l" rtl="0">
              <a:lnSpc>
                <a:spcPct val="100000"/>
              </a:lnSpc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100000"/>
              </a:lnSpc>
              <a:spcBef>
                <a:spcPts val="697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79" name="CustomShape 2"/>
          <p:cNvSpPr/>
          <p:nvPr/>
        </p:nvSpPr>
        <p:spPr>
          <a:xfrm>
            <a:off x="304920" y="1295280"/>
            <a:ext cx="8534160" cy="33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0" name="CustomShape 3"/>
          <p:cNvSpPr/>
          <p:nvPr/>
        </p:nvSpPr>
        <p:spPr>
          <a:xfrm>
            <a:off x="304920" y="1219320"/>
            <a:ext cx="8534160" cy="525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marL="342720" indent="-342720" algn="l" rtl="0">
              <a:lnSpc>
                <a:spcPct val="80000"/>
              </a:lnSpc>
              <a:spcBef>
                <a:spcPts val="448"/>
              </a:spcBef>
              <a:buClr>
                <a:srgbClr val="D83E2C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На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генетичну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структуру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людських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популяцій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істотно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впливають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соціальні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фактори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: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знімаються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міжнаціональні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релігійні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етнічні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соціальні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обмеження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для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одруження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і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розширюється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коло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потенційних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шлюбних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партнерів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зростає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кількість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шлюбів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наростає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міграція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населення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змінюється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екологія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зростає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рівень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емоційно-психічного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напруження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стресу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r>
              <a:rPr dirty="0"/>
              <a:t/>
            </a:r>
            <a:br>
              <a:rPr dirty="0"/>
            </a:b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Все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перераховане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підвищує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ризик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спадкових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змін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проте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не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може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за 1-2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покоління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суттєво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змінити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генофонд та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спричинити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сплеск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чи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різке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збільшення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частоти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спадкових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хвороб.</a:t>
            </a:r>
            <a:r>
              <a:rPr dirty="0"/>
              <a:t/>
            </a:r>
            <a:br>
              <a:rPr dirty="0"/>
            </a:b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Жодної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 smtClean="0">
                <a:solidFill>
                  <a:srgbClr val="FFFFFF"/>
                </a:solidFill>
                <a:latin typeface="Arial"/>
              </a:rPr>
              <a:t>відчутної</a:t>
            </a:r>
            <a:r>
              <a:rPr lang="ru-RU" sz="18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 dirty="0" smtClean="0">
                <a:solidFill>
                  <a:srgbClr val="FFFFFF"/>
                </a:solidFill>
                <a:latin typeface="Arial"/>
              </a:rPr>
              <a:t>погрози генофонду </a:t>
            </a:r>
            <a:r>
              <a:rPr lang="ru-RU" sz="1800" b="0" strike="noStrike" spc="-1" dirty="0" err="1" smtClean="0">
                <a:solidFill>
                  <a:srgbClr val="FFFFFF"/>
                </a:solidFill>
                <a:latin typeface="Arial"/>
              </a:rPr>
              <a:t>окремих</a:t>
            </a:r>
            <a:r>
              <a:rPr lang="ru-RU" sz="18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націй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і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людства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в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цілому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нині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не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існує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1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342720" indent="-342720" algn="l" rtl="0">
              <a:lnSpc>
                <a:spcPct val="80000"/>
              </a:lnSpc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342720" indent="-342720" algn="l" rtl="0">
              <a:lnSpc>
                <a:spcPct val="80000"/>
              </a:lnSpc>
              <a:spcBef>
                <a:spcPts val="448"/>
              </a:spcBef>
              <a:buClr>
                <a:srgbClr val="D83E2C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342720" indent="-342720" algn="l" rtl="0">
              <a:lnSpc>
                <a:spcPct val="80000"/>
              </a:lnSpc>
              <a:spcBef>
                <a:spcPts val="697"/>
              </a:spcBef>
              <a:buClr>
                <a:srgbClr val="D83E2C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Відносне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зростання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 dirty="0" err="1" smtClean="0">
                <a:solidFill>
                  <a:srgbClr val="FFFFFF"/>
                </a:solidFill>
                <a:latin typeface="Arial"/>
              </a:rPr>
              <a:t>частоти</a:t>
            </a:r>
            <a:r>
              <a:rPr lang="ru-RU" sz="2400" b="1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 smtClean="0">
                <a:solidFill>
                  <a:srgbClr val="FFFFFF"/>
                </a:solidFill>
                <a:latin typeface="Arial"/>
              </a:rPr>
              <a:t>уроджених</a:t>
            </a:r>
            <a:r>
              <a:rPr lang="ru-RU" sz="18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та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спадкових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хвороб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пояснюється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досягненнями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медицини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суспільства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: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зростанням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виживання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хворих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збільшенням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тривалості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їхнього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життя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відновленням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їх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репродуктивної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функції</a:t>
            </a:r>
            <a:r>
              <a:rPr lang="ru-RU" sz="1800" b="0" strike="noStrike" spc="-1" dirty="0" smtClean="0">
                <a:solidFill>
                  <a:srgbClr val="FFFFFF"/>
                </a:solidFill>
                <a:latin typeface="Arial"/>
              </a:rPr>
              <a:t>.  </a:t>
            </a:r>
          </a:p>
          <a:p>
            <a:pPr marL="342720" indent="-342720" algn="l" rtl="0">
              <a:lnSpc>
                <a:spcPct val="80000"/>
              </a:lnSpc>
              <a:spcBef>
                <a:spcPts val="697"/>
              </a:spcBef>
              <a:buClr>
                <a:srgbClr val="D83E2C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dirty="0"/>
              <a:t/>
            </a:r>
            <a:br>
              <a:rPr dirty="0"/>
            </a:b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Хворий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або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носій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патологічного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гена –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повноправний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член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суспільства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має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рівні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зі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здоровою </a:t>
            </a:r>
            <a:r>
              <a:rPr lang="ru-RU" sz="1800" b="0" strike="noStrike" spc="-1" dirty="0" err="1" smtClean="0">
                <a:solidFill>
                  <a:srgbClr val="FFFFFF"/>
                </a:solidFill>
                <a:latin typeface="Arial"/>
              </a:rPr>
              <a:t>людиною</a:t>
            </a:r>
            <a:r>
              <a:rPr lang="ru-RU" sz="18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 dirty="0" smtClean="0">
                <a:solidFill>
                  <a:srgbClr val="FFFFFF"/>
                </a:solidFill>
                <a:latin typeface="Arial"/>
              </a:rPr>
              <a:t>права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2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342720" indent="-342720" algn="l" rtl="0">
              <a:lnSpc>
                <a:spcPct val="80000"/>
              </a:lnSpc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15616" y="332656"/>
            <a:ext cx="64213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rgbClr val="FFC000"/>
                </a:solidFill>
              </a:rPr>
              <a:t>Аксіоми медичної генетики</a:t>
            </a:r>
            <a:endParaRPr lang="uk-UA" sz="36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3" name="Table 1"/>
          <p:cNvGraphicFramePr/>
          <p:nvPr>
            <p:extLst>
              <p:ext uri="{D42A27DB-BD31-4B8C-83A1-F6EECF244321}">
                <p14:modId xmlns:p14="http://schemas.microsoft.com/office/powerpoint/2010/main" val="3720920540"/>
              </p:ext>
            </p:extLst>
          </p:nvPr>
        </p:nvGraphicFramePr>
        <p:xfrm>
          <a:off x="484151" y="1586128"/>
          <a:ext cx="8229600" cy="5243760"/>
        </p:xfrm>
        <a:graphic>
          <a:graphicData uri="http://schemas.openxmlformats.org/drawingml/2006/table">
            <a:tbl>
              <a:tblPr/>
              <a:tblGrid>
                <a:gridCol w="221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1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120">
                <a:tc>
                  <a:txBody>
                    <a:bodyPr/>
                    <a:lstStyle/>
                    <a:p>
                      <a:pPr algn="ctr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Область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медицини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Вирішуються питання</a:t>
                      </a:r>
                      <a:endParaRPr lang="en-US" sz="1600" b="0" strike="noStrike" spc="-1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4640">
                <a:tc>
                  <a:txBody>
                    <a:bodyPr/>
                    <a:lstStyle/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Теоретична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Клінічна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Профілактична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Поглиблення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«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інвентаризації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» хвороб за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нозологічним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принципом.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Розшифровка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патогенезу хвороб.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Причини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клінічного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поліморфізму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Причини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хронічного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перебігу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хвороб.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Фармакогенетика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Діагностика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спадкових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та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інфекційних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хвороб.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Патогенетичне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лікування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спадкових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хвороб.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Генотерапія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спадкових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вірусних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та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онкологічних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захворювань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Виробництво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ліків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на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основі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генної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інженерії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Усі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види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профілактики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спадкових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хвороб.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Генетико-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гігієнічне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нормування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факторів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довкілля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Попередження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мутагенних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тератогенних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та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канцерогенних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ефектів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  <a:p>
                      <a:pPr algn="l" rtl="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Створення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strike="noStrike" spc="-1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нових</a:t>
                      </a: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вакцин.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467544" y="302959"/>
            <a:ext cx="82089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 smtClean="0">
                <a:solidFill>
                  <a:srgbClr val="FFC000"/>
                </a:solidFill>
              </a:rPr>
              <a:t>Внесок</a:t>
            </a:r>
            <a:r>
              <a:rPr lang="ru-RU" sz="2800" b="1" dirty="0" smtClean="0">
                <a:solidFill>
                  <a:srgbClr val="FFC000"/>
                </a:solidFill>
              </a:rPr>
              <a:t> </a:t>
            </a:r>
            <a:r>
              <a:rPr lang="ru-RU" sz="2800" b="1" dirty="0" err="1" smtClean="0">
                <a:solidFill>
                  <a:srgbClr val="FFC000"/>
                </a:solidFill>
              </a:rPr>
              <a:t>генетичних</a:t>
            </a:r>
            <a:r>
              <a:rPr lang="ru-RU" sz="2800" b="1" dirty="0" smtClean="0">
                <a:solidFill>
                  <a:srgbClr val="FFC000"/>
                </a:solidFill>
              </a:rPr>
              <a:t> </a:t>
            </a:r>
            <a:r>
              <a:rPr lang="ru-RU" sz="2800" b="1" dirty="0" err="1" smtClean="0">
                <a:solidFill>
                  <a:srgbClr val="FFC000"/>
                </a:solidFill>
              </a:rPr>
              <a:t>технологій</a:t>
            </a:r>
            <a:r>
              <a:rPr lang="ru-RU" sz="2800" b="1" dirty="0" smtClean="0">
                <a:solidFill>
                  <a:srgbClr val="FFC000"/>
                </a:solidFill>
              </a:rPr>
              <a:t> у </a:t>
            </a:r>
            <a:r>
              <a:rPr lang="ru-RU" sz="2800" b="1" dirty="0" err="1" smtClean="0">
                <a:solidFill>
                  <a:srgbClr val="FFC000"/>
                </a:solidFill>
              </a:rPr>
              <a:t>вирішення</a:t>
            </a:r>
            <a:r>
              <a:rPr lang="ru-RU" sz="2800" b="1" dirty="0" smtClean="0">
                <a:solidFill>
                  <a:srgbClr val="FFC000"/>
                </a:solidFill>
              </a:rPr>
              <a:t> </a:t>
            </a:r>
            <a:r>
              <a:rPr lang="ru-RU" sz="2800" b="1" dirty="0" err="1" smtClean="0">
                <a:solidFill>
                  <a:srgbClr val="FFC000"/>
                </a:solidFill>
              </a:rPr>
              <a:t>важких</a:t>
            </a:r>
            <a:r>
              <a:rPr lang="ru-RU" sz="2800" b="1" dirty="0" smtClean="0">
                <a:solidFill>
                  <a:srgbClr val="FFC000"/>
                </a:solidFill>
              </a:rPr>
              <a:t> </a:t>
            </a:r>
            <a:r>
              <a:rPr lang="ru-RU" sz="2800" b="1" dirty="0" err="1" smtClean="0">
                <a:solidFill>
                  <a:srgbClr val="FFC000"/>
                </a:solidFill>
              </a:rPr>
              <a:t>питань</a:t>
            </a:r>
            <a:r>
              <a:rPr lang="ru-RU" sz="2800" b="1" dirty="0" smtClean="0">
                <a:solidFill>
                  <a:srgbClr val="FFC000"/>
                </a:solidFill>
              </a:rPr>
              <a:t> </a:t>
            </a:r>
            <a:r>
              <a:rPr lang="ru-RU" sz="2800" b="1" dirty="0" err="1" smtClean="0">
                <a:solidFill>
                  <a:srgbClr val="FFC000"/>
                </a:solidFill>
              </a:rPr>
              <a:t>медицини</a:t>
            </a:r>
            <a:r>
              <a:rPr lang="ru-RU" sz="2800" b="1" dirty="0" smtClean="0">
                <a:solidFill>
                  <a:srgbClr val="FFC000"/>
                </a:solidFill>
              </a:rPr>
              <a:t> та </a:t>
            </a:r>
            <a:r>
              <a:rPr lang="ru-RU" sz="2800" b="1" dirty="0" err="1" smtClean="0">
                <a:solidFill>
                  <a:srgbClr val="FFC000"/>
                </a:solidFill>
              </a:rPr>
              <a:t>охорони</a:t>
            </a:r>
            <a:r>
              <a:rPr lang="ru-RU" sz="2800" b="1" dirty="0" smtClean="0">
                <a:solidFill>
                  <a:srgbClr val="FFC000"/>
                </a:solidFill>
              </a:rPr>
              <a:t> </a:t>
            </a:r>
            <a:r>
              <a:rPr lang="ru-RU" sz="2800" b="1" dirty="0" err="1" smtClean="0">
                <a:solidFill>
                  <a:srgbClr val="FFC000"/>
                </a:solidFill>
              </a:rPr>
              <a:t>здоров'я</a:t>
            </a:r>
            <a:r>
              <a:rPr lang="ru-RU" sz="2800" b="1" dirty="0" smtClean="0">
                <a:solidFill>
                  <a:srgbClr val="FFC000"/>
                </a:solidFill>
              </a:rPr>
              <a:t>.</a:t>
            </a:r>
            <a:endParaRPr lang="uk-UA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304560" y="1066320"/>
            <a:ext cx="8839080" cy="57913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/>
          </a:bodyPr>
          <a:lstStyle/>
          <a:p>
            <a:pPr marL="547560" indent="-411120" algn="l" rtl="0">
              <a:lnSpc>
                <a:spcPct val="80000"/>
              </a:lnSpc>
              <a:spcBef>
                <a:spcPts val="2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000" b="1" strike="noStrike" spc="-1" dirty="0">
                <a:solidFill>
                  <a:srgbClr val="FDA023"/>
                </a:solidFill>
                <a:latin typeface="Times New Roman"/>
              </a:rPr>
              <a:t> </a:t>
            </a:r>
            <a:endParaRPr lang="en-US" sz="10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600" b="0" strike="noStrike" spc="-1" dirty="0">
                <a:solidFill>
                  <a:srgbClr val="FFFFFF"/>
                </a:solidFill>
                <a:latin typeface="Times New Roman"/>
              </a:rPr>
              <a:t> Х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Times New Roman"/>
              </a:rPr>
              <a:t>Х</a:t>
            </a:r>
            <a:r>
              <a:rPr lang="ru-RU" sz="1600" b="0" strike="noStrike" spc="-1" dirty="0">
                <a:solidFill>
                  <a:srgbClr val="FFFFFF"/>
                </a:solidFill>
                <a:latin typeface="Times New Roman"/>
              </a:rPr>
              <a:t> і Х </a:t>
            </a:r>
            <a:r>
              <a:rPr lang="ru-RU" sz="1600" b="0" strike="noStrike" spc="-1" dirty="0" err="1" smtClean="0">
                <a:solidFill>
                  <a:srgbClr val="FFFFFF"/>
                </a:solidFill>
                <a:latin typeface="Times New Roman"/>
              </a:rPr>
              <a:t>Х</a:t>
            </a:r>
            <a:r>
              <a:rPr lang="en-US" sz="1600" b="0" strike="noStrike" spc="-1" dirty="0" smtClean="0">
                <a:solidFill>
                  <a:srgbClr val="FFFFFF"/>
                </a:solidFill>
                <a:latin typeface="Times New Roman"/>
              </a:rPr>
              <a:t>i</a:t>
            </a:r>
            <a:r>
              <a:rPr lang="ru-RU" sz="1600" b="0" strike="noStrike" spc="-1" dirty="0" err="1" smtClean="0">
                <a:solidFill>
                  <a:srgbClr val="FFFFFF"/>
                </a:solidFill>
                <a:latin typeface="Times New Roman"/>
              </a:rPr>
              <a:t>століття</a:t>
            </a:r>
            <a:r>
              <a:rPr lang="ru-RU" sz="1600" b="0" strike="noStrike" spc="-1" dirty="0" smtClean="0">
                <a:solidFill>
                  <a:srgbClr val="FFFFFF"/>
                </a:solidFill>
                <a:latin typeface="Times New Roman"/>
              </a:rPr>
              <a:t> </a:t>
            </a:r>
            <a:r>
              <a:rPr lang="ru-RU" sz="1600" b="0" strike="noStrike" spc="-1" dirty="0" err="1" smtClean="0">
                <a:solidFill>
                  <a:srgbClr val="FFFFFF"/>
                </a:solidFill>
                <a:latin typeface="Arial"/>
              </a:rPr>
              <a:t>відрізняються</a:t>
            </a:r>
            <a:r>
              <a:rPr lang="ru-RU" sz="16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повсюдним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зростанням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частоти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вродженої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спадково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обумовленої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патології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у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структурі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захворюваності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смертності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інвалідизації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населення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що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пояснюється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низкою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факторів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:</a:t>
            </a: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600" b="1" strike="noStrike" spc="-1" dirty="0">
                <a:solidFill>
                  <a:srgbClr val="FDA023"/>
                </a:solidFill>
                <a:latin typeface="Arial"/>
              </a:rPr>
              <a:t>По </a:t>
            </a:r>
            <a:r>
              <a:rPr lang="ru-RU" sz="1600" b="1" strike="noStrike" spc="-1" dirty="0" err="1">
                <a:solidFill>
                  <a:srgbClr val="FDA023"/>
                </a:solidFill>
                <a:latin typeface="Arial"/>
              </a:rPr>
              <a:t>перше,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відносним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зниженням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рівня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інфекційних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аліментарних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захворювань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;</a:t>
            </a: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600" b="1" strike="noStrike" spc="-1" dirty="0" err="1">
                <a:solidFill>
                  <a:srgbClr val="FDA023"/>
                </a:solidFill>
                <a:latin typeface="Arial"/>
              </a:rPr>
              <a:t>По-друге,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підвищенням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можливостей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лабораторної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інструментальної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медицини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з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діагностики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патологічних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змін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в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організмі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хворого,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точніша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нозологізація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патології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людини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: в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даний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час описано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понад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4000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нозологічних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форм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спадкових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хвороб та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синдромів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;</a:t>
            </a: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600" b="1" strike="noStrike" spc="-1" dirty="0" err="1">
                <a:solidFill>
                  <a:srgbClr val="FDA023"/>
                </a:solidFill>
                <a:latin typeface="Arial"/>
              </a:rPr>
              <a:t>По-третє,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досягненнями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генетики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людини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медичної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генетики в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галузі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розробки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спеціальних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методів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діагностики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порушень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генетичної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інформації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на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рівні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окремих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генів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та хромосом;</a:t>
            </a: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600" b="1" strike="noStrike" spc="-1" dirty="0" err="1">
                <a:solidFill>
                  <a:srgbClr val="FDA023"/>
                </a:solidFill>
                <a:latin typeface="Arial"/>
              </a:rPr>
              <a:t>По-четверте,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підвищенням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поінформованості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лікарів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з проблем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спадкових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хвороб,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зростанням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виявленості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цієї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групи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патології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досягненнями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в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галузі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терапії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цих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хвороб,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що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зросла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виживання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хворих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;</a:t>
            </a: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600" b="1" strike="noStrike" spc="-1" dirty="0">
                <a:solidFill>
                  <a:srgbClr val="FDA023"/>
                </a:solidFill>
                <a:latin typeface="Arial"/>
              </a:rPr>
              <a:t>У </a:t>
            </a:r>
            <a:r>
              <a:rPr lang="ru-RU" sz="1600" b="1" strike="noStrike" spc="-1" dirty="0" err="1">
                <a:solidFill>
                  <a:srgbClr val="FDA023"/>
                </a:solidFill>
                <a:latin typeface="Arial"/>
              </a:rPr>
              <a:t>п'ятих,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зміною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довкілля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людини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високим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рівнем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навантажень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соціального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екологічного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характеру (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надлишок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негативної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інформації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високий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рівень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емоційної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напруги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стресу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забруднення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навколишнього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середовища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зміна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складу води,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їжі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фальсифікація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лікарських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препаратів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ін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.).</a:t>
            </a: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31640" y="332656"/>
            <a:ext cx="62646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solidFill>
                  <a:srgbClr val="FFC000"/>
                </a:solidFill>
              </a:rPr>
              <a:t>Значення</a:t>
            </a:r>
            <a:r>
              <a:rPr lang="ru-RU" sz="2400" b="1" dirty="0" smtClean="0">
                <a:solidFill>
                  <a:srgbClr val="FFC000"/>
                </a:solidFill>
              </a:rPr>
              <a:t> генетики для </a:t>
            </a:r>
            <a:r>
              <a:rPr lang="ru-RU" sz="2400" b="1" dirty="0" err="1" smtClean="0">
                <a:solidFill>
                  <a:srgbClr val="FFC000"/>
                </a:solidFill>
              </a:rPr>
              <a:t>медицини</a:t>
            </a:r>
            <a:r>
              <a:rPr lang="ru-RU" sz="2400" b="1" dirty="0" smtClean="0">
                <a:solidFill>
                  <a:srgbClr val="FFC000"/>
                </a:solidFill>
              </a:rPr>
              <a:t> та </a:t>
            </a:r>
            <a:r>
              <a:rPr lang="ru-RU" sz="2400" b="1" dirty="0" err="1" smtClean="0">
                <a:solidFill>
                  <a:srgbClr val="FFC000"/>
                </a:solidFill>
              </a:rPr>
              <a:t>охорони</a:t>
            </a:r>
            <a:r>
              <a:rPr lang="ru-RU" sz="2400" b="1" dirty="0" smtClean="0">
                <a:solidFill>
                  <a:srgbClr val="FFC000"/>
                </a:solidFill>
              </a:rPr>
              <a:t> </a:t>
            </a:r>
            <a:r>
              <a:rPr lang="ru-RU" sz="2400" b="1" dirty="0" err="1" smtClean="0">
                <a:solidFill>
                  <a:srgbClr val="FFC000"/>
                </a:solidFill>
              </a:rPr>
              <a:t>здоров'я</a:t>
            </a:r>
            <a:endParaRPr lang="uk-UA" sz="24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CustomShape 1"/>
          <p:cNvSpPr/>
          <p:nvPr/>
        </p:nvSpPr>
        <p:spPr>
          <a:xfrm>
            <a:off x="304920" y="2058121"/>
            <a:ext cx="8610480" cy="267983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Останнім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часом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спостерігається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як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абсолютне</a:t>
            </a:r>
            <a:r>
              <a:rPr lang="ru-RU" sz="2800" b="1" strike="noStrike" spc="-1" dirty="0">
                <a:solidFill>
                  <a:srgbClr val="FDA023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зростання</a:t>
            </a:r>
            <a:r>
              <a:rPr lang="ru-RU" sz="2800" b="1" strike="noStrike" spc="-1" dirty="0">
                <a:solidFill>
                  <a:srgbClr val="FDA023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частоти</a:t>
            </a:r>
            <a:r>
              <a:rPr lang="ru-RU" sz="2800" b="1" strike="noStrike" spc="-1" dirty="0">
                <a:solidFill>
                  <a:srgbClr val="FDA023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вродженої</a:t>
            </a:r>
            <a:r>
              <a:rPr lang="ru-RU" sz="2800" b="1" strike="noStrike" spc="-1" dirty="0">
                <a:solidFill>
                  <a:srgbClr val="FDA023"/>
                </a:solidFill>
                <a:latin typeface="Arial"/>
              </a:rPr>
              <a:t> та </a:t>
            </a: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спадкової</a:t>
            </a:r>
            <a:r>
              <a:rPr lang="ru-RU" sz="2800" b="1" strike="noStrike" spc="-1" dirty="0">
                <a:solidFill>
                  <a:srgbClr val="FDA023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патології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-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за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рахунок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зростання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частоти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нових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мутацій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, так </a:t>
            </a:r>
            <a:r>
              <a:rPr lang="ru-RU" sz="2800" b="1" strike="noStrike" spc="-1" dirty="0" smtClean="0">
                <a:solidFill>
                  <a:srgbClr val="FFFFFF"/>
                </a:solidFill>
                <a:latin typeface="Arial"/>
              </a:rPr>
              <a:t>і </a:t>
            </a:r>
            <a:r>
              <a:rPr lang="ru-RU" sz="2800" b="1" strike="noStrike" spc="-1" dirty="0" err="1" smtClean="0">
                <a:solidFill>
                  <a:srgbClr val="FDA023"/>
                </a:solidFill>
                <a:latin typeface="Arial"/>
              </a:rPr>
              <a:t>відносний</a:t>
            </a:r>
            <a:r>
              <a:rPr lang="ru-RU" sz="2800" b="1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-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за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рахунок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розширення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можливостей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досягнень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сучасної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медицини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та генетики.</a:t>
            </a:r>
            <a:endParaRPr lang="en-US" sz="28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Shape 1"/>
          <p:cNvSpPr txBox="1"/>
          <p:nvPr/>
        </p:nvSpPr>
        <p:spPr>
          <a:xfrm>
            <a:off x="380880" y="1142640"/>
            <a:ext cx="8763120" cy="5715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 fontScale="94000"/>
          </a:bodyPr>
          <a:lstStyle/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>
                <a:solidFill>
                  <a:srgbClr val="FDA023"/>
                </a:solidFill>
                <a:latin typeface="Arial"/>
              </a:rPr>
              <a:t> 10 – 15%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чоловічої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безплідності</a:t>
            </a:r>
            <a:r>
              <a:rPr lang="ru-RU" sz="2400" b="1" strike="noStrike" spc="-1" dirty="0">
                <a:solidFill>
                  <a:srgbClr val="FDA023"/>
                </a:solidFill>
                <a:latin typeface="Arial"/>
              </a:rPr>
              <a:t> </a:t>
            </a: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>
                <a:solidFill>
                  <a:srgbClr val="FDA023"/>
                </a:solidFill>
                <a:latin typeface="Arial"/>
              </a:rPr>
              <a:t> 10 – 50%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первинної та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вторинної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аменореї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у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жінок</a:t>
            </a: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>
                <a:solidFill>
                  <a:srgbClr val="FDA023"/>
                </a:solidFill>
                <a:latin typeface="Times New Roman"/>
              </a:rPr>
              <a:t> 20 - 30</a:t>
            </a:r>
            <a:r>
              <a:rPr lang="ru-RU" sz="2400" b="1" strike="noStrike" spc="-1" dirty="0">
                <a:solidFill>
                  <a:srgbClr val="FDA023"/>
                </a:solidFill>
                <a:latin typeface="Arial"/>
              </a:rPr>
              <a:t>%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аномальних зигот</a:t>
            </a: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>
                <a:solidFill>
                  <a:srgbClr val="FDA023"/>
                </a:solidFill>
                <a:latin typeface="Arial"/>
              </a:rPr>
              <a:t> 80%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вагітностей,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що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не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розвиваються</a:t>
            </a: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>
                <a:solidFill>
                  <a:srgbClr val="FDA023"/>
                </a:solidFill>
                <a:latin typeface="Arial"/>
              </a:rPr>
              <a:t> 50 – 60%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мимовільних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переривань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у</a:t>
            </a:r>
            <a:r>
              <a:rPr lang="en-US" sz="2400" b="0" strike="noStrike" spc="-1" dirty="0">
                <a:solidFill>
                  <a:srgbClr val="FFFFFF"/>
                </a:solidFill>
                <a:latin typeface="Arial"/>
              </a:rPr>
              <a:t>I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триместрі</a:t>
            </a: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>
                <a:solidFill>
                  <a:srgbClr val="FDA023"/>
                </a:solidFill>
                <a:latin typeface="Arial"/>
              </a:rPr>
              <a:t> 10%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мимовільних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переривань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у</a:t>
            </a:r>
            <a:r>
              <a:rPr lang="en-US" sz="2400" b="0" strike="noStrike" spc="-1" dirty="0">
                <a:solidFill>
                  <a:srgbClr val="FFFFFF"/>
                </a:solidFill>
                <a:latin typeface="Arial"/>
              </a:rPr>
              <a:t>II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триместрі</a:t>
            </a: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>
                <a:solidFill>
                  <a:srgbClr val="FDA023"/>
                </a:solidFill>
                <a:latin typeface="Arial"/>
              </a:rPr>
              <a:t> 5%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обтяженого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акушерського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анамнезу у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подружжя</a:t>
            </a: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99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>
                <a:solidFill>
                  <a:srgbClr val="FDA023"/>
                </a:solidFill>
                <a:latin typeface="Arial"/>
              </a:rPr>
              <a:t>5 – 5,5%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новонароджених,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в тому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числі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:</a:t>
            </a:r>
            <a:endParaRPr lang="en-US" sz="20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1% -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моногенні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хвороби</a:t>
            </a:r>
            <a:endParaRPr lang="en-US" sz="20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0,5-1% –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аномальний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каріотип</a:t>
            </a:r>
            <a:endParaRPr lang="en-US" sz="20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0,5% -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несумісність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матері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та плода</a:t>
            </a:r>
            <a:endParaRPr lang="en-US" sz="20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3-3,5% -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мультифакторіальні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хвороби</a:t>
            </a:r>
            <a:endParaRPr lang="en-US" sz="20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0,5% –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соматичні</a:t>
            </a:r>
            <a:r>
              <a:rPr lang="ru-RU" sz="20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000" b="0" strike="noStrike" spc="-1" dirty="0" err="1">
                <a:solidFill>
                  <a:srgbClr val="FFFFFF"/>
                </a:solidFill>
                <a:latin typeface="Arial"/>
              </a:rPr>
              <a:t>порушення</a:t>
            </a:r>
            <a:endParaRPr lang="en-US" sz="20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31640" y="83199"/>
            <a:ext cx="64807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</a:rPr>
              <a:t>За </a:t>
            </a:r>
            <a:r>
              <a:rPr lang="ru-RU" sz="2800" b="1" dirty="0" err="1" smtClean="0">
                <a:solidFill>
                  <a:srgbClr val="FFC000"/>
                </a:solidFill>
              </a:rPr>
              <a:t>даними</a:t>
            </a:r>
            <a:r>
              <a:rPr lang="ru-RU" sz="2800" b="1" dirty="0" smtClean="0">
                <a:solidFill>
                  <a:srgbClr val="FFC000"/>
                </a:solidFill>
              </a:rPr>
              <a:t> ВООЗ, </a:t>
            </a:r>
            <a:r>
              <a:rPr lang="ru-RU" sz="2800" b="1" dirty="0" err="1" smtClean="0">
                <a:solidFill>
                  <a:srgbClr val="FFC000"/>
                </a:solidFill>
              </a:rPr>
              <a:t>генетичні</a:t>
            </a:r>
            <a:r>
              <a:rPr lang="ru-RU" sz="2800" b="1" dirty="0" smtClean="0">
                <a:solidFill>
                  <a:srgbClr val="FFC000"/>
                </a:solidFill>
              </a:rPr>
              <a:t> </a:t>
            </a:r>
            <a:r>
              <a:rPr lang="ru-RU" sz="2800" b="1" dirty="0" err="1" smtClean="0">
                <a:solidFill>
                  <a:srgbClr val="FFC000"/>
                </a:solidFill>
              </a:rPr>
              <a:t>фактори</a:t>
            </a:r>
            <a:r>
              <a:rPr lang="ru-RU" sz="2800" b="1" dirty="0" smtClean="0">
                <a:solidFill>
                  <a:srgbClr val="FFC000"/>
                </a:solidFill>
              </a:rPr>
              <a:t> є причинами</a:t>
            </a:r>
            <a:r>
              <a:rPr lang="ru-RU" sz="2800" dirty="0" smtClean="0"/>
              <a:t>.</a:t>
            </a:r>
            <a:endParaRPr lang="uk-UA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ustomShape 1"/>
          <p:cNvSpPr/>
          <p:nvPr/>
        </p:nvSpPr>
        <p:spPr>
          <a:xfrm>
            <a:off x="304920" y="514800"/>
            <a:ext cx="8839080" cy="606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buClr>
                <a:srgbClr val="FDA023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1" strike="noStrike" spc="-1">
                <a:solidFill>
                  <a:srgbClr val="FDA023"/>
                </a:solidFill>
                <a:latin typeface="Arial"/>
              </a:rPr>
              <a:t> </a:t>
            </a:r>
            <a:r>
              <a:rPr lang="ru-RU" sz="2400" b="1" strike="noStrike" spc="-1">
                <a:solidFill>
                  <a:srgbClr val="FDA023"/>
                </a:solidFill>
                <a:latin typeface="Arial"/>
              </a:rPr>
              <a:t>5-7% - 20-25% -</a:t>
            </a:r>
            <a:r>
              <a:rPr lang="ru-RU" sz="2400" b="0" strike="noStrike" spc="-1">
                <a:solidFill>
                  <a:srgbClr val="FFFFFF"/>
                </a:solidFill>
                <a:latin typeface="Arial"/>
              </a:rPr>
              <a:t>новонароджених з ВПР та ВАР</a:t>
            </a:r>
            <a:r>
              <a:rPr lang="ru-RU" sz="2400" b="0" strike="noStrike" spc="-1">
                <a:solidFill>
                  <a:srgbClr val="FFFFFF"/>
                </a:solidFill>
                <a:latin typeface="Times New Roman"/>
              </a:rPr>
              <a:t> 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buClr>
                <a:srgbClr val="FDA023"/>
              </a:buClr>
              <a:buFont typeface="Times New Roman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>
                <a:solidFill>
                  <a:srgbClr val="FDA023"/>
                </a:solidFill>
                <a:latin typeface="Times New Roman"/>
              </a:rPr>
              <a:t> </a:t>
            </a:r>
            <a:r>
              <a:rPr lang="ru-RU" sz="2400" b="1" strike="noStrike" spc="-1">
                <a:solidFill>
                  <a:srgbClr val="FDA023"/>
                </a:solidFill>
                <a:latin typeface="Arial"/>
              </a:rPr>
              <a:t>30%</a:t>
            </a:r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-</a:t>
            </a:r>
            <a:r>
              <a:rPr lang="ru-RU" sz="2400" b="0" strike="noStrike" spc="-1">
                <a:solidFill>
                  <a:srgbClr val="FFFFFF"/>
                </a:solidFill>
                <a:latin typeface="Arial"/>
              </a:rPr>
              <a:t>перинатальної та неонатальної смертності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0" strike="noStrike" spc="-1">
                <a:solidFill>
                  <a:srgbClr val="FFFFFF"/>
                </a:solidFill>
                <a:latin typeface="Arial"/>
              </a:rPr>
              <a:t> (у терміні до 168 годин та 1 міс.)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buClr>
                <a:srgbClr val="FDA023"/>
              </a:buClr>
              <a:buFont typeface="Times New Roman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>
                <a:solidFill>
                  <a:srgbClr val="FDA023"/>
                </a:solidFill>
                <a:latin typeface="Times New Roman"/>
              </a:rPr>
              <a:t> </a:t>
            </a:r>
            <a:r>
              <a:rPr lang="ru-RU" sz="2400" b="1" strike="noStrike" spc="-1">
                <a:solidFill>
                  <a:srgbClr val="FDA023"/>
                </a:solidFill>
                <a:latin typeface="Arial"/>
              </a:rPr>
              <a:t>25%</a:t>
            </a:r>
            <a:r>
              <a:rPr lang="ru-RU" sz="2400" b="0" strike="noStrike" spc="-1">
                <a:solidFill>
                  <a:srgbClr val="FFFFFF"/>
                </a:solidFill>
                <a:latin typeface="Arial"/>
              </a:rPr>
              <a:t>- дитячої смертності (віком до 1 року)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0" strike="noStrike" spc="-1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>
                <a:solidFill>
                  <a:srgbClr val="FDA023"/>
                </a:solidFill>
                <a:latin typeface="Arial"/>
              </a:rPr>
              <a:t>23%</a:t>
            </a:r>
            <a:r>
              <a:rPr lang="ru-RU" sz="2400" b="0" strike="noStrike" spc="-1">
                <a:solidFill>
                  <a:srgbClr val="FFFFFF"/>
                </a:solidFill>
                <a:latin typeface="Arial"/>
              </a:rPr>
              <a:t>- дитячої смертності (віком від 1 до 4 років)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0" strike="noStrike" spc="-1">
                <a:solidFill>
                  <a:srgbClr val="FFFFFF"/>
                </a:solidFill>
                <a:latin typeface="Arial"/>
              </a:rPr>
              <a:t> 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0" strike="noStrike" spc="-1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>
                <a:solidFill>
                  <a:srgbClr val="FDA023"/>
                </a:solidFill>
                <a:latin typeface="Arial"/>
              </a:rPr>
              <a:t>25 – 40%</a:t>
            </a:r>
            <a:r>
              <a:rPr lang="ru-RU" sz="2400" b="0" strike="noStrike" spc="-1">
                <a:solidFill>
                  <a:srgbClr val="FFFFFF"/>
                </a:solidFill>
                <a:latin typeface="Arial"/>
              </a:rPr>
              <a:t>- ліжкового фонду лікарень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0" strike="noStrike" spc="-1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>
                <a:solidFill>
                  <a:srgbClr val="FDA023"/>
                </a:solidFill>
                <a:latin typeface="Arial"/>
              </a:rPr>
              <a:t>1-2% </a:t>
            </a:r>
            <a:r>
              <a:rPr lang="ru-RU" sz="2400" b="1" strike="noStrike" spc="-1">
                <a:solidFill>
                  <a:srgbClr val="FFFFFF"/>
                </a:solidFill>
                <a:latin typeface="Arial"/>
              </a:rPr>
              <a:t>-</a:t>
            </a:r>
            <a:r>
              <a:rPr lang="ru-RU" sz="2400" b="1" strike="noStrike" spc="-1">
                <a:solidFill>
                  <a:srgbClr val="FDA023"/>
                </a:solidFill>
                <a:latin typeface="Arial"/>
              </a:rPr>
              <a:t> </a:t>
            </a:r>
            <a:r>
              <a:rPr lang="ru-RU" sz="2400" b="0" strike="noStrike" spc="-1">
                <a:solidFill>
                  <a:srgbClr val="FFFFFF"/>
                </a:solidFill>
                <a:latin typeface="Arial"/>
              </a:rPr>
              <a:t>сумарної патології населення</a:t>
            </a:r>
            <a:r>
              <a:rPr lang="ru-RU" sz="3200" b="0" strike="noStrike" spc="-1">
                <a:solidFill>
                  <a:srgbClr val="FFFFFF"/>
                </a:solidFill>
                <a:latin typeface="Times New Roman"/>
              </a:rPr>
              <a:t> </a:t>
            </a:r>
            <a:endParaRPr lang="en-US" sz="32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0" strike="noStrike" spc="-1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>
                <a:solidFill>
                  <a:srgbClr val="FDA023"/>
                </a:solidFill>
                <a:latin typeface="Arial"/>
              </a:rPr>
              <a:t>30%</a:t>
            </a:r>
            <a:r>
              <a:rPr lang="ru-RU" sz="2400" b="0" strike="noStrike" spc="-1">
                <a:solidFill>
                  <a:srgbClr val="FFFFFF"/>
                </a:solidFill>
                <a:latin typeface="Arial"/>
              </a:rPr>
              <a:t>-розумової відсталості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0" strike="noStrike" spc="-1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>
                <a:solidFill>
                  <a:srgbClr val="FDA023"/>
                </a:solidFill>
                <a:latin typeface="Arial"/>
              </a:rPr>
              <a:t>50%</a:t>
            </a:r>
            <a:r>
              <a:rPr lang="ru-RU" sz="2400" b="0" strike="noStrike" spc="-1">
                <a:solidFill>
                  <a:srgbClr val="FFFFFF"/>
                </a:solidFill>
                <a:latin typeface="Arial"/>
              </a:rPr>
              <a:t>- слабкого бачення та сліпоти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0" strike="noStrike" spc="-1">
                <a:solidFill>
                  <a:srgbClr val="FFFFFF"/>
                </a:solidFill>
                <a:latin typeface="Arial"/>
              </a:rPr>
              <a:t> </a:t>
            </a:r>
            <a:r>
              <a:rPr lang="en-US" sz="2400" b="1" strike="noStrike" spc="-1">
                <a:solidFill>
                  <a:srgbClr val="FDA023"/>
                </a:solidFill>
                <a:latin typeface="Arial"/>
                <a:ea typeface="Arial"/>
              </a:rPr>
              <a:t>&gt;</a:t>
            </a:r>
            <a:r>
              <a:rPr lang="ru-RU" sz="2400" b="1" strike="noStrike" spc="-1">
                <a:solidFill>
                  <a:srgbClr val="FDA023"/>
                </a:solidFill>
                <a:latin typeface="Arial"/>
                <a:ea typeface="Arial"/>
              </a:rPr>
              <a:t> </a:t>
            </a:r>
            <a:r>
              <a:rPr lang="ru-RU" sz="2400" b="1" strike="noStrike" spc="-1">
                <a:solidFill>
                  <a:srgbClr val="FDA023"/>
                </a:solidFill>
                <a:latin typeface="Arial"/>
              </a:rPr>
              <a:t>50%</a:t>
            </a:r>
            <a:r>
              <a:rPr lang="ru-RU" sz="2400" b="0" strike="noStrike" spc="-1">
                <a:solidFill>
                  <a:srgbClr val="FFFFFF"/>
                </a:solidFill>
                <a:latin typeface="Arial"/>
              </a:rPr>
              <a:t>- глухоти та глухонімоти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0" strike="noStrike" spc="-1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>
                <a:solidFill>
                  <a:srgbClr val="FDA023"/>
                </a:solidFill>
                <a:latin typeface="Arial"/>
              </a:rPr>
              <a:t>50%</a:t>
            </a:r>
            <a:r>
              <a:rPr lang="ru-RU" sz="2400" b="0" strike="noStrike" spc="-1">
                <a:solidFill>
                  <a:srgbClr val="FFFFFF"/>
                </a:solidFill>
                <a:latin typeface="Arial"/>
              </a:rPr>
              <a:t>- уродженої патології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CustomShape 1"/>
          <p:cNvSpPr/>
          <p:nvPr/>
        </p:nvSpPr>
        <p:spPr>
          <a:xfrm>
            <a:off x="380880" y="1368000"/>
            <a:ext cx="8305920" cy="3385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>
                <a:solidFill>
                  <a:srgbClr val="FDA023"/>
                </a:solidFill>
                <a:latin typeface="Arial"/>
              </a:rPr>
              <a:t> Вроджені та спадкові хвороби</a:t>
            </a:r>
            <a:r>
              <a:rPr lang="ru-RU" sz="2400" b="0" strike="noStrike" spc="-1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>
                <a:solidFill>
                  <a:srgbClr val="FFFFFF"/>
                </a:solidFill>
                <a:latin typeface="Arial"/>
              </a:rPr>
              <a:t>проявляються ураженням різних органів і систем організму, а тому зустрічаються в практиці лікарів усіх без винятку спеціальностей: акушерів-гінекологів, неонатологів, педіатрів, невропатологів, ендокринологів, окулістів, ЛОР, гастроентерологів, нефрологів, урологів, хірургів, патоморфів .д.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Rectangle 2"/>
          <p:cNvPicPr/>
          <p:nvPr/>
        </p:nvPicPr>
        <p:blipFill>
          <a:blip r:embed="rId2" cstate="print"/>
          <a:stretch/>
        </p:blipFill>
        <p:spPr>
          <a:xfrm>
            <a:off x="457200" y="165240"/>
            <a:ext cx="8229600" cy="1017360"/>
          </a:xfrm>
          <a:prstGeom prst="rect">
            <a:avLst/>
          </a:prstGeom>
          <a:ln w="0">
            <a:noFill/>
          </a:ln>
        </p:spPr>
      </p:pic>
      <p:sp>
        <p:nvSpPr>
          <p:cNvPr id="126" name="TextShape 1"/>
          <p:cNvSpPr txBox="1"/>
          <p:nvPr/>
        </p:nvSpPr>
        <p:spPr>
          <a:xfrm>
            <a:off x="380880" y="1142640"/>
            <a:ext cx="8763120" cy="5715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/>
          </a:bodyPr>
          <a:lstStyle/>
          <a:p>
            <a:pPr marL="609480" indent="-609480" algn="l" rtl="0">
              <a:lnSpc>
                <a:spcPct val="8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1. Генетика: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загальна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 генетика, генетика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людини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медична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клінічна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 генетика.</a:t>
            </a: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609480" indent="-609480" algn="l" rtl="0">
              <a:lnSpc>
                <a:spcPct val="8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609480" indent="-609480" algn="l" rtl="0">
              <a:lnSpc>
                <a:spcPct val="8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2. Структура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медичної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 генетики,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її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диференціація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деяких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дисциплін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609480" indent="-609480" algn="l" rtl="0">
              <a:lnSpc>
                <a:spcPct val="8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609480" indent="-609480" algn="l" rtl="0">
              <a:lnSpc>
                <a:spcPct val="8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3.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Аксіоми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медичної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 генетики.</a:t>
            </a: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609480" indent="-609480" algn="l" rtl="0">
              <a:lnSpc>
                <a:spcPct val="8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609480" indent="-609480" algn="l" rtl="0">
              <a:lnSpc>
                <a:spcPct val="8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4.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Значення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 генетики для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охорони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 dirty="0" err="1" smtClean="0">
                <a:solidFill>
                  <a:srgbClr val="FFFFFF"/>
                </a:solidFill>
                <a:latin typeface="Arial"/>
              </a:rPr>
              <a:t>здоров'я</a:t>
            </a:r>
            <a:r>
              <a:rPr lang="ru-RU" sz="2400" b="1" strike="noStrike" spc="-1" dirty="0" smtClean="0">
                <a:solidFill>
                  <a:srgbClr val="FFFFFF"/>
                </a:solidFill>
                <a:latin typeface="Arial"/>
              </a:rPr>
              <a:t>.</a:t>
            </a: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609480" indent="-609480" algn="l" rtl="0">
              <a:lnSpc>
                <a:spcPct val="8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609480" indent="-609480" algn="l" rtl="0">
              <a:lnSpc>
                <a:spcPct val="8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5.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Генетичний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вантаж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: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поняття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2400" b="1" strike="noStrike" spc="-1" dirty="0" err="1">
                <a:solidFill>
                  <a:srgbClr val="FFFFFF"/>
                </a:solidFill>
                <a:latin typeface="Arial"/>
              </a:rPr>
              <a:t>розміри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 та структура.</a:t>
            </a: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extShape 1"/>
          <p:cNvSpPr txBox="1"/>
          <p:nvPr/>
        </p:nvSpPr>
        <p:spPr>
          <a:xfrm>
            <a:off x="0" y="1447920"/>
            <a:ext cx="9144000" cy="5410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 fontScale="94000"/>
          </a:bodyPr>
          <a:lstStyle/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>
                <a:solidFill>
                  <a:srgbClr val="FDA023"/>
                </a:solidFill>
                <a:latin typeface="Arial"/>
              </a:rPr>
              <a:t>При </a:t>
            </a:r>
            <a:r>
              <a:rPr lang="ru-RU" sz="2400" b="1" strike="noStrike" spc="-1" dirty="0" err="1">
                <a:solidFill>
                  <a:srgbClr val="FDA023"/>
                </a:solidFill>
                <a:latin typeface="Arial"/>
              </a:rPr>
              <a:t>народженні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-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Більшість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хромосомних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smtClean="0">
                <a:solidFill>
                  <a:srgbClr val="FFFFFF"/>
                </a:solidFill>
                <a:latin typeface="Arial"/>
              </a:rPr>
              <a:t>хвороб</a:t>
            </a: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>
                <a:solidFill>
                  <a:srgbClr val="FDA023"/>
                </a:solidFill>
                <a:latin typeface="Arial"/>
              </a:rPr>
              <a:t>Дитячий </a:t>
            </a:r>
            <a:r>
              <a:rPr lang="ru-RU" sz="2400" b="1" strike="noStrike" spc="-1" dirty="0" err="1">
                <a:solidFill>
                  <a:srgbClr val="FDA023"/>
                </a:solidFill>
                <a:latin typeface="Arial"/>
              </a:rPr>
              <a:t>вік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-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більшість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спадкових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порушень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обміну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речовин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які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без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точної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діагностики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та адекватного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лікування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(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якщо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таке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розроблено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)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призводять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до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летальності</a:t>
            </a:r>
            <a:r>
              <a:rPr lang="ru-RU" sz="2400" b="0" strike="noStrike" spc="-1" dirty="0" smtClean="0">
                <a:solidFill>
                  <a:srgbClr val="FFFFFF"/>
                </a:solidFill>
                <a:latin typeface="Arial"/>
              </a:rPr>
              <a:t>.</a:t>
            </a: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 err="1">
                <a:solidFill>
                  <a:srgbClr val="FDA023"/>
                </a:solidFill>
                <a:latin typeface="Arial"/>
              </a:rPr>
              <a:t>Пубертатний</a:t>
            </a:r>
            <a:r>
              <a:rPr lang="ru-RU" sz="2400" b="1" strike="noStrike" spc="-1" dirty="0">
                <a:solidFill>
                  <a:srgbClr val="FDA023"/>
                </a:solidFill>
                <a:latin typeface="Arial"/>
              </a:rPr>
              <a:t> </a:t>
            </a:r>
            <a:r>
              <a:rPr lang="ru-RU" sz="2400" b="1" strike="noStrike" spc="-1" dirty="0" err="1">
                <a:solidFill>
                  <a:srgbClr val="FDA023"/>
                </a:solidFill>
                <a:latin typeface="Arial"/>
              </a:rPr>
              <a:t>вік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–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більшість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спадкових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порушень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статевого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розвитку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системні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захворювання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(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хвороби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нервової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ендокринної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інших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систем,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хвороби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сполучної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тканини</a:t>
            </a:r>
            <a:r>
              <a:rPr lang="ru-RU" sz="2400" b="0" strike="noStrike" spc="-1" dirty="0" smtClean="0">
                <a:solidFill>
                  <a:srgbClr val="FFFFFF"/>
                </a:solidFill>
                <a:latin typeface="Arial"/>
              </a:rPr>
              <a:t>…)</a:t>
            </a: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0" strike="noStrike" spc="-1" dirty="0" smtClean="0">
                <a:solidFill>
                  <a:srgbClr val="FFFFFF"/>
                </a:solidFill>
                <a:latin typeface="Arial"/>
              </a:rPr>
              <a:t>.</a:t>
            </a: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 err="1">
                <a:solidFill>
                  <a:srgbClr val="FDA023"/>
                </a:solidFill>
                <a:latin typeface="Arial"/>
              </a:rPr>
              <a:t>Після</a:t>
            </a:r>
            <a:r>
              <a:rPr lang="ru-RU" sz="2400" b="1" strike="noStrike" spc="-1" dirty="0">
                <a:solidFill>
                  <a:srgbClr val="FDA023"/>
                </a:solidFill>
                <a:latin typeface="Arial"/>
              </a:rPr>
              <a:t> 20-30 </a:t>
            </a:r>
            <a:r>
              <a:rPr lang="ru-RU" sz="2400" b="1" strike="noStrike" spc="-1" dirty="0" err="1">
                <a:solidFill>
                  <a:srgbClr val="FDA023"/>
                </a:solidFill>
                <a:latin typeface="Arial"/>
              </a:rPr>
              <a:t>років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-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хвороби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зі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спадковим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нахилом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(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більше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90%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хронічних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неінфекційних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захворювань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людини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–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злоякісні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новоутворення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гіпертонічна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хвороба,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ішемічна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хвороба,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деякі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форми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цукрового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діабету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патології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щитовидної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залози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, остеопороз, ревматизм,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псоріаз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виразкова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хвороба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шлунка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та 1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інші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).</a:t>
            </a: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370702"/>
            <a:ext cx="81369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FFC000"/>
                </a:solidFill>
              </a:rPr>
              <a:t>Зміна</a:t>
            </a:r>
            <a:r>
              <a:rPr lang="ru-RU" sz="3200" b="1" dirty="0" smtClean="0">
                <a:solidFill>
                  <a:srgbClr val="FFC000"/>
                </a:solidFill>
              </a:rPr>
              <a:t> спектра </a:t>
            </a:r>
            <a:r>
              <a:rPr lang="ru-RU" sz="3200" b="1" dirty="0" err="1" smtClean="0">
                <a:solidFill>
                  <a:srgbClr val="FFC000"/>
                </a:solidFill>
              </a:rPr>
              <a:t>спадкової</a:t>
            </a:r>
            <a:r>
              <a:rPr lang="ru-RU" sz="3200" b="1" dirty="0" smtClean="0">
                <a:solidFill>
                  <a:srgbClr val="FFC000"/>
                </a:solidFill>
              </a:rPr>
              <a:t> </a:t>
            </a:r>
            <a:r>
              <a:rPr lang="ru-RU" sz="3200" b="1" dirty="0" err="1" smtClean="0">
                <a:solidFill>
                  <a:srgbClr val="FFC000"/>
                </a:solidFill>
              </a:rPr>
              <a:t>патології</a:t>
            </a:r>
            <a:r>
              <a:rPr lang="ru-RU" sz="3200" b="1" dirty="0" smtClean="0">
                <a:solidFill>
                  <a:srgbClr val="FFC000"/>
                </a:solidFill>
              </a:rPr>
              <a:t> </a:t>
            </a:r>
            <a:r>
              <a:rPr lang="ru-RU" sz="3200" b="1" dirty="0" err="1" smtClean="0">
                <a:solidFill>
                  <a:srgbClr val="FFC000"/>
                </a:solidFill>
              </a:rPr>
              <a:t>із</a:t>
            </a:r>
            <a:r>
              <a:rPr lang="ru-RU" sz="3200" b="1" dirty="0" smtClean="0">
                <a:solidFill>
                  <a:srgbClr val="FFC000"/>
                </a:solidFill>
              </a:rPr>
              <a:t> </a:t>
            </a:r>
            <a:r>
              <a:rPr lang="ru-RU" sz="3200" b="1" dirty="0" err="1" smtClean="0">
                <a:solidFill>
                  <a:srgbClr val="FFC000"/>
                </a:solidFill>
              </a:rPr>
              <a:t>віком</a:t>
            </a:r>
            <a:endParaRPr lang="uk-UA" sz="32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CustomShape 1"/>
          <p:cNvSpPr/>
          <p:nvPr/>
        </p:nvSpPr>
        <p:spPr>
          <a:xfrm>
            <a:off x="0" y="356760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>
                <a:solidFill>
                  <a:srgbClr val="FFFFFF"/>
                </a:solidFill>
                <a:latin typeface="Arial"/>
              </a:rPr>
              <a:t>.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96" name="TextShape 2"/>
          <p:cNvSpPr txBox="1"/>
          <p:nvPr/>
        </p:nvSpPr>
        <p:spPr>
          <a:xfrm>
            <a:off x="0" y="1600200"/>
            <a:ext cx="9144000" cy="5029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/>
          </a:bodyPr>
          <a:lstStyle/>
          <a:p>
            <a:pPr marL="547560" indent="-411120" algn="l" rtl="0">
              <a:lnSpc>
                <a:spcPct val="100000"/>
              </a:lnSpc>
              <a:spcBef>
                <a:spcPts val="697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Діагноз</a:t>
            </a:r>
            <a:r>
              <a:rPr lang="ru-RU" sz="2800" b="1" strike="noStrike" spc="-1" dirty="0">
                <a:solidFill>
                  <a:srgbClr val="FDA023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спадкового</a:t>
            </a:r>
            <a:r>
              <a:rPr lang="ru-RU" sz="2800" b="1" strike="noStrike" spc="-1" dirty="0">
                <a:solidFill>
                  <a:srgbClr val="FDA023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захворювання</a:t>
            </a:r>
            <a:r>
              <a:rPr lang="ru-RU" sz="2800" b="1" strike="noStrike" spc="-1" dirty="0">
                <a:solidFill>
                  <a:srgbClr val="FDA023"/>
                </a:solidFill>
                <a:latin typeface="Arial"/>
              </a:rPr>
              <a:t> хворому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–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це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часто</a:t>
            </a: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діагноз</a:t>
            </a:r>
            <a:r>
              <a:rPr lang="ru-RU" sz="2800" b="1" strike="noStrike" spc="-1" dirty="0">
                <a:solidFill>
                  <a:srgbClr val="FDA023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генетичного</a:t>
            </a:r>
            <a:r>
              <a:rPr lang="ru-RU" sz="2800" b="1" strike="noStrike" spc="-1" dirty="0">
                <a:solidFill>
                  <a:srgbClr val="FDA023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неблагополуччя</a:t>
            </a:r>
            <a:r>
              <a:rPr lang="ru-RU" sz="2800" b="1" strike="noStrike" spc="-1" dirty="0">
                <a:solidFill>
                  <a:srgbClr val="FDA023"/>
                </a:solidFill>
                <a:latin typeface="Arial"/>
              </a:rPr>
              <a:t> для </a:t>
            </a: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його</a:t>
            </a:r>
            <a:r>
              <a:rPr lang="ru-RU" sz="2800" b="1" strike="noStrike" spc="-1" dirty="0">
                <a:solidFill>
                  <a:srgbClr val="FDA023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сім'ї,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частина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членів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якої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може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виявитися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 smtClean="0">
                <a:solidFill>
                  <a:srgbClr val="FFFFFF"/>
                </a:solidFill>
                <a:latin typeface="Arial"/>
              </a:rPr>
              <a:t>носіям</a:t>
            </a:r>
            <a:r>
              <a:rPr lang="ru-RU" sz="2800" b="1" strike="noStrike" spc="-1" dirty="0" smtClean="0">
                <a:solidFill>
                  <a:srgbClr val="FFFFFF"/>
                </a:solidFill>
                <a:latin typeface="Arial"/>
              </a:rPr>
              <a:t> и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патологічних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генів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аномальних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хромосом.</a:t>
            </a:r>
            <a:endParaRPr lang="en-US" sz="2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100000"/>
              </a:lnSpc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100000"/>
              </a:lnSpc>
              <a:spcBef>
                <a:spcPts val="697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Своєчасна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інформація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про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носійство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патологічної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генетичної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інформації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-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це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 smtClean="0">
                <a:solidFill>
                  <a:srgbClr val="FFFFFF"/>
                </a:solidFill>
                <a:latin typeface="Arial"/>
              </a:rPr>
              <a:t>можливість</a:t>
            </a:r>
            <a:r>
              <a:rPr lang="ru-RU" sz="2800" b="1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 smtClean="0">
                <a:solidFill>
                  <a:srgbClr val="FDA023"/>
                </a:solidFill>
                <a:latin typeface="Arial"/>
              </a:rPr>
              <a:t>профілактики</a:t>
            </a:r>
            <a:r>
              <a:rPr lang="ru-RU" sz="2800" b="1" strike="noStrike" spc="-1" dirty="0" smtClean="0">
                <a:solidFill>
                  <a:srgbClr val="FDA023"/>
                </a:solidFill>
                <a:latin typeface="Arial"/>
              </a:rPr>
              <a:t> </a:t>
            </a:r>
            <a:r>
              <a:rPr lang="ru-RU" sz="2800" b="1" strike="noStrike" spc="-1" dirty="0" err="1" smtClean="0">
                <a:solidFill>
                  <a:srgbClr val="FFFFFF"/>
                </a:solidFill>
                <a:latin typeface="Arial"/>
              </a:rPr>
              <a:t>нових</a:t>
            </a:r>
            <a:r>
              <a:rPr lang="ru-RU" sz="2800" b="1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випадків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патології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 у </a:t>
            </a:r>
            <a:r>
              <a:rPr lang="ru-RU" sz="2800" b="1" strike="noStrike" spc="-1" dirty="0" err="1">
                <a:solidFill>
                  <a:srgbClr val="FFFFFF"/>
                </a:solidFill>
                <a:latin typeface="Arial"/>
              </a:rPr>
              <a:t>сім'ї</a:t>
            </a:r>
            <a:r>
              <a:rPr lang="ru-RU" sz="2800" b="1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2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100000"/>
              </a:lnSpc>
              <a:spcBef>
                <a:spcPts val="697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692696"/>
            <a:ext cx="77048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</a:rPr>
              <a:t>Роль </a:t>
            </a:r>
            <a:r>
              <a:rPr lang="ru-RU" sz="2800" b="1" dirty="0" err="1" smtClean="0">
                <a:solidFill>
                  <a:srgbClr val="FFC000"/>
                </a:solidFill>
              </a:rPr>
              <a:t>медичної</a:t>
            </a:r>
            <a:r>
              <a:rPr lang="ru-RU" sz="2800" b="1" dirty="0" smtClean="0">
                <a:solidFill>
                  <a:srgbClr val="FFC000"/>
                </a:solidFill>
              </a:rPr>
              <a:t> генетики у </a:t>
            </a:r>
            <a:r>
              <a:rPr lang="ru-RU" sz="2800" b="1" dirty="0" err="1" smtClean="0">
                <a:solidFill>
                  <a:srgbClr val="FFC000"/>
                </a:solidFill>
              </a:rPr>
              <a:t>профілактичній</a:t>
            </a:r>
            <a:r>
              <a:rPr lang="ru-RU" sz="2800" b="1" dirty="0" smtClean="0">
                <a:solidFill>
                  <a:srgbClr val="FFC000"/>
                </a:solidFill>
              </a:rPr>
              <a:t> </a:t>
            </a:r>
            <a:r>
              <a:rPr lang="ru-RU" sz="2800" b="1" dirty="0" err="1" smtClean="0">
                <a:solidFill>
                  <a:srgbClr val="FFC000"/>
                </a:solidFill>
              </a:rPr>
              <a:t>медицині</a:t>
            </a:r>
            <a:endParaRPr lang="uk-UA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CustomShape 1"/>
          <p:cNvSpPr/>
          <p:nvPr/>
        </p:nvSpPr>
        <p:spPr>
          <a:xfrm>
            <a:off x="0" y="1776445"/>
            <a:ext cx="9144000" cy="329539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800" b="1" strike="noStrike" spc="-1" dirty="0">
                <a:solidFill>
                  <a:srgbClr val="FDA023"/>
                </a:solidFill>
                <a:latin typeface="Arial"/>
              </a:rPr>
              <a:t>Головна задача</a:t>
            </a:r>
            <a:endParaRPr lang="en-US" sz="4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800" b="1" strike="noStrike" spc="-1" dirty="0" err="1">
                <a:solidFill>
                  <a:srgbClr val="FDA023"/>
                </a:solidFill>
                <a:latin typeface="Arial"/>
              </a:rPr>
              <a:t>медичної</a:t>
            </a:r>
            <a:r>
              <a:rPr lang="ru-RU" sz="4800" b="1" strike="noStrike" spc="-1" dirty="0">
                <a:solidFill>
                  <a:srgbClr val="FDA023"/>
                </a:solidFill>
                <a:latin typeface="Arial"/>
              </a:rPr>
              <a:t> генетики</a:t>
            </a:r>
            <a:r>
              <a:rPr lang="ru-RU" sz="4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4800" b="1" strike="noStrike" spc="-1" dirty="0">
                <a:solidFill>
                  <a:srgbClr val="FDA023"/>
                </a:solidFill>
                <a:latin typeface="Arial"/>
              </a:rPr>
              <a:t>-</a:t>
            </a:r>
            <a:endParaRPr lang="en-US" sz="4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800" b="1" strike="noStrike" spc="-1" dirty="0" err="1">
                <a:solidFill>
                  <a:srgbClr val="FDA023"/>
                </a:solidFill>
                <a:latin typeface="Arial"/>
              </a:rPr>
              <a:t>профілактика</a:t>
            </a:r>
            <a:endParaRPr lang="en-US" sz="4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200" b="1" strike="noStrike" spc="-1" dirty="0" err="1">
                <a:solidFill>
                  <a:srgbClr val="FFFFFF"/>
                </a:solidFill>
                <a:latin typeface="Arial"/>
              </a:rPr>
              <a:t>вроджених</a:t>
            </a:r>
            <a:r>
              <a:rPr lang="ru-RU" sz="3200" b="1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3200" b="1" strike="noStrike" spc="-1" dirty="0" err="1">
                <a:solidFill>
                  <a:srgbClr val="FFFFFF"/>
                </a:solidFill>
                <a:latin typeface="Arial"/>
              </a:rPr>
              <a:t>спадкових</a:t>
            </a:r>
            <a:r>
              <a:rPr lang="ru-RU" sz="32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3200" b="1" strike="noStrike" spc="-1" dirty="0" err="1">
                <a:solidFill>
                  <a:srgbClr val="FFFFFF"/>
                </a:solidFill>
                <a:latin typeface="Arial"/>
              </a:rPr>
              <a:t>захворювань</a:t>
            </a:r>
            <a:r>
              <a:rPr lang="ru-RU" sz="3200" b="1" strike="noStrike" spc="-1" dirty="0">
                <a:solidFill>
                  <a:srgbClr val="FFFFFF"/>
                </a:solidFill>
                <a:latin typeface="Arial"/>
              </a:rPr>
              <a:t> у </a:t>
            </a:r>
            <a:r>
              <a:rPr lang="ru-RU" sz="3200" b="1" strike="noStrike" spc="-1" dirty="0" err="1">
                <a:solidFill>
                  <a:srgbClr val="FFFFFF"/>
                </a:solidFill>
                <a:latin typeface="Arial"/>
              </a:rPr>
              <a:t>сім'ях</a:t>
            </a:r>
            <a:r>
              <a:rPr lang="ru-RU" sz="3200" b="1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3200" b="1" strike="noStrike" spc="-1" dirty="0" err="1">
                <a:solidFill>
                  <a:srgbClr val="FFFFFF"/>
                </a:solidFill>
                <a:latin typeface="Arial"/>
              </a:rPr>
              <a:t>популяціях</a:t>
            </a:r>
            <a:r>
              <a:rPr lang="ru-RU" sz="3200" b="1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32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TextShape 1"/>
          <p:cNvSpPr txBox="1"/>
          <p:nvPr/>
        </p:nvSpPr>
        <p:spPr>
          <a:xfrm>
            <a:off x="304560" y="457200"/>
            <a:ext cx="8839080" cy="6400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/>
          </a:bodyPr>
          <a:lstStyle/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 err="1">
                <a:solidFill>
                  <a:srgbClr val="FDA023"/>
                </a:solidFill>
                <a:latin typeface="Arial"/>
              </a:rPr>
              <a:t>Населення</a:t>
            </a:r>
            <a:r>
              <a:rPr lang="ru-RU" sz="2400" b="1" strike="noStrike" spc="-1" dirty="0">
                <a:solidFill>
                  <a:srgbClr val="FDA023"/>
                </a:solidFill>
                <a:latin typeface="Arial"/>
              </a:rPr>
              <a:t> –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це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невипадкова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група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людей,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що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формує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подружні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пари за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яким-небудь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принципом,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що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характеризується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певним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генофондом і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має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певний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генетичний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вантаж</a:t>
            </a:r>
            <a:r>
              <a:rPr lang="ru-RU" sz="2400" b="0" strike="noStrike" spc="-1" dirty="0" smtClean="0">
                <a:solidFill>
                  <a:srgbClr val="FFFFFF"/>
                </a:solidFill>
                <a:latin typeface="Arial"/>
              </a:rPr>
              <a:t>.</a:t>
            </a: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>
                <a:solidFill>
                  <a:srgbClr val="FDA023"/>
                </a:solidFill>
                <a:latin typeface="Arial"/>
              </a:rPr>
              <a:t>Генофонд </a:t>
            </a:r>
            <a:r>
              <a:rPr lang="ru-RU" sz="2400" b="1" strike="noStrike" spc="-1" dirty="0" err="1">
                <a:solidFill>
                  <a:srgbClr val="FDA023"/>
                </a:solidFill>
                <a:latin typeface="Arial"/>
              </a:rPr>
              <a:t>популяції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–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це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набір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генів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(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нормальних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і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патологічних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),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притаманних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особин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даної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популяції</a:t>
            </a:r>
            <a:r>
              <a:rPr lang="ru-RU" sz="2400" b="0" strike="noStrike" spc="-1" dirty="0" smtClean="0">
                <a:solidFill>
                  <a:srgbClr val="FFFFFF"/>
                </a:solidFill>
                <a:latin typeface="Arial"/>
              </a:rPr>
              <a:t>.</a:t>
            </a: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 dirty="0" err="1">
                <a:solidFill>
                  <a:srgbClr val="FDA023"/>
                </a:solidFill>
                <a:latin typeface="Arial"/>
              </a:rPr>
              <a:t>Генетичний</a:t>
            </a:r>
            <a:r>
              <a:rPr lang="ru-RU" sz="2400" b="1" strike="noStrike" spc="-1" dirty="0">
                <a:solidFill>
                  <a:srgbClr val="FDA023"/>
                </a:solidFill>
                <a:latin typeface="Arial"/>
              </a:rPr>
              <a:t> </a:t>
            </a:r>
            <a:r>
              <a:rPr lang="ru-RU" sz="2400" b="1" strike="noStrike" spc="-1" dirty="0" err="1">
                <a:solidFill>
                  <a:srgbClr val="FDA023"/>
                </a:solidFill>
                <a:latin typeface="Arial"/>
              </a:rPr>
              <a:t>вантаж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–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це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набір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патологічних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генів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у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генофонді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цієї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популяції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.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Генетичний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вантаж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популяції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у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своїй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частині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представлений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мутаціями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успадкованими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у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процесі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еволюції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від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далеких і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близьких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предків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, й у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меншою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мірою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–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мутаціями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що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виникли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заново (</a:t>
            </a:r>
            <a:r>
              <a:rPr lang="en-US" sz="2400" b="0" strike="noStrike" spc="-1" dirty="0">
                <a:solidFill>
                  <a:srgbClr val="FFFFFF"/>
                </a:solidFill>
                <a:latin typeface="Arial"/>
              </a:rPr>
              <a:t>de novo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) у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статевих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клітинах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людей</a:t>
            </a:r>
            <a:r>
              <a:rPr lang="ru-RU" sz="2400" b="0" strike="noStrike" spc="-1" dirty="0" smtClean="0">
                <a:solidFill>
                  <a:srgbClr val="FFFFFF"/>
                </a:solidFill>
                <a:latin typeface="Arial"/>
              </a:rPr>
              <a:t>.</a:t>
            </a: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59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Одна </a:t>
            </a:r>
            <a:r>
              <a:rPr lang="ru-RU" sz="2400" b="0" strike="noStrike" spc="-1" dirty="0" err="1" smtClean="0">
                <a:solidFill>
                  <a:srgbClr val="FFFFFF"/>
                </a:solidFill>
                <a:latin typeface="Arial"/>
              </a:rPr>
              <a:t>популяція</a:t>
            </a:r>
            <a:r>
              <a:rPr lang="ru-RU" sz="24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 dirty="0" err="1" smtClean="0">
                <a:solidFill>
                  <a:srgbClr val="FDA023"/>
                </a:solidFill>
                <a:latin typeface="Arial"/>
              </a:rPr>
              <a:t>відрізняється</a:t>
            </a:r>
            <a:r>
              <a:rPr lang="ru-RU" sz="2400" b="1" strike="noStrike" spc="-1" dirty="0" smtClean="0">
                <a:solidFill>
                  <a:srgbClr val="FDA023"/>
                </a:solidFill>
                <a:latin typeface="Arial"/>
              </a:rPr>
              <a:t> </a:t>
            </a:r>
            <a:r>
              <a:rPr lang="ru-RU" sz="2400" b="0" strike="noStrike" spc="-1" dirty="0" smtClean="0">
                <a:solidFill>
                  <a:srgbClr val="FFFFFF"/>
                </a:solidFill>
                <a:latin typeface="Arial"/>
              </a:rPr>
              <a:t>з </a:t>
            </a:r>
            <a:r>
              <a:rPr lang="ru-RU" sz="2400" b="0" strike="noStrike" spc="-1" dirty="0" err="1" smtClean="0">
                <a:solidFill>
                  <a:srgbClr val="FFFFFF"/>
                </a:solidFill>
                <a:latin typeface="Arial"/>
              </a:rPr>
              <a:t>іншою</a:t>
            </a:r>
            <a:r>
              <a:rPr lang="ru-RU" sz="24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складом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її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генофонду,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розмірами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і структурою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генетичного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вантажу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тобто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.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кількістю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патологічних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генів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їх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складом та частотами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окремих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генів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extShape 1"/>
          <p:cNvSpPr txBox="1"/>
          <p:nvPr/>
        </p:nvSpPr>
        <p:spPr>
          <a:xfrm>
            <a:off x="380520" y="533520"/>
            <a:ext cx="8458200" cy="5943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/>
          </a:bodyPr>
          <a:lstStyle/>
          <a:p>
            <a:pPr marL="547560" indent="-411120" algn="l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>
                <a:solidFill>
                  <a:srgbClr val="FFFFFF"/>
                </a:solidFill>
                <a:latin typeface="Arial"/>
              </a:rPr>
              <a:t> Кожен народ, кожна популяція має знати: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>
                <a:solidFill>
                  <a:srgbClr val="FFFFFF"/>
                </a:solidFill>
                <a:latin typeface="Arial"/>
              </a:rPr>
              <a:t> які спадкові хвороби і з якою частотою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>
                <a:solidFill>
                  <a:srgbClr val="FFFFFF"/>
                </a:solidFill>
                <a:latin typeface="Arial"/>
              </a:rPr>
              <a:t> трапляються серед її населення, тобто. знати свій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1" strike="noStrike" spc="-1">
                <a:solidFill>
                  <a:srgbClr val="FDA023"/>
                </a:solidFill>
                <a:latin typeface="Arial"/>
              </a:rPr>
              <a:t>генофонд</a:t>
            </a:r>
            <a:r>
              <a:rPr lang="ru-RU" sz="2400" b="1" strike="noStrike" spc="-1">
                <a:solidFill>
                  <a:srgbClr val="FFFFFF"/>
                </a:solidFill>
                <a:latin typeface="Arial"/>
              </a:rPr>
              <a:t>.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>
                <a:solidFill>
                  <a:srgbClr val="FFFFFF"/>
                </a:solidFill>
                <a:latin typeface="Arial"/>
              </a:rPr>
              <a:t> 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>
                <a:solidFill>
                  <a:srgbClr val="FFFFFF"/>
                </a:solidFill>
                <a:latin typeface="Arial"/>
              </a:rPr>
              <a:t> Це дозволить: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90000"/>
              </a:lnSpc>
              <a:spcBef>
                <a:spcPts val="59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>
                <a:solidFill>
                  <a:srgbClr val="FFFFFF"/>
                </a:solidFill>
                <a:latin typeface="Arial"/>
              </a:rPr>
              <a:t>лікарям бути настороженими щодо таких видів патології, своєчасно діагностувати їх та проводити адекватні заходи щодо лікування та профілактики.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90000"/>
              </a:lnSpc>
              <a:spcBef>
                <a:spcPts val="59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strike="noStrike" spc="-1">
                <a:solidFill>
                  <a:srgbClr val="FFFFFF"/>
                </a:solidFill>
                <a:latin typeface="Arial"/>
              </a:rPr>
              <a:t>органам управління охорони здоров'я максимально раціонально планувати служби та витрачати кошти платників податків.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2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У Спеціалізованому медико-генетичному центрі  надається консультативно-діагностична допомога таким категоріям пацієнтів:</a:t>
            </a:r>
          </a:p>
          <a:p>
            <a:endParaRPr lang="uk-UA" dirty="0" smtClean="0">
              <a:solidFill>
                <a:schemeClr val="bg1"/>
              </a:solidFill>
            </a:endParaRPr>
          </a:p>
          <a:p>
            <a:r>
              <a:rPr lang="uk-UA" dirty="0" smtClean="0">
                <a:solidFill>
                  <a:schemeClr val="bg1"/>
                </a:solidFill>
              </a:rPr>
              <a:t>1. Дітям різного віку з:</a:t>
            </a:r>
          </a:p>
          <a:p>
            <a:endParaRPr lang="uk-UA" dirty="0" smtClean="0">
              <a:solidFill>
                <a:schemeClr val="bg1"/>
              </a:solidFill>
            </a:endParaRPr>
          </a:p>
          <a:p>
            <a:r>
              <a:rPr lang="uk-UA" dirty="0" smtClean="0">
                <a:solidFill>
                  <a:schemeClr val="bg1"/>
                </a:solidFill>
              </a:rPr>
              <a:t>затримкою фізичного, </a:t>
            </a:r>
            <a:r>
              <a:rPr lang="uk-UA" dirty="0" err="1" smtClean="0">
                <a:solidFill>
                  <a:schemeClr val="bg1"/>
                </a:solidFill>
              </a:rPr>
              <a:t>стато-кінетичного</a:t>
            </a:r>
            <a:r>
              <a:rPr lang="uk-UA" dirty="0" smtClean="0">
                <a:solidFill>
                  <a:schemeClr val="bg1"/>
                </a:solidFill>
              </a:rPr>
              <a:t>, </a:t>
            </a:r>
            <a:r>
              <a:rPr lang="uk-UA" dirty="0" err="1" smtClean="0">
                <a:solidFill>
                  <a:schemeClr val="bg1"/>
                </a:solidFill>
              </a:rPr>
              <a:t>психомовного</a:t>
            </a:r>
            <a:r>
              <a:rPr lang="uk-UA" dirty="0" smtClean="0">
                <a:solidFill>
                  <a:schemeClr val="bg1"/>
                </a:solidFill>
              </a:rPr>
              <a:t> та розумового розвитку;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порушенням зору, слуху;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судомами та </a:t>
            </a:r>
            <a:r>
              <a:rPr lang="uk-UA" dirty="0" err="1" smtClean="0">
                <a:solidFill>
                  <a:schemeClr val="bg1"/>
                </a:solidFill>
              </a:rPr>
              <a:t>епіприступами</a:t>
            </a:r>
            <a:r>
              <a:rPr lang="uk-UA" dirty="0" smtClean="0">
                <a:solidFill>
                  <a:schemeClr val="bg1"/>
                </a:solidFill>
              </a:rPr>
              <a:t> неясного ґенезу;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вадами розвитку різних органів і систем (ізольованими та множинними);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вродженими вадами серця, незалежно від форми (ізольовані чи </a:t>
            </a:r>
            <a:r>
              <a:rPr lang="uk-UA" dirty="0" err="1" smtClean="0">
                <a:solidFill>
                  <a:schemeClr val="bg1"/>
                </a:solidFill>
              </a:rPr>
              <a:t>синдромальні</a:t>
            </a:r>
            <a:r>
              <a:rPr lang="uk-UA" dirty="0" smtClean="0">
                <a:solidFill>
                  <a:schemeClr val="bg1"/>
                </a:solidFill>
              </a:rPr>
              <a:t>);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підозрою чи наявністю хромосомної або генної патології;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підозрою чи наявністю на </a:t>
            </a:r>
            <a:r>
              <a:rPr lang="uk-UA" dirty="0" err="1" smtClean="0">
                <a:solidFill>
                  <a:schemeClr val="bg1"/>
                </a:solidFill>
              </a:rPr>
              <a:t>мікроделеційні</a:t>
            </a:r>
            <a:r>
              <a:rPr lang="uk-UA" dirty="0" smtClean="0">
                <a:solidFill>
                  <a:schemeClr val="bg1"/>
                </a:solidFill>
              </a:rPr>
              <a:t> синдроми (</a:t>
            </a:r>
            <a:r>
              <a:rPr lang="uk-UA" dirty="0" err="1" smtClean="0">
                <a:solidFill>
                  <a:schemeClr val="bg1"/>
                </a:solidFill>
              </a:rPr>
              <a:t>с-м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uk-UA" dirty="0" err="1" smtClean="0">
                <a:solidFill>
                  <a:schemeClr val="bg1"/>
                </a:solidFill>
              </a:rPr>
              <a:t>Прадера</a:t>
            </a:r>
            <a:r>
              <a:rPr lang="uk-UA" dirty="0" smtClean="0">
                <a:solidFill>
                  <a:schemeClr val="bg1"/>
                </a:solidFill>
              </a:rPr>
              <a:t> Віллі, </a:t>
            </a:r>
            <a:r>
              <a:rPr lang="uk-UA" dirty="0" err="1" smtClean="0">
                <a:solidFill>
                  <a:schemeClr val="bg1"/>
                </a:solidFill>
              </a:rPr>
              <a:t>Ангельмана</a:t>
            </a:r>
            <a:r>
              <a:rPr lang="uk-UA" dirty="0" smtClean="0">
                <a:solidFill>
                  <a:schemeClr val="bg1"/>
                </a:solidFill>
              </a:rPr>
              <a:t>, Вільямса, </a:t>
            </a:r>
            <a:r>
              <a:rPr lang="uk-UA" dirty="0" err="1" smtClean="0">
                <a:solidFill>
                  <a:schemeClr val="bg1"/>
                </a:solidFill>
              </a:rPr>
              <a:t>Смітта-Магеніса</a:t>
            </a:r>
            <a:r>
              <a:rPr lang="uk-UA" dirty="0" smtClean="0">
                <a:solidFill>
                  <a:schemeClr val="bg1"/>
                </a:solidFill>
              </a:rPr>
              <a:t> та ін.);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наявністю пігментних або де пігментованих плям на шкірі тіла;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деформаціями </a:t>
            </a:r>
            <a:r>
              <a:rPr lang="uk-UA" dirty="0" err="1" smtClean="0">
                <a:solidFill>
                  <a:schemeClr val="bg1"/>
                </a:solidFill>
              </a:rPr>
              <a:t>кістково-м’язевої</a:t>
            </a:r>
            <a:r>
              <a:rPr lang="uk-UA" dirty="0" smtClean="0">
                <a:solidFill>
                  <a:schemeClr val="bg1"/>
                </a:solidFill>
              </a:rPr>
              <a:t> системи;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наявністю стигм </a:t>
            </a:r>
            <a:r>
              <a:rPr lang="uk-UA" dirty="0" err="1" smtClean="0">
                <a:solidFill>
                  <a:schemeClr val="bg1"/>
                </a:solidFill>
              </a:rPr>
              <a:t>дизембріогенезу</a:t>
            </a:r>
            <a:r>
              <a:rPr lang="uk-UA" dirty="0" smtClean="0">
                <a:solidFill>
                  <a:schemeClr val="bg1"/>
                </a:solidFill>
              </a:rPr>
              <a:t> (малих аномалій розвитку);</a:t>
            </a:r>
          </a:p>
          <a:p>
            <a:r>
              <a:rPr lang="uk-UA" dirty="0" err="1" smtClean="0">
                <a:solidFill>
                  <a:schemeClr val="bg1"/>
                </a:solidFill>
              </a:rPr>
              <a:t>м’язева</a:t>
            </a:r>
            <a:r>
              <a:rPr lang="uk-UA" dirty="0" smtClean="0">
                <a:solidFill>
                  <a:schemeClr val="bg1"/>
                </a:solidFill>
              </a:rPr>
              <a:t> слабкість або </a:t>
            </a:r>
            <a:r>
              <a:rPr lang="uk-UA" dirty="0" err="1" smtClean="0">
                <a:solidFill>
                  <a:schemeClr val="bg1"/>
                </a:solidFill>
              </a:rPr>
              <a:t>гіпертонус</a:t>
            </a:r>
            <a:r>
              <a:rPr lang="uk-UA" dirty="0" smtClean="0">
                <a:solidFill>
                  <a:schemeClr val="bg1"/>
                </a:solidFill>
              </a:rPr>
              <a:t> неясного ґенезу;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зміною лабораторних показників у пацієнта та ін.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8957" y="260648"/>
            <a:ext cx="813690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2. Подружнім парам:</a:t>
            </a:r>
          </a:p>
          <a:p>
            <a:endParaRPr lang="uk-UA" dirty="0" smtClean="0">
              <a:solidFill>
                <a:schemeClr val="bg1"/>
              </a:solidFill>
            </a:endParaRPr>
          </a:p>
          <a:p>
            <a:r>
              <a:rPr lang="uk-UA" dirty="0" smtClean="0">
                <a:solidFill>
                  <a:schemeClr val="bg1"/>
                </a:solidFill>
              </a:rPr>
              <a:t>які планують вагітність;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кровноспоріднені шлюби;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які мають професійну шкідливість або шкідливі звички;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у яких є наявна вроджена, або спадкова патологія або підозра на неї;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які мають хронічні інфекції;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які знаходяться в групі ризику за віком;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які мають в анамнезі репродуктивні втрати (завмерлу вагітність, самовільний викидень, </a:t>
            </a:r>
            <a:r>
              <a:rPr lang="uk-UA" dirty="0" err="1" smtClean="0">
                <a:solidFill>
                  <a:schemeClr val="bg1"/>
                </a:solidFill>
              </a:rPr>
              <a:t>мертвонародження</a:t>
            </a:r>
            <a:r>
              <a:rPr lang="uk-UA" dirty="0" smtClean="0">
                <a:solidFill>
                  <a:schemeClr val="bg1"/>
                </a:solidFill>
              </a:rPr>
              <a:t> та ін.).</a:t>
            </a:r>
          </a:p>
          <a:p>
            <a:endParaRPr lang="uk-UA" dirty="0" smtClean="0">
              <a:solidFill>
                <a:schemeClr val="bg1"/>
              </a:solidFill>
            </a:endParaRPr>
          </a:p>
          <a:p>
            <a:r>
              <a:rPr lang="uk-UA" dirty="0" smtClean="0">
                <a:solidFill>
                  <a:schemeClr val="bg1"/>
                </a:solidFill>
              </a:rPr>
              <a:t>3. Вагітним жінкам:</a:t>
            </a:r>
          </a:p>
          <a:p>
            <a:endParaRPr lang="uk-UA" dirty="0" smtClean="0">
              <a:solidFill>
                <a:schemeClr val="bg1"/>
              </a:solidFill>
            </a:endParaRPr>
          </a:p>
          <a:p>
            <a:r>
              <a:rPr lang="uk-UA" dirty="0" smtClean="0">
                <a:solidFill>
                  <a:schemeClr val="bg1"/>
                </a:solidFill>
              </a:rPr>
              <a:t>кожна в терміні 10-11 </a:t>
            </a:r>
            <a:r>
              <a:rPr lang="uk-UA" dirty="0" err="1" smtClean="0">
                <a:solidFill>
                  <a:schemeClr val="bg1"/>
                </a:solidFill>
              </a:rPr>
              <a:t>тиж</a:t>
            </a:r>
            <a:r>
              <a:rPr lang="uk-UA" dirty="0" smtClean="0">
                <a:solidFill>
                  <a:schemeClr val="bg1"/>
                </a:solidFill>
              </a:rPr>
              <a:t>. повинна пройти медико-генетичне консультування;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які мають вроджену або спадкову патологію;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які мають професійну шкідливість або шкідливу звичку;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які знаходяться в групі ризику за віком;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які в першому триместрі вагітності приймали лікарські препарати або мали інфекційні захворювання;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які мають УЗД-маркери хромосомної патології, або підозру чи наявність вродженої вади у плода.</a:t>
            </a: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0843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25" y="0"/>
            <a:ext cx="8229600" cy="1143000"/>
          </a:xfrm>
        </p:spPr>
        <p:txBody>
          <a:bodyPr/>
          <a:lstStyle/>
          <a:p>
            <a:pPr algn="ctr"/>
            <a:r>
              <a:rPr lang="uk-UA" sz="4000" dirty="0" smtClean="0">
                <a:solidFill>
                  <a:schemeClr val="accent6"/>
                </a:solidFill>
              </a:rPr>
              <a:t>Класифікація спадкових хвороб</a:t>
            </a:r>
            <a:endParaRPr lang="uk-UA" sz="4000" dirty="0">
              <a:solidFill>
                <a:schemeClr val="accent6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052736"/>
            <a:ext cx="828092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chemeClr val="bg1"/>
                </a:solidFill>
              </a:rPr>
              <a:t>Однією з найважливіших загроз для здоров’я людини є генетичні захворювання. </a:t>
            </a:r>
          </a:p>
          <a:p>
            <a:pPr algn="ctr"/>
            <a:r>
              <a:rPr lang="uk-UA" dirty="0">
                <a:solidFill>
                  <a:schemeClr val="accent6"/>
                </a:solidFill>
              </a:rPr>
              <a:t>Генетичне захворювання – це розлад, спричинений генетичними факторами, і особливо аномаліями в генетичному матеріалі людини (геному). </a:t>
            </a:r>
          </a:p>
          <a:p>
            <a:r>
              <a:rPr lang="uk-UA" sz="1600" dirty="0">
                <a:solidFill>
                  <a:schemeClr val="bg1"/>
                </a:solidFill>
              </a:rPr>
              <a:t>Типи (людських) генетичних захворювань: </a:t>
            </a:r>
          </a:p>
          <a:p>
            <a:r>
              <a:rPr lang="uk-UA" sz="1600" dirty="0">
                <a:solidFill>
                  <a:schemeClr val="bg1"/>
                </a:solidFill>
              </a:rPr>
              <a:t>1) </a:t>
            </a:r>
            <a:r>
              <a:rPr lang="uk-UA" sz="1600" b="1" dirty="0">
                <a:solidFill>
                  <a:schemeClr val="accent6"/>
                </a:solidFill>
              </a:rPr>
              <a:t>генні/</a:t>
            </a:r>
            <a:r>
              <a:rPr lang="uk-UA" sz="1600" b="1" dirty="0" err="1">
                <a:solidFill>
                  <a:schemeClr val="accent6"/>
                </a:solidFill>
              </a:rPr>
              <a:t>моногенні</a:t>
            </a:r>
            <a:r>
              <a:rPr lang="uk-UA" sz="1600" dirty="0">
                <a:solidFill>
                  <a:schemeClr val="bg1"/>
                </a:solidFill>
              </a:rPr>
              <a:t> генетичні хвороби. </a:t>
            </a:r>
          </a:p>
          <a:p>
            <a:r>
              <a:rPr lang="uk-UA" sz="1600" dirty="0">
                <a:solidFill>
                  <a:schemeClr val="bg1"/>
                </a:solidFill>
              </a:rPr>
              <a:t>Відправною точкою в цій категорії є мутація/зміна одного гена. Деякі з них – </a:t>
            </a:r>
            <a:r>
              <a:rPr lang="uk-UA" sz="1600" dirty="0" err="1">
                <a:solidFill>
                  <a:schemeClr val="bg1"/>
                </a:solidFill>
              </a:rPr>
              <a:t>серпоподібно-</a:t>
            </a:r>
            <a:r>
              <a:rPr lang="uk-UA" sz="1600" dirty="0">
                <a:solidFill>
                  <a:schemeClr val="bg1"/>
                </a:solidFill>
              </a:rPr>
              <a:t> </a:t>
            </a:r>
            <a:r>
              <a:rPr lang="uk-UA" sz="1600" dirty="0" smtClean="0">
                <a:solidFill>
                  <a:schemeClr val="bg1"/>
                </a:solidFill>
              </a:rPr>
              <a:t>клітинна </a:t>
            </a:r>
            <a:r>
              <a:rPr lang="uk-UA" sz="1600" dirty="0">
                <a:solidFill>
                  <a:schemeClr val="bg1"/>
                </a:solidFill>
              </a:rPr>
              <a:t>анемія, </a:t>
            </a:r>
            <a:r>
              <a:rPr lang="uk-UA" sz="1600" dirty="0" err="1">
                <a:solidFill>
                  <a:schemeClr val="bg1"/>
                </a:solidFill>
              </a:rPr>
              <a:t>муковісцидоз</a:t>
            </a:r>
            <a:r>
              <a:rPr lang="uk-UA" sz="1600" dirty="0">
                <a:solidFill>
                  <a:schemeClr val="bg1"/>
                </a:solidFill>
              </a:rPr>
              <a:t>, синдром </a:t>
            </a:r>
            <a:r>
              <a:rPr lang="uk-UA" sz="1600" dirty="0" err="1">
                <a:solidFill>
                  <a:schemeClr val="bg1"/>
                </a:solidFill>
              </a:rPr>
              <a:t>Айкарді</a:t>
            </a:r>
            <a:r>
              <a:rPr lang="uk-UA" sz="1600" dirty="0">
                <a:solidFill>
                  <a:schemeClr val="bg1"/>
                </a:solidFill>
              </a:rPr>
              <a:t>, хвороба </a:t>
            </a:r>
            <a:r>
              <a:rPr lang="uk-UA" sz="1600" dirty="0" err="1">
                <a:solidFill>
                  <a:schemeClr val="bg1"/>
                </a:solidFill>
              </a:rPr>
              <a:t>Хантінгтона</a:t>
            </a:r>
            <a:r>
              <a:rPr lang="uk-UA" sz="1600" dirty="0">
                <a:solidFill>
                  <a:schemeClr val="bg1"/>
                </a:solidFill>
              </a:rPr>
              <a:t>; </a:t>
            </a:r>
          </a:p>
          <a:p>
            <a:r>
              <a:rPr lang="uk-UA" sz="1600" dirty="0">
                <a:solidFill>
                  <a:schemeClr val="bg1"/>
                </a:solidFill>
              </a:rPr>
              <a:t>2) </a:t>
            </a:r>
            <a:r>
              <a:rPr lang="uk-UA" sz="1600" b="1" dirty="0">
                <a:solidFill>
                  <a:schemeClr val="accent6"/>
                </a:solidFill>
              </a:rPr>
              <a:t>багатофакторні/полігенні</a:t>
            </a:r>
            <a:r>
              <a:rPr lang="uk-UA" sz="1600" b="1" dirty="0">
                <a:solidFill>
                  <a:schemeClr val="bg1"/>
                </a:solidFill>
              </a:rPr>
              <a:t> </a:t>
            </a:r>
            <a:r>
              <a:rPr lang="uk-UA" sz="1600" dirty="0">
                <a:solidFill>
                  <a:schemeClr val="bg1"/>
                </a:solidFill>
              </a:rPr>
              <a:t>генетичні хвороби. </a:t>
            </a:r>
          </a:p>
          <a:p>
            <a:r>
              <a:rPr lang="uk-UA" sz="1600" dirty="0">
                <a:solidFill>
                  <a:schemeClr val="bg1"/>
                </a:solidFill>
              </a:rPr>
              <a:t>Другий тип генетичних захворювань людини обумовлений мутаціями в декількох генах. Багато відомих хронічних захворювань – багатофакторні генетичні захворювання, такі як хвороба Альцгеймера, діабет, ожиріння та артрит. Крім того, багато типів раку спричинені </a:t>
            </a:r>
            <a:r>
              <a:rPr lang="uk-UA" sz="1600" dirty="0" err="1">
                <a:solidFill>
                  <a:schemeClr val="bg1"/>
                </a:solidFill>
              </a:rPr>
              <a:t>мультифакторіальними</a:t>
            </a:r>
            <a:r>
              <a:rPr lang="uk-UA" sz="1600" dirty="0">
                <a:solidFill>
                  <a:schemeClr val="bg1"/>
                </a:solidFill>
              </a:rPr>
              <a:t> мутаціями; </a:t>
            </a:r>
          </a:p>
          <a:p>
            <a:r>
              <a:rPr lang="uk-UA" sz="1600" dirty="0">
                <a:solidFill>
                  <a:schemeClr val="bg1"/>
                </a:solidFill>
              </a:rPr>
              <a:t>3) </a:t>
            </a:r>
            <a:r>
              <a:rPr lang="uk-UA" sz="1600" b="1" dirty="0">
                <a:solidFill>
                  <a:schemeClr val="accent6"/>
                </a:solidFill>
              </a:rPr>
              <a:t>хромосомні генетичні </a:t>
            </a:r>
            <a:r>
              <a:rPr lang="uk-UA" sz="1600" dirty="0">
                <a:solidFill>
                  <a:schemeClr val="bg1"/>
                </a:solidFill>
              </a:rPr>
              <a:t>хвороби. </a:t>
            </a:r>
          </a:p>
          <a:p>
            <a:r>
              <a:rPr lang="uk-UA" sz="1600" dirty="0" smtClean="0">
                <a:solidFill>
                  <a:schemeClr val="bg1"/>
                </a:solidFill>
              </a:rPr>
              <a:t>Цей </a:t>
            </a:r>
            <a:r>
              <a:rPr lang="uk-UA" sz="1600" dirty="0">
                <a:solidFill>
                  <a:schemeClr val="bg1"/>
                </a:solidFill>
              </a:rPr>
              <a:t>тип розладів, начебто, набагато простіше спостерігати, оскільки вони, іноді, виявляються шляхом огляду мікроскопом. Хромосомні захворювання також можуть бути викликані сегментами та з’єднаннями частин хромосом; </a:t>
            </a:r>
          </a:p>
          <a:p>
            <a:r>
              <a:rPr lang="uk-UA" sz="1600" dirty="0">
                <a:solidFill>
                  <a:schemeClr val="bg1"/>
                </a:solidFill>
              </a:rPr>
              <a:t>4) </a:t>
            </a:r>
            <a:r>
              <a:rPr lang="uk-UA" sz="1600" b="1" dirty="0" err="1">
                <a:solidFill>
                  <a:schemeClr val="accent6"/>
                </a:solidFill>
              </a:rPr>
              <a:t>мітохондріальні</a:t>
            </a:r>
            <a:r>
              <a:rPr lang="uk-UA" sz="1600" b="1" dirty="0">
                <a:solidFill>
                  <a:schemeClr val="accent6"/>
                </a:solidFill>
              </a:rPr>
              <a:t> генетичні </a:t>
            </a:r>
            <a:r>
              <a:rPr lang="uk-UA" sz="1600" dirty="0">
                <a:solidFill>
                  <a:schemeClr val="bg1"/>
                </a:solidFill>
              </a:rPr>
              <a:t>хвороби. </a:t>
            </a:r>
          </a:p>
          <a:p>
            <a:r>
              <a:rPr lang="uk-UA" sz="1600" dirty="0" err="1">
                <a:solidFill>
                  <a:schemeClr val="bg1"/>
                </a:solidFill>
              </a:rPr>
              <a:t>Мітохондріальна</a:t>
            </a:r>
            <a:r>
              <a:rPr lang="uk-UA" sz="1600" dirty="0">
                <a:solidFill>
                  <a:schemeClr val="bg1"/>
                </a:solidFill>
              </a:rPr>
              <a:t> ДНК – це молекула ДНК, виявлена в мітохондріях (поза ядром) – необхідна органела для клітинного дихання. Мутації в </a:t>
            </a:r>
            <a:r>
              <a:rPr lang="uk-UA" sz="1600" dirty="0" err="1">
                <a:solidFill>
                  <a:schemeClr val="bg1"/>
                </a:solidFill>
              </a:rPr>
              <a:t>мітохондріальній</a:t>
            </a:r>
            <a:r>
              <a:rPr lang="uk-UA" sz="1600" dirty="0">
                <a:solidFill>
                  <a:schemeClr val="bg1"/>
                </a:solidFill>
              </a:rPr>
              <a:t> ДНК можуть також спричиняти небажані відхилення. </a:t>
            </a:r>
          </a:p>
        </p:txBody>
      </p:sp>
    </p:spTree>
    <p:extLst>
      <p:ext uri="{BB962C8B-B14F-4D97-AF65-F5344CB8AC3E}">
        <p14:creationId xmlns:p14="http://schemas.microsoft.com/office/powerpoint/2010/main" val="9984545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b="1" i="1" dirty="0">
                <a:solidFill>
                  <a:schemeClr val="accent6"/>
                </a:solidFill>
                <a:latin typeface="+mj-lt"/>
              </a:rPr>
              <a:t>Фізіологічні основи уроджених вад </a:t>
            </a:r>
            <a:r>
              <a:rPr lang="uk-UA" sz="3200" dirty="0">
                <a:solidFill>
                  <a:schemeClr val="accent6"/>
                </a:solidFill>
                <a:latin typeface="+mj-lt"/>
              </a:rPr>
              <a:t/>
            </a:r>
            <a:br>
              <a:rPr lang="uk-UA" sz="3200" dirty="0">
                <a:solidFill>
                  <a:schemeClr val="accent6"/>
                </a:solidFill>
                <a:latin typeface="+mj-lt"/>
              </a:rPr>
            </a:br>
            <a:endParaRPr lang="uk-UA" sz="3200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196752"/>
            <a:ext cx="77048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>
                <a:solidFill>
                  <a:schemeClr val="bg1"/>
                </a:solidFill>
              </a:rPr>
              <a:t>Розвиток уроджених вад значною мірою залежить від </a:t>
            </a:r>
            <a:r>
              <a:rPr lang="uk-UA" dirty="0" err="1">
                <a:solidFill>
                  <a:schemeClr val="bg1"/>
                </a:solidFill>
              </a:rPr>
              <a:t>гестаційного</a:t>
            </a:r>
            <a:r>
              <a:rPr lang="uk-UA" dirty="0">
                <a:solidFill>
                  <a:schemeClr val="bg1"/>
                </a:solidFill>
              </a:rPr>
              <a:t> віку, природи </a:t>
            </a:r>
            <a:r>
              <a:rPr lang="uk-UA" dirty="0" err="1">
                <a:solidFill>
                  <a:schemeClr val="bg1"/>
                </a:solidFill>
              </a:rPr>
              <a:t>тератогенів</a:t>
            </a:r>
            <a:r>
              <a:rPr lang="uk-UA" dirty="0">
                <a:solidFill>
                  <a:schemeClr val="bg1"/>
                </a:solidFill>
              </a:rPr>
              <a:t>, інтенсивності й тривалості опромінення. </a:t>
            </a:r>
            <a:endParaRPr lang="uk-UA" dirty="0" smtClean="0">
              <a:solidFill>
                <a:schemeClr val="bg1"/>
              </a:solidFill>
            </a:endParaRPr>
          </a:p>
          <a:p>
            <a:pPr algn="just"/>
            <a:endParaRPr lang="uk-UA" dirty="0">
              <a:solidFill>
                <a:schemeClr val="bg1"/>
              </a:solidFill>
            </a:endParaRPr>
          </a:p>
          <a:p>
            <a:pPr algn="just"/>
            <a:r>
              <a:rPr lang="uk-UA" dirty="0" smtClean="0">
                <a:solidFill>
                  <a:schemeClr val="bg1"/>
                </a:solidFill>
              </a:rPr>
              <a:t>Наприклад</a:t>
            </a:r>
            <a:r>
              <a:rPr lang="uk-UA" dirty="0">
                <a:solidFill>
                  <a:schemeClr val="bg1"/>
                </a:solidFill>
              </a:rPr>
              <a:t>, серцево-судинна система проходить довгу та складну фазу розвитку, що, ймовірно, пояснює, чому ця система органів має найбільшу частоту уроджених дефектів. Зазвичай ранні випадки (менше ніж 8 </a:t>
            </a:r>
            <a:r>
              <a:rPr lang="uk-UA" dirty="0" err="1">
                <a:solidFill>
                  <a:schemeClr val="bg1"/>
                </a:solidFill>
              </a:rPr>
              <a:t>тиж</a:t>
            </a:r>
            <a:r>
              <a:rPr lang="uk-UA" dirty="0">
                <a:solidFill>
                  <a:schemeClr val="bg1"/>
                </a:solidFill>
              </a:rPr>
              <a:t>. </a:t>
            </a:r>
            <a:r>
              <a:rPr lang="uk-UA" dirty="0" err="1">
                <a:solidFill>
                  <a:schemeClr val="bg1"/>
                </a:solidFill>
              </a:rPr>
              <a:t>гестації</a:t>
            </a:r>
            <a:r>
              <a:rPr lang="uk-UA" dirty="0">
                <a:solidFill>
                  <a:schemeClr val="bg1"/>
                </a:solidFill>
              </a:rPr>
              <a:t>) призводять до спонтанних викиднів, тоді як у більш пізній період вагітності (зазвичай після органогенезу або приблизно 14–16 тижнів вагітності) має менший вплив. Однак існують численні винятки з цих основних </a:t>
            </a:r>
            <a:r>
              <a:rPr lang="uk-UA" dirty="0" smtClean="0">
                <a:solidFill>
                  <a:schemeClr val="bg1"/>
                </a:solidFill>
              </a:rPr>
              <a:t>правил.</a:t>
            </a: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554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600" b="1" dirty="0" smtClean="0">
                <a:solidFill>
                  <a:schemeClr val="accent6"/>
                </a:solidFill>
              </a:rPr>
              <a:t/>
            </a:r>
            <a:br>
              <a:rPr lang="uk-UA" sz="3600" b="1" dirty="0" smtClean="0">
                <a:solidFill>
                  <a:schemeClr val="accent6"/>
                </a:solidFill>
              </a:rPr>
            </a:br>
            <a:r>
              <a:rPr lang="uk-UA" sz="3600" b="1" dirty="0" smtClean="0">
                <a:solidFill>
                  <a:schemeClr val="accent6"/>
                </a:solidFill>
              </a:rPr>
              <a:t>Патофізіологічні механізми розвитку плода</a:t>
            </a:r>
            <a:br>
              <a:rPr lang="uk-UA" sz="3600" b="1" dirty="0" smtClean="0">
                <a:solidFill>
                  <a:schemeClr val="accent6"/>
                </a:solidFill>
              </a:rPr>
            </a:br>
            <a:r>
              <a:rPr lang="uk-UA" sz="3600" b="1" dirty="0" smtClean="0">
                <a:solidFill>
                  <a:schemeClr val="accent6"/>
                </a:solidFill>
              </a:rPr>
              <a:t/>
            </a:r>
            <a:br>
              <a:rPr lang="uk-UA" sz="3600" b="1" dirty="0" smtClean="0">
                <a:solidFill>
                  <a:schemeClr val="accent6"/>
                </a:solidFill>
              </a:rPr>
            </a:br>
            <a:r>
              <a:rPr lang="uk-UA" sz="2400" dirty="0" err="1" smtClean="0">
                <a:solidFill>
                  <a:schemeClr val="bg1"/>
                </a:solidFill>
              </a:rPr>
              <a:t>мальформація</a:t>
            </a:r>
            <a:r>
              <a:rPr lang="uk-UA" sz="2400" dirty="0" smtClean="0">
                <a:solidFill>
                  <a:schemeClr val="bg1"/>
                </a:solidFill>
              </a:rPr>
              <a:t>, розрив, деформація, порушення або </a:t>
            </a:r>
            <a:r>
              <a:rPr lang="uk-UA" sz="2400" dirty="0" err="1" smtClean="0">
                <a:solidFill>
                  <a:schemeClr val="bg1"/>
                </a:solidFill>
              </a:rPr>
              <a:t>дисплазія</a:t>
            </a:r>
            <a:r>
              <a:rPr lang="uk-UA" sz="2400" dirty="0" smtClean="0">
                <a:solidFill>
                  <a:schemeClr val="bg1"/>
                </a:solidFill>
              </a:rPr>
              <a:t> </a:t>
            </a:r>
            <a:endParaRPr lang="uk-UA" sz="24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2276872"/>
            <a:ext cx="38164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err="1">
                <a:solidFill>
                  <a:schemeClr val="bg1"/>
                </a:solidFill>
              </a:rPr>
              <a:t>Мальформація</a:t>
            </a:r>
            <a:r>
              <a:rPr lang="uk-UA" b="1" dirty="0">
                <a:solidFill>
                  <a:schemeClr val="bg1"/>
                </a:solidFill>
              </a:rPr>
              <a:t> </a:t>
            </a:r>
          </a:p>
          <a:p>
            <a:r>
              <a:rPr lang="uk-UA" dirty="0" err="1"/>
              <a:t>Мальформація</a:t>
            </a:r>
            <a:r>
              <a:rPr lang="uk-UA" dirty="0"/>
              <a:t> є основним дефектом структури, що виникає в разі розвитку органа чи тканини. Більшість вад розвитку виникають через 8 тижнів вагітності. Ізольовані вади розвитку, такі як розщеплення губи та піднебіння, уроджена хвороба серця або </a:t>
            </a:r>
            <a:r>
              <a:rPr lang="uk-UA" dirty="0" err="1"/>
              <a:t>пілоростеноз</a:t>
            </a:r>
            <a:r>
              <a:rPr lang="uk-UA" dirty="0"/>
              <a:t>, можуть виникати в інших випадках у дітей.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194332"/>
            <a:ext cx="2552700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210595"/>
            <a:ext cx="2095500" cy="218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7632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0" y="0"/>
            <a:ext cx="9144000" cy="2895480"/>
          </a:xfrm>
          <a:custGeom>
            <a:avLst/>
            <a:gdLst/>
            <a:ahLst/>
            <a:cxnLst/>
            <a:rect l="0" t="0" r="r" b="b"/>
            <a:pathLst>
              <a:path w="25402" h="8045">
                <a:moveTo>
                  <a:pt x="0" y="0"/>
                </a:moveTo>
                <a:lnTo>
                  <a:pt x="8731" y="0"/>
                </a:lnTo>
                <a:lnTo>
                  <a:pt x="8732" y="0"/>
                </a:lnTo>
                <a:cubicBezTo>
                  <a:pt x="8871" y="0"/>
                  <a:pt x="9008" y="12"/>
                  <a:pt x="9128" y="34"/>
                </a:cubicBezTo>
                <a:cubicBezTo>
                  <a:pt x="9249" y="56"/>
                  <a:pt x="9349" y="87"/>
                  <a:pt x="9419" y="126"/>
                </a:cubicBezTo>
                <a:cubicBezTo>
                  <a:pt x="9489" y="164"/>
                  <a:pt x="9525" y="207"/>
                  <a:pt x="9525" y="251"/>
                </a:cubicBezTo>
                <a:lnTo>
                  <a:pt x="9525" y="251"/>
                </a:lnTo>
                <a:lnTo>
                  <a:pt x="9525" y="1005"/>
                </a:lnTo>
                <a:lnTo>
                  <a:pt x="15875" y="1005"/>
                </a:lnTo>
                <a:lnTo>
                  <a:pt x="15875" y="251"/>
                </a:lnTo>
                <a:lnTo>
                  <a:pt x="15876" y="251"/>
                </a:lnTo>
                <a:cubicBezTo>
                  <a:pt x="15876" y="207"/>
                  <a:pt x="15912" y="164"/>
                  <a:pt x="15982" y="126"/>
                </a:cubicBezTo>
                <a:cubicBezTo>
                  <a:pt x="16052" y="87"/>
                  <a:pt x="16152" y="56"/>
                  <a:pt x="16273" y="34"/>
                </a:cubicBezTo>
                <a:cubicBezTo>
                  <a:pt x="16393" y="12"/>
                  <a:pt x="16530" y="0"/>
                  <a:pt x="16669" y="0"/>
                </a:cubicBezTo>
                <a:lnTo>
                  <a:pt x="25401" y="0"/>
                </a:lnTo>
                <a:lnTo>
                  <a:pt x="22225" y="3519"/>
                </a:lnTo>
                <a:lnTo>
                  <a:pt x="25401" y="7038"/>
                </a:lnTo>
                <a:lnTo>
                  <a:pt x="19050" y="7038"/>
                </a:lnTo>
                <a:lnTo>
                  <a:pt x="19050" y="7792"/>
                </a:lnTo>
                <a:lnTo>
                  <a:pt x="19051" y="7793"/>
                </a:lnTo>
                <a:cubicBezTo>
                  <a:pt x="19051" y="7837"/>
                  <a:pt x="19014" y="7880"/>
                  <a:pt x="18944" y="7918"/>
                </a:cubicBezTo>
                <a:cubicBezTo>
                  <a:pt x="18875" y="7957"/>
                  <a:pt x="18775" y="7988"/>
                  <a:pt x="18654" y="8010"/>
                </a:cubicBezTo>
                <a:cubicBezTo>
                  <a:pt x="18533" y="8032"/>
                  <a:pt x="18396" y="8044"/>
                  <a:pt x="18257" y="8044"/>
                </a:cubicBezTo>
                <a:lnTo>
                  <a:pt x="7144" y="8044"/>
                </a:lnTo>
                <a:lnTo>
                  <a:pt x="7144" y="8044"/>
                </a:lnTo>
                <a:cubicBezTo>
                  <a:pt x="7005" y="8044"/>
                  <a:pt x="6868" y="8032"/>
                  <a:pt x="6747" y="8010"/>
                </a:cubicBezTo>
                <a:cubicBezTo>
                  <a:pt x="6626" y="7988"/>
                  <a:pt x="6526" y="7957"/>
                  <a:pt x="6457" y="7918"/>
                </a:cubicBezTo>
                <a:cubicBezTo>
                  <a:pt x="6387" y="7880"/>
                  <a:pt x="6350" y="7837"/>
                  <a:pt x="6350" y="7793"/>
                </a:cubicBezTo>
                <a:lnTo>
                  <a:pt x="6350" y="7038"/>
                </a:lnTo>
                <a:lnTo>
                  <a:pt x="0" y="7038"/>
                </a:lnTo>
                <a:lnTo>
                  <a:pt x="3175" y="3519"/>
                </a:lnTo>
                <a:lnTo>
                  <a:pt x="0" y="0"/>
                </a:lnTo>
                <a:moveTo>
                  <a:pt x="9525" y="251"/>
                </a:moveTo>
                <a:lnTo>
                  <a:pt x="9525" y="251"/>
                </a:lnTo>
                <a:cubicBezTo>
                  <a:pt x="9525" y="296"/>
                  <a:pt x="9489" y="339"/>
                  <a:pt x="9419" y="377"/>
                </a:cubicBezTo>
                <a:cubicBezTo>
                  <a:pt x="9349" y="415"/>
                  <a:pt x="9249" y="447"/>
                  <a:pt x="9128" y="469"/>
                </a:cubicBezTo>
                <a:cubicBezTo>
                  <a:pt x="9008" y="491"/>
                  <a:pt x="8871" y="503"/>
                  <a:pt x="8732" y="503"/>
                </a:cubicBezTo>
                <a:lnTo>
                  <a:pt x="7144" y="502"/>
                </a:lnTo>
                <a:lnTo>
                  <a:pt x="7144" y="503"/>
                </a:lnTo>
                <a:cubicBezTo>
                  <a:pt x="7005" y="503"/>
                  <a:pt x="6868" y="514"/>
                  <a:pt x="6747" y="536"/>
                </a:cubicBezTo>
                <a:cubicBezTo>
                  <a:pt x="6626" y="558"/>
                  <a:pt x="6526" y="590"/>
                  <a:pt x="6457" y="628"/>
                </a:cubicBezTo>
                <a:cubicBezTo>
                  <a:pt x="6387" y="667"/>
                  <a:pt x="6350" y="710"/>
                  <a:pt x="6350" y="754"/>
                </a:cubicBezTo>
                <a:lnTo>
                  <a:pt x="6350" y="754"/>
                </a:lnTo>
                <a:cubicBezTo>
                  <a:pt x="6350" y="798"/>
                  <a:pt x="6387" y="842"/>
                  <a:pt x="6457" y="880"/>
                </a:cubicBezTo>
                <a:cubicBezTo>
                  <a:pt x="6526" y="918"/>
                  <a:pt x="6626" y="950"/>
                  <a:pt x="6747" y="972"/>
                </a:cubicBezTo>
                <a:cubicBezTo>
                  <a:pt x="6868" y="994"/>
                  <a:pt x="7005" y="1006"/>
                  <a:pt x="7144" y="1006"/>
                </a:cubicBezTo>
                <a:lnTo>
                  <a:pt x="9525" y="1005"/>
                </a:lnTo>
                <a:moveTo>
                  <a:pt x="15875" y="251"/>
                </a:moveTo>
                <a:lnTo>
                  <a:pt x="15876" y="251"/>
                </a:lnTo>
                <a:cubicBezTo>
                  <a:pt x="15876" y="296"/>
                  <a:pt x="15912" y="339"/>
                  <a:pt x="15982" y="377"/>
                </a:cubicBezTo>
                <a:cubicBezTo>
                  <a:pt x="16052" y="415"/>
                  <a:pt x="16152" y="447"/>
                  <a:pt x="16273" y="469"/>
                </a:cubicBezTo>
                <a:cubicBezTo>
                  <a:pt x="16393" y="491"/>
                  <a:pt x="16530" y="503"/>
                  <a:pt x="16669" y="503"/>
                </a:cubicBezTo>
                <a:lnTo>
                  <a:pt x="18256" y="502"/>
                </a:lnTo>
                <a:lnTo>
                  <a:pt x="18257" y="503"/>
                </a:lnTo>
                <a:cubicBezTo>
                  <a:pt x="18396" y="503"/>
                  <a:pt x="18533" y="514"/>
                  <a:pt x="18654" y="536"/>
                </a:cubicBezTo>
                <a:cubicBezTo>
                  <a:pt x="18775" y="558"/>
                  <a:pt x="18875" y="590"/>
                  <a:pt x="18944" y="628"/>
                </a:cubicBezTo>
                <a:cubicBezTo>
                  <a:pt x="19014" y="667"/>
                  <a:pt x="19051" y="710"/>
                  <a:pt x="19051" y="754"/>
                </a:cubicBezTo>
                <a:lnTo>
                  <a:pt x="19051" y="754"/>
                </a:lnTo>
                <a:lnTo>
                  <a:pt x="19051" y="754"/>
                </a:lnTo>
                <a:cubicBezTo>
                  <a:pt x="19051" y="798"/>
                  <a:pt x="19014" y="842"/>
                  <a:pt x="18944" y="880"/>
                </a:cubicBezTo>
                <a:cubicBezTo>
                  <a:pt x="18875" y="918"/>
                  <a:pt x="18775" y="950"/>
                  <a:pt x="18654" y="972"/>
                </a:cubicBezTo>
                <a:cubicBezTo>
                  <a:pt x="18533" y="994"/>
                  <a:pt x="18396" y="1006"/>
                  <a:pt x="18257" y="1006"/>
                </a:cubicBezTo>
                <a:lnTo>
                  <a:pt x="15875" y="1005"/>
                </a:lnTo>
                <a:moveTo>
                  <a:pt x="6350" y="754"/>
                </a:moveTo>
                <a:lnTo>
                  <a:pt x="6350" y="7038"/>
                </a:lnTo>
                <a:moveTo>
                  <a:pt x="19050" y="754"/>
                </a:moveTo>
                <a:lnTo>
                  <a:pt x="19050" y="7038"/>
                </a:lnTo>
              </a:path>
            </a:pathLst>
          </a:cu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1" i="1" strike="noStrike" spc="-1">
                <a:solidFill>
                  <a:srgbClr val="FFFFFF"/>
                </a:solidFill>
                <a:latin typeface="Arial"/>
              </a:rPr>
              <a:t>Генетика –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1" i="1" strike="noStrike" spc="-1">
                <a:solidFill>
                  <a:srgbClr val="FFFFFF"/>
                </a:solidFill>
                <a:latin typeface="Arial"/>
              </a:rPr>
              <a:t>це наука про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1" i="1" strike="noStrike" spc="-1">
                <a:solidFill>
                  <a:srgbClr val="FFFFFF"/>
                </a:solidFill>
                <a:latin typeface="Arial"/>
              </a:rPr>
              <a:t>спадковості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1" i="1" strike="noStrike" spc="-1">
                <a:solidFill>
                  <a:srgbClr val="FFFFFF"/>
                </a:solidFill>
                <a:latin typeface="Arial"/>
              </a:rPr>
              <a:t>та спадкової мінливості,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1" i="1" strike="noStrike" spc="-1">
                <a:solidFill>
                  <a:srgbClr val="FFFFFF"/>
                </a:solidFill>
                <a:latin typeface="Arial"/>
              </a:rPr>
              <a:t>які є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1" i="1" strike="noStrike" spc="-1">
                <a:solidFill>
                  <a:srgbClr val="FFFFFF"/>
                </a:solidFill>
                <a:latin typeface="Arial"/>
              </a:rPr>
              <a:t>фундаментальними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1" i="1" strike="noStrike" spc="-1">
                <a:solidFill>
                  <a:srgbClr val="FFFFFF"/>
                </a:solidFill>
                <a:latin typeface="Arial"/>
              </a:rPr>
              <a:t>властивостями живого та властиві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1" i="1" strike="noStrike" spc="-1">
                <a:solidFill>
                  <a:srgbClr val="FFFFFF"/>
                </a:solidFill>
                <a:latin typeface="Arial"/>
              </a:rPr>
              <a:t>всім живим організмам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28" name="CustomShape 2"/>
          <p:cNvSpPr/>
          <p:nvPr/>
        </p:nvSpPr>
        <p:spPr>
          <a:xfrm>
            <a:off x="0" y="3657600"/>
            <a:ext cx="4191120" cy="3200400"/>
          </a:xfrm>
          <a:prstGeom prst="wedgeRoundRectCallout">
            <a:avLst>
              <a:gd name="adj1" fmla="val 60115"/>
              <a:gd name="adj2" fmla="val -75050"/>
              <a:gd name="adj3" fmla="val 16667"/>
            </a:avLst>
          </a:pr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i="1" strike="noStrike" spc="-1">
                <a:solidFill>
                  <a:srgbClr val="FFFFFF"/>
                </a:solidFill>
                <a:latin typeface="Arial"/>
              </a:rPr>
              <a:t>Загальна генетика</a:t>
            </a:r>
            <a:endParaRPr lang="en-US" sz="24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1" i="1" strike="noStrike" spc="-1">
                <a:solidFill>
                  <a:srgbClr val="FFFFFF"/>
                </a:solidFill>
                <a:latin typeface="Arial"/>
              </a:rPr>
              <a:t>вивчає принципи організації генетичної інформації, закономірності її функціонування та передачі у процесі розмноження.</a:t>
            </a:r>
            <a:r>
              <a:rPr lang="ru-RU" sz="1800" b="1" i="1" strike="noStrike" spc="-1">
                <a:solidFill>
                  <a:srgbClr val="FFFFFF"/>
                </a:solidFill>
                <a:latin typeface="Times New Roman"/>
              </a:rPr>
              <a:t> 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29" name="CustomShape 3"/>
          <p:cNvSpPr/>
          <p:nvPr/>
        </p:nvSpPr>
        <p:spPr>
          <a:xfrm>
            <a:off x="4724280" y="3581280"/>
            <a:ext cx="4419720" cy="3276720"/>
          </a:xfrm>
          <a:prstGeom prst="wedgeRoundRectCallout">
            <a:avLst>
              <a:gd name="adj1" fmla="val -51185"/>
              <a:gd name="adj2" fmla="val -72189"/>
              <a:gd name="adj3" fmla="val 16667"/>
            </a:avLst>
          </a:pr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i="1" strike="noStrike" spc="-1">
                <a:solidFill>
                  <a:srgbClr val="FFFFFF"/>
                </a:solidFill>
                <a:latin typeface="Arial"/>
              </a:rPr>
              <a:t>Генетика людини</a:t>
            </a:r>
            <a:r>
              <a:rPr lang="ru-RU" sz="1800" b="1" i="1" strike="noStrike" spc="-1">
                <a:solidFill>
                  <a:srgbClr val="FFFFFF"/>
                </a:solidFill>
                <a:latin typeface="Arial"/>
              </a:rPr>
              <a:t>,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1" i="1" strike="noStrike" spc="-1">
                <a:solidFill>
                  <a:srgbClr val="FFFFFF"/>
                </a:solidFill>
                <a:latin typeface="Arial"/>
              </a:rPr>
              <a:t>або</a:t>
            </a:r>
            <a:r>
              <a:rPr lang="ru-RU" sz="2000" b="1" i="1" strike="noStrike" spc="-1">
                <a:solidFill>
                  <a:srgbClr val="FFFFFF"/>
                </a:solidFill>
                <a:latin typeface="Arial"/>
              </a:rPr>
              <a:t>антропогенетика,</a:t>
            </a:r>
            <a:r>
              <a:rPr lang="ru-RU" sz="1800" b="1" i="1" strike="noStrike" spc="-1">
                <a:solidFill>
                  <a:srgbClr val="FFFFFF"/>
                </a:solidFill>
                <a:latin typeface="Arial"/>
              </a:rPr>
              <a:t>вивчає прояви спадковості та мінливості у людини на всіх рівнях її організації та існування: молекулярному, клітинному, організмовому, популяційно-видовому, біогеоценотичному.</a:t>
            </a:r>
            <a:r>
              <a:rPr lang="ru-RU" sz="1800" b="0" strike="noStrike" spc="-1">
                <a:solidFill>
                  <a:srgbClr val="FFFFFF"/>
                </a:solidFill>
                <a:latin typeface="Times New Roman"/>
              </a:rPr>
              <a:t> 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600" b="1" dirty="0" smtClean="0">
                <a:solidFill>
                  <a:schemeClr val="accent6"/>
                </a:solidFill>
              </a:rPr>
              <a:t>Патофізіологічні механізми розвитку плода</a:t>
            </a:r>
            <a:endParaRPr lang="uk-UA" sz="3600" b="1" dirty="0">
              <a:solidFill>
                <a:schemeClr val="accent6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56792"/>
            <a:ext cx="3925887" cy="241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355976" y="1581528"/>
            <a:ext cx="46440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chemeClr val="bg1"/>
                </a:solidFill>
              </a:rPr>
              <a:t>Деформація </a:t>
            </a:r>
          </a:p>
          <a:p>
            <a:r>
              <a:rPr lang="uk-UA" dirty="0"/>
              <a:t>Деформації обумовлені ненормальним внутрішньоутробним формуванням і спричиняють деформацію структурно нормальних частин. Деформації зазвичай включають кістково-м’язову систему і можуть виникати у плодів з основними уродженими нервово-м’язовими проблемами, такими як м’язова атрофія спинного мозку та природжена </a:t>
            </a:r>
            <a:r>
              <a:rPr lang="uk-UA" dirty="0" err="1"/>
              <a:t>міотонічна</a:t>
            </a:r>
            <a:r>
              <a:rPr lang="uk-UA" dirty="0"/>
              <a:t> дистрофія. 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739555"/>
            <a:ext cx="2428875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90406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600" b="1" dirty="0" smtClean="0">
                <a:solidFill>
                  <a:schemeClr val="accent6"/>
                </a:solidFill>
              </a:rPr>
              <a:t>Патофізіологічні механізми розвитку плода</a:t>
            </a:r>
            <a:endParaRPr lang="uk-UA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556792"/>
            <a:ext cx="78488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err="1">
                <a:solidFill>
                  <a:schemeClr val="bg1"/>
                </a:solidFill>
              </a:rPr>
              <a:t>Дисплазія</a:t>
            </a:r>
            <a:r>
              <a:rPr lang="uk-UA" b="1" dirty="0">
                <a:solidFill>
                  <a:schemeClr val="bg1"/>
                </a:solidFill>
              </a:rPr>
              <a:t> </a:t>
            </a:r>
          </a:p>
          <a:p>
            <a:r>
              <a:rPr lang="uk-UA" dirty="0" err="1"/>
              <a:t>Дисплазія</a:t>
            </a:r>
            <a:r>
              <a:rPr lang="uk-UA" dirty="0"/>
              <a:t> означає аномальну клітинну організацію або функцію в межах конкретного органа або типу тканини. Більшість </a:t>
            </a:r>
            <a:r>
              <a:rPr lang="uk-UA" dirty="0" err="1"/>
              <a:t>дисплазій</a:t>
            </a:r>
            <a:r>
              <a:rPr lang="uk-UA" dirty="0"/>
              <a:t> обумовлені дефектами одиночних генів і включають такі стани, як </a:t>
            </a:r>
            <a:r>
              <a:rPr lang="uk-UA" dirty="0" err="1"/>
              <a:t>дисплазія</a:t>
            </a:r>
            <a:r>
              <a:rPr lang="uk-UA" dirty="0"/>
              <a:t> скелета та порушення пам’яті від уроджених помилок метаболізму.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3717032"/>
            <a:ext cx="8280920" cy="2174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51529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836712"/>
            <a:ext cx="792088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Оцінювання немовлят та дітей із вадами розвитку вимагає документального підтвердження детальної історії й фізичного обстеження. Знання батьківського та сімейного анамнезу може бути підказкою про етіологію. Будь-які порушення під час вагітності, включаючи можливий вплив </a:t>
            </a:r>
            <a:r>
              <a:rPr lang="uk-UA" dirty="0" err="1"/>
              <a:t>тератогенів</a:t>
            </a:r>
            <a:r>
              <a:rPr lang="uk-UA" dirty="0"/>
              <a:t>, а також виникнення будь-яких </a:t>
            </a:r>
            <a:r>
              <a:rPr lang="uk-UA" dirty="0" err="1"/>
              <a:t>перинатальних</a:t>
            </a:r>
            <a:r>
              <a:rPr lang="uk-UA" dirty="0"/>
              <a:t> проблем, повинні бути записані</a:t>
            </a:r>
            <a:r>
              <a:rPr lang="uk-UA" dirty="0" smtClean="0"/>
              <a:t>.</a:t>
            </a:r>
          </a:p>
          <a:p>
            <a:pPr algn="just"/>
            <a:r>
              <a:rPr lang="uk-UA" dirty="0" smtClean="0"/>
              <a:t> </a:t>
            </a:r>
            <a:endParaRPr lang="uk-UA" dirty="0"/>
          </a:p>
          <a:p>
            <a:pPr algn="just"/>
            <a:r>
              <a:rPr lang="uk-UA" dirty="0"/>
              <a:t>Дослідження дитини повинно включати пошук як основних, так і другорядних аномалій із документацією наявних аномалій і точних клінічних вимірювань та фотографічних записів, якщо це можливо. Необхідні розслідування можуть включати хромосомний аналіз та молекулярні, біохімічні або радіологічні дослідження. </a:t>
            </a:r>
            <a:endParaRPr lang="uk-UA" dirty="0" smtClean="0"/>
          </a:p>
          <a:p>
            <a:pPr algn="just"/>
            <a:endParaRPr lang="uk-UA" dirty="0"/>
          </a:p>
          <a:p>
            <a:pPr algn="just"/>
            <a:r>
              <a:rPr lang="uk-UA" dirty="0"/>
              <a:t>Приклади </a:t>
            </a:r>
            <a:r>
              <a:rPr lang="uk-UA" dirty="0" err="1"/>
              <a:t>тератогенів</a:t>
            </a:r>
            <a:r>
              <a:rPr lang="uk-UA" dirty="0"/>
              <a:t>: наркотики, алкоголь, </a:t>
            </a:r>
            <a:r>
              <a:rPr lang="uk-UA" dirty="0" err="1"/>
              <a:t>протисудомні</a:t>
            </a:r>
            <a:r>
              <a:rPr lang="uk-UA" dirty="0"/>
              <a:t> препарати (</a:t>
            </a:r>
            <a:r>
              <a:rPr lang="uk-UA" dirty="0" err="1"/>
              <a:t>фенітоїн</a:t>
            </a:r>
            <a:r>
              <a:rPr lang="uk-UA" dirty="0"/>
              <a:t>, </a:t>
            </a:r>
            <a:r>
              <a:rPr lang="uk-UA" dirty="0" err="1"/>
              <a:t>вальпроат</a:t>
            </a:r>
            <a:r>
              <a:rPr lang="uk-UA" dirty="0"/>
              <a:t> натрію, </a:t>
            </a:r>
            <a:r>
              <a:rPr lang="uk-UA" dirty="0" err="1"/>
              <a:t>карбамазепін</a:t>
            </a:r>
            <a:r>
              <a:rPr lang="uk-UA" dirty="0"/>
              <a:t>), антикоагулянти (</a:t>
            </a:r>
            <a:r>
              <a:rPr lang="uk-UA" dirty="0" err="1"/>
              <a:t>варфарин</a:t>
            </a:r>
            <a:r>
              <a:rPr lang="uk-UA" dirty="0"/>
              <a:t>), антибіотики (стрептоміцин, тетрациклін), </a:t>
            </a:r>
            <a:r>
              <a:rPr lang="uk-UA" dirty="0" err="1"/>
              <a:t>антималярійні</a:t>
            </a:r>
            <a:r>
              <a:rPr lang="uk-UA" dirty="0"/>
              <a:t>, протиракові, екологічні хімікати, органічні ртуті, органічні розчинники. </a:t>
            </a:r>
          </a:p>
        </p:txBody>
      </p:sp>
    </p:spTree>
    <p:extLst>
      <p:ext uri="{BB962C8B-B14F-4D97-AF65-F5344CB8AC3E}">
        <p14:creationId xmlns:p14="http://schemas.microsoft.com/office/powerpoint/2010/main" val="2661840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-304920" y="0"/>
            <a:ext cx="9753840" cy="2133720"/>
          </a:xfrm>
          <a:custGeom>
            <a:avLst/>
            <a:gdLst/>
            <a:ahLst/>
            <a:cxnLst/>
            <a:rect l="0" t="0" r="r" b="b"/>
            <a:pathLst>
              <a:path w="27096" h="5929">
                <a:moveTo>
                  <a:pt x="0" y="0"/>
                </a:moveTo>
                <a:lnTo>
                  <a:pt x="9313" y="0"/>
                </a:lnTo>
                <a:lnTo>
                  <a:pt x="9314" y="0"/>
                </a:lnTo>
                <a:cubicBezTo>
                  <a:pt x="9463" y="0"/>
                  <a:pt x="9609" y="18"/>
                  <a:pt x="9737" y="54"/>
                </a:cubicBezTo>
                <a:cubicBezTo>
                  <a:pt x="9866" y="89"/>
                  <a:pt x="9973" y="139"/>
                  <a:pt x="10047" y="200"/>
                </a:cubicBezTo>
                <a:cubicBezTo>
                  <a:pt x="10122" y="261"/>
                  <a:pt x="10161" y="330"/>
                  <a:pt x="10161" y="400"/>
                </a:cubicBezTo>
                <a:lnTo>
                  <a:pt x="10161" y="400"/>
                </a:lnTo>
                <a:lnTo>
                  <a:pt x="10160" y="1601"/>
                </a:lnTo>
                <a:lnTo>
                  <a:pt x="16934" y="1601"/>
                </a:lnTo>
                <a:lnTo>
                  <a:pt x="16934" y="400"/>
                </a:lnTo>
                <a:lnTo>
                  <a:pt x="16934" y="400"/>
                </a:lnTo>
                <a:cubicBezTo>
                  <a:pt x="16934" y="330"/>
                  <a:pt x="16973" y="261"/>
                  <a:pt x="17048" y="200"/>
                </a:cubicBezTo>
                <a:cubicBezTo>
                  <a:pt x="17122" y="139"/>
                  <a:pt x="17229" y="89"/>
                  <a:pt x="17358" y="54"/>
                </a:cubicBezTo>
                <a:cubicBezTo>
                  <a:pt x="17486" y="18"/>
                  <a:pt x="17632" y="0"/>
                  <a:pt x="17781" y="0"/>
                </a:cubicBezTo>
                <a:lnTo>
                  <a:pt x="27095" y="0"/>
                </a:lnTo>
                <a:lnTo>
                  <a:pt x="23708" y="2163"/>
                </a:lnTo>
                <a:lnTo>
                  <a:pt x="27095" y="4326"/>
                </a:lnTo>
                <a:lnTo>
                  <a:pt x="20321" y="4326"/>
                </a:lnTo>
                <a:lnTo>
                  <a:pt x="20321" y="5527"/>
                </a:lnTo>
                <a:lnTo>
                  <a:pt x="20321" y="5528"/>
                </a:lnTo>
                <a:cubicBezTo>
                  <a:pt x="20321" y="5598"/>
                  <a:pt x="20282" y="5667"/>
                  <a:pt x="20208" y="5728"/>
                </a:cubicBezTo>
                <a:cubicBezTo>
                  <a:pt x="20133" y="5789"/>
                  <a:pt x="20027" y="5839"/>
                  <a:pt x="19898" y="5874"/>
                </a:cubicBezTo>
                <a:cubicBezTo>
                  <a:pt x="19769" y="5910"/>
                  <a:pt x="19623" y="5928"/>
                  <a:pt x="19475" y="5928"/>
                </a:cubicBezTo>
                <a:lnTo>
                  <a:pt x="7620" y="5928"/>
                </a:lnTo>
                <a:lnTo>
                  <a:pt x="7620" y="5928"/>
                </a:lnTo>
                <a:cubicBezTo>
                  <a:pt x="7472" y="5928"/>
                  <a:pt x="7326" y="5910"/>
                  <a:pt x="7197" y="5874"/>
                </a:cubicBezTo>
                <a:cubicBezTo>
                  <a:pt x="7068" y="5839"/>
                  <a:pt x="6962" y="5789"/>
                  <a:pt x="6887" y="5728"/>
                </a:cubicBezTo>
                <a:cubicBezTo>
                  <a:pt x="6813" y="5667"/>
                  <a:pt x="6774" y="5598"/>
                  <a:pt x="6774" y="5528"/>
                </a:cubicBezTo>
                <a:lnTo>
                  <a:pt x="6773" y="4326"/>
                </a:lnTo>
                <a:lnTo>
                  <a:pt x="0" y="4326"/>
                </a:lnTo>
                <a:lnTo>
                  <a:pt x="3386" y="2163"/>
                </a:lnTo>
                <a:lnTo>
                  <a:pt x="0" y="0"/>
                </a:lnTo>
                <a:moveTo>
                  <a:pt x="10160" y="400"/>
                </a:moveTo>
                <a:lnTo>
                  <a:pt x="10161" y="400"/>
                </a:lnTo>
                <a:cubicBezTo>
                  <a:pt x="10161" y="471"/>
                  <a:pt x="10122" y="540"/>
                  <a:pt x="10047" y="600"/>
                </a:cubicBezTo>
                <a:cubicBezTo>
                  <a:pt x="9973" y="661"/>
                  <a:pt x="9866" y="712"/>
                  <a:pt x="9737" y="747"/>
                </a:cubicBezTo>
                <a:cubicBezTo>
                  <a:pt x="9609" y="782"/>
                  <a:pt x="9463" y="801"/>
                  <a:pt x="9314" y="801"/>
                </a:cubicBezTo>
                <a:lnTo>
                  <a:pt x="7620" y="800"/>
                </a:lnTo>
                <a:lnTo>
                  <a:pt x="7620" y="801"/>
                </a:lnTo>
                <a:cubicBezTo>
                  <a:pt x="7472" y="801"/>
                  <a:pt x="7326" y="819"/>
                  <a:pt x="7197" y="854"/>
                </a:cubicBezTo>
                <a:cubicBezTo>
                  <a:pt x="7068" y="889"/>
                  <a:pt x="6962" y="940"/>
                  <a:pt x="6887" y="1001"/>
                </a:cubicBezTo>
                <a:cubicBezTo>
                  <a:pt x="6813" y="1062"/>
                  <a:pt x="6774" y="1131"/>
                  <a:pt x="6774" y="1201"/>
                </a:cubicBezTo>
                <a:lnTo>
                  <a:pt x="6774" y="1201"/>
                </a:lnTo>
                <a:cubicBezTo>
                  <a:pt x="6774" y="1271"/>
                  <a:pt x="6813" y="1340"/>
                  <a:pt x="6887" y="1401"/>
                </a:cubicBezTo>
                <a:cubicBezTo>
                  <a:pt x="6962" y="1462"/>
                  <a:pt x="7068" y="1512"/>
                  <a:pt x="7197" y="1547"/>
                </a:cubicBezTo>
                <a:cubicBezTo>
                  <a:pt x="7326" y="1583"/>
                  <a:pt x="7472" y="1601"/>
                  <a:pt x="7620" y="1601"/>
                </a:cubicBezTo>
                <a:lnTo>
                  <a:pt x="10160" y="1601"/>
                </a:lnTo>
                <a:moveTo>
                  <a:pt x="16934" y="400"/>
                </a:moveTo>
                <a:lnTo>
                  <a:pt x="16934" y="400"/>
                </a:lnTo>
                <a:cubicBezTo>
                  <a:pt x="16934" y="471"/>
                  <a:pt x="16973" y="540"/>
                  <a:pt x="17048" y="600"/>
                </a:cubicBezTo>
                <a:cubicBezTo>
                  <a:pt x="17122" y="661"/>
                  <a:pt x="17229" y="712"/>
                  <a:pt x="17358" y="747"/>
                </a:cubicBezTo>
                <a:cubicBezTo>
                  <a:pt x="17486" y="782"/>
                  <a:pt x="17632" y="801"/>
                  <a:pt x="17781" y="801"/>
                </a:cubicBezTo>
                <a:lnTo>
                  <a:pt x="19474" y="800"/>
                </a:lnTo>
                <a:lnTo>
                  <a:pt x="19475" y="801"/>
                </a:lnTo>
                <a:cubicBezTo>
                  <a:pt x="19623" y="801"/>
                  <a:pt x="19769" y="819"/>
                  <a:pt x="19898" y="854"/>
                </a:cubicBezTo>
                <a:cubicBezTo>
                  <a:pt x="20027" y="889"/>
                  <a:pt x="20133" y="940"/>
                  <a:pt x="20208" y="1001"/>
                </a:cubicBezTo>
                <a:cubicBezTo>
                  <a:pt x="20282" y="1062"/>
                  <a:pt x="20321" y="1131"/>
                  <a:pt x="20321" y="1201"/>
                </a:cubicBezTo>
                <a:lnTo>
                  <a:pt x="20321" y="1201"/>
                </a:lnTo>
                <a:lnTo>
                  <a:pt x="20321" y="1201"/>
                </a:lnTo>
                <a:cubicBezTo>
                  <a:pt x="20321" y="1271"/>
                  <a:pt x="20282" y="1340"/>
                  <a:pt x="20208" y="1401"/>
                </a:cubicBezTo>
                <a:cubicBezTo>
                  <a:pt x="20133" y="1462"/>
                  <a:pt x="20027" y="1512"/>
                  <a:pt x="19898" y="1547"/>
                </a:cubicBezTo>
                <a:cubicBezTo>
                  <a:pt x="19769" y="1583"/>
                  <a:pt x="19623" y="1601"/>
                  <a:pt x="19475" y="1601"/>
                </a:cubicBezTo>
                <a:lnTo>
                  <a:pt x="16934" y="1601"/>
                </a:lnTo>
                <a:moveTo>
                  <a:pt x="6773" y="1200"/>
                </a:moveTo>
                <a:lnTo>
                  <a:pt x="6773" y="4326"/>
                </a:lnTo>
                <a:moveTo>
                  <a:pt x="20321" y="1200"/>
                </a:moveTo>
                <a:lnTo>
                  <a:pt x="20321" y="4326"/>
                </a:lnTo>
              </a:path>
            </a:pathLst>
          </a:cu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b="1" i="1" strike="noStrike" spc="-1" dirty="0" err="1">
                <a:solidFill>
                  <a:srgbClr val="FFFFFF"/>
                </a:solidFill>
                <a:latin typeface="Arial"/>
              </a:rPr>
              <a:t>Медична</a:t>
            </a:r>
            <a:r>
              <a:rPr lang="ru-RU" b="1" i="1" strike="noStrike" spc="-1" dirty="0">
                <a:solidFill>
                  <a:srgbClr val="FFFFFF"/>
                </a:solidFill>
                <a:latin typeface="Arial"/>
              </a:rPr>
              <a:t> генетика</a:t>
            </a:r>
            <a:r>
              <a:rPr lang="ru-RU" b="0" i="1" strike="noStrike" spc="-1" dirty="0">
                <a:solidFill>
                  <a:srgbClr val="FFFFFF"/>
                </a:solidFill>
                <a:latin typeface="Arial"/>
              </a:rPr>
              <a:t>-</a:t>
            </a:r>
            <a:endParaRPr lang="en-US" b="0" strike="noStrike" spc="-1" dirty="0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b="0" i="1" strike="noStrike" spc="-1" dirty="0" err="1">
                <a:solidFill>
                  <a:srgbClr val="FFFFFF"/>
                </a:solidFill>
                <a:latin typeface="Arial"/>
              </a:rPr>
              <a:t>це</a:t>
            </a:r>
            <a:r>
              <a:rPr lang="ru-RU" b="0" i="1" strike="noStrike" spc="-1" dirty="0">
                <a:solidFill>
                  <a:srgbClr val="FFFFFF"/>
                </a:solidFill>
                <a:latin typeface="Arial"/>
              </a:rPr>
              <a:t> наука, </a:t>
            </a:r>
            <a:r>
              <a:rPr lang="ru-RU" b="0" i="1" strike="noStrike" spc="-1" dirty="0" err="1">
                <a:solidFill>
                  <a:srgbClr val="FFFFFF"/>
                </a:solidFill>
                <a:latin typeface="Arial"/>
              </a:rPr>
              <a:t>що</a:t>
            </a:r>
            <a:r>
              <a:rPr lang="ru-RU" b="0" i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b="0" i="1" strike="noStrike" spc="-1" dirty="0" err="1">
                <a:solidFill>
                  <a:srgbClr val="FFFFFF"/>
                </a:solidFill>
                <a:latin typeface="Arial"/>
              </a:rPr>
              <a:t>вивчає</a:t>
            </a:r>
            <a:r>
              <a:rPr lang="ru-RU" b="0" i="1" strike="noStrike" spc="-1" dirty="0">
                <a:solidFill>
                  <a:srgbClr val="FFFFFF"/>
                </a:solidFill>
                <a:latin typeface="Arial"/>
              </a:rPr>
              <a:t> прояви</a:t>
            </a:r>
            <a:endParaRPr lang="en-US" b="0" strike="noStrike" spc="-1" dirty="0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b="0" i="1" strike="noStrike" spc="-1" dirty="0" err="1">
                <a:solidFill>
                  <a:srgbClr val="FFFFFF"/>
                </a:solidFill>
                <a:latin typeface="Arial"/>
              </a:rPr>
              <a:t>спадковості</a:t>
            </a:r>
            <a:r>
              <a:rPr lang="ru-RU" b="0" i="1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b="0" i="1" strike="noStrike" spc="-1" dirty="0" err="1">
                <a:solidFill>
                  <a:srgbClr val="FFFFFF"/>
                </a:solidFill>
                <a:latin typeface="Arial"/>
              </a:rPr>
              <a:t>мінливості</a:t>
            </a:r>
            <a:endParaRPr lang="en-US" b="0" strike="noStrike" spc="-1" dirty="0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b="0" i="1" strike="noStrike" spc="-1" dirty="0" err="1">
                <a:solidFill>
                  <a:srgbClr val="FFFFFF"/>
                </a:solidFill>
                <a:latin typeface="Arial"/>
              </a:rPr>
              <a:t>людини</a:t>
            </a:r>
            <a:r>
              <a:rPr lang="ru-RU" b="0" i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b="0" i="1" strike="noStrike" spc="-1" dirty="0" err="1">
                <a:solidFill>
                  <a:srgbClr val="FFFFFF"/>
                </a:solidFill>
                <a:latin typeface="Arial"/>
              </a:rPr>
              <a:t>під</a:t>
            </a:r>
            <a:r>
              <a:rPr lang="ru-RU" b="0" i="1" strike="noStrike" spc="-1" dirty="0">
                <a:solidFill>
                  <a:srgbClr val="FFFFFF"/>
                </a:solidFill>
                <a:latin typeface="Arial"/>
              </a:rPr>
              <a:t> кутом </a:t>
            </a:r>
            <a:r>
              <a:rPr lang="ru-RU" b="0" i="1" strike="noStrike" spc="-1" dirty="0" err="1">
                <a:solidFill>
                  <a:srgbClr val="FFFFFF"/>
                </a:solidFill>
                <a:latin typeface="Arial"/>
              </a:rPr>
              <a:t>зору</a:t>
            </a:r>
            <a:r>
              <a:rPr lang="ru-RU" b="0" i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b="0" i="1" strike="noStrike" spc="-1" dirty="0" err="1">
                <a:solidFill>
                  <a:srgbClr val="FFFFFF"/>
                </a:solidFill>
                <a:latin typeface="Arial"/>
              </a:rPr>
              <a:t>патології</a:t>
            </a:r>
            <a:endParaRPr lang="en-US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31" name="CustomShape 2"/>
          <p:cNvSpPr/>
          <p:nvPr/>
        </p:nvSpPr>
        <p:spPr>
          <a:xfrm>
            <a:off x="0" y="2286000"/>
            <a:ext cx="4952880" cy="3886200"/>
          </a:xfrm>
          <a:custGeom>
            <a:avLst/>
            <a:gdLst/>
            <a:ahLst/>
            <a:cxnLst/>
            <a:rect l="0" t="0" r="r" b="b"/>
            <a:pathLst>
              <a:path w="13760" h="10797">
                <a:moveTo>
                  <a:pt x="1799" y="0"/>
                </a:moveTo>
                <a:lnTo>
                  <a:pt x="1799" y="0"/>
                </a:lnTo>
                <a:cubicBezTo>
                  <a:pt x="1483" y="0"/>
                  <a:pt x="1173" y="83"/>
                  <a:pt x="900" y="241"/>
                </a:cubicBezTo>
                <a:cubicBezTo>
                  <a:pt x="626" y="399"/>
                  <a:pt x="399" y="626"/>
                  <a:pt x="241" y="900"/>
                </a:cubicBezTo>
                <a:cubicBezTo>
                  <a:pt x="83" y="1173"/>
                  <a:pt x="0" y="1483"/>
                  <a:pt x="0" y="1799"/>
                </a:cubicBezTo>
                <a:lnTo>
                  <a:pt x="0" y="8996"/>
                </a:lnTo>
                <a:lnTo>
                  <a:pt x="0" y="8997"/>
                </a:lnTo>
                <a:cubicBezTo>
                  <a:pt x="0" y="9313"/>
                  <a:pt x="83" y="9623"/>
                  <a:pt x="241" y="9896"/>
                </a:cubicBezTo>
                <a:cubicBezTo>
                  <a:pt x="399" y="10170"/>
                  <a:pt x="626" y="10397"/>
                  <a:pt x="900" y="10555"/>
                </a:cubicBezTo>
                <a:cubicBezTo>
                  <a:pt x="1173" y="10713"/>
                  <a:pt x="1483" y="10796"/>
                  <a:pt x="1799" y="10796"/>
                </a:cubicBezTo>
                <a:lnTo>
                  <a:pt x="11959" y="10796"/>
                </a:lnTo>
                <a:lnTo>
                  <a:pt x="11960" y="10796"/>
                </a:lnTo>
                <a:cubicBezTo>
                  <a:pt x="12276" y="10796"/>
                  <a:pt x="12586" y="10713"/>
                  <a:pt x="12859" y="10555"/>
                </a:cubicBezTo>
                <a:cubicBezTo>
                  <a:pt x="13133" y="10397"/>
                  <a:pt x="13360" y="10170"/>
                  <a:pt x="13518" y="9896"/>
                </a:cubicBezTo>
                <a:cubicBezTo>
                  <a:pt x="13676" y="9623"/>
                  <a:pt x="13759" y="9313"/>
                  <a:pt x="13759" y="8997"/>
                </a:cubicBezTo>
                <a:lnTo>
                  <a:pt x="13758" y="1799"/>
                </a:lnTo>
                <a:lnTo>
                  <a:pt x="13759" y="1799"/>
                </a:lnTo>
                <a:lnTo>
                  <a:pt x="13759" y="1799"/>
                </a:lnTo>
                <a:cubicBezTo>
                  <a:pt x="13759" y="1483"/>
                  <a:pt x="13676" y="1173"/>
                  <a:pt x="13518" y="900"/>
                </a:cubicBezTo>
                <a:cubicBezTo>
                  <a:pt x="13360" y="626"/>
                  <a:pt x="13133" y="399"/>
                  <a:pt x="12859" y="241"/>
                </a:cubicBezTo>
                <a:cubicBezTo>
                  <a:pt x="12586" y="83"/>
                  <a:pt x="12276" y="0"/>
                  <a:pt x="11960" y="0"/>
                </a:cubicBezTo>
                <a:lnTo>
                  <a:pt x="1799" y="0"/>
                </a:lnTo>
              </a:path>
            </a:pathLst>
          </a:cu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Як фундаментальна дисципліна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вивчає: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 спадкові механізми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підтримки</a:t>
            </a:r>
            <a:r>
              <a:rPr lang="ru-RU" sz="1800" b="1" strike="noStrike" spc="-1">
                <a:solidFill>
                  <a:srgbClr val="FFFFFF"/>
                </a:solidFill>
                <a:latin typeface="Arial"/>
              </a:rPr>
              <a:t>гомеостазу</a:t>
            </a:r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організму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і</a:t>
            </a:r>
            <a:r>
              <a:rPr lang="ru-RU" sz="1800" b="1" strike="noStrike" spc="-1">
                <a:solidFill>
                  <a:srgbClr val="FFFFFF"/>
                </a:solidFill>
                <a:latin typeface="Arial"/>
              </a:rPr>
              <a:t>здоров'я</a:t>
            </a:r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індивіда;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 роль спадкових факторів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в</a:t>
            </a:r>
            <a:r>
              <a:rPr lang="ru-RU" sz="1800" b="1" strike="noStrike" spc="-1">
                <a:solidFill>
                  <a:srgbClr val="FFFFFF"/>
                </a:solidFill>
                <a:latin typeface="Arial"/>
              </a:rPr>
              <a:t>етіології та патогенезі</a:t>
            </a:r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хвороб;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 вплив спадкових факторів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на</a:t>
            </a:r>
            <a:r>
              <a:rPr lang="ru-RU" sz="1800" b="1" strike="noStrike" spc="-1">
                <a:solidFill>
                  <a:srgbClr val="FFFFFF"/>
                </a:solidFill>
                <a:latin typeface="Arial"/>
              </a:rPr>
              <a:t>клінічну картину</a:t>
            </a:r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,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1" strike="noStrike" spc="-1">
                <a:solidFill>
                  <a:srgbClr val="FFFFFF"/>
                </a:solidFill>
                <a:latin typeface="Arial"/>
              </a:rPr>
              <a:t>особливості перебігу та результат</a:t>
            </a:r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хвороб;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 вплив генотипу на ефективність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проведеного</a:t>
            </a:r>
            <a:r>
              <a:rPr lang="ru-RU" sz="1800" b="1" strike="noStrike" spc="-1">
                <a:solidFill>
                  <a:srgbClr val="FFFFFF"/>
                </a:solidFill>
                <a:latin typeface="Arial"/>
              </a:rPr>
              <a:t>лікування та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індивідуальні реакції пацієнта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на лікарські препарати.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32" name="CustomShape 3"/>
          <p:cNvSpPr/>
          <p:nvPr/>
        </p:nvSpPr>
        <p:spPr>
          <a:xfrm>
            <a:off x="5029200" y="2286000"/>
            <a:ext cx="4114800" cy="3886200"/>
          </a:xfrm>
          <a:custGeom>
            <a:avLst/>
            <a:gdLst/>
            <a:ahLst/>
            <a:cxnLst/>
            <a:rect l="0" t="0" r="r" b="b"/>
            <a:pathLst>
              <a:path w="11432" h="10797">
                <a:moveTo>
                  <a:pt x="1799" y="0"/>
                </a:moveTo>
                <a:lnTo>
                  <a:pt x="1799" y="0"/>
                </a:lnTo>
                <a:cubicBezTo>
                  <a:pt x="1483" y="0"/>
                  <a:pt x="1173" y="83"/>
                  <a:pt x="900" y="241"/>
                </a:cubicBezTo>
                <a:cubicBezTo>
                  <a:pt x="626" y="399"/>
                  <a:pt x="399" y="626"/>
                  <a:pt x="241" y="900"/>
                </a:cubicBezTo>
                <a:cubicBezTo>
                  <a:pt x="83" y="1173"/>
                  <a:pt x="0" y="1483"/>
                  <a:pt x="0" y="1799"/>
                </a:cubicBezTo>
                <a:lnTo>
                  <a:pt x="0" y="8996"/>
                </a:lnTo>
                <a:lnTo>
                  <a:pt x="0" y="8997"/>
                </a:lnTo>
                <a:cubicBezTo>
                  <a:pt x="0" y="9313"/>
                  <a:pt x="83" y="9623"/>
                  <a:pt x="241" y="9896"/>
                </a:cubicBezTo>
                <a:cubicBezTo>
                  <a:pt x="399" y="10170"/>
                  <a:pt x="626" y="10397"/>
                  <a:pt x="900" y="10555"/>
                </a:cubicBezTo>
                <a:cubicBezTo>
                  <a:pt x="1173" y="10713"/>
                  <a:pt x="1483" y="10796"/>
                  <a:pt x="1799" y="10796"/>
                </a:cubicBezTo>
                <a:lnTo>
                  <a:pt x="9631" y="10796"/>
                </a:lnTo>
                <a:lnTo>
                  <a:pt x="9632" y="10796"/>
                </a:lnTo>
                <a:cubicBezTo>
                  <a:pt x="9948" y="10796"/>
                  <a:pt x="10258" y="10713"/>
                  <a:pt x="10531" y="10555"/>
                </a:cubicBezTo>
                <a:cubicBezTo>
                  <a:pt x="10805" y="10397"/>
                  <a:pt x="11032" y="10170"/>
                  <a:pt x="11190" y="9896"/>
                </a:cubicBezTo>
                <a:cubicBezTo>
                  <a:pt x="11348" y="9623"/>
                  <a:pt x="11431" y="9313"/>
                  <a:pt x="11431" y="8997"/>
                </a:cubicBezTo>
                <a:lnTo>
                  <a:pt x="11430" y="1799"/>
                </a:lnTo>
                <a:lnTo>
                  <a:pt x="11431" y="1799"/>
                </a:lnTo>
                <a:lnTo>
                  <a:pt x="11431" y="1799"/>
                </a:lnTo>
                <a:cubicBezTo>
                  <a:pt x="11431" y="1483"/>
                  <a:pt x="11348" y="1173"/>
                  <a:pt x="11190" y="900"/>
                </a:cubicBezTo>
                <a:cubicBezTo>
                  <a:pt x="11032" y="626"/>
                  <a:pt x="10805" y="399"/>
                  <a:pt x="10531" y="241"/>
                </a:cubicBezTo>
                <a:cubicBezTo>
                  <a:pt x="10258" y="83"/>
                  <a:pt x="9948" y="0"/>
                  <a:pt x="9632" y="0"/>
                </a:cubicBezTo>
                <a:lnTo>
                  <a:pt x="1799" y="0"/>
                </a:lnTo>
              </a:path>
            </a:pathLst>
          </a:cu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Як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клінічна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дисципліна</a:t>
            </a:r>
            <a:endParaRPr lang="en-US" sz="1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вивчає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smtClean="0">
                <a:solidFill>
                  <a:srgbClr val="FFFFFF"/>
                </a:solidFill>
                <a:latin typeface="Arial"/>
              </a:rPr>
              <a:t>та </a:t>
            </a:r>
            <a:r>
              <a:rPr lang="ru-RU" sz="1800" b="1" strike="noStrike" spc="-1" dirty="0" err="1" smtClean="0">
                <a:solidFill>
                  <a:srgbClr val="FFFFFF"/>
                </a:solidFill>
                <a:latin typeface="Arial"/>
              </a:rPr>
              <a:t>впроваджує</a:t>
            </a:r>
            <a:r>
              <a:rPr lang="ru-RU" sz="18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endParaRPr lang="en-US" sz="1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у практику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охорони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здоров'я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:</a:t>
            </a:r>
            <a:endParaRPr lang="en-US" sz="1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сучасні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методи</a:t>
            </a:r>
            <a:endParaRPr lang="en-US" sz="1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максимально </a:t>
            </a:r>
            <a:r>
              <a:rPr lang="ru-RU" sz="1800" b="0" strike="noStrike" spc="-1" dirty="0" err="1" smtClean="0">
                <a:solidFill>
                  <a:srgbClr val="FFFFFF"/>
                </a:solidFill>
                <a:latin typeface="Arial"/>
              </a:rPr>
              <a:t>точної</a:t>
            </a:r>
            <a:r>
              <a:rPr lang="ru-RU" sz="18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1" strike="noStrike" spc="-1" dirty="0" err="1" smtClean="0">
                <a:solidFill>
                  <a:srgbClr val="FFFFFF"/>
                </a:solidFill>
                <a:latin typeface="Arial"/>
              </a:rPr>
              <a:t>діагностики</a:t>
            </a:r>
            <a:r>
              <a:rPr lang="ru-RU" sz="18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endParaRPr lang="en-US" sz="1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спадкових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хвороб,</a:t>
            </a:r>
            <a:endParaRPr lang="en-US" sz="1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1" strike="noStrike" spc="-1" dirty="0" err="1" smtClean="0">
                <a:solidFill>
                  <a:srgbClr val="FFFFFF"/>
                </a:solidFill>
                <a:latin typeface="Arial"/>
              </a:rPr>
              <a:t>Лікування</a:t>
            </a:r>
            <a:r>
              <a:rPr lang="ru-RU" sz="1800" b="1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smtClean="0">
                <a:solidFill>
                  <a:srgbClr val="FFFFFF"/>
                </a:solidFill>
                <a:latin typeface="Arial"/>
              </a:rPr>
              <a:t>і </a:t>
            </a:r>
            <a:r>
              <a:rPr lang="ru-RU" sz="1800" b="1" strike="noStrike" spc="-1" dirty="0" err="1" smtClean="0">
                <a:solidFill>
                  <a:srgbClr val="FFFFFF"/>
                </a:solidFill>
                <a:latin typeface="Arial"/>
              </a:rPr>
              <a:t>реабілітації</a:t>
            </a:r>
            <a:r>
              <a:rPr lang="ru-RU" sz="1800" b="1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 smtClean="0">
                <a:solidFill>
                  <a:srgbClr val="FFFFFF"/>
                </a:solidFill>
                <a:latin typeface="Arial"/>
              </a:rPr>
              <a:t>хворих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;</a:t>
            </a:r>
            <a:endParaRPr lang="en-US" sz="1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заходи </a:t>
            </a:r>
            <a:r>
              <a:rPr lang="ru-RU" sz="1800" b="0" strike="noStrike" spc="-1" dirty="0" err="1" smtClean="0">
                <a:solidFill>
                  <a:srgbClr val="FFFFFF"/>
                </a:solidFill>
                <a:latin typeface="Arial"/>
              </a:rPr>
              <a:t>щодо</a:t>
            </a:r>
            <a:r>
              <a:rPr lang="ru-RU" sz="18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1" strike="noStrike" spc="-1" dirty="0" err="1" smtClean="0">
                <a:solidFill>
                  <a:srgbClr val="FFFFFF"/>
                </a:solidFill>
                <a:latin typeface="Arial"/>
              </a:rPr>
              <a:t>профілактики</a:t>
            </a:r>
            <a:r>
              <a:rPr lang="ru-RU" sz="18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endParaRPr lang="en-US" sz="1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спадкових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хвороб</a:t>
            </a:r>
            <a:endParaRPr lang="en-US" sz="1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в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окремих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сім'ях</a:t>
            </a:r>
            <a:r>
              <a:rPr lang="ru-RU" sz="1800" b="0" strike="noStrike" spc="-1" dirty="0">
                <a:solidFill>
                  <a:srgbClr val="FFFFFF"/>
                </a:solidFill>
                <a:latin typeface="Arial"/>
              </a:rPr>
              <a:t> та в </a:t>
            </a:r>
            <a:r>
              <a:rPr lang="ru-RU" sz="1800" b="0" strike="noStrike" spc="-1" dirty="0" err="1">
                <a:solidFill>
                  <a:srgbClr val="FFFFFF"/>
                </a:solidFill>
                <a:latin typeface="Arial"/>
              </a:rPr>
              <a:t>популяції</a:t>
            </a:r>
            <a:endParaRPr lang="en-US" sz="1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33" name="CustomShape 4"/>
          <p:cNvSpPr/>
          <p:nvPr/>
        </p:nvSpPr>
        <p:spPr>
          <a:xfrm>
            <a:off x="0" y="6248520"/>
            <a:ext cx="9144000" cy="609480"/>
          </a:xfrm>
          <a:prstGeom prst="flowChartAlternateProcess">
            <a:avLst/>
          </a:pr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1" i="1" strike="noStrike" spc="-1">
                <a:solidFill>
                  <a:srgbClr val="FFFFFF"/>
                </a:solidFill>
                <a:latin typeface="Arial"/>
              </a:rPr>
              <a:t>Генетика – теоретичний фундамент сучасної медицини</a:t>
            </a:r>
            <a:endParaRPr lang="en-US" sz="20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2590920" y="3200400"/>
            <a:ext cx="3809880" cy="1371600"/>
          </a:xfrm>
          <a:prstGeom prst="flowChartAlternateProcess">
            <a:avLst/>
          </a:pr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>
                <a:solidFill>
                  <a:srgbClr val="FFFFFF"/>
                </a:solidFill>
                <a:latin typeface="Tahoma"/>
              </a:rPr>
              <a:t> </a:t>
            </a:r>
            <a:r>
              <a:rPr lang="ru-RU" sz="2000" b="1" strike="noStrike" spc="-1">
                <a:solidFill>
                  <a:srgbClr val="FFFFFF"/>
                </a:solidFill>
                <a:latin typeface="Times New Roman"/>
              </a:rPr>
              <a:t> </a:t>
            </a:r>
            <a:r>
              <a:rPr lang="ru-RU" sz="2000" b="1" strike="noStrike" spc="-1">
                <a:solidFill>
                  <a:srgbClr val="FFFFFF"/>
                </a:solidFill>
                <a:latin typeface="Arial"/>
              </a:rPr>
              <a:t>Медична генетика</a:t>
            </a:r>
            <a:endParaRPr lang="en-US" sz="20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1" strike="noStrike" spc="-1">
                <a:solidFill>
                  <a:srgbClr val="FFFFFF"/>
                </a:solidFill>
                <a:latin typeface="Arial"/>
              </a:rPr>
              <a:t> Клінічна генетика</a:t>
            </a:r>
            <a:endParaRPr lang="en-US" sz="20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5562720" y="5486400"/>
            <a:ext cx="3276360" cy="1371600"/>
          </a:xfrm>
          <a:prstGeom prst="flowChartAlternateProcess">
            <a:avLst/>
          </a:pr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1" i="1" strike="noStrike" spc="-1">
                <a:solidFill>
                  <a:srgbClr val="FFFFFF"/>
                </a:solidFill>
                <a:latin typeface="Times New Roman"/>
              </a:rPr>
              <a:t> </a:t>
            </a:r>
            <a:r>
              <a:rPr lang="ru-RU" sz="2000" b="1" strike="noStrike" spc="-1">
                <a:solidFill>
                  <a:srgbClr val="FFFFFF"/>
                </a:solidFill>
                <a:latin typeface="Arial"/>
              </a:rPr>
              <a:t>Медицина</a:t>
            </a:r>
            <a:endParaRPr lang="en-US" sz="20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37" name="CustomShape 3"/>
          <p:cNvSpPr/>
          <p:nvPr/>
        </p:nvSpPr>
        <p:spPr>
          <a:xfrm>
            <a:off x="304920" y="5486400"/>
            <a:ext cx="3504960" cy="1371600"/>
          </a:xfrm>
          <a:prstGeom prst="flowChartAlternateProcess">
            <a:avLst/>
          </a:pr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0" strike="noStrike" spc="-1">
                <a:solidFill>
                  <a:srgbClr val="FFFFFF"/>
                </a:solidFill>
                <a:latin typeface="Tahoma"/>
              </a:rPr>
              <a:t> </a:t>
            </a:r>
            <a:r>
              <a:rPr lang="ru-RU" sz="2000" b="1" strike="noStrike" spc="-1">
                <a:solidFill>
                  <a:srgbClr val="FFFFFF"/>
                </a:solidFill>
                <a:latin typeface="Arial"/>
              </a:rPr>
              <a:t>Фундаментальні</a:t>
            </a:r>
            <a:endParaRPr lang="en-US" sz="2000" b="0" strike="noStrike" spc="-1">
              <a:solidFill>
                <a:srgbClr val="FFFFFF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1" strike="noStrike" spc="-1">
                <a:solidFill>
                  <a:srgbClr val="FFFFFF"/>
                </a:solidFill>
                <a:latin typeface="Arial"/>
              </a:rPr>
              <a:t>науки</a:t>
            </a:r>
            <a:endParaRPr lang="en-US" sz="20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38" name="CustomShape 4"/>
          <p:cNvSpPr/>
          <p:nvPr/>
        </p:nvSpPr>
        <p:spPr>
          <a:xfrm rot="2294400">
            <a:off x="2057040" y="4572000"/>
            <a:ext cx="758880" cy="822240"/>
          </a:xfrm>
          <a:custGeom>
            <a:avLst/>
            <a:gdLst/>
            <a:ahLst/>
            <a:cxnLst/>
            <a:rect l="0" t="0" r="r" b="b"/>
            <a:pathLst>
              <a:path w="2112" h="2287">
                <a:moveTo>
                  <a:pt x="0" y="456"/>
                </a:moveTo>
                <a:lnTo>
                  <a:pt x="1054" y="0"/>
                </a:lnTo>
                <a:lnTo>
                  <a:pt x="2109" y="454"/>
                </a:lnTo>
                <a:lnTo>
                  <a:pt x="1582" y="454"/>
                </a:lnTo>
                <a:lnTo>
                  <a:pt x="1583" y="1830"/>
                </a:lnTo>
                <a:lnTo>
                  <a:pt x="2111" y="1829"/>
                </a:lnTo>
                <a:lnTo>
                  <a:pt x="1057" y="2286"/>
                </a:lnTo>
                <a:lnTo>
                  <a:pt x="2" y="1832"/>
                </a:lnTo>
                <a:lnTo>
                  <a:pt x="529" y="1831"/>
                </a:lnTo>
                <a:lnTo>
                  <a:pt x="527" y="455"/>
                </a:lnTo>
                <a:lnTo>
                  <a:pt x="0" y="456"/>
                </a:lnTo>
              </a:path>
            </a:pathLst>
          </a:cu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9" name="CustomShape 5"/>
          <p:cNvSpPr/>
          <p:nvPr/>
        </p:nvSpPr>
        <p:spPr>
          <a:xfrm rot="19082400">
            <a:off x="5994360" y="4627440"/>
            <a:ext cx="758880" cy="822600"/>
          </a:xfrm>
          <a:custGeom>
            <a:avLst/>
            <a:gdLst/>
            <a:ahLst/>
            <a:cxnLst/>
            <a:rect l="0" t="0" r="r" b="b"/>
            <a:pathLst>
              <a:path w="2112" h="2287">
                <a:moveTo>
                  <a:pt x="0" y="456"/>
                </a:moveTo>
                <a:lnTo>
                  <a:pt x="1053" y="0"/>
                </a:lnTo>
                <a:lnTo>
                  <a:pt x="2109" y="454"/>
                </a:lnTo>
                <a:lnTo>
                  <a:pt x="1581" y="455"/>
                </a:lnTo>
                <a:lnTo>
                  <a:pt x="1582" y="1830"/>
                </a:lnTo>
                <a:lnTo>
                  <a:pt x="2111" y="1829"/>
                </a:lnTo>
                <a:lnTo>
                  <a:pt x="1055" y="2286"/>
                </a:lnTo>
                <a:lnTo>
                  <a:pt x="1" y="1832"/>
                </a:lnTo>
                <a:lnTo>
                  <a:pt x="528" y="1830"/>
                </a:lnTo>
                <a:lnTo>
                  <a:pt x="526" y="456"/>
                </a:lnTo>
                <a:lnTo>
                  <a:pt x="0" y="456"/>
                </a:lnTo>
              </a:path>
            </a:pathLst>
          </a:cu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0" name="CustomShape 6"/>
          <p:cNvSpPr/>
          <p:nvPr/>
        </p:nvSpPr>
        <p:spPr>
          <a:xfrm rot="16200000">
            <a:off x="4336920" y="5340240"/>
            <a:ext cx="758880" cy="1508040"/>
          </a:xfrm>
          <a:custGeom>
            <a:avLst/>
            <a:gdLst/>
            <a:ahLst/>
            <a:cxnLst/>
            <a:rect l="0" t="0" r="r" b="b"/>
            <a:pathLst>
              <a:path w="2110" h="4191">
                <a:moveTo>
                  <a:pt x="0" y="834"/>
                </a:moveTo>
                <a:lnTo>
                  <a:pt x="1054" y="0"/>
                </a:lnTo>
                <a:lnTo>
                  <a:pt x="2109" y="834"/>
                </a:lnTo>
                <a:lnTo>
                  <a:pt x="1581" y="834"/>
                </a:lnTo>
                <a:lnTo>
                  <a:pt x="1581" y="3355"/>
                </a:lnTo>
                <a:lnTo>
                  <a:pt x="2109" y="3355"/>
                </a:lnTo>
                <a:lnTo>
                  <a:pt x="1054" y="4190"/>
                </a:lnTo>
                <a:lnTo>
                  <a:pt x="0" y="3355"/>
                </a:lnTo>
                <a:lnTo>
                  <a:pt x="527" y="3355"/>
                </a:lnTo>
                <a:lnTo>
                  <a:pt x="527" y="834"/>
                </a:lnTo>
                <a:lnTo>
                  <a:pt x="0" y="834"/>
                </a:lnTo>
              </a:path>
            </a:pathLst>
          </a:cu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1" name="CustomShape 7"/>
          <p:cNvSpPr/>
          <p:nvPr/>
        </p:nvSpPr>
        <p:spPr>
          <a:xfrm>
            <a:off x="2666880" y="1066680"/>
            <a:ext cx="3810240" cy="1371600"/>
          </a:xfrm>
          <a:prstGeom prst="flowChartAlternateProcess">
            <a:avLst/>
          </a:pr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1" strike="noStrike" spc="-1" dirty="0" smtClean="0">
                <a:solidFill>
                  <a:srgbClr val="FFFFFF"/>
                </a:solidFill>
                <a:latin typeface="Arial"/>
              </a:rPr>
              <a:t>Генетика </a:t>
            </a:r>
            <a:r>
              <a:rPr lang="ru-RU" sz="2000" b="1" strike="noStrike" spc="-1" dirty="0" err="1">
                <a:solidFill>
                  <a:srgbClr val="FFFFFF"/>
                </a:solidFill>
                <a:latin typeface="Arial"/>
              </a:rPr>
              <a:t>людини</a:t>
            </a:r>
            <a:endParaRPr lang="en-US" sz="2000" b="0" strike="noStrike" spc="-1" dirty="0">
              <a:solidFill>
                <a:srgbClr val="FFFFFF"/>
              </a:solidFill>
              <a:latin typeface="Times New Roman"/>
            </a:endParaRPr>
          </a:p>
          <a:p>
            <a:pPr algn="ctr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1" strike="noStrike" spc="-1" dirty="0">
                <a:solidFill>
                  <a:srgbClr val="FFFFFF"/>
                </a:solidFill>
                <a:latin typeface="Times New Roman"/>
              </a:rPr>
              <a:t> </a:t>
            </a:r>
            <a:endParaRPr lang="en-US" sz="20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42" name="CustomShape 8"/>
          <p:cNvSpPr/>
          <p:nvPr/>
        </p:nvSpPr>
        <p:spPr>
          <a:xfrm>
            <a:off x="4267080" y="2514600"/>
            <a:ext cx="758880" cy="639720"/>
          </a:xfrm>
          <a:custGeom>
            <a:avLst/>
            <a:gdLst/>
            <a:ahLst/>
            <a:cxnLst/>
            <a:rect l="0" t="0" r="r" b="b"/>
            <a:pathLst>
              <a:path w="2110" h="1779">
                <a:moveTo>
                  <a:pt x="0" y="353"/>
                </a:moveTo>
                <a:lnTo>
                  <a:pt x="1054" y="0"/>
                </a:lnTo>
                <a:lnTo>
                  <a:pt x="2109" y="353"/>
                </a:lnTo>
                <a:lnTo>
                  <a:pt x="1581" y="353"/>
                </a:lnTo>
                <a:lnTo>
                  <a:pt x="1581" y="1424"/>
                </a:lnTo>
                <a:lnTo>
                  <a:pt x="2109" y="1424"/>
                </a:lnTo>
                <a:lnTo>
                  <a:pt x="1054" y="1778"/>
                </a:lnTo>
                <a:lnTo>
                  <a:pt x="0" y="1424"/>
                </a:lnTo>
                <a:lnTo>
                  <a:pt x="527" y="1424"/>
                </a:lnTo>
                <a:lnTo>
                  <a:pt x="527" y="353"/>
                </a:lnTo>
                <a:lnTo>
                  <a:pt x="0" y="353"/>
                </a:lnTo>
              </a:path>
            </a:pathLst>
          </a:custGeom>
          <a:solidFill>
            <a:srgbClr val="FDA023"/>
          </a:solidFill>
          <a:ln w="93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Shape 1"/>
          <p:cNvSpPr txBox="1"/>
          <p:nvPr/>
        </p:nvSpPr>
        <p:spPr>
          <a:xfrm>
            <a:off x="457200" y="1988840"/>
            <a:ext cx="8153280" cy="5257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/>
          </a:bodyPr>
          <a:lstStyle/>
          <a:p>
            <a:pPr marL="547560" indent="-411120" algn="l" rtl="0">
              <a:lnSpc>
                <a:spcPct val="90000"/>
              </a:lnSpc>
              <a:spcBef>
                <a:spcPts val="697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Доменделівський</a:t>
            </a:r>
            <a:r>
              <a:rPr lang="ru-RU" sz="2800" b="1" strike="noStrike" spc="-1" dirty="0">
                <a:solidFill>
                  <a:srgbClr val="FDA023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період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endParaRPr lang="en-US" sz="2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з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давніх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часів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до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відкриття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1865 року Г. Менделем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законів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наслідування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90000"/>
              </a:lnSpc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90000"/>
              </a:lnSpc>
              <a:spcBef>
                <a:spcPts val="697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Період</a:t>
            </a:r>
            <a:r>
              <a:rPr lang="ru-RU" sz="2800" b="1" strike="noStrike" spc="-1" dirty="0">
                <a:solidFill>
                  <a:srgbClr val="FDA023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відкриття</a:t>
            </a:r>
            <a:r>
              <a:rPr lang="ru-RU" sz="2800" b="1" strike="noStrike" spc="-1" dirty="0">
                <a:solidFill>
                  <a:srgbClr val="FDA023"/>
                </a:solidFill>
                <a:latin typeface="Arial"/>
              </a:rPr>
              <a:t> та </a:t>
            </a: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перевідкриття</a:t>
            </a:r>
            <a:r>
              <a:rPr lang="ru-RU" sz="2800" b="1" strike="noStrike" spc="-1" dirty="0">
                <a:solidFill>
                  <a:srgbClr val="FDA023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законів</a:t>
            </a:r>
            <a:r>
              <a:rPr lang="ru-RU" sz="2800" b="1" strike="noStrike" spc="-1" dirty="0">
                <a:solidFill>
                  <a:srgbClr val="FDA023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наслідування</a:t>
            </a:r>
            <a:endParaRPr lang="en-US" sz="2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з 1865 р. до </a:t>
            </a:r>
            <a:r>
              <a:rPr lang="ru-RU" sz="2400" b="0" strike="noStrike" spc="-1" dirty="0" smtClean="0">
                <a:solidFill>
                  <a:srgbClr val="FFFFFF"/>
                </a:solidFill>
                <a:latin typeface="Arial"/>
              </a:rPr>
              <a:t>початку </a:t>
            </a:r>
            <a:r>
              <a:rPr lang="en-US" sz="2400" b="0" strike="noStrike" spc="-1" dirty="0" smtClean="0">
                <a:solidFill>
                  <a:srgbClr val="FFFFFF"/>
                </a:solidFill>
                <a:latin typeface="Arial"/>
              </a:rPr>
              <a:t>XX</a:t>
            </a:r>
            <a:r>
              <a:rPr lang="uk-UA" sz="24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 err="1" smtClean="0">
                <a:solidFill>
                  <a:srgbClr val="FFFFFF"/>
                </a:solidFill>
                <a:latin typeface="Arial"/>
              </a:rPr>
              <a:t>століття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90000"/>
              </a:lnSpc>
              <a:spcBef>
                <a:spcPts val="697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Сучасний</a:t>
            </a:r>
            <a:r>
              <a:rPr lang="ru-RU" sz="2800" b="1" strike="noStrike" spc="-1" dirty="0">
                <a:solidFill>
                  <a:srgbClr val="FDA023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DA023"/>
                </a:solidFill>
                <a:latin typeface="Arial"/>
              </a:rPr>
              <a:t>період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endParaRPr lang="en-US" sz="2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з 9-тисотих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років</a:t>
            </a:r>
            <a:r>
              <a:rPr lang="en-US" sz="2400" b="0" strike="noStrike" spc="-1" dirty="0">
                <a:solidFill>
                  <a:srgbClr val="FFFFFF"/>
                </a:solidFill>
                <a:latin typeface="Arial"/>
              </a:rPr>
              <a:t>XX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століття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до </a:t>
            </a:r>
            <a:r>
              <a:rPr lang="ru-RU" sz="2400" b="0" strike="noStrike" spc="-1" dirty="0" err="1">
                <a:solidFill>
                  <a:srgbClr val="FFFFFF"/>
                </a:solidFill>
                <a:latin typeface="Arial"/>
              </a:rPr>
              <a:t>теперішнього</a:t>
            </a:r>
            <a:r>
              <a:rPr lang="ru-RU" sz="2400" b="0" strike="noStrike" spc="-1" dirty="0">
                <a:solidFill>
                  <a:srgbClr val="FFFFFF"/>
                </a:solidFill>
                <a:latin typeface="Arial"/>
              </a:rPr>
              <a:t> часу.</a:t>
            </a: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90000"/>
              </a:lnSpc>
              <a:spcBef>
                <a:spcPts val="59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47664" y="404664"/>
            <a:ext cx="5544616" cy="1469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7560" indent="-411120" algn="ctr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b="1" spc="-1" dirty="0">
                <a:solidFill>
                  <a:srgbClr val="FDA023"/>
                </a:solidFill>
              </a:rPr>
              <a:t>1900 </a:t>
            </a:r>
            <a:r>
              <a:rPr lang="ru-RU" b="1" spc="-1" dirty="0" err="1">
                <a:solidFill>
                  <a:srgbClr val="FDA023"/>
                </a:solidFill>
              </a:rPr>
              <a:t>рік</a:t>
            </a:r>
            <a:endParaRPr lang="en-US" b="0" strike="noStrike" spc="-1" dirty="0" smtClean="0">
              <a:solidFill>
                <a:srgbClr val="FFFFFF"/>
              </a:solidFill>
              <a:latin typeface="Times New Roman"/>
            </a:endParaRPr>
          </a:p>
          <a:p>
            <a:pPr marL="547560" indent="-411120" algn="ctr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b="1" spc="-1" dirty="0" err="1">
                <a:solidFill>
                  <a:srgbClr val="FDA023"/>
                </a:solidFill>
              </a:rPr>
              <a:t>прийнято</a:t>
            </a:r>
            <a:r>
              <a:rPr lang="ru-RU" b="1" spc="-1" dirty="0">
                <a:solidFill>
                  <a:srgbClr val="FDA023"/>
                </a:solidFill>
              </a:rPr>
              <a:t> </a:t>
            </a:r>
            <a:r>
              <a:rPr lang="ru-RU" b="1" spc="-1" dirty="0" err="1">
                <a:solidFill>
                  <a:srgbClr val="FDA023"/>
                </a:solidFill>
              </a:rPr>
              <a:t>вважати</a:t>
            </a:r>
            <a:r>
              <a:rPr lang="ru-RU" b="1" spc="-1" dirty="0">
                <a:solidFill>
                  <a:srgbClr val="FDA023"/>
                </a:solidFill>
              </a:rPr>
              <a:t> роком</a:t>
            </a:r>
            <a:endParaRPr lang="en-US" b="0" strike="noStrike" spc="-1" dirty="0" smtClean="0">
              <a:solidFill>
                <a:srgbClr val="FFFFFF"/>
              </a:solidFill>
              <a:latin typeface="Times New Roman"/>
            </a:endParaRPr>
          </a:p>
          <a:p>
            <a:pPr marL="547560" indent="-411120" algn="ctr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b="1" spc="-1" dirty="0" err="1">
                <a:solidFill>
                  <a:srgbClr val="FDA023"/>
                </a:solidFill>
              </a:rPr>
              <a:t>офіційного</a:t>
            </a:r>
            <a:r>
              <a:rPr lang="ru-RU" b="1" spc="-1" dirty="0">
                <a:solidFill>
                  <a:srgbClr val="FDA023"/>
                </a:solidFill>
              </a:rPr>
              <a:t> </a:t>
            </a:r>
            <a:r>
              <a:rPr lang="ru-RU" b="1" spc="-1" dirty="0" err="1">
                <a:solidFill>
                  <a:srgbClr val="FDA023"/>
                </a:solidFill>
              </a:rPr>
              <a:t>народження</a:t>
            </a:r>
            <a:endParaRPr lang="en-US" b="0" strike="noStrike" spc="-1" dirty="0" smtClean="0">
              <a:solidFill>
                <a:srgbClr val="FFFFFF"/>
              </a:solidFill>
              <a:latin typeface="Times New Roman"/>
            </a:endParaRPr>
          </a:p>
          <a:p>
            <a:pPr marL="547560" indent="-411120" algn="ctr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b="1" spc="-1" dirty="0" err="1">
                <a:solidFill>
                  <a:srgbClr val="FDA023"/>
                </a:solidFill>
              </a:rPr>
              <a:t>медичної</a:t>
            </a:r>
            <a:r>
              <a:rPr lang="ru-RU" b="1" spc="-1" dirty="0">
                <a:solidFill>
                  <a:srgbClr val="FDA023"/>
                </a:solidFill>
              </a:rPr>
              <a:t> генетики як науки</a:t>
            </a:r>
            <a:endParaRPr lang="en-US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304920" y="906580"/>
            <a:ext cx="8534160" cy="5265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0" strike="noStrike" spc="-1" dirty="0" err="1" smtClean="0">
                <a:solidFill>
                  <a:srgbClr val="FFFFFF"/>
                </a:solidFill>
                <a:latin typeface="Arial"/>
              </a:rPr>
              <a:t>Сучасна</a:t>
            </a:r>
            <a:r>
              <a:rPr lang="ru-RU" sz="28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err="1" smtClean="0">
                <a:solidFill>
                  <a:srgbClr val="FDA023"/>
                </a:solidFill>
                <a:latin typeface="Arial"/>
              </a:rPr>
              <a:t>медична</a:t>
            </a:r>
            <a:r>
              <a:rPr lang="ru-RU" sz="2800" b="1" strike="noStrike" spc="-1" dirty="0" smtClean="0">
                <a:solidFill>
                  <a:srgbClr val="FDA023"/>
                </a:solidFill>
                <a:latin typeface="Arial"/>
              </a:rPr>
              <a:t> </a:t>
            </a:r>
            <a:r>
              <a:rPr lang="ru-RU" sz="2800" b="1" strike="noStrike" spc="-1" dirty="0">
                <a:solidFill>
                  <a:srgbClr val="FDA023"/>
                </a:solidFill>
                <a:latin typeface="Arial"/>
              </a:rPr>
              <a:t>генетика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– </a:t>
            </a:r>
            <a:r>
              <a:rPr lang="ru-RU" sz="2800" b="0" strike="noStrike" spc="-1" dirty="0" err="1" smtClean="0">
                <a:solidFill>
                  <a:srgbClr val="FFFFFF"/>
                </a:solidFill>
                <a:latin typeface="Arial"/>
              </a:rPr>
              <a:t>це</a:t>
            </a:r>
            <a:r>
              <a:rPr lang="ru-RU" sz="2800" b="0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1" strike="noStrike" spc="-1" dirty="0" smtClean="0">
                <a:solidFill>
                  <a:srgbClr val="FFFFFF"/>
                </a:solidFill>
                <a:latin typeface="Arial"/>
              </a:rPr>
              <a:t>система </a:t>
            </a:r>
            <a:r>
              <a:rPr lang="ru-RU" sz="2800" b="1" strike="noStrike" spc="-1" dirty="0" err="1" smtClean="0">
                <a:solidFill>
                  <a:srgbClr val="FFFFFF"/>
                </a:solidFill>
                <a:latin typeface="Arial"/>
              </a:rPr>
              <a:t>знань</a:t>
            </a:r>
            <a:r>
              <a:rPr lang="ru-RU" sz="2800" b="1" strike="noStrike" spc="-1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 smtClean="0">
                <a:solidFill>
                  <a:srgbClr val="FFFFFF"/>
                </a:solidFill>
                <a:latin typeface="Arial"/>
              </a:rPr>
              <a:t>про 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роль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генетичних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факторів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у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розвитку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патології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людини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та система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методів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діагностики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лікування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профілактики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спадкової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патології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у широкому </a:t>
            </a:r>
            <a:r>
              <a:rPr lang="ru-RU" sz="2800" b="0" strike="noStrike" spc="-1" dirty="0" err="1" smtClean="0">
                <a:solidFill>
                  <a:srgbClr val="FFFFFF"/>
                </a:solidFill>
                <a:latin typeface="Arial"/>
              </a:rPr>
              <a:t>сенсі</a:t>
            </a:r>
            <a:r>
              <a:rPr lang="ru-RU" sz="2800" b="0" strike="noStrike" spc="-1" dirty="0" smtClean="0">
                <a:solidFill>
                  <a:srgbClr val="FFFFFF"/>
                </a:solidFill>
                <a:latin typeface="Arial"/>
              </a:rPr>
              <a:t>.</a:t>
            </a:r>
            <a:r>
              <a:rPr lang="ru-RU" sz="2800" b="0" strike="noStrike" spc="-1" dirty="0" smtClean="0">
                <a:solidFill>
                  <a:srgbClr val="FFFFFF"/>
                </a:solidFill>
                <a:latin typeface="Tahoma"/>
              </a:rPr>
              <a:t> </a:t>
            </a: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strike="noStrike" spc="-1" dirty="0">
              <a:solidFill>
                <a:srgbClr val="FFFFFF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У рамках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сучасної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медичної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генетики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сформувалися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нові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наукові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напрями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самостійні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науки,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що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вивчають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питання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організації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функціонування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генетичної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інформації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людини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в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нормі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та в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умовах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спадкової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неспадкової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2800" b="0" strike="noStrike" spc="-1" dirty="0" err="1">
                <a:solidFill>
                  <a:srgbClr val="FFFFFF"/>
                </a:solidFill>
                <a:latin typeface="Arial"/>
              </a:rPr>
              <a:t>патології</a:t>
            </a:r>
            <a:r>
              <a:rPr lang="ru-RU" sz="28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28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Shape 1"/>
          <p:cNvSpPr txBox="1"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 fontScale="97000"/>
          </a:bodyPr>
          <a:lstStyle/>
          <a:p>
            <a:pPr marL="547560" indent="-411120" algn="l" rtl="0">
              <a:lnSpc>
                <a:spcPct val="80000"/>
              </a:lnSpc>
              <a:spcBef>
                <a:spcPts val="44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1" i="1" strike="noStrike" spc="-1">
                <a:solidFill>
                  <a:srgbClr val="FDA023"/>
                </a:solidFill>
                <a:latin typeface="Arial"/>
              </a:rPr>
              <a:t>Молекулярна та біохімічна генетика</a:t>
            </a:r>
            <a:r>
              <a:rPr lang="ru-RU" sz="1800" b="1" i="1" strike="noStrike" spc="-1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1" strike="noStrike" spc="-1">
                <a:solidFill>
                  <a:srgbClr val="FFFFFF"/>
                </a:solidFill>
                <a:latin typeface="Arial"/>
              </a:rPr>
              <a:t>вивчають біохімію нуклеїнових кислот, білків, ферментів, тонку структуру гена, механізми реалізації генетичної інформації, хімізм реакцій, що протікають на рівні клітин та організму, досліджує природу спадкових хвороб обміну речовин; використовує не тільки методи стандартної біохімії, але й такі методи, як електрофорез, рідинна та газова хроматографія, флюориметрія, рентгеноструктурний та рестрикційний аналіз та інші.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4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1" i="1" strike="noStrike" spc="-1">
                <a:solidFill>
                  <a:srgbClr val="FDA023"/>
                </a:solidFill>
                <a:latin typeface="Arial"/>
              </a:rPr>
              <a:t>Генна інженерія</a:t>
            </a:r>
            <a:r>
              <a:rPr lang="ru-RU" sz="1800" b="1" i="1" strike="noStrike" spc="-1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1" strike="noStrike" spc="-1">
                <a:solidFill>
                  <a:srgbClr val="FFFFFF"/>
                </a:solidFill>
                <a:latin typeface="Arial"/>
              </a:rPr>
              <a:t>розробляє прийоми та методи маніпулювання генами, використання генів у виробництві харчових продуктів та лікарських препаратів.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4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1" i="1" strike="noStrike" spc="-1">
                <a:solidFill>
                  <a:srgbClr val="FDA023"/>
                </a:solidFill>
                <a:latin typeface="Arial"/>
              </a:rPr>
              <a:t>Імуногенетика</a:t>
            </a:r>
            <a:r>
              <a:rPr lang="ru-RU" sz="1800" b="1" i="1" strike="noStrike" spc="-1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1" strike="noStrike" spc="-1">
                <a:solidFill>
                  <a:srgbClr val="FFFFFF"/>
                </a:solidFill>
                <a:latin typeface="Arial"/>
              </a:rPr>
              <a:t>вивчає генетичні основи імунних реакцій, закономірності успадкування груп крові та тканинних антигенів.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4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1" i="1" strike="noStrike" spc="-1">
                <a:solidFill>
                  <a:srgbClr val="FDA023"/>
                </a:solidFill>
                <a:latin typeface="Arial"/>
              </a:rPr>
              <a:t>Цитогенетика</a:t>
            </a:r>
            <a:r>
              <a:rPr lang="ru-RU" sz="1800" b="1" strike="noStrike" spc="-1">
                <a:solidFill>
                  <a:srgbClr val="FFFFFF"/>
                </a:solidFill>
                <a:latin typeface="Arial"/>
              </a:rPr>
              <a:t>вивчає особливості морфології та поведінки хромосом, індивідуальні варіанти хромосом здорових людей, а також усю різноманітність змін хромосом, що супроводжують хромосомні хвороби та інші порушення здоров'я людей; використовує для цього не тільки традиційні методи рутинного та диференціального фарбування хромосом, а й сучасні методи молекулярно-цитогенетичного аналізу (</a:t>
            </a:r>
            <a:r>
              <a:rPr lang="en-US" sz="1800" b="1" strike="noStrike" spc="-1">
                <a:solidFill>
                  <a:srgbClr val="FFFFFF"/>
                </a:solidFill>
                <a:latin typeface="Arial"/>
              </a:rPr>
              <a:t>FISH</a:t>
            </a:r>
            <a:r>
              <a:rPr lang="ru-RU" sz="1800" b="1" strike="noStrike" spc="-1">
                <a:solidFill>
                  <a:srgbClr val="FFFFFF"/>
                </a:solidFill>
                <a:latin typeface="Arial"/>
              </a:rPr>
              <a:t>-аналізу), 24-колірного аналізу (</a:t>
            </a:r>
            <a:r>
              <a:rPr lang="en-US" sz="1800" b="1" strike="noStrike" spc="-1">
                <a:solidFill>
                  <a:srgbClr val="FFFFFF"/>
                </a:solidFill>
                <a:latin typeface="Arial"/>
              </a:rPr>
              <a:t>multicolor FISH</a:t>
            </a:r>
            <a:r>
              <a:rPr lang="ru-RU" sz="1800" b="1" strike="noStrike" spc="-1">
                <a:solidFill>
                  <a:srgbClr val="FFFFFF"/>
                </a:solidFill>
                <a:latin typeface="Arial"/>
              </a:rPr>
              <a:t>).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48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1" i="1" strike="noStrike" spc="-1">
                <a:solidFill>
                  <a:srgbClr val="FDA023"/>
                </a:solidFill>
                <a:latin typeface="Arial"/>
              </a:rPr>
              <a:t>Генетика соматичних клітин</a:t>
            </a:r>
            <a:r>
              <a:rPr lang="ru-RU" sz="1800" b="1" i="1" strike="noStrike" spc="-1">
                <a:solidFill>
                  <a:srgbClr val="FFFFFF"/>
                </a:solidFill>
                <a:latin typeface="Arial"/>
              </a:rPr>
              <a:t> </a:t>
            </a:r>
            <a:r>
              <a:rPr lang="ru-RU" sz="1800" b="1" strike="noStrike" spc="-1">
                <a:solidFill>
                  <a:srgbClr val="FFFFFF"/>
                </a:solidFill>
                <a:latin typeface="Arial"/>
              </a:rPr>
              <a:t>вивчає механізми перенесення генів на клітинному рівні, розробляє методи клонування як багатьох біологічних об'єктів, а й людини та її органів, використовуючи при цьому методи гібридизації ДНК.</a:t>
            </a:r>
            <a:endParaRPr lang="en-US" sz="18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457200" y="380880"/>
            <a:ext cx="8458200" cy="36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1" name="TextShape 2"/>
          <p:cNvSpPr txBox="1"/>
          <p:nvPr/>
        </p:nvSpPr>
        <p:spPr>
          <a:xfrm>
            <a:off x="0" y="304560"/>
            <a:ext cx="9144000" cy="6553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/>
          </a:bodyPr>
          <a:lstStyle/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600" b="1" i="1" strike="noStrike" spc="-1" dirty="0">
                <a:solidFill>
                  <a:srgbClr val="FDA023"/>
                </a:solidFill>
                <a:latin typeface="Arial"/>
              </a:rPr>
              <a:t>Генетика </a:t>
            </a:r>
            <a:r>
              <a:rPr lang="ru-RU" sz="1600" b="1" i="1" strike="noStrike" spc="-1" dirty="0" err="1">
                <a:solidFill>
                  <a:srgbClr val="FDA023"/>
                </a:solidFill>
                <a:latin typeface="Arial"/>
              </a:rPr>
              <a:t>розмноження</a:t>
            </a:r>
            <a:r>
              <a:rPr lang="ru-RU" sz="1600" b="1" i="1" strike="noStrike" spc="-1" dirty="0">
                <a:solidFill>
                  <a:srgbClr val="FDA023"/>
                </a:solidFill>
                <a:latin typeface="Arial"/>
              </a:rPr>
              <a:t> та </a:t>
            </a:r>
            <a:r>
              <a:rPr lang="ru-RU" sz="1600" b="1" i="1" strike="noStrike" spc="-1" dirty="0" err="1">
                <a:solidFill>
                  <a:srgbClr val="FDA023"/>
                </a:solidFill>
                <a:latin typeface="Arial"/>
              </a:rPr>
              <a:t>розвитку</a:t>
            </a:r>
            <a:r>
              <a:rPr lang="ru-RU" sz="1600" b="1" i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досліджує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особливості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освіти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та структурно-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функціональну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організацію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статевих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клітин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(гамет),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генетичні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механізми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ембріогенезу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постембріонального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розвитку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формування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вроджених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вад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аномалій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розвитку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600" b="1" i="1" strike="noStrike" spc="-1" dirty="0">
                <a:solidFill>
                  <a:srgbClr val="FDA023"/>
                </a:solidFill>
                <a:latin typeface="Arial"/>
              </a:rPr>
              <a:t>Генетика </a:t>
            </a:r>
            <a:r>
              <a:rPr lang="ru-RU" sz="1600" b="1" i="1" strike="noStrike" spc="-1" dirty="0" err="1">
                <a:solidFill>
                  <a:srgbClr val="FDA023"/>
                </a:solidFill>
                <a:latin typeface="Arial"/>
              </a:rPr>
              <a:t>поведінки</a:t>
            </a:r>
            <a:r>
              <a:rPr lang="ru-RU" sz="1600" b="1" i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вивчає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генетичні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механізми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поведінки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здорових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хворих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людей,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генетичні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основи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інтелекту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пізнавальних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здібностей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розумової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відсталості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психічних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розладів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у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людини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600" b="1" i="1" strike="noStrike" spc="-1" dirty="0" err="1">
                <a:solidFill>
                  <a:srgbClr val="FDA023"/>
                </a:solidFill>
                <a:latin typeface="Arial"/>
              </a:rPr>
              <a:t>Популяційна</a:t>
            </a:r>
            <a:r>
              <a:rPr lang="ru-RU" sz="1600" b="1" i="1" strike="noStrike" spc="-1" dirty="0">
                <a:solidFill>
                  <a:srgbClr val="FDA023"/>
                </a:solidFill>
                <a:latin typeface="Arial"/>
              </a:rPr>
              <a:t> генетика</a:t>
            </a:r>
            <a:r>
              <a:rPr lang="ru-RU" sz="1600" b="1" i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вивчає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генетичну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структуру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різних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популяцій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людей (склад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їх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генофондів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, спектр і частоту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народження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певних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генів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і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спадкових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хвороб),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закономірності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розподілу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алелей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у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часі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та по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території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механізми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етногенезу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розселення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народів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у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процесі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їх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історичного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розвитку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600" b="1" i="1" strike="noStrike" spc="-1" dirty="0" err="1">
                <a:solidFill>
                  <a:srgbClr val="FDA023"/>
                </a:solidFill>
                <a:latin typeface="Arial"/>
              </a:rPr>
              <a:t>Радіаційна</a:t>
            </a:r>
            <a:r>
              <a:rPr lang="ru-RU" sz="1600" b="1" i="1" strike="noStrike" spc="-1" dirty="0">
                <a:solidFill>
                  <a:srgbClr val="FDA023"/>
                </a:solidFill>
                <a:latin typeface="Arial"/>
              </a:rPr>
              <a:t> та </a:t>
            </a:r>
            <a:r>
              <a:rPr lang="ru-RU" sz="1600" b="1" i="1" strike="noStrike" spc="-1" dirty="0" err="1">
                <a:solidFill>
                  <a:srgbClr val="FDA023"/>
                </a:solidFill>
                <a:latin typeface="Arial"/>
              </a:rPr>
              <a:t>екогенетика</a:t>
            </a:r>
            <a:r>
              <a:rPr lang="ru-RU" sz="1600" b="1" i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займаються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дослідженням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природи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механізмів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наслідків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дії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іонізуючих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випромінювань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інших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мутагенних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факторів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ендогенного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та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екзогенного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походження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на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організм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людини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у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різні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періоди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його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розвитку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600" b="1" i="1" strike="noStrike" spc="-1" dirty="0" err="1">
                <a:solidFill>
                  <a:srgbClr val="FDA023"/>
                </a:solidFill>
                <a:latin typeface="Arial"/>
              </a:rPr>
              <a:t>Фармакогенетика</a:t>
            </a:r>
            <a:r>
              <a:rPr lang="ru-RU" sz="1600" b="1" i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вивчає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генетичні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основи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індивідуальної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реакції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людей на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лікарські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препарати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, а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також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вплив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різних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лікарських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засобів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на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генетичні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структури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людини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600" b="1" i="1" strike="noStrike" spc="-1" dirty="0" err="1">
                <a:solidFill>
                  <a:srgbClr val="FDA023"/>
                </a:solidFill>
                <a:latin typeface="Arial"/>
              </a:rPr>
              <a:t>Генотерапія</a:t>
            </a:r>
            <a:r>
              <a:rPr lang="ru-RU" sz="1600" b="0" strike="noStrike" spc="-1" dirty="0" err="1">
                <a:solidFill>
                  <a:srgbClr val="FFFFFF"/>
                </a:solidFill>
                <a:latin typeface="Arial"/>
              </a:rPr>
              <a:t>-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наймолодший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напрямок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генетики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людини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який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розробляє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методи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корекції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порушень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у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генетичній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програмі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людей та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способи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лікування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1600" b="1" strike="noStrike" spc="-1" dirty="0" err="1">
                <a:solidFill>
                  <a:srgbClr val="FFFFFF"/>
                </a:solidFill>
                <a:latin typeface="Arial"/>
              </a:rPr>
              <a:t>спадкових</a:t>
            </a:r>
            <a:r>
              <a:rPr lang="ru-RU" sz="1600" b="1" strike="noStrike" spc="-1" dirty="0">
                <a:solidFill>
                  <a:srgbClr val="FFFFFF"/>
                </a:solidFill>
                <a:latin typeface="Arial"/>
              </a:rPr>
              <a:t> хвороб</a:t>
            </a:r>
            <a:r>
              <a:rPr lang="ru-RU" sz="1600" b="1" strike="noStrike" spc="-1" dirty="0" smtClean="0">
                <a:solidFill>
                  <a:srgbClr val="FFFFFF"/>
                </a:solidFill>
                <a:latin typeface="Arial"/>
              </a:rPr>
              <a:t>.</a:t>
            </a:r>
            <a:endParaRPr lang="en-US" sz="1600" b="1" strike="noStrike" spc="-1" dirty="0" smtClean="0">
              <a:solidFill>
                <a:srgbClr val="FFFFFF"/>
              </a:solidFill>
              <a:latin typeface="Arial"/>
            </a:endParaRPr>
          </a:p>
          <a:p>
            <a:pPr marL="547560" indent="-411120">
              <a:lnSpc>
                <a:spcPct val="80000"/>
              </a:lnSpc>
              <a:spcBef>
                <a:spcPts val="400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uk-UA" sz="1600" b="1" i="1" dirty="0" err="1">
                <a:solidFill>
                  <a:srgbClr val="FFC000"/>
                </a:solidFill>
              </a:rPr>
              <a:t>Мітохондріальна</a:t>
            </a:r>
            <a:r>
              <a:rPr lang="uk-UA" sz="1600" b="1" i="1" dirty="0">
                <a:solidFill>
                  <a:srgbClr val="FFC000"/>
                </a:solidFill>
              </a:rPr>
              <a:t> генетика</a:t>
            </a:r>
            <a:r>
              <a:rPr lang="uk-UA" sz="1600" b="1" i="1" dirty="0"/>
              <a:t>. </a:t>
            </a:r>
            <a:r>
              <a:rPr lang="uk-UA" sz="1600" b="1" dirty="0" err="1">
                <a:solidFill>
                  <a:schemeClr val="bg1"/>
                </a:solidFill>
              </a:rPr>
              <a:t>Мітохондріальна</a:t>
            </a:r>
            <a:r>
              <a:rPr lang="uk-UA" sz="1600" b="1" dirty="0">
                <a:solidFill>
                  <a:schemeClr val="bg1"/>
                </a:solidFill>
              </a:rPr>
              <a:t> генетика стосується діагностики та лікування </a:t>
            </a:r>
            <a:r>
              <a:rPr lang="uk-UA" sz="1600" b="1" dirty="0" err="1">
                <a:solidFill>
                  <a:schemeClr val="bg1"/>
                </a:solidFill>
              </a:rPr>
              <a:t>мітохондріальних</a:t>
            </a:r>
            <a:r>
              <a:rPr lang="uk-UA" sz="1600" b="1" dirty="0">
                <a:solidFill>
                  <a:schemeClr val="bg1"/>
                </a:solidFill>
              </a:rPr>
              <a:t> розладів, що мають молекулярну основу, але часто призводять до біохімічних аномалій через недостатнє виробництво енергії</a:t>
            </a:r>
            <a:r>
              <a:rPr lang="uk-UA" sz="1600" dirty="0"/>
              <a:t>. </a:t>
            </a: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  <a:p>
            <a:pPr marL="547560" indent="-411120" algn="l" rtl="0">
              <a:lnSpc>
                <a:spcPct val="80000"/>
              </a:lnSpc>
              <a:spcBef>
                <a:spcPts val="400"/>
              </a:spcBef>
              <a:buClr>
                <a:srgbClr val="F9F9F9"/>
              </a:buClr>
              <a:buSzPct val="65000"/>
              <a:buFont typeface="Wingdings 2" charset="2"/>
              <a:buChar char="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1295</TotalTime>
  <Words>2744</Words>
  <Application>Microsoft Office PowerPoint</Application>
  <PresentationFormat>Экран (4:3)</PresentationFormat>
  <Paragraphs>313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32</vt:i4>
      </vt:variant>
    </vt:vector>
  </HeadingPairs>
  <TitlesOfParts>
    <vt:vector size="41" baseType="lpstr">
      <vt:lpstr>Arial</vt:lpstr>
      <vt:lpstr>DejaVu Sans</vt:lpstr>
      <vt:lpstr>Tahoma</vt:lpstr>
      <vt:lpstr>Times New Roman</vt:lpstr>
      <vt:lpstr>Wingdings</vt:lpstr>
      <vt:lpstr>Wingdings 2</vt:lpstr>
      <vt:lpstr>Wingdings 3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Класифікація спадкових хвороб</vt:lpstr>
      <vt:lpstr>Фізіологічні основи уроджених вад  </vt:lpstr>
      <vt:lpstr> Патофізіологічні механізми розвитку плода  мальформація, розрив, деформація, порушення або дисплазія </vt:lpstr>
      <vt:lpstr>Патофізіологічні механізми розвитку плода</vt:lpstr>
      <vt:lpstr>Патофізіологічні механізми розвитку плода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Пользователь</dc:creator>
  <cp:lastModifiedBy>RePack by Diakov</cp:lastModifiedBy>
  <cp:revision>31</cp:revision>
  <dcterms:modified xsi:type="dcterms:W3CDTF">2025-12-10T05:07:06Z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</Properties>
</file>