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76" r:id="rId3"/>
    <p:sldId id="277" r:id="rId4"/>
    <p:sldId id="278" r:id="rId5"/>
    <p:sldId id="258" r:id="rId6"/>
    <p:sldId id="279" r:id="rId7"/>
    <p:sldId id="270" r:id="rId8"/>
    <p:sldId id="261" r:id="rId9"/>
    <p:sldId id="262" r:id="rId10"/>
    <p:sldId id="263" r:id="rId11"/>
    <p:sldId id="264" r:id="rId12"/>
    <p:sldId id="266" r:id="rId13"/>
    <p:sldId id="267" r:id="rId14"/>
    <p:sldId id="271" r:id="rId15"/>
    <p:sldId id="272" r:id="rId16"/>
    <p:sldId id="273" r:id="rId17"/>
    <p:sldId id="274" r:id="rId18"/>
    <p:sldId id="275" r:id="rId19"/>
    <p:sldId id="280" r:id="rId20"/>
    <p:sldId id="281" r:id="rId21"/>
    <p:sldId id="282" r:id="rId22"/>
    <p:sldId id="283" r:id="rId23"/>
    <p:sldId id="28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02.09.2020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208521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02.09.2020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118023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02.09.2020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62315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02.09.2020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640897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02.09.2020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72159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02.09.2020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110020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02.09.2020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33534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02.09.2020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268175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02.09.2020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817520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02.09.2020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168736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02.09.2020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454708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02.09.2020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99347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02.09.2020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310358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02.09.2020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26024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02.09.2020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681651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02.09.2020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957340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106E36-FD25-4E2D-B0AA-010F637433A0}" type="datetimeFigureOut">
              <a:rPr lang="ru-RU" smtClean="0"/>
              <a:pPr/>
              <a:t>02.09.2020</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159851099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jpg"/>
          <p:cNvPicPr>
            <a:picLocks noChangeAspect="1"/>
          </p:cNvPicPr>
          <p:nvPr/>
        </p:nvPicPr>
        <p:blipFill>
          <a:blip r:embed="rId2" cstate="print">
            <a:lum bright="20000" contrast="-40000"/>
          </a:blip>
          <a:stretch>
            <a:fillRect/>
          </a:stretch>
        </p:blipFill>
        <p:spPr>
          <a:xfrm>
            <a:off x="0" y="0"/>
            <a:ext cx="9144000" cy="6857999"/>
          </a:xfrm>
          <a:prstGeom prst="rect">
            <a:avLst/>
          </a:prstGeom>
          <a:ln>
            <a:noFill/>
          </a:ln>
          <a:effectLst>
            <a:softEdge rad="112500"/>
          </a:effectLst>
        </p:spPr>
      </p:pic>
      <p:sp>
        <p:nvSpPr>
          <p:cNvPr id="2" name="Заголовок 1"/>
          <p:cNvSpPr>
            <a:spLocks noGrp="1"/>
          </p:cNvSpPr>
          <p:nvPr>
            <p:ph type="ctrTitle"/>
          </p:nvPr>
        </p:nvSpPr>
        <p:spPr>
          <a:xfrm>
            <a:off x="685800" y="214291"/>
            <a:ext cx="7772400" cy="4929221"/>
          </a:xfrm>
        </p:spPr>
        <p:txBody>
          <a:bodyPr>
            <a:noAutofit/>
          </a:bodyPr>
          <a:lstStyle/>
          <a:p>
            <a:br>
              <a:rPr lang="uk-UA" sz="6600" b="1" dirty="0">
                <a:solidFill>
                  <a:srgbClr val="FF0000"/>
                </a:solidFill>
              </a:rPr>
            </a:br>
            <a:br>
              <a:rPr lang="uk-UA" sz="6600" b="1" dirty="0">
                <a:solidFill>
                  <a:srgbClr val="FF0000"/>
                </a:solidFill>
              </a:rPr>
            </a:br>
            <a:r>
              <a:rPr lang="uk-UA" sz="5400" b="1" dirty="0">
                <a:solidFill>
                  <a:srgbClr val="FF0000"/>
                </a:solidFill>
              </a:rPr>
              <a:t>ІСТОРІЯ    СТИЛІВ УКРАЇНСЬКОЇ  МОВИ</a:t>
            </a:r>
            <a:br>
              <a:rPr lang="ru-RU" sz="6600" dirty="0">
                <a:solidFill>
                  <a:srgbClr val="FF0000"/>
                </a:solidFill>
              </a:rPr>
            </a:br>
            <a:endParaRPr lang="ru-RU" sz="660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800" dirty="0"/>
              <a:t>Свій </a:t>
            </a:r>
            <a:r>
              <a:rPr lang="uk-UA" sz="2800" dirty="0" err="1"/>
              <a:t>унесок</a:t>
            </a:r>
            <a:r>
              <a:rPr lang="uk-UA" sz="2800" dirty="0"/>
              <a:t> у розвиток  українського  діловодства  зробив </a:t>
            </a:r>
            <a:r>
              <a:rPr lang="uk-UA" sz="2800" dirty="0" err="1"/>
              <a:t>„</a:t>
            </a:r>
            <a:r>
              <a:rPr lang="uk-UA" sz="2800" b="1" dirty="0" err="1"/>
              <a:t>Литовський</a:t>
            </a:r>
            <a:r>
              <a:rPr lang="uk-UA" sz="2800" b="1" dirty="0"/>
              <a:t> </a:t>
            </a:r>
            <a:r>
              <a:rPr lang="uk-UA" sz="2800" b="1" dirty="0" err="1"/>
              <a:t>статут</a:t>
            </a:r>
            <a:r>
              <a:rPr lang="uk-UA" sz="2800" dirty="0" err="1"/>
              <a:t>”</a:t>
            </a:r>
            <a:r>
              <a:rPr lang="uk-UA" sz="2800" dirty="0"/>
              <a:t> </a:t>
            </a:r>
            <a:r>
              <a:rPr lang="uk-UA" sz="2800" dirty="0" err="1"/>
              <a:t>ХУІст</a:t>
            </a:r>
            <a:r>
              <a:rPr lang="uk-UA" sz="2800" dirty="0"/>
              <a:t>.  та </a:t>
            </a:r>
            <a:r>
              <a:rPr lang="uk-UA" sz="2800" dirty="0" err="1"/>
              <a:t>числені</a:t>
            </a:r>
            <a:r>
              <a:rPr lang="uk-UA" sz="2800" dirty="0"/>
              <a:t> канцелярії ратушні, </a:t>
            </a:r>
            <a:r>
              <a:rPr lang="uk-UA" sz="2800" dirty="0" err="1"/>
              <a:t>городські</a:t>
            </a:r>
            <a:r>
              <a:rPr lang="uk-UA" sz="2800" dirty="0"/>
              <a:t>, </a:t>
            </a:r>
            <a:r>
              <a:rPr lang="uk-UA" sz="2800" dirty="0" err="1"/>
              <a:t>підкоморські</a:t>
            </a:r>
            <a:endParaRPr lang="ru-RU" sz="2800" dirty="0"/>
          </a:p>
        </p:txBody>
      </p:sp>
      <p:pic>
        <p:nvPicPr>
          <p:cNvPr id="5" name="Содержимое 4" descr="Trečiojo_Lietuvos_Statuto_antraštinis_puslapis,_1588_m.LD3312.JPG"/>
          <p:cNvPicPr>
            <a:picLocks noGrp="1" noChangeAspect="1"/>
          </p:cNvPicPr>
          <p:nvPr>
            <p:ph sz="half" idx="1"/>
          </p:nvPr>
        </p:nvPicPr>
        <p:blipFill>
          <a:blip r:embed="rId2" cstate="print"/>
          <a:stretch>
            <a:fillRect/>
          </a:stretch>
        </p:blipFill>
        <p:spPr>
          <a:xfrm>
            <a:off x="242362" y="2852936"/>
            <a:ext cx="2527033" cy="3881437"/>
          </a:xfrm>
        </p:spPr>
      </p:pic>
      <p:pic>
        <p:nvPicPr>
          <p:cNvPr id="6" name="Содержимое 5" descr="3a7679a3.png"/>
          <p:cNvPicPr>
            <a:picLocks noGrp="1" noChangeAspect="1"/>
          </p:cNvPicPr>
          <p:nvPr>
            <p:ph sz="half" idx="2"/>
          </p:nvPr>
        </p:nvPicPr>
        <p:blipFill>
          <a:blip r:embed="rId3" cstate="print"/>
          <a:stretch>
            <a:fillRect/>
          </a:stretch>
        </p:blipFill>
        <p:spPr>
          <a:xfrm>
            <a:off x="5652120" y="2310586"/>
            <a:ext cx="3343114" cy="457203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23.jpg"/>
          <p:cNvPicPr>
            <a:picLocks noChangeAspect="1"/>
          </p:cNvPicPr>
          <p:nvPr/>
        </p:nvPicPr>
        <p:blipFill>
          <a:blip r:embed="rId2" cstate="print"/>
          <a:stretch>
            <a:fillRect/>
          </a:stretch>
        </p:blipFill>
        <p:spPr>
          <a:xfrm>
            <a:off x="0" y="241641"/>
            <a:ext cx="9144000" cy="637471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868610"/>
          </a:xfrm>
        </p:spPr>
        <p:txBody>
          <a:bodyPr>
            <a:normAutofit fontScale="90000"/>
          </a:bodyPr>
          <a:lstStyle/>
          <a:p>
            <a:r>
              <a:rPr lang="uk-UA" sz="2400" i="1" dirty="0">
                <a:solidFill>
                  <a:srgbClr val="002060"/>
                </a:solidFill>
              </a:rPr>
              <a:t>Послідовність  дотримання поданих у Статуті зразків  залежала від типу ділового документа (наказ, ордер, універсал, офіційний лист канцелярії  чи ратуші, акти купівлі-продажу.  Численними  були  і юридично-ділові документи: судові акти, супліки-скарги, купчі і дарчі грамоти, духівниці, описи  та реєстри майна, грамоти про борг  та його відстрочку, суперечки і сварки за </a:t>
            </a:r>
            <a:r>
              <a:rPr lang="uk-UA" sz="2400" i="1" dirty="0" err="1">
                <a:solidFill>
                  <a:srgbClr val="002060"/>
                </a:solidFill>
              </a:rPr>
              <a:t>грунт</a:t>
            </a:r>
            <a:r>
              <a:rPr lang="uk-UA" sz="2400" i="1" dirty="0">
                <a:solidFill>
                  <a:srgbClr val="002060"/>
                </a:solidFill>
              </a:rPr>
              <a:t> і т. ін.</a:t>
            </a:r>
            <a:br>
              <a:rPr lang="ru-RU" sz="2400" dirty="0"/>
            </a:br>
            <a:endParaRPr lang="ru-RU" sz="2400" dirty="0"/>
          </a:p>
        </p:txBody>
      </p:sp>
      <p:pic>
        <p:nvPicPr>
          <p:cNvPr id="5" name="Содержимое 4" descr="text1.jpg"/>
          <p:cNvPicPr>
            <a:picLocks noGrp="1" noChangeAspect="1"/>
          </p:cNvPicPr>
          <p:nvPr>
            <p:ph idx="1"/>
          </p:nvPr>
        </p:nvPicPr>
        <p:blipFill>
          <a:blip r:embed="rId2" cstate="print"/>
          <a:stretch>
            <a:fillRect/>
          </a:stretch>
        </p:blipFill>
        <p:spPr>
          <a:xfrm>
            <a:off x="1475656" y="3284984"/>
            <a:ext cx="5102352" cy="3121152"/>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297370"/>
          </a:xfrm>
        </p:spPr>
        <p:txBody>
          <a:bodyPr>
            <a:normAutofit fontScale="90000"/>
          </a:bodyPr>
          <a:lstStyle/>
          <a:p>
            <a:r>
              <a:rPr lang="uk-UA" sz="1800" dirty="0">
                <a:solidFill>
                  <a:srgbClr val="FF0000"/>
                </a:solidFill>
              </a:rPr>
              <a:t>У  </a:t>
            </a:r>
            <a:r>
              <a:rPr lang="uk-UA" sz="1800" dirty="0" err="1">
                <a:solidFill>
                  <a:srgbClr val="FF0000"/>
                </a:solidFill>
              </a:rPr>
              <a:t>ХУІ-ХУІІст</a:t>
            </a:r>
            <a:r>
              <a:rPr lang="uk-UA" sz="1800" dirty="0">
                <a:solidFill>
                  <a:srgbClr val="FF0000"/>
                </a:solidFill>
              </a:rPr>
              <a:t>.  значно розширюється  коло ділових документів. Крім колишніх дарчих, договірних, купчих та інших грамот додаються  цілі  томи юридичної літератури. Такі  документи з'являються масово із сотнями сторінок  і  на сьогодні  видані:</a:t>
            </a:r>
            <a:br>
              <a:rPr lang="uk-UA" sz="1800" dirty="0"/>
            </a:br>
            <a:br>
              <a:rPr lang="ru-RU" sz="1800" dirty="0"/>
            </a:br>
            <a:r>
              <a:rPr lang="uk-UA" sz="1800" b="1" dirty="0"/>
              <a:t>Горобець</a:t>
            </a:r>
            <a:r>
              <a:rPr lang="ru-RU" sz="1800" b="1" dirty="0"/>
              <a:t> В. Й.</a:t>
            </a:r>
            <a:r>
              <a:rPr lang="uk-UA" sz="1800" b="1" dirty="0"/>
              <a:t> Ділова  документація  Гетьманщини </a:t>
            </a:r>
            <a:r>
              <a:rPr lang="uk-UA" sz="1800" b="1" dirty="0" err="1"/>
              <a:t>ХУІІІст</a:t>
            </a:r>
            <a:r>
              <a:rPr lang="uk-UA" sz="1800" b="1" dirty="0"/>
              <a:t>.</a:t>
            </a:r>
            <a:br>
              <a:rPr lang="ru-RU" sz="1800" dirty="0"/>
            </a:br>
            <a:r>
              <a:rPr lang="uk-UA" sz="1800" b="1" dirty="0"/>
              <a:t>Книга  Київського  </a:t>
            </a:r>
            <a:r>
              <a:rPr lang="uk-UA" sz="1800" b="1" dirty="0" err="1"/>
              <a:t>підкоморського</a:t>
            </a:r>
            <a:r>
              <a:rPr lang="uk-UA" sz="1800" b="1" dirty="0"/>
              <a:t>  суду </a:t>
            </a:r>
            <a:br>
              <a:rPr lang="ru-RU" sz="1800" dirty="0"/>
            </a:br>
            <a:r>
              <a:rPr lang="ru-RU" sz="1800" b="1" dirty="0" err="1"/>
              <a:t>Актова</a:t>
            </a:r>
            <a:r>
              <a:rPr lang="ru-RU" sz="1800" b="1" dirty="0"/>
              <a:t>  книга  </a:t>
            </a:r>
            <a:r>
              <a:rPr lang="ru-RU" sz="1800" b="1" dirty="0" err="1"/>
              <a:t>Житомирського</a:t>
            </a:r>
            <a:r>
              <a:rPr lang="ru-RU" sz="1800" b="1" dirty="0"/>
              <a:t>  </a:t>
            </a:r>
            <a:r>
              <a:rPr lang="ru-RU" sz="1800" b="1" dirty="0" err="1"/>
              <a:t>громадського</a:t>
            </a:r>
            <a:r>
              <a:rPr lang="ru-RU" sz="1800" b="1" dirty="0"/>
              <a:t>  уряду  1611  року</a:t>
            </a:r>
            <a:br>
              <a:rPr lang="ru-RU" sz="1800" dirty="0"/>
            </a:br>
            <a:r>
              <a:rPr lang="ru-RU" sz="1800" b="1" dirty="0" err="1"/>
              <a:t>Актова</a:t>
            </a:r>
            <a:r>
              <a:rPr lang="ru-RU" sz="1800" b="1" dirty="0"/>
              <a:t>  книга  </a:t>
            </a:r>
            <a:r>
              <a:rPr lang="ru-RU" sz="1800" b="1" dirty="0" err="1"/>
              <a:t>житомирського</a:t>
            </a:r>
            <a:r>
              <a:rPr lang="ru-RU" sz="1800" b="1" dirty="0"/>
              <a:t>  </a:t>
            </a:r>
            <a:r>
              <a:rPr lang="ru-RU" sz="1800" b="1" dirty="0" err="1"/>
              <a:t>міського</a:t>
            </a:r>
            <a:r>
              <a:rPr lang="ru-RU" sz="1800" b="1" dirty="0"/>
              <a:t>  уряду  к. </a:t>
            </a:r>
            <a:r>
              <a:rPr lang="ru-RU" sz="1800" b="1" dirty="0" err="1"/>
              <a:t>ХУІст</a:t>
            </a:r>
            <a:r>
              <a:rPr lang="ru-RU" sz="1800" b="1" dirty="0"/>
              <a:t>. </a:t>
            </a:r>
            <a:r>
              <a:rPr lang="ru-RU" sz="1800" dirty="0"/>
              <a:t>(1582- 1588рр.)  </a:t>
            </a:r>
            <a:br>
              <a:rPr lang="ru-RU" sz="1800" dirty="0"/>
            </a:br>
            <a:r>
              <a:rPr lang="ru-RU" sz="1800" b="1" dirty="0" err="1"/>
              <a:t>Актові</a:t>
            </a:r>
            <a:r>
              <a:rPr lang="ru-RU" sz="1800" b="1" dirty="0"/>
              <a:t>  книги  Полтавского  городового  уряду  ХУІІ  века</a:t>
            </a:r>
            <a:br>
              <a:rPr lang="ru-RU" sz="1800" dirty="0"/>
            </a:br>
            <a:r>
              <a:rPr lang="ru-RU" sz="1800" b="1" dirty="0" err="1"/>
              <a:t>Волинські</a:t>
            </a:r>
            <a:r>
              <a:rPr lang="ru-RU" sz="1800" b="1" dirty="0"/>
              <a:t>  </a:t>
            </a:r>
            <a:r>
              <a:rPr lang="ru-RU" sz="1800" b="1" dirty="0" err="1"/>
              <a:t>грамоти</a:t>
            </a:r>
            <a:r>
              <a:rPr lang="ru-RU" sz="1800" b="1" dirty="0"/>
              <a:t>  ХУІ ст..  </a:t>
            </a:r>
            <a:br>
              <a:rPr lang="ru-RU" sz="1800" dirty="0"/>
            </a:br>
            <a:r>
              <a:rPr lang="ru-RU" sz="1800" b="1" dirty="0" err="1"/>
              <a:t>Лохвицька</a:t>
            </a:r>
            <a:r>
              <a:rPr lang="ru-RU" sz="1800" b="1" dirty="0"/>
              <a:t>  </a:t>
            </a:r>
            <a:r>
              <a:rPr lang="ru-RU" sz="1800" b="1" dirty="0" err="1"/>
              <a:t>ратушна</a:t>
            </a:r>
            <a:r>
              <a:rPr lang="ru-RU" sz="1800" b="1" dirty="0"/>
              <a:t>  книга  </a:t>
            </a:r>
            <a:r>
              <a:rPr lang="ru-RU" sz="1800" b="1" dirty="0" err="1"/>
              <a:t>другої</a:t>
            </a:r>
            <a:r>
              <a:rPr lang="ru-RU" sz="1800" b="1" dirty="0"/>
              <a:t>  пол.  </a:t>
            </a:r>
            <a:r>
              <a:rPr lang="ru-RU" sz="1800" b="1" dirty="0" err="1"/>
              <a:t>ХУІІІст</a:t>
            </a:r>
            <a:r>
              <a:rPr lang="ru-RU" sz="1800" b="1" dirty="0"/>
              <a:t>.</a:t>
            </a:r>
            <a:br>
              <a:rPr lang="ru-RU" sz="1800" dirty="0"/>
            </a:br>
            <a:r>
              <a:rPr lang="ru-RU" sz="1800" b="1" dirty="0" err="1"/>
              <a:t>Реєстр</a:t>
            </a:r>
            <a:r>
              <a:rPr lang="ru-RU" sz="1800" b="1" dirty="0"/>
              <a:t>  </a:t>
            </a:r>
            <a:r>
              <a:rPr lang="ru-RU" sz="1800" b="1" dirty="0" err="1"/>
              <a:t>війська</a:t>
            </a:r>
            <a:r>
              <a:rPr lang="ru-RU" sz="1800" b="1" dirty="0"/>
              <a:t>  </a:t>
            </a:r>
            <a:r>
              <a:rPr lang="ru-RU" sz="1800" b="1" dirty="0" err="1"/>
              <a:t>запорозького</a:t>
            </a:r>
            <a:r>
              <a:rPr lang="ru-RU" sz="1800" b="1" dirty="0"/>
              <a:t>  1649  року</a:t>
            </a:r>
            <a:br>
              <a:rPr lang="ru-RU" sz="1800" dirty="0"/>
            </a:br>
            <a:r>
              <a:rPr lang="ru-RU" sz="1800" b="1" dirty="0" err="1"/>
              <a:t>Приватні</a:t>
            </a:r>
            <a:r>
              <a:rPr lang="ru-RU" sz="1800" b="1" dirty="0"/>
              <a:t>  </a:t>
            </a:r>
            <a:r>
              <a:rPr lang="ru-RU" sz="1800" b="1" dirty="0" err="1"/>
              <a:t>листи</a:t>
            </a:r>
            <a:r>
              <a:rPr lang="ru-RU" sz="1800" b="1" dirty="0"/>
              <a:t>  </a:t>
            </a:r>
            <a:r>
              <a:rPr lang="ru-RU" sz="1800" b="1" dirty="0" err="1"/>
              <a:t>ХУІІІст</a:t>
            </a:r>
            <a:r>
              <a:rPr lang="ru-RU" sz="1800" b="1" dirty="0"/>
              <a:t>.</a:t>
            </a:r>
            <a:br>
              <a:rPr lang="ru-RU" sz="1800" b="1" dirty="0"/>
            </a:br>
            <a:br>
              <a:rPr lang="ru-RU" sz="1800" b="1" dirty="0"/>
            </a:br>
            <a:r>
              <a:rPr lang="ru-RU" sz="3100" b="1" dirty="0" err="1">
                <a:solidFill>
                  <a:srgbClr val="FF0000"/>
                </a:solidFill>
              </a:rPr>
              <a:t>Кількість</a:t>
            </a:r>
            <a:r>
              <a:rPr lang="ru-RU" sz="3100" b="1" dirty="0">
                <a:solidFill>
                  <a:srgbClr val="FF0000"/>
                </a:solidFill>
              </a:rPr>
              <a:t> </a:t>
            </a:r>
            <a:r>
              <a:rPr lang="ru-RU" sz="3100" b="1" dirty="0" err="1">
                <a:solidFill>
                  <a:srgbClr val="FF0000"/>
                </a:solidFill>
              </a:rPr>
              <a:t>томів</a:t>
            </a:r>
            <a:r>
              <a:rPr lang="ru-RU" sz="3100" b="1" dirty="0">
                <a:solidFill>
                  <a:srgbClr val="FF0000"/>
                </a:solidFill>
              </a:rPr>
              <a:t> </a:t>
            </a:r>
            <a:r>
              <a:rPr lang="ru-RU" sz="3100" b="1" dirty="0" err="1">
                <a:solidFill>
                  <a:srgbClr val="FF0000"/>
                </a:solidFill>
              </a:rPr>
              <a:t>цих</a:t>
            </a:r>
            <a:r>
              <a:rPr lang="ru-RU" sz="3100" b="1" dirty="0">
                <a:solidFill>
                  <a:srgbClr val="FF0000"/>
                </a:solidFill>
              </a:rPr>
              <a:t> </a:t>
            </a:r>
            <a:r>
              <a:rPr lang="ru-RU" sz="3100" b="1" dirty="0" err="1">
                <a:solidFill>
                  <a:srgbClr val="FF0000"/>
                </a:solidFill>
              </a:rPr>
              <a:t>документів</a:t>
            </a:r>
            <a:r>
              <a:rPr lang="ru-RU" sz="3100" b="1" dirty="0">
                <a:solidFill>
                  <a:srgbClr val="FF0000"/>
                </a:solidFill>
              </a:rPr>
              <a:t> </a:t>
            </a:r>
            <a:r>
              <a:rPr lang="ru-RU" sz="3100" b="1" dirty="0" err="1">
                <a:solidFill>
                  <a:srgbClr val="FF0000"/>
                </a:solidFill>
              </a:rPr>
              <a:t>близько</a:t>
            </a:r>
            <a:r>
              <a:rPr lang="ru-RU" sz="3100" b="1" dirty="0">
                <a:solidFill>
                  <a:srgbClr val="FF0000"/>
                </a:solidFill>
              </a:rPr>
              <a:t> 7,5 </a:t>
            </a:r>
            <a:r>
              <a:rPr lang="ru-RU" sz="3100" b="1" dirty="0" err="1">
                <a:solidFill>
                  <a:srgbClr val="FF0000"/>
                </a:solidFill>
              </a:rPr>
              <a:t>тисяч</a:t>
            </a:r>
            <a:r>
              <a:rPr lang="ru-RU" sz="3100" b="1" dirty="0">
                <a:solidFill>
                  <a:srgbClr val="FF0000"/>
                </a:solidFill>
              </a:rPr>
              <a:t> </a:t>
            </a:r>
            <a:r>
              <a:rPr lang="ru-RU" sz="3100" b="1" dirty="0" err="1">
                <a:solidFill>
                  <a:srgbClr val="FF0000"/>
                </a:solidFill>
              </a:rPr>
              <a:t>і</a:t>
            </a:r>
            <a:r>
              <a:rPr lang="ru-RU" sz="3100" b="1" dirty="0">
                <a:solidFill>
                  <a:srgbClr val="FF0000"/>
                </a:solidFill>
              </a:rPr>
              <a:t>   5 млн. </a:t>
            </a:r>
            <a:r>
              <a:rPr lang="ru-RU" sz="3100" b="1" dirty="0" err="1">
                <a:solidFill>
                  <a:srgbClr val="FF0000"/>
                </a:solidFill>
              </a:rPr>
              <a:t>документів</a:t>
            </a:r>
            <a:r>
              <a:rPr lang="ru-RU" sz="3100" b="1" dirty="0">
                <a:solidFill>
                  <a:srgbClr val="FF0000"/>
                </a:solidFill>
              </a:rPr>
              <a:t>.</a:t>
            </a:r>
            <a:br>
              <a:rPr lang="ru-RU" sz="1800" b="1" dirty="0"/>
            </a:br>
            <a:br>
              <a:rPr lang="ru-RU" sz="1800" dirty="0"/>
            </a:br>
            <a:endParaRPr lang="ru-RU"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225800"/>
          </a:xfrm>
        </p:spPr>
        <p:txBody>
          <a:bodyPr>
            <a:noAutofit/>
          </a:bodyPr>
          <a:lstStyle/>
          <a:p>
            <a:r>
              <a:rPr lang="uk-UA" sz="2400" dirty="0"/>
              <a:t>Адміністративна лексика у діловодстві ХУІ-ХУІІІ ст. переплітається з юридично-судовою: </a:t>
            </a:r>
            <a:r>
              <a:rPr lang="uk-UA" sz="2400" i="1" dirty="0">
                <a:solidFill>
                  <a:srgbClr val="7030A0"/>
                </a:solidFill>
              </a:rPr>
              <a:t>скарга, протекція, жалоба, злочинець, </a:t>
            </a:r>
            <a:r>
              <a:rPr lang="uk-UA" sz="2400" i="1" dirty="0" err="1">
                <a:solidFill>
                  <a:srgbClr val="7030A0"/>
                </a:solidFill>
              </a:rPr>
              <a:t>розиск</a:t>
            </a:r>
            <a:r>
              <a:rPr lang="uk-UA" sz="2400" i="1" dirty="0">
                <a:solidFill>
                  <a:srgbClr val="7030A0"/>
                </a:solidFill>
              </a:rPr>
              <a:t>, </a:t>
            </a:r>
            <a:r>
              <a:rPr lang="uk-UA" sz="2400" i="1" dirty="0" err="1">
                <a:solidFill>
                  <a:srgbClr val="7030A0"/>
                </a:solidFill>
              </a:rPr>
              <a:t>допрос</a:t>
            </a:r>
            <a:r>
              <a:rPr lang="uk-UA" sz="2400" i="1" dirty="0">
                <a:solidFill>
                  <a:srgbClr val="7030A0"/>
                </a:solidFill>
              </a:rPr>
              <a:t>, </a:t>
            </a:r>
            <a:r>
              <a:rPr lang="uk-UA" sz="2400" i="1" dirty="0" err="1">
                <a:solidFill>
                  <a:srgbClr val="7030A0"/>
                </a:solidFill>
              </a:rPr>
              <a:t>свідительство</a:t>
            </a:r>
            <a:r>
              <a:rPr lang="uk-UA" sz="2400" i="1" dirty="0">
                <a:solidFill>
                  <a:srgbClr val="7030A0"/>
                </a:solidFill>
              </a:rPr>
              <a:t>, </a:t>
            </a:r>
            <a:r>
              <a:rPr lang="uk-UA" sz="2400" i="1" dirty="0" err="1">
                <a:solidFill>
                  <a:srgbClr val="7030A0"/>
                </a:solidFill>
              </a:rPr>
              <a:t>отвітчик</a:t>
            </a:r>
            <a:r>
              <a:rPr lang="uk-UA" sz="2400" dirty="0">
                <a:solidFill>
                  <a:srgbClr val="7030A0"/>
                </a:solidFill>
              </a:rPr>
              <a:t>, </a:t>
            </a:r>
            <a:r>
              <a:rPr lang="uk-UA" sz="2400" i="1" dirty="0" err="1">
                <a:solidFill>
                  <a:srgbClr val="7030A0"/>
                </a:solidFill>
              </a:rPr>
              <a:t>допрошуваний</a:t>
            </a:r>
            <a:r>
              <a:rPr lang="uk-UA" sz="2400" i="1" dirty="0">
                <a:solidFill>
                  <a:srgbClr val="7030A0"/>
                </a:solidFill>
              </a:rPr>
              <a:t>, </a:t>
            </a:r>
            <a:r>
              <a:rPr lang="uk-UA" sz="2400" i="1" dirty="0" err="1">
                <a:solidFill>
                  <a:srgbClr val="7030A0"/>
                </a:solidFill>
              </a:rPr>
              <a:t>челомбите</a:t>
            </a:r>
            <a:r>
              <a:rPr lang="uk-UA" sz="2400" i="1" dirty="0">
                <a:solidFill>
                  <a:srgbClr val="7030A0"/>
                </a:solidFill>
              </a:rPr>
              <a:t>, судія. </a:t>
            </a:r>
            <a:r>
              <a:rPr lang="uk-UA" sz="2400" dirty="0"/>
              <a:t>Серед цієї лексики  чимало запозичень з латинської мови </a:t>
            </a:r>
            <a:r>
              <a:rPr lang="uk-UA" sz="2400" dirty="0" err="1"/>
              <a:t>з”являється</a:t>
            </a:r>
            <a:r>
              <a:rPr lang="uk-UA" sz="2400" dirty="0"/>
              <a:t>  саме   це  період: </a:t>
            </a:r>
            <a:r>
              <a:rPr lang="uk-UA" sz="2400" i="1" dirty="0">
                <a:solidFill>
                  <a:srgbClr val="002060"/>
                </a:solidFill>
              </a:rPr>
              <a:t>публікація, інквізиція, апеляція, контро версія, документ, претензія, апробація, сатисфакція, </a:t>
            </a:r>
            <a:r>
              <a:rPr lang="uk-UA" sz="2400" i="1" dirty="0" err="1">
                <a:solidFill>
                  <a:srgbClr val="002060"/>
                </a:solidFill>
              </a:rPr>
              <a:t>оддукція</a:t>
            </a:r>
            <a:r>
              <a:rPr lang="uk-UA" sz="2400" dirty="0">
                <a:solidFill>
                  <a:srgbClr val="002060"/>
                </a:solidFill>
              </a:rPr>
              <a:t>.</a:t>
            </a:r>
            <a:r>
              <a:rPr lang="uk-UA" sz="2400" i="1" dirty="0">
                <a:solidFill>
                  <a:srgbClr val="002060"/>
                </a:solidFill>
              </a:rPr>
              <a:t>	</a:t>
            </a:r>
            <a:br>
              <a:rPr lang="ru-RU" sz="2400" dirty="0"/>
            </a:br>
            <a:endParaRPr lang="ru-RU" sz="2400" dirty="0"/>
          </a:p>
        </p:txBody>
      </p:sp>
      <p:pic>
        <p:nvPicPr>
          <p:cNvPr id="3" name="Рисунок 2" descr="22.jpg"/>
          <p:cNvPicPr>
            <a:picLocks noChangeAspect="1"/>
          </p:cNvPicPr>
          <p:nvPr/>
        </p:nvPicPr>
        <p:blipFill>
          <a:blip r:embed="rId2" cstate="print"/>
          <a:stretch>
            <a:fillRect/>
          </a:stretch>
        </p:blipFill>
        <p:spPr>
          <a:xfrm>
            <a:off x="0" y="3214686"/>
            <a:ext cx="3725941" cy="3643314"/>
          </a:xfrm>
          <a:prstGeom prst="rect">
            <a:avLst/>
          </a:prstGeom>
        </p:spPr>
      </p:pic>
      <p:pic>
        <p:nvPicPr>
          <p:cNvPr id="4" name="Рисунок 3" descr="Титул_реєстра_Війська_Запорозького_1649_року.jpg"/>
          <p:cNvPicPr>
            <a:picLocks noChangeAspect="1"/>
          </p:cNvPicPr>
          <p:nvPr/>
        </p:nvPicPr>
        <p:blipFill>
          <a:blip r:embed="rId3" cstate="print"/>
          <a:stretch>
            <a:fillRect/>
          </a:stretch>
        </p:blipFill>
        <p:spPr>
          <a:xfrm>
            <a:off x="4071934" y="3214686"/>
            <a:ext cx="5072066" cy="364331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940048"/>
          </a:xfrm>
        </p:spPr>
        <p:txBody>
          <a:bodyPr>
            <a:normAutofit fontScale="90000"/>
          </a:bodyPr>
          <a:lstStyle/>
          <a:p>
            <a:r>
              <a:rPr lang="uk-UA" sz="2000" dirty="0"/>
              <a:t>Особливий  інтерес  становить  такий  тип  документів </a:t>
            </a:r>
            <a:r>
              <a:rPr lang="uk-UA" sz="2000" dirty="0" err="1"/>
              <a:t>ХУІІ-ХУІІІст</a:t>
            </a:r>
            <a:r>
              <a:rPr lang="uk-UA" sz="2000" dirty="0"/>
              <a:t>. як  листи приватні  та офіційні. Причому  приватне листування ще не відійшло від  офіційно-ділового стилю: люди діляться зі  своїми рідними тими ж проблемами, що приводять  їх у  суд  чи канцелярію. Ці документи цікаві нам тим, що містять  традиційну  для українців  систему  </a:t>
            </a:r>
            <a:r>
              <a:rPr lang="uk-UA" sz="2000" dirty="0" err="1"/>
              <a:t>гоноративів</a:t>
            </a:r>
            <a:r>
              <a:rPr lang="uk-UA" sz="2000" dirty="0"/>
              <a:t>. Як правило  вони  розгорнуті: </a:t>
            </a:r>
            <a:r>
              <a:rPr lang="uk-UA" sz="2000" i="1" dirty="0" err="1">
                <a:solidFill>
                  <a:srgbClr val="7030A0"/>
                </a:solidFill>
              </a:rPr>
              <a:t>мой</a:t>
            </a:r>
            <a:r>
              <a:rPr lang="uk-UA" sz="2000" i="1" dirty="0">
                <a:solidFill>
                  <a:srgbClr val="7030A0"/>
                </a:solidFill>
              </a:rPr>
              <a:t> </a:t>
            </a:r>
            <a:r>
              <a:rPr lang="uk-UA" sz="2000" i="1" dirty="0" err="1">
                <a:solidFill>
                  <a:srgbClr val="7030A0"/>
                </a:solidFill>
              </a:rPr>
              <a:t>вельце</a:t>
            </a:r>
            <a:r>
              <a:rPr lang="uk-UA" sz="2000" i="1" dirty="0">
                <a:solidFill>
                  <a:srgbClr val="7030A0"/>
                </a:solidFill>
              </a:rPr>
              <a:t> милостивий пане, зичливий приятелю  і  брате;  Благородний </a:t>
            </a:r>
            <a:r>
              <a:rPr lang="uk-UA" sz="2000" i="1" dirty="0" err="1">
                <a:solidFill>
                  <a:srgbClr val="7030A0"/>
                </a:solidFill>
              </a:rPr>
              <a:t>мосцьпане</a:t>
            </a:r>
            <a:r>
              <a:rPr lang="uk-UA" sz="2000" i="1" dirty="0">
                <a:solidFill>
                  <a:srgbClr val="7030A0"/>
                </a:solidFill>
              </a:rPr>
              <a:t> Шашкевич, </a:t>
            </a:r>
            <a:r>
              <a:rPr lang="uk-UA" sz="2000" i="1" dirty="0" err="1">
                <a:solidFill>
                  <a:srgbClr val="7030A0"/>
                </a:solidFill>
              </a:rPr>
              <a:t>мні</a:t>
            </a:r>
            <a:r>
              <a:rPr lang="uk-UA" sz="2000" i="1" dirty="0">
                <a:solidFill>
                  <a:srgbClr val="7030A0"/>
                </a:solidFill>
              </a:rPr>
              <a:t>  </a:t>
            </a:r>
            <a:r>
              <a:rPr lang="uk-UA" sz="2000" i="1" dirty="0" err="1">
                <a:solidFill>
                  <a:srgbClr val="7030A0"/>
                </a:solidFill>
              </a:rPr>
              <a:t>елце</a:t>
            </a:r>
            <a:r>
              <a:rPr lang="uk-UA" sz="2000" i="1" dirty="0">
                <a:solidFill>
                  <a:srgbClr val="7030A0"/>
                </a:solidFill>
              </a:rPr>
              <a:t> особливий добродію; </a:t>
            </a:r>
            <a:r>
              <a:rPr lang="uk-UA" sz="2000" i="1" dirty="0" err="1">
                <a:solidFill>
                  <a:srgbClr val="7030A0"/>
                </a:solidFill>
              </a:rPr>
              <a:t>Примилосердни</a:t>
            </a:r>
            <a:r>
              <a:rPr lang="uk-UA" sz="2000" i="1" dirty="0">
                <a:solidFill>
                  <a:srgbClr val="7030A0"/>
                </a:solidFill>
              </a:rPr>
              <a:t> мій км и </a:t>
            </a:r>
            <a:r>
              <a:rPr lang="uk-UA" sz="2000" i="1" dirty="0" err="1">
                <a:solidFill>
                  <a:srgbClr val="7030A0"/>
                </a:solidFill>
              </a:rPr>
              <a:t>многомилостивий</a:t>
            </a:r>
            <a:r>
              <a:rPr lang="uk-UA" sz="2000" i="1" dirty="0">
                <a:solidFill>
                  <a:srgbClr val="7030A0"/>
                </a:solidFill>
              </a:rPr>
              <a:t> добродій.</a:t>
            </a:r>
            <a:br>
              <a:rPr lang="ru-RU" sz="2000" dirty="0"/>
            </a:br>
            <a:endParaRPr lang="ru-RU" sz="2000" dirty="0"/>
          </a:p>
        </p:txBody>
      </p:sp>
      <p:pic>
        <p:nvPicPr>
          <p:cNvPr id="3" name="Рисунок 2" descr="d5-3.jpg"/>
          <p:cNvPicPr>
            <a:picLocks noChangeAspect="1"/>
          </p:cNvPicPr>
          <p:nvPr/>
        </p:nvPicPr>
        <p:blipFill>
          <a:blip r:embed="rId2" cstate="print"/>
          <a:stretch>
            <a:fillRect/>
          </a:stretch>
        </p:blipFill>
        <p:spPr>
          <a:xfrm>
            <a:off x="0" y="2928934"/>
            <a:ext cx="4286248" cy="3786190"/>
          </a:xfrm>
          <a:prstGeom prst="rect">
            <a:avLst/>
          </a:prstGeom>
        </p:spPr>
      </p:pic>
      <p:pic>
        <p:nvPicPr>
          <p:cNvPr id="4" name="Рисунок 3" descr="C:\Users\Светлана\Desktop\Гражданка.gif"/>
          <p:cNvPicPr/>
          <p:nvPr/>
        </p:nvPicPr>
        <p:blipFill>
          <a:blip r:embed="rId3" cstate="print"/>
          <a:srcRect/>
          <a:stretch>
            <a:fillRect/>
          </a:stretch>
        </p:blipFill>
        <p:spPr bwMode="auto">
          <a:xfrm>
            <a:off x="4214810" y="2857496"/>
            <a:ext cx="4929190" cy="400050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25734"/>
          </a:xfrm>
        </p:spPr>
        <p:txBody>
          <a:bodyPr>
            <a:normAutofit fontScale="90000"/>
          </a:bodyPr>
          <a:lstStyle/>
          <a:p>
            <a:r>
              <a:rPr lang="uk-UA" sz="2400" dirty="0"/>
              <a:t>Базовий  запас ділової  лексики зберігся, і хоча   масово  поповнювався російськомовними штампами і канцеляризмами, уже в сер. </a:t>
            </a:r>
            <a:r>
              <a:rPr lang="uk-UA" sz="2400" dirty="0" err="1"/>
              <a:t>ХІХст</a:t>
            </a:r>
            <a:r>
              <a:rPr lang="uk-UA" sz="2400" dirty="0"/>
              <a:t>. Україна  мала впорядковану управлінську  термінологію. У  Галичині, наприклад, в </a:t>
            </a:r>
            <a:r>
              <a:rPr lang="uk-UA" sz="2400" dirty="0" err="1"/>
              <a:t>ХІХст</a:t>
            </a:r>
            <a:r>
              <a:rPr lang="uk-UA" sz="2400" dirty="0"/>
              <a:t>. робляться  спроби впорядкування  адміністративно-ділової термінології державних  документів, що виходили українською, російською  та німецькою мовами. У 1849 році Яковом Головацьким була  створена комісія  із  впорядкування діловодства.</a:t>
            </a:r>
            <a:endParaRPr lang="ru-RU" sz="2400" dirty="0"/>
          </a:p>
        </p:txBody>
      </p:sp>
      <p:pic>
        <p:nvPicPr>
          <p:cNvPr id="26626" name="Picture 2" descr="http://kameniar.franko.lviv.ua/wp/wp-content/uploads/old/original/2011_N01_Zmagannya_ukrayinciv_-_Golovackyy_Yakiv_1863-4.jpg"/>
          <p:cNvPicPr>
            <a:picLocks noChangeAspect="1" noChangeArrowheads="1"/>
          </p:cNvPicPr>
          <p:nvPr/>
        </p:nvPicPr>
        <p:blipFill>
          <a:blip r:embed="rId2" cstate="print"/>
          <a:srcRect/>
          <a:stretch>
            <a:fillRect/>
          </a:stretch>
        </p:blipFill>
        <p:spPr bwMode="auto">
          <a:xfrm>
            <a:off x="0" y="3000372"/>
            <a:ext cx="3500430" cy="3857628"/>
          </a:xfrm>
          <a:prstGeom prst="rect">
            <a:avLst/>
          </a:prstGeom>
          <a:noFill/>
        </p:spPr>
      </p:pic>
      <p:pic>
        <p:nvPicPr>
          <p:cNvPr id="26628" name="Picture 4" descr="http://5fan.ru/files/17/5fan_ru_87317_9ae5a3abd7a295f9cfecec72d7119073.html_files/rId16.jpg"/>
          <p:cNvPicPr>
            <a:picLocks noChangeAspect="1" noChangeArrowheads="1"/>
          </p:cNvPicPr>
          <p:nvPr/>
        </p:nvPicPr>
        <p:blipFill>
          <a:blip r:embed="rId3" cstate="print"/>
          <a:srcRect/>
          <a:stretch>
            <a:fillRect/>
          </a:stretch>
        </p:blipFill>
        <p:spPr bwMode="auto">
          <a:xfrm>
            <a:off x="5786446" y="3214686"/>
            <a:ext cx="3105158" cy="335757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83320"/>
          </a:xfrm>
        </p:spPr>
        <p:txBody>
          <a:bodyPr>
            <a:normAutofit fontScale="90000"/>
          </a:bodyPr>
          <a:lstStyle/>
          <a:p>
            <a:r>
              <a:rPr lang="uk-UA" sz="1800" dirty="0">
                <a:solidFill>
                  <a:srgbClr val="002060"/>
                </a:solidFill>
              </a:rPr>
              <a:t>Діловодство  українською мовою у Наддніпрянській Україні   виявляється найчастіше у листуванні (офіційному  і  приватному). Наприклад,  лист  М. Лисенка  до редакції часопису </a:t>
            </a:r>
            <a:r>
              <a:rPr lang="uk-UA" sz="1800" dirty="0" err="1">
                <a:solidFill>
                  <a:srgbClr val="002060"/>
                </a:solidFill>
              </a:rPr>
              <a:t>„Зоря”</a:t>
            </a:r>
            <a:r>
              <a:rPr lang="uk-UA" sz="1800" dirty="0">
                <a:solidFill>
                  <a:srgbClr val="002060"/>
                </a:solidFill>
              </a:rPr>
              <a:t>  від 8 грудня 1883р.:</a:t>
            </a:r>
            <a:br>
              <a:rPr lang="uk-UA" sz="1800" dirty="0"/>
            </a:br>
            <a:br>
              <a:rPr lang="ru-RU" sz="1800" dirty="0"/>
            </a:br>
            <a:r>
              <a:rPr lang="uk-UA" sz="2000" b="1" dirty="0"/>
              <a:t> </a:t>
            </a:r>
            <a:r>
              <a:rPr lang="uk-UA" sz="2000" b="1" i="1" dirty="0" err="1"/>
              <a:t>„Позаяк</a:t>
            </a:r>
            <a:r>
              <a:rPr lang="uk-UA" sz="2000" b="1" i="1" dirty="0"/>
              <a:t> я склав одразу </a:t>
            </a:r>
            <a:r>
              <a:rPr lang="uk-UA" sz="2000" b="1" i="1" dirty="0" err="1"/>
              <a:t>цілорічню</a:t>
            </a:r>
            <a:r>
              <a:rPr lang="uk-UA" sz="2000" b="1" i="1" dirty="0"/>
              <a:t>  передплату, </a:t>
            </a:r>
            <a:r>
              <a:rPr lang="uk-UA" sz="2000" b="1" i="1" dirty="0" err="1"/>
              <a:t>пренумеруючи</a:t>
            </a:r>
            <a:r>
              <a:rPr lang="uk-UA" sz="2000" b="1" i="1" dirty="0"/>
              <a:t> часопис </a:t>
            </a:r>
            <a:r>
              <a:rPr lang="uk-UA" sz="2000" b="1" i="1" dirty="0" err="1"/>
              <a:t>„Зорю”</a:t>
            </a:r>
            <a:r>
              <a:rPr lang="uk-UA" sz="2000" b="1" i="1" dirty="0"/>
              <a:t>, і  маю право на  премію ціною у 23р. злотих, з показаних  книжок  я  ласкаве </a:t>
            </a:r>
            <a:r>
              <a:rPr lang="uk-UA" sz="2000" b="1" i="1" dirty="0" err="1"/>
              <a:t>просю</a:t>
            </a:r>
            <a:r>
              <a:rPr lang="uk-UA" sz="2000" b="1" i="1" dirty="0"/>
              <a:t>  шановну адміністрацію </a:t>
            </a:r>
            <a:r>
              <a:rPr lang="uk-UA" sz="2000" b="1" i="1" dirty="0" err="1"/>
              <a:t>„Зорі”</a:t>
            </a:r>
            <a:r>
              <a:rPr lang="uk-UA" sz="2000" b="1" i="1" dirty="0"/>
              <a:t> вислати  мені:</a:t>
            </a:r>
            <a:br>
              <a:rPr lang="ru-RU" sz="2000" b="1" dirty="0"/>
            </a:br>
            <a:r>
              <a:rPr lang="uk-UA" sz="2000" b="1" i="1" dirty="0"/>
              <a:t>	1.”Гальшка, княгиня </a:t>
            </a:r>
            <a:r>
              <a:rPr lang="uk-UA" sz="2000" b="1" i="1" dirty="0" err="1"/>
              <a:t>Острожська”</a:t>
            </a:r>
            <a:r>
              <a:rPr lang="uk-UA" sz="2000" b="1" i="1" dirty="0"/>
              <a:t>, оповідання д-ра </a:t>
            </a:r>
            <a:r>
              <a:rPr lang="uk-UA" sz="2000" b="1" i="1" dirty="0" err="1"/>
              <a:t>Шараневича</a:t>
            </a:r>
            <a:r>
              <a:rPr lang="uk-UA" sz="2000" b="1" i="1" dirty="0"/>
              <a:t>.</a:t>
            </a:r>
            <a:br>
              <a:rPr lang="ru-RU" sz="2000" b="1" dirty="0"/>
            </a:br>
            <a:r>
              <a:rPr lang="uk-UA" sz="2000" b="1" i="1" dirty="0"/>
              <a:t>	2. Його ж </a:t>
            </a:r>
            <a:r>
              <a:rPr lang="uk-UA" sz="2000" b="1" i="1" dirty="0" err="1"/>
              <a:t>„Староруський</a:t>
            </a:r>
            <a:r>
              <a:rPr lang="uk-UA" sz="2000" b="1" i="1" dirty="0"/>
              <a:t> княжий город </a:t>
            </a:r>
            <a:r>
              <a:rPr lang="uk-UA" sz="2000" b="1" i="1" dirty="0" err="1"/>
              <a:t>Галич”</a:t>
            </a:r>
            <a:r>
              <a:rPr lang="uk-UA" sz="2000" b="1" i="1" dirty="0"/>
              <a:t>(32кр.) і</a:t>
            </a:r>
            <a:br>
              <a:rPr lang="ru-RU" sz="2000" b="1" dirty="0"/>
            </a:br>
            <a:r>
              <a:rPr lang="uk-UA" sz="2000" b="1" i="1" dirty="0"/>
              <a:t>	3. „О </a:t>
            </a:r>
            <a:r>
              <a:rPr lang="uk-UA" sz="2000" b="1" i="1" dirty="0" err="1"/>
              <a:t>вихованню”</a:t>
            </a:r>
            <a:r>
              <a:rPr lang="uk-UA" sz="2000" b="1" i="1" dirty="0"/>
              <a:t>(</a:t>
            </a:r>
            <a:r>
              <a:rPr lang="uk-UA" sz="2000" b="1" i="1" dirty="0" err="1"/>
              <a:t>зкр</a:t>
            </a:r>
            <a:r>
              <a:rPr lang="uk-UA" sz="2000" b="1" i="1" dirty="0"/>
              <a:t>.)</a:t>
            </a:r>
            <a:br>
              <a:rPr lang="ru-RU" sz="2000" b="1" dirty="0"/>
            </a:br>
            <a:r>
              <a:rPr lang="uk-UA" sz="2000" b="1" i="1" dirty="0"/>
              <a:t>	Перші  два діла я б просив вислати дублікатами, бо д. Орест Левицький просив задля його  виписати, й  </a:t>
            </a:r>
            <a:r>
              <a:rPr lang="uk-UA" sz="2000" b="1" i="1" dirty="0" err="1"/>
              <a:t>належачі</a:t>
            </a:r>
            <a:r>
              <a:rPr lang="uk-UA" sz="2000" b="1" i="1" dirty="0"/>
              <a:t> за  їх гроші він  вишле  до редакції.</a:t>
            </a:r>
            <a:br>
              <a:rPr lang="ru-RU" sz="2000" b="1" dirty="0"/>
            </a:br>
            <a:r>
              <a:rPr lang="uk-UA" sz="2000" b="1" i="1" dirty="0"/>
              <a:t>	Чи  не можна  б  потурбувати Вас о  висилку , хоч  у  закритім  куверті, сатиричний  часопис </a:t>
            </a:r>
            <a:r>
              <a:rPr lang="uk-UA" sz="2000" b="1" i="1" dirty="0" err="1"/>
              <a:t>„Нове</a:t>
            </a:r>
            <a:r>
              <a:rPr lang="uk-UA" sz="2000" b="1" i="1" dirty="0"/>
              <a:t> </a:t>
            </a:r>
            <a:r>
              <a:rPr lang="uk-UA" sz="2000" b="1" i="1" dirty="0" err="1"/>
              <a:t>дзеркало”</a:t>
            </a:r>
            <a:r>
              <a:rPr lang="uk-UA" sz="2000" b="1" i="1" dirty="0"/>
              <a:t>  й  обмовити, що коштує за  </a:t>
            </a:r>
            <a:r>
              <a:rPr lang="uk-UA" sz="2000" b="1" i="1" dirty="0" err="1"/>
              <a:t>ого</a:t>
            </a:r>
            <a:r>
              <a:rPr lang="uk-UA" sz="2000" b="1" i="1" dirty="0"/>
              <a:t> рокова </a:t>
            </a:r>
            <a:r>
              <a:rPr lang="uk-UA" sz="2000" b="1" i="1" dirty="0" err="1"/>
              <a:t>пронумерата</a:t>
            </a:r>
            <a:r>
              <a:rPr lang="uk-UA" sz="2000" b="1" i="1" dirty="0"/>
              <a:t>.</a:t>
            </a:r>
            <a:br>
              <a:rPr lang="ru-RU" sz="2000" b="1" dirty="0"/>
            </a:br>
            <a:r>
              <a:rPr lang="uk-UA" sz="2000" b="1" i="1" dirty="0"/>
              <a:t>	Ще одно прохання: коли шановна редакція  згодиться й нетяжку їй   те буде,- нехай би ласкава була помістити у себе </a:t>
            </a:r>
            <a:r>
              <a:rPr lang="uk-UA" sz="2000" b="1" i="1" dirty="0" err="1"/>
              <a:t>посилану</a:t>
            </a:r>
            <a:r>
              <a:rPr lang="uk-UA" sz="2000" b="1" i="1" dirty="0"/>
              <a:t> об вістку про вихід в світ в будучому місяці моєї української опери </a:t>
            </a:r>
            <a:r>
              <a:rPr lang="uk-UA" sz="2000" b="1" i="1" dirty="0" err="1"/>
              <a:t>„Різдвяна</a:t>
            </a:r>
            <a:r>
              <a:rPr lang="uk-UA" sz="2000" b="1" i="1" dirty="0"/>
              <a:t> </a:t>
            </a:r>
            <a:r>
              <a:rPr lang="uk-UA" sz="2000" b="1" i="1" dirty="0" err="1"/>
              <a:t>ніч”.Тае</a:t>
            </a:r>
            <a:r>
              <a:rPr lang="uk-UA" sz="2000" b="1" i="1" dirty="0"/>
              <a:t> заміщення при наших рідких(на сором) стосунках і відносинах  було б дуже корисно для самого діла.</a:t>
            </a:r>
            <a:br>
              <a:rPr lang="ru-RU" sz="2000" b="1" dirty="0"/>
            </a:br>
            <a:r>
              <a:rPr lang="uk-UA" sz="2000" b="1" i="1" dirty="0"/>
              <a:t>	Коли це єсть можливе, то покірно </a:t>
            </a:r>
            <a:r>
              <a:rPr lang="uk-UA" sz="2000" b="1" i="1" dirty="0" err="1"/>
              <a:t>просю</a:t>
            </a:r>
            <a:r>
              <a:rPr lang="uk-UA" sz="2000" b="1" i="1" dirty="0"/>
              <a:t> шановну редакцію помістити в себе.</a:t>
            </a:r>
            <a:br>
              <a:rPr lang="ru-RU" sz="2000" b="1" dirty="0"/>
            </a:br>
            <a:r>
              <a:rPr lang="uk-UA" sz="2000" b="1" i="1" dirty="0"/>
              <a:t>	З щирим побажанням зостаюсь                М.</a:t>
            </a:r>
            <a:r>
              <a:rPr lang="uk-UA" sz="2000" b="1" i="1" dirty="0" err="1"/>
              <a:t>Лисенко.”</a:t>
            </a:r>
            <a:endParaRPr lang="ru-RU" sz="20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83320"/>
          </a:xfrm>
        </p:spPr>
        <p:txBody>
          <a:bodyPr>
            <a:normAutofit fontScale="90000"/>
          </a:bodyPr>
          <a:lstStyle/>
          <a:p>
            <a:r>
              <a:rPr lang="uk-UA" sz="2000" dirty="0"/>
              <a:t>Через два десятиліття  в  зразках мови М. Коцюбинського окремі різновиди офіційно-ділового стилю досягнуть майже  повної  досконалості  і  цілком сучасного рівня. Ось, наприклад, цілком офіційна відмова, надіслана М. Коцюбинським   Б. Грінченку з приводу  порушених ним перед  радою чернігівського  товариства  </a:t>
            </a:r>
            <a:r>
              <a:rPr lang="uk-UA" sz="2000" dirty="0" err="1"/>
              <a:t>„Просвіта”</a:t>
            </a:r>
            <a:r>
              <a:rPr lang="uk-UA" sz="2000" dirty="0"/>
              <a:t> питань:</a:t>
            </a:r>
            <a:br>
              <a:rPr lang="ru-RU" sz="2000" dirty="0"/>
            </a:br>
            <a:br>
              <a:rPr lang="ru-RU" sz="2000" dirty="0"/>
            </a:br>
            <a:r>
              <a:rPr lang="uk-UA" sz="2000" b="1" i="1" dirty="0"/>
              <a:t>Високоповажний добродію</a:t>
            </a:r>
            <a:br>
              <a:rPr lang="ru-RU" sz="2000" b="1" dirty="0"/>
            </a:br>
            <a:r>
              <a:rPr lang="uk-UA" sz="2000" b="1" i="1" dirty="0"/>
              <a:t>Борисе  Дмитровичу!</a:t>
            </a:r>
            <a:br>
              <a:rPr lang="ru-RU" sz="2000" b="1" dirty="0"/>
            </a:br>
            <a:r>
              <a:rPr lang="uk-UA" sz="2000" b="1" i="1" dirty="0"/>
              <a:t>	Я подав на розгляд ради нашого  товариства  Вашу  пропозицію - звернутися  до  чернігівської </a:t>
            </a:r>
            <a:r>
              <a:rPr lang="uk-UA" sz="2000" b="1" i="1" dirty="0" err="1"/>
              <a:t>„Просвіти”</a:t>
            </a:r>
            <a:r>
              <a:rPr lang="uk-UA" sz="2000" b="1" i="1" dirty="0"/>
              <a:t> з заявкою до Державної  думи  про потребу української  народної школи, але рада не визнала  можливим подати таку заяву,  мотивуючи  це  тим,  що  при  теперішньому  складі Державної думи  нема жодної  надії  на задоволення демократичних вимог  українського народу і що таким поступовим  інституціям,  як  </a:t>
            </a:r>
            <a:r>
              <a:rPr lang="uk-UA" sz="2000" b="1" i="1" dirty="0" err="1"/>
              <a:t>„Просвіта”</a:t>
            </a:r>
            <a:r>
              <a:rPr lang="uk-UA" sz="2000" b="1" i="1" dirty="0"/>
              <a:t>,  навіть  не   слід   звертатися  з   якими-небудь   заявами</a:t>
            </a:r>
            <a:br>
              <a:rPr lang="ru-RU" sz="2000" b="1" dirty="0"/>
            </a:br>
            <a:r>
              <a:rPr lang="uk-UA" sz="2000" b="1" i="1" dirty="0"/>
              <a:t>до 3-ої Державної думи.</a:t>
            </a:r>
            <a:br>
              <a:rPr lang="uk-UA" sz="2000" b="1" i="1" dirty="0"/>
            </a:br>
            <a:r>
              <a:rPr lang="uk-UA" sz="2000" b="1" i="1" dirty="0"/>
              <a:t>   З  високим  поважанням М. Коцюбинський.</a:t>
            </a:r>
            <a:br>
              <a:rPr lang="ru-RU" sz="2000" b="1" dirty="0"/>
            </a:br>
            <a:r>
              <a:rPr lang="uk-UA" sz="2000" b="1" i="1" dirty="0"/>
              <a:t>                                 						</a:t>
            </a:r>
            <a:endParaRPr lang="ru-RU" sz="20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t>Тема 3-4. </a:t>
            </a:r>
            <a:r>
              <a:rPr lang="uk-UA" sz="2800" dirty="0"/>
              <a:t>Специфіка розвитку наукового стилю української мови. </a:t>
            </a:r>
            <a:endParaRPr lang="ru-RU" sz="2800" dirty="0"/>
          </a:p>
        </p:txBody>
      </p:sp>
      <p:sp>
        <p:nvSpPr>
          <p:cNvPr id="3" name="Содержимое 2"/>
          <p:cNvSpPr>
            <a:spLocks noGrp="1"/>
          </p:cNvSpPr>
          <p:nvPr>
            <p:ph idx="1"/>
          </p:nvPr>
        </p:nvSpPr>
        <p:spPr/>
        <p:txBody>
          <a:bodyPr>
            <a:normAutofit/>
          </a:bodyPr>
          <a:lstStyle/>
          <a:p>
            <a:r>
              <a:rPr lang="uk-UA" dirty="0"/>
              <a:t>Джерела наукового стилю староукраїнської доби. </a:t>
            </a:r>
          </a:p>
          <a:p>
            <a:r>
              <a:rPr lang="uk-UA" dirty="0"/>
              <a:t>Жанрово-стильова специфіка</a:t>
            </a:r>
            <a:r>
              <a:rPr lang="ru-RU" dirty="0"/>
              <a:t>   </a:t>
            </a:r>
            <a:r>
              <a:rPr lang="uk-UA" dirty="0"/>
              <a:t>староукраїнського наукового стилю й сфера його застосування. </a:t>
            </a:r>
          </a:p>
          <a:p>
            <a:r>
              <a:rPr lang="uk-UA" dirty="0"/>
              <a:t>Проблеми розвитку наукового стилю в </a:t>
            </a:r>
            <a:r>
              <a:rPr lang="uk-UA" dirty="0" err="1"/>
              <a:t>новоукраїнську</a:t>
            </a:r>
            <a:r>
              <a:rPr lang="uk-UA" dirty="0"/>
              <a:t> добу. </a:t>
            </a:r>
          </a:p>
          <a:p>
            <a:r>
              <a:rPr lang="uk-UA" dirty="0"/>
              <a:t>Питання реалізації української термінології та іншомовних впливів в сучасному науковому стилі. </a:t>
            </a:r>
          </a:p>
          <a:p>
            <a:r>
              <a:rPr lang="uk-UA" dirty="0"/>
              <a:t>Риси наукового стилю </a:t>
            </a:r>
            <a:r>
              <a:rPr lang="uk-UA" dirty="0" err="1"/>
              <a:t>новоукраїнської</a:t>
            </a:r>
            <a:r>
              <a:rPr lang="uk-UA" dirty="0"/>
              <a:t> доби та сучасні проблеми реалізації. </a:t>
            </a:r>
            <a:endParaRPr lang="ru-RU" dirty="0"/>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3200" b="1" dirty="0">
                <a:solidFill>
                  <a:srgbClr val="FF0000"/>
                </a:solidFill>
              </a:rPr>
              <a:t>Метою</a:t>
            </a:r>
            <a:r>
              <a:rPr lang="uk-UA" sz="3200" dirty="0">
                <a:solidFill>
                  <a:srgbClr val="FF0000"/>
                </a:solidFill>
              </a:rPr>
              <a:t> викладання навчальної дисципліни «Історія стилів української мови» є </a:t>
            </a:r>
            <a:endParaRPr lang="ru-RU" sz="3200" dirty="0">
              <a:solidFill>
                <a:srgbClr val="FF0000"/>
              </a:solidFill>
            </a:endParaRPr>
          </a:p>
        </p:txBody>
      </p:sp>
      <p:sp>
        <p:nvSpPr>
          <p:cNvPr id="3" name="Содержимое 2"/>
          <p:cNvSpPr>
            <a:spLocks noGrp="1"/>
          </p:cNvSpPr>
          <p:nvPr>
            <p:ph idx="1"/>
          </p:nvPr>
        </p:nvSpPr>
        <p:spPr/>
        <p:txBody>
          <a:bodyPr/>
          <a:lstStyle/>
          <a:p>
            <a:r>
              <a:rPr lang="uk-UA" dirty="0"/>
              <a:t>вивчення відомостей  про  формування,  розвиток  і  збагачення   стилів української  мови  в  руслі  історичних  та  суспільно-політичних  процесів,  контактування  з  іншими  мовами; </a:t>
            </a:r>
          </a:p>
          <a:p>
            <a:r>
              <a:rPr lang="uk-UA" dirty="0"/>
              <a:t>з’ясування   особливостей </a:t>
            </a:r>
            <a:r>
              <a:rPr lang="uk-UA" dirty="0" err="1"/>
              <a:t>діахронного</a:t>
            </a:r>
            <a:r>
              <a:rPr lang="uk-UA" dirty="0"/>
              <a:t>  розвитку  стилістичної  системи  української  літературної  мови.</a:t>
            </a:r>
            <a:endParaRPr lang="ru-RU" dirty="0"/>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Тема </a:t>
            </a:r>
            <a:r>
              <a:rPr lang="uk-UA" b="1" dirty="0"/>
              <a:t>5</a:t>
            </a:r>
            <a:r>
              <a:rPr lang="ru-RU" b="1" i="1" dirty="0"/>
              <a:t>.</a:t>
            </a:r>
            <a:r>
              <a:rPr lang="ru-RU" i="1" dirty="0"/>
              <a:t>  </a:t>
            </a:r>
            <a:r>
              <a:rPr lang="uk-UA" dirty="0"/>
              <a:t>Становлення функцій п</a:t>
            </a:r>
            <a:r>
              <a:rPr lang="ru-RU" dirty="0" err="1"/>
              <a:t>убліцистичн</a:t>
            </a:r>
            <a:r>
              <a:rPr lang="uk-UA" dirty="0" err="1"/>
              <a:t>ого</a:t>
            </a:r>
            <a:r>
              <a:rPr lang="ru-RU" dirty="0"/>
              <a:t> </a:t>
            </a:r>
            <a:r>
              <a:rPr lang="ru-RU" dirty="0" err="1"/>
              <a:t>стил</a:t>
            </a:r>
            <a:r>
              <a:rPr lang="uk-UA" dirty="0"/>
              <a:t>ю. </a:t>
            </a:r>
            <a:endParaRPr lang="ru-RU" dirty="0"/>
          </a:p>
        </p:txBody>
      </p:sp>
      <p:sp>
        <p:nvSpPr>
          <p:cNvPr id="3" name="Содержимое 2"/>
          <p:cNvSpPr>
            <a:spLocks noGrp="1"/>
          </p:cNvSpPr>
          <p:nvPr>
            <p:ph idx="1"/>
          </p:nvPr>
        </p:nvSpPr>
        <p:spPr/>
        <p:txBody>
          <a:bodyPr>
            <a:normAutofit/>
          </a:bodyPr>
          <a:lstStyle/>
          <a:p>
            <a:r>
              <a:rPr lang="uk-UA" dirty="0"/>
              <a:t>Публіцистичний стиль староукраїнської доби. Формування публіцистичного стилю </a:t>
            </a:r>
            <a:r>
              <a:rPr lang="uk-UA" dirty="0" err="1"/>
              <a:t>ХІХ-Іпол.ХХ</a:t>
            </a:r>
            <a:r>
              <a:rPr lang="uk-UA" dirty="0"/>
              <a:t> ст. </a:t>
            </a:r>
          </a:p>
          <a:p>
            <a:r>
              <a:rPr lang="uk-UA" dirty="0"/>
              <a:t>Зародження української преси та її вплив на формування сучасних рис публіцистичного стилю.</a:t>
            </a:r>
          </a:p>
          <a:p>
            <a:r>
              <a:rPr lang="uk-UA" dirty="0" err="1"/>
              <a:t>Трансформція</a:t>
            </a:r>
            <a:r>
              <a:rPr lang="uk-UA" dirty="0"/>
              <a:t> публіцистичного стилю та корекція його функцій в новій українській мові.</a:t>
            </a:r>
          </a:p>
          <a:p>
            <a:r>
              <a:rPr lang="uk-UA" dirty="0"/>
              <a:t>Головні сфери реалізації сучасного публіцистичного стилю та його жанри.</a:t>
            </a:r>
            <a:endParaRPr lang="ru-RU" dirty="0"/>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400" b="1" dirty="0"/>
              <a:t>Тема  6.</a:t>
            </a:r>
            <a:r>
              <a:rPr lang="uk-UA" sz="2400" dirty="0"/>
              <a:t> Р</a:t>
            </a:r>
            <a:r>
              <a:rPr lang="ru-RU" sz="2400" dirty="0" err="1"/>
              <a:t>итуальна</a:t>
            </a:r>
            <a:r>
              <a:rPr lang="ru-RU" sz="2400" dirty="0"/>
              <a:t> </a:t>
            </a:r>
            <a:r>
              <a:rPr lang="ru-RU" sz="2400" dirty="0" err="1"/>
              <a:t>функція</a:t>
            </a:r>
            <a:r>
              <a:rPr lang="ru-RU" sz="2400" dirty="0"/>
              <a:t> </a:t>
            </a:r>
            <a:r>
              <a:rPr lang="ru-RU" sz="2400" dirty="0" err="1"/>
              <a:t>мови</a:t>
            </a:r>
            <a:r>
              <a:rPr lang="uk-UA" sz="2400" dirty="0"/>
              <a:t> та її реалізація в </a:t>
            </a:r>
            <a:r>
              <a:rPr lang="ru-RU" sz="2400" dirty="0" err="1"/>
              <a:t>конфесійному</a:t>
            </a:r>
            <a:r>
              <a:rPr lang="ru-RU" sz="2400" dirty="0"/>
              <a:t> </a:t>
            </a:r>
            <a:r>
              <a:rPr lang="ru-RU" sz="2400" dirty="0" err="1"/>
              <a:t>стилі</a:t>
            </a:r>
            <a:r>
              <a:rPr lang="ru-RU" sz="2400" i="1" dirty="0"/>
              <a:t> </a:t>
            </a:r>
            <a:r>
              <a:rPr lang="ru-RU" sz="2400" dirty="0" err="1"/>
              <a:t>староукраїнської</a:t>
            </a:r>
            <a:r>
              <a:rPr lang="ru-RU" sz="2400" dirty="0"/>
              <a:t> </a:t>
            </a:r>
            <a:r>
              <a:rPr lang="ru-RU" sz="2400" dirty="0" err="1"/>
              <a:t>мови</a:t>
            </a:r>
            <a:r>
              <a:rPr lang="ru-RU" sz="2400" dirty="0"/>
              <a:t>.</a:t>
            </a:r>
            <a:r>
              <a:rPr lang="uk-UA" sz="2400" dirty="0"/>
              <a:t> </a:t>
            </a:r>
            <a:endParaRPr lang="ru-RU" sz="2400" dirty="0"/>
          </a:p>
        </p:txBody>
      </p:sp>
      <p:sp>
        <p:nvSpPr>
          <p:cNvPr id="3" name="Содержимое 2"/>
          <p:cNvSpPr>
            <a:spLocks noGrp="1"/>
          </p:cNvSpPr>
          <p:nvPr>
            <p:ph idx="1"/>
          </p:nvPr>
        </p:nvSpPr>
        <p:spPr/>
        <p:txBody>
          <a:bodyPr>
            <a:normAutofit/>
          </a:bodyPr>
          <a:lstStyle/>
          <a:p>
            <a:r>
              <a:rPr lang="uk-UA" dirty="0"/>
              <a:t>Питання мови конфесійного стилю у староукраїнську добу. </a:t>
            </a:r>
          </a:p>
          <a:p>
            <a:r>
              <a:rPr lang="uk-UA" dirty="0"/>
              <a:t>Специфіка жанрів церковної літератури (</a:t>
            </a:r>
            <a:r>
              <a:rPr lang="ru-RU" dirty="0" err="1"/>
              <a:t>перекладної</a:t>
            </a:r>
            <a:r>
              <a:rPr lang="ru-RU" dirty="0"/>
              <a:t> </a:t>
            </a:r>
            <a:r>
              <a:rPr lang="uk-UA" dirty="0"/>
              <a:t>та </a:t>
            </a:r>
            <a:r>
              <a:rPr lang="ru-RU" dirty="0" err="1"/>
              <a:t>оригінальної</a:t>
            </a:r>
            <a:r>
              <a:rPr lang="ru-RU" dirty="0"/>
              <a:t> </a:t>
            </a:r>
            <a:r>
              <a:rPr lang="ru-RU" dirty="0" err="1"/>
              <a:t>культової</a:t>
            </a:r>
            <a:r>
              <a:rPr lang="ru-RU" dirty="0"/>
              <a:t> </a:t>
            </a:r>
            <a:r>
              <a:rPr lang="ru-RU" dirty="0" err="1"/>
              <a:t>літератури</a:t>
            </a:r>
            <a:r>
              <a:rPr lang="uk-UA" dirty="0"/>
              <a:t>, </a:t>
            </a:r>
            <a:r>
              <a:rPr lang="ru-RU" dirty="0" err="1"/>
              <a:t>літургій</a:t>
            </a:r>
            <a:r>
              <a:rPr lang="uk-UA" dirty="0" err="1"/>
              <a:t>ного</a:t>
            </a:r>
            <a:r>
              <a:rPr lang="uk-UA" dirty="0"/>
              <a:t>)</a:t>
            </a:r>
            <a:r>
              <a:rPr lang="ru-RU" dirty="0"/>
              <a:t>. </a:t>
            </a:r>
          </a:p>
          <a:p>
            <a:r>
              <a:rPr lang="uk-UA" dirty="0"/>
              <a:t>Переклади </a:t>
            </a:r>
            <a:r>
              <a:rPr lang="ru-RU" dirty="0"/>
              <a:t>«простою </a:t>
            </a:r>
            <a:r>
              <a:rPr lang="ru-RU" dirty="0" err="1"/>
              <a:t>мовою</a:t>
            </a:r>
            <a:r>
              <a:rPr lang="ru-RU" dirty="0"/>
              <a:t>» </a:t>
            </a:r>
            <a:r>
              <a:rPr lang="ru-RU" dirty="0" err="1"/>
              <a:t>конфесійн</a:t>
            </a:r>
            <a:r>
              <a:rPr lang="uk-UA" dirty="0" err="1"/>
              <a:t>их</a:t>
            </a:r>
            <a:r>
              <a:rPr lang="uk-UA" dirty="0"/>
              <a:t> </a:t>
            </a:r>
            <a:r>
              <a:rPr lang="ru-RU" dirty="0" err="1"/>
              <a:t>твор</a:t>
            </a:r>
            <a:r>
              <a:rPr lang="uk-UA" dirty="0" err="1"/>
              <a:t>ів</a:t>
            </a:r>
            <a:r>
              <a:rPr lang="uk-UA" dirty="0"/>
              <a:t> </a:t>
            </a:r>
            <a:r>
              <a:rPr lang="uk-UA" dirty="0" err="1"/>
              <a:t>ХУ-ХУІІІ</a:t>
            </a:r>
            <a:r>
              <a:rPr lang="uk-UA" dirty="0"/>
              <a:t> століть. </a:t>
            </a:r>
          </a:p>
          <a:p>
            <a:r>
              <a:rPr lang="uk-UA" dirty="0"/>
              <a:t>Розвиток конфесійного стилю </a:t>
            </a:r>
            <a:r>
              <a:rPr lang="uk-UA" dirty="0" err="1"/>
              <a:t>новоукраїнської</a:t>
            </a:r>
            <a:r>
              <a:rPr lang="uk-UA" dirty="0"/>
              <a:t> доби.</a:t>
            </a:r>
            <a:endParaRPr lang="ru-RU" dirty="0"/>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Тема 7.</a:t>
            </a:r>
            <a:r>
              <a:rPr lang="ru-RU" i="1" dirty="0"/>
              <a:t> </a:t>
            </a:r>
            <a:r>
              <a:rPr lang="uk-UA" dirty="0"/>
              <a:t>Е</a:t>
            </a:r>
            <a:r>
              <a:rPr lang="ru-RU" dirty="0" err="1"/>
              <a:t>стетичн</a:t>
            </a:r>
            <a:r>
              <a:rPr lang="uk-UA" dirty="0"/>
              <a:t>а</a:t>
            </a:r>
            <a:r>
              <a:rPr lang="ru-RU" dirty="0"/>
              <a:t> </a:t>
            </a:r>
            <a:r>
              <a:rPr lang="ru-RU" dirty="0" err="1"/>
              <a:t>функці</a:t>
            </a:r>
            <a:r>
              <a:rPr lang="uk-UA" dirty="0"/>
              <a:t>я л</a:t>
            </a:r>
            <a:r>
              <a:rPr lang="ru-RU" dirty="0" err="1"/>
              <a:t>ітературно-художн</a:t>
            </a:r>
            <a:r>
              <a:rPr lang="uk-UA" dirty="0" err="1"/>
              <a:t>ього</a:t>
            </a:r>
            <a:r>
              <a:rPr lang="ru-RU" dirty="0"/>
              <a:t> </a:t>
            </a:r>
            <a:r>
              <a:rPr lang="ru-RU" dirty="0" err="1"/>
              <a:t>стил</a:t>
            </a:r>
            <a:r>
              <a:rPr lang="uk-UA" dirty="0"/>
              <a:t>ю</a:t>
            </a:r>
            <a:r>
              <a:rPr lang="uk-UA" i="1" dirty="0"/>
              <a:t>. </a:t>
            </a:r>
            <a:endParaRPr lang="ru-RU" dirty="0"/>
          </a:p>
        </p:txBody>
      </p:sp>
      <p:sp>
        <p:nvSpPr>
          <p:cNvPr id="3" name="Содержимое 2"/>
          <p:cNvSpPr>
            <a:spLocks noGrp="1"/>
          </p:cNvSpPr>
          <p:nvPr>
            <p:ph idx="1"/>
          </p:nvPr>
        </p:nvSpPr>
        <p:spPr/>
        <p:txBody>
          <a:bodyPr/>
          <a:lstStyle/>
          <a:p>
            <a:r>
              <a:rPr lang="uk-UA" dirty="0"/>
              <a:t>Мова й г</a:t>
            </a:r>
            <a:r>
              <a:rPr lang="ru-RU" dirty="0" err="1"/>
              <a:t>оловні</a:t>
            </a:r>
            <a:r>
              <a:rPr lang="ru-RU" dirty="0"/>
              <a:t> </a:t>
            </a:r>
            <a:r>
              <a:rPr lang="ru-RU" dirty="0" err="1"/>
              <a:t>ознаки</a:t>
            </a:r>
            <a:r>
              <a:rPr lang="uk-UA" dirty="0"/>
              <a:t> художнього стилю староукраїнської доби</a:t>
            </a:r>
            <a:r>
              <a:rPr lang="ru-RU" dirty="0"/>
              <a:t>. </a:t>
            </a:r>
          </a:p>
          <a:p>
            <a:r>
              <a:rPr lang="ru-RU" dirty="0" err="1"/>
              <a:t>Мовні</a:t>
            </a:r>
            <a:r>
              <a:rPr lang="uk-UA" dirty="0"/>
              <a:t> засоби й </a:t>
            </a:r>
            <a:r>
              <a:rPr lang="ru-RU" dirty="0"/>
              <a:t> </a:t>
            </a:r>
            <a:r>
              <a:rPr lang="ru-RU" dirty="0" err="1"/>
              <a:t>особливості</a:t>
            </a:r>
            <a:r>
              <a:rPr lang="ru-RU" dirty="0"/>
              <a:t> </a:t>
            </a:r>
            <a:r>
              <a:rPr lang="ru-RU" dirty="0" err="1"/>
              <a:t>літературно-художнього</a:t>
            </a:r>
            <a:r>
              <a:rPr lang="ru-RU" dirty="0"/>
              <a:t> стилю</a:t>
            </a:r>
            <a:r>
              <a:rPr lang="uk-UA" dirty="0"/>
              <a:t> нової української мови.</a:t>
            </a:r>
          </a:p>
          <a:p>
            <a:r>
              <a:rPr lang="uk-UA" dirty="0" err="1"/>
              <a:t>Дифузивна</a:t>
            </a:r>
            <a:r>
              <a:rPr lang="uk-UA" dirty="0"/>
              <a:t> та </a:t>
            </a:r>
            <a:r>
              <a:rPr lang="uk-UA" dirty="0" err="1"/>
              <a:t>узагальнювальна</a:t>
            </a:r>
            <a:r>
              <a:rPr lang="uk-UA" dirty="0"/>
              <a:t> специфіка сучасного художнього стилю. </a:t>
            </a:r>
          </a:p>
          <a:p>
            <a:r>
              <a:rPr lang="uk-UA" dirty="0" err="1"/>
              <a:t>Підстилі</a:t>
            </a:r>
            <a:r>
              <a:rPr lang="uk-UA" dirty="0"/>
              <a:t> сучасного художнього стилю.</a:t>
            </a:r>
            <a:endParaRPr lang="ru-RU" dirty="0"/>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Тема </a:t>
            </a:r>
            <a:r>
              <a:rPr lang="uk-UA" b="1" dirty="0"/>
              <a:t>8</a:t>
            </a:r>
            <a:r>
              <a:rPr lang="ru-RU" b="1" dirty="0"/>
              <a:t>. </a:t>
            </a:r>
            <a:endParaRPr lang="ru-RU" dirty="0"/>
          </a:p>
        </p:txBody>
      </p:sp>
      <p:sp>
        <p:nvSpPr>
          <p:cNvPr id="3" name="Содержимое 2"/>
          <p:cNvSpPr>
            <a:spLocks noGrp="1"/>
          </p:cNvSpPr>
          <p:nvPr>
            <p:ph idx="1"/>
          </p:nvPr>
        </p:nvSpPr>
        <p:spPr>
          <a:xfrm>
            <a:off x="609599" y="1556792"/>
            <a:ext cx="6347714" cy="4484571"/>
          </a:xfrm>
        </p:spPr>
        <p:txBody>
          <a:bodyPr>
            <a:normAutofit fontScale="85000" lnSpcReduction="20000"/>
          </a:bodyPr>
          <a:lstStyle/>
          <a:p>
            <a:r>
              <a:rPr lang="uk-UA" dirty="0"/>
              <a:t>Специфіка</a:t>
            </a:r>
            <a:r>
              <a:rPr lang="uk-UA" b="1" dirty="0"/>
              <a:t> </a:t>
            </a:r>
            <a:r>
              <a:rPr lang="uk-UA" dirty="0"/>
              <a:t>розвитку й причини занепаду</a:t>
            </a:r>
            <a:r>
              <a:rPr lang="uk-UA" b="1" dirty="0"/>
              <a:t> </a:t>
            </a:r>
            <a:r>
              <a:rPr lang="uk-UA" dirty="0"/>
              <a:t>інших стилів української мови староукраїнської доби.</a:t>
            </a:r>
            <a:r>
              <a:rPr lang="uk-UA" b="1" dirty="0"/>
              <a:t> </a:t>
            </a:r>
            <a:r>
              <a:rPr lang="uk-UA" dirty="0"/>
              <a:t>Ознаки стильової дифузії.</a:t>
            </a:r>
          </a:p>
          <a:p>
            <a:r>
              <a:rPr lang="uk-UA" dirty="0"/>
              <a:t>Студентський лекторій за темами:</a:t>
            </a:r>
            <a:endParaRPr lang="ru-RU" dirty="0"/>
          </a:p>
          <a:p>
            <a:pPr>
              <a:lnSpc>
                <a:spcPct val="150000"/>
              </a:lnSpc>
            </a:pPr>
            <a:r>
              <a:rPr lang="uk-UA" sz="1800" dirty="0">
                <a:effectLst/>
                <a:latin typeface="Times New Roman" panose="02020603050405020304" pitchFamily="18" charset="0"/>
                <a:ea typeface="Times New Roman" panose="02020603050405020304" pitchFamily="18" charset="0"/>
              </a:rPr>
              <a:t>1.Становлення й занепад літописного стилю.</a:t>
            </a:r>
            <a:endParaRPr lang="ru-UA" sz="1800" dirty="0">
              <a:effectLst/>
              <a:latin typeface="Times New Roman" panose="02020603050405020304" pitchFamily="18" charset="0"/>
              <a:ea typeface="Times New Roman" panose="02020603050405020304" pitchFamily="18" charset="0"/>
            </a:endParaRPr>
          </a:p>
          <a:p>
            <a:pPr>
              <a:lnSpc>
                <a:spcPct val="150000"/>
              </a:lnSpc>
            </a:pPr>
            <a:r>
              <a:rPr lang="uk-UA" sz="1800" dirty="0">
                <a:effectLst/>
                <a:latin typeface="Times New Roman" panose="02020603050405020304" pitchFamily="18" charset="0"/>
                <a:ea typeface="Times New Roman" panose="02020603050405020304" pitchFamily="18" charset="0"/>
              </a:rPr>
              <a:t>2. Особливості функціювання полемічного стилю.</a:t>
            </a:r>
            <a:endParaRPr lang="ru-UA" sz="1800" dirty="0">
              <a:effectLst/>
              <a:latin typeface="Times New Roman" panose="02020603050405020304" pitchFamily="18" charset="0"/>
              <a:ea typeface="Times New Roman" panose="02020603050405020304" pitchFamily="18" charset="0"/>
            </a:endParaRPr>
          </a:p>
          <a:p>
            <a:pPr>
              <a:lnSpc>
                <a:spcPct val="150000"/>
              </a:lnSpc>
            </a:pPr>
            <a:r>
              <a:rPr lang="uk-UA" sz="1800" dirty="0">
                <a:effectLst/>
                <a:latin typeface="Times New Roman" panose="02020603050405020304" pitchFamily="18" charset="0"/>
                <a:ea typeface="Times New Roman" panose="02020603050405020304" pitchFamily="18" charset="0"/>
              </a:rPr>
              <a:t>3.Специфіка риторичного стилю.</a:t>
            </a:r>
            <a:endParaRPr lang="ru-UA" sz="1800" dirty="0">
              <a:effectLst/>
              <a:latin typeface="Times New Roman" panose="02020603050405020304" pitchFamily="18" charset="0"/>
              <a:ea typeface="Times New Roman" panose="02020603050405020304" pitchFamily="18" charset="0"/>
            </a:endParaRPr>
          </a:p>
          <a:p>
            <a:pPr>
              <a:lnSpc>
                <a:spcPct val="150000"/>
              </a:lnSpc>
            </a:pPr>
            <a:r>
              <a:rPr lang="uk-UA" sz="1800" dirty="0">
                <a:effectLst/>
                <a:latin typeface="Times New Roman" panose="02020603050405020304" pitchFamily="18" charset="0"/>
                <a:ea typeface="Times New Roman" panose="02020603050405020304" pitchFamily="18" charset="0"/>
              </a:rPr>
              <a:t>4. Історія становлення теорії трьох стилів у навчальних закладах середньовічної України.</a:t>
            </a:r>
            <a:endParaRPr lang="ru-UA" sz="1800" dirty="0">
              <a:effectLst/>
              <a:latin typeface="Times New Roman" panose="02020603050405020304" pitchFamily="18" charset="0"/>
              <a:ea typeface="Times New Roman" panose="02020603050405020304" pitchFamily="18" charset="0"/>
            </a:endParaRPr>
          </a:p>
          <a:p>
            <a:pPr>
              <a:lnSpc>
                <a:spcPct val="150000"/>
              </a:lnSpc>
            </a:pPr>
            <a:r>
              <a:rPr lang="uk-UA" sz="1800" dirty="0">
                <a:effectLst/>
                <a:latin typeface="Times New Roman" panose="02020603050405020304" pitchFamily="18" charset="0"/>
                <a:ea typeface="Times New Roman" panose="02020603050405020304" pitchFamily="18" charset="0"/>
              </a:rPr>
              <a:t>5. Становлення епістолярного стилю.</a:t>
            </a:r>
            <a:endParaRPr lang="ru-UA" sz="1800" dirty="0">
              <a:effectLst/>
              <a:latin typeface="Times New Roman" panose="02020603050405020304" pitchFamily="18" charset="0"/>
              <a:ea typeface="Times New Roman" panose="02020603050405020304" pitchFamily="18" charset="0"/>
            </a:endParaRPr>
          </a:p>
          <a:p>
            <a:pPr>
              <a:lnSpc>
                <a:spcPct val="150000"/>
              </a:lnSpc>
            </a:pPr>
            <a:r>
              <a:rPr lang="uk-UA" sz="1800" dirty="0">
                <a:effectLst/>
                <a:latin typeface="Times New Roman" panose="02020603050405020304" pitchFamily="18" charset="0"/>
                <a:ea typeface="Times New Roman" panose="02020603050405020304" pitchFamily="18" charset="0"/>
              </a:rPr>
              <a:t>6. Трансформація сучасного епістолярного стилю.</a:t>
            </a:r>
            <a:endParaRPr lang="ru-UA" sz="1800" dirty="0">
              <a:effectLst/>
              <a:latin typeface="Times New Roman" panose="02020603050405020304" pitchFamily="18" charset="0"/>
              <a:ea typeface="Times New Roman" panose="02020603050405020304" pitchFamily="18" charset="0"/>
            </a:endParaRPr>
          </a:p>
          <a:p>
            <a:pPr>
              <a:lnSpc>
                <a:spcPct val="150000"/>
              </a:lnSpc>
            </a:pPr>
            <a:r>
              <a:rPr lang="uk-UA" sz="1800" dirty="0">
                <a:effectLst/>
                <a:latin typeface="Times New Roman" panose="02020603050405020304" pitchFamily="18" charset="0"/>
                <a:ea typeface="Times New Roman" panose="02020603050405020304" pitchFamily="18" charset="0"/>
              </a:rPr>
              <a:t>7. Ознаки стильової дифузії.</a:t>
            </a:r>
            <a:endParaRPr lang="ru-UA" sz="1800" dirty="0">
              <a:effectLst/>
              <a:latin typeface="Times New Roman" panose="02020603050405020304" pitchFamily="18" charset="0"/>
              <a:ea typeface="Times New Roman" panose="02020603050405020304" pitchFamily="18" charset="0"/>
            </a:endParaRP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dirty="0"/>
              <a:t>У </a:t>
            </a:r>
            <a:r>
              <a:rPr lang="ru-RU" sz="3200" dirty="0" err="1"/>
              <a:t>результаті</a:t>
            </a:r>
            <a:r>
              <a:rPr lang="ru-RU" sz="3200" dirty="0"/>
              <a:t> </a:t>
            </a:r>
            <a:r>
              <a:rPr lang="ru-RU" sz="3200" dirty="0" err="1"/>
              <a:t>вивчення</a:t>
            </a:r>
            <a:r>
              <a:rPr lang="ru-RU" sz="3200" dirty="0"/>
              <a:t> </a:t>
            </a:r>
            <a:r>
              <a:rPr lang="ru-RU" sz="3200" dirty="0" err="1"/>
              <a:t>навчальної</a:t>
            </a:r>
            <a:r>
              <a:rPr lang="ru-RU" sz="3200" dirty="0"/>
              <a:t> </a:t>
            </a:r>
            <a:r>
              <a:rPr lang="ru-RU" sz="3200" dirty="0" err="1"/>
              <a:t>дисципліни</a:t>
            </a:r>
            <a:r>
              <a:rPr lang="ru-RU" sz="3200" dirty="0"/>
              <a:t> студент повинен </a:t>
            </a:r>
            <a:r>
              <a:rPr lang="ru-RU" sz="3200" b="1" dirty="0"/>
              <a:t>знати:</a:t>
            </a:r>
            <a:r>
              <a:rPr lang="ru-RU" sz="3200" dirty="0"/>
              <a:t> </a:t>
            </a:r>
            <a:br>
              <a:rPr lang="ru-RU" sz="3200" dirty="0"/>
            </a:br>
            <a:endParaRPr lang="ru-RU" sz="3200" dirty="0"/>
          </a:p>
        </p:txBody>
      </p:sp>
      <p:sp>
        <p:nvSpPr>
          <p:cNvPr id="3" name="Содержимое 2"/>
          <p:cNvSpPr>
            <a:spLocks noGrp="1"/>
          </p:cNvSpPr>
          <p:nvPr>
            <p:ph idx="1"/>
          </p:nvPr>
        </p:nvSpPr>
        <p:spPr/>
        <p:txBody>
          <a:bodyPr>
            <a:normAutofit/>
          </a:bodyPr>
          <a:lstStyle/>
          <a:p>
            <a:r>
              <a:rPr lang="ru-RU" b="1" dirty="0"/>
              <a:t>-</a:t>
            </a:r>
            <a:r>
              <a:rPr lang="ru-RU" dirty="0"/>
              <a:t> </a:t>
            </a:r>
            <a:r>
              <a:rPr lang="ru-RU" dirty="0" err="1"/>
              <a:t>основні</a:t>
            </a:r>
            <a:r>
              <a:rPr lang="ru-RU" dirty="0"/>
              <a:t>   </a:t>
            </a:r>
            <a:r>
              <a:rPr lang="ru-RU" dirty="0" err="1"/>
              <a:t>етапи</a:t>
            </a:r>
            <a:r>
              <a:rPr lang="ru-RU" dirty="0"/>
              <a:t>      </a:t>
            </a:r>
            <a:r>
              <a:rPr lang="ru-RU" dirty="0" err="1"/>
              <a:t>розвитку</a:t>
            </a:r>
            <a:r>
              <a:rPr lang="ru-RU" dirty="0"/>
              <a:t>   </a:t>
            </a:r>
            <a:r>
              <a:rPr lang="uk-UA" dirty="0"/>
              <a:t>кожного зі стилів </a:t>
            </a:r>
            <a:r>
              <a:rPr lang="ru-RU" dirty="0" err="1"/>
              <a:t>української</a:t>
            </a:r>
            <a:r>
              <a:rPr lang="ru-RU" dirty="0"/>
              <a:t>  </a:t>
            </a:r>
            <a:r>
              <a:rPr lang="ru-RU" dirty="0" err="1"/>
              <a:t>мови</a:t>
            </a:r>
            <a:r>
              <a:rPr lang="ru-RU" dirty="0"/>
              <a:t>;	</a:t>
            </a:r>
          </a:p>
          <a:p>
            <a:r>
              <a:rPr lang="uk-UA" dirty="0"/>
              <a:t>- </a:t>
            </a:r>
            <a:r>
              <a:rPr lang="ru-RU" dirty="0" err="1"/>
              <a:t>мовні</a:t>
            </a:r>
            <a:r>
              <a:rPr lang="ru-RU" dirty="0"/>
              <a:t>  та  </a:t>
            </a:r>
            <a:r>
              <a:rPr lang="ru-RU" dirty="0" err="1"/>
              <a:t>позамовні</a:t>
            </a:r>
            <a:r>
              <a:rPr lang="ru-RU" dirty="0"/>
              <a:t>  </a:t>
            </a:r>
            <a:r>
              <a:rPr lang="ru-RU" dirty="0" err="1"/>
              <a:t>фактори</a:t>
            </a:r>
            <a:r>
              <a:rPr lang="ru-RU" dirty="0"/>
              <a:t>,  </a:t>
            </a:r>
            <a:r>
              <a:rPr lang="ru-RU" dirty="0" err="1"/>
              <a:t>що</a:t>
            </a:r>
            <a:r>
              <a:rPr lang="ru-RU" dirty="0"/>
              <a:t>  </a:t>
            </a:r>
            <a:r>
              <a:rPr lang="ru-RU" dirty="0" err="1"/>
              <a:t>вплинули</a:t>
            </a:r>
            <a:r>
              <a:rPr lang="ru-RU" dirty="0"/>
              <a:t>  на  </a:t>
            </a:r>
            <a:r>
              <a:rPr lang="ru-RU" dirty="0" err="1"/>
              <a:t>формування</a:t>
            </a:r>
            <a:r>
              <a:rPr lang="ru-RU" dirty="0"/>
              <a:t> </a:t>
            </a:r>
            <a:r>
              <a:rPr lang="uk-UA" dirty="0"/>
              <a:t>того чи того стилю </a:t>
            </a:r>
            <a:r>
              <a:rPr lang="ru-RU" dirty="0"/>
              <a:t> </a:t>
            </a:r>
            <a:r>
              <a:rPr lang="ru-RU" dirty="0" err="1"/>
              <a:t>української</a:t>
            </a:r>
            <a:r>
              <a:rPr lang="ru-RU" dirty="0"/>
              <a:t>     </a:t>
            </a:r>
            <a:r>
              <a:rPr lang="ru-RU" dirty="0" err="1"/>
              <a:t>мови</a:t>
            </a:r>
            <a:r>
              <a:rPr lang="ru-RU" dirty="0"/>
              <a:t>;</a:t>
            </a:r>
          </a:p>
          <a:p>
            <a:r>
              <a:rPr lang="ru-RU" dirty="0"/>
              <a:t>- </a:t>
            </a:r>
            <a:r>
              <a:rPr lang="ru-RU" dirty="0" err="1"/>
              <a:t>фактори</a:t>
            </a:r>
            <a:r>
              <a:rPr lang="ru-RU" dirty="0"/>
              <a:t>  </a:t>
            </a:r>
            <a:r>
              <a:rPr lang="ru-RU" dirty="0" err="1"/>
              <a:t>впливу</a:t>
            </a:r>
            <a:r>
              <a:rPr lang="ru-RU" dirty="0"/>
              <a:t>  </a:t>
            </a:r>
            <a:r>
              <a:rPr lang="uk-UA" dirty="0"/>
              <a:t>сучасних інституцій на </a:t>
            </a:r>
            <a:r>
              <a:rPr lang="ru-RU" dirty="0"/>
              <a:t> </a:t>
            </a:r>
            <a:r>
              <a:rPr lang="ru-RU" dirty="0" err="1"/>
              <a:t>функціонування</a:t>
            </a:r>
            <a:r>
              <a:rPr lang="ru-RU" dirty="0"/>
              <a:t> </a:t>
            </a:r>
            <a:r>
              <a:rPr lang="uk-UA" dirty="0"/>
              <a:t>стилістичної системи</a:t>
            </a:r>
            <a:r>
              <a:rPr lang="ru-RU" dirty="0"/>
              <a:t>  </a:t>
            </a:r>
            <a:r>
              <a:rPr lang="ru-RU" dirty="0" err="1"/>
              <a:t>української</a:t>
            </a:r>
            <a:r>
              <a:rPr lang="ru-RU" dirty="0"/>
              <a:t>    </a:t>
            </a:r>
            <a:r>
              <a:rPr lang="ru-RU" dirty="0" err="1"/>
              <a:t>літературної</a:t>
            </a:r>
            <a:r>
              <a:rPr lang="ru-RU" dirty="0"/>
              <a:t>  </a:t>
            </a:r>
            <a:r>
              <a:rPr lang="ru-RU" dirty="0" err="1"/>
              <a:t>мови</a:t>
            </a:r>
            <a:r>
              <a:rPr lang="ru-RU" dirty="0"/>
              <a:t>.</a:t>
            </a:r>
          </a:p>
          <a:p>
            <a:r>
              <a:rPr lang="ru-RU" dirty="0"/>
              <a:t>- роль  </a:t>
            </a:r>
            <a:r>
              <a:rPr lang="ru-RU" dirty="0" err="1"/>
              <a:t>окремих</a:t>
            </a:r>
            <a:r>
              <a:rPr lang="ru-RU" dirty="0"/>
              <a:t> </a:t>
            </a:r>
            <a:r>
              <a:rPr lang="ru-RU" dirty="0" err="1"/>
              <a:t>представників</a:t>
            </a:r>
            <a:r>
              <a:rPr lang="ru-RU" dirty="0"/>
              <a:t>  красного  </a:t>
            </a:r>
            <a:r>
              <a:rPr lang="ru-RU" dirty="0" err="1"/>
              <a:t>письменства</a:t>
            </a:r>
            <a:r>
              <a:rPr lang="ru-RU" dirty="0"/>
              <a:t>,   науки</a:t>
            </a:r>
            <a:r>
              <a:rPr lang="uk-UA" dirty="0"/>
              <a:t>, публіцистики, політики, церкви</a:t>
            </a:r>
            <a:r>
              <a:rPr lang="ru-RU" dirty="0"/>
              <a:t>    у   </a:t>
            </a:r>
            <a:r>
              <a:rPr lang="ru-RU" dirty="0" err="1"/>
              <a:t>формуванні</a:t>
            </a:r>
            <a:r>
              <a:rPr lang="ru-RU" dirty="0"/>
              <a:t> </a:t>
            </a:r>
            <a:r>
              <a:rPr lang="uk-UA" dirty="0"/>
              <a:t>стилів</a:t>
            </a:r>
            <a:r>
              <a:rPr lang="ru-RU" dirty="0"/>
              <a:t>  </a:t>
            </a:r>
            <a:r>
              <a:rPr lang="ru-RU" dirty="0" err="1"/>
              <a:t>української</a:t>
            </a:r>
            <a:r>
              <a:rPr lang="ru-RU" dirty="0"/>
              <a:t>  </a:t>
            </a:r>
            <a:r>
              <a:rPr lang="ru-RU" dirty="0" err="1"/>
              <a:t>мови</a:t>
            </a:r>
            <a:r>
              <a:rPr lang="ru-RU" dirty="0"/>
              <a:t>.</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a:t>У </a:t>
            </a:r>
            <a:r>
              <a:rPr lang="ru-RU" sz="2800" dirty="0" err="1"/>
              <a:t>результаті</a:t>
            </a:r>
            <a:r>
              <a:rPr lang="ru-RU" sz="2800" dirty="0"/>
              <a:t> </a:t>
            </a:r>
            <a:r>
              <a:rPr lang="ru-RU" sz="2800" dirty="0" err="1"/>
              <a:t>вивчення</a:t>
            </a:r>
            <a:r>
              <a:rPr lang="ru-RU" sz="2800" dirty="0"/>
              <a:t> </a:t>
            </a:r>
            <a:r>
              <a:rPr lang="ru-RU" sz="2800" dirty="0" err="1"/>
              <a:t>навчальної</a:t>
            </a:r>
            <a:r>
              <a:rPr lang="ru-RU" sz="2800" dirty="0"/>
              <a:t> </a:t>
            </a:r>
            <a:r>
              <a:rPr lang="ru-RU" sz="2800" dirty="0" err="1"/>
              <a:t>дисципліни</a:t>
            </a:r>
            <a:r>
              <a:rPr lang="ru-RU" sz="2800" dirty="0"/>
              <a:t> студент повинен </a:t>
            </a:r>
            <a:r>
              <a:rPr lang="uk-UA" sz="2800" b="1" dirty="0"/>
              <a:t>вміти:</a:t>
            </a:r>
            <a:r>
              <a:rPr lang="uk-UA" sz="2800" dirty="0"/>
              <a:t> </a:t>
            </a:r>
            <a:br>
              <a:rPr lang="ru-RU" sz="2800" dirty="0"/>
            </a:br>
            <a:endParaRPr lang="ru-RU" sz="2800" dirty="0"/>
          </a:p>
        </p:txBody>
      </p:sp>
      <p:sp>
        <p:nvSpPr>
          <p:cNvPr id="3" name="Содержимое 2"/>
          <p:cNvSpPr>
            <a:spLocks noGrp="1"/>
          </p:cNvSpPr>
          <p:nvPr>
            <p:ph idx="1"/>
          </p:nvPr>
        </p:nvSpPr>
        <p:spPr/>
        <p:txBody>
          <a:bodyPr>
            <a:normAutofit fontScale="92500" lnSpcReduction="10000"/>
          </a:bodyPr>
          <a:lstStyle/>
          <a:p>
            <a:r>
              <a:rPr lang="uk-UA" dirty="0"/>
              <a:t>- аналізувати  пам’ятки  церковно-релігійного та  світського змісту  </a:t>
            </a:r>
            <a:r>
              <a:rPr lang="uk-UA" dirty="0" err="1"/>
              <a:t>ХІ-ХХІст</a:t>
            </a:r>
            <a:r>
              <a:rPr lang="uk-UA" dirty="0"/>
              <a:t>., з’ясовувати   стилістичну  й  жанрову  специфіку   цих творів;</a:t>
            </a:r>
            <a:endParaRPr lang="ru-RU" dirty="0"/>
          </a:p>
          <a:p>
            <a:r>
              <a:rPr lang="uk-UA" dirty="0" err="1"/>
              <a:t>-виявляти</a:t>
            </a:r>
            <a:r>
              <a:rPr lang="uk-UA" dirty="0"/>
              <a:t>  </a:t>
            </a:r>
            <a:r>
              <a:rPr lang="uk-UA" dirty="0" err="1"/>
              <a:t>стилетвірні</a:t>
            </a:r>
            <a:r>
              <a:rPr lang="uk-UA" dirty="0"/>
              <a:t> риси  </a:t>
            </a:r>
            <a:r>
              <a:rPr lang="uk-UA" dirty="0" err="1"/>
              <a:t>памяток</a:t>
            </a:r>
            <a:r>
              <a:rPr lang="uk-UA" dirty="0"/>
              <a:t> писемності;</a:t>
            </a:r>
            <a:endParaRPr lang="ru-RU" dirty="0"/>
          </a:p>
          <a:p>
            <a:r>
              <a:rPr lang="ru-RU" dirty="0"/>
              <a:t>-</a:t>
            </a:r>
            <a:r>
              <a:rPr lang="ru-RU" dirty="0" err="1"/>
              <a:t>встановлювати</a:t>
            </a:r>
            <a:r>
              <a:rPr lang="ru-RU" dirty="0"/>
              <a:t>  за  </a:t>
            </a:r>
            <a:r>
              <a:rPr lang="ru-RU" dirty="0" err="1"/>
              <a:t>мовностилістичними</a:t>
            </a:r>
            <a:r>
              <a:rPr lang="ru-RU" dirty="0"/>
              <a:t>  </a:t>
            </a:r>
            <a:r>
              <a:rPr lang="ru-RU" dirty="0" err="1"/>
              <a:t>особливостями</a:t>
            </a:r>
            <a:r>
              <a:rPr lang="ru-RU" dirty="0"/>
              <a:t>  </a:t>
            </a:r>
            <a:r>
              <a:rPr lang="ru-RU" dirty="0" err="1"/>
              <a:t>історичну</a:t>
            </a:r>
            <a:r>
              <a:rPr lang="ru-RU" dirty="0"/>
              <a:t> </a:t>
            </a:r>
            <a:r>
              <a:rPr lang="ru-RU" dirty="0" err="1"/>
              <a:t>специфіку</a:t>
            </a:r>
            <a:r>
              <a:rPr lang="ru-RU" dirty="0"/>
              <a:t>  жанру  </a:t>
            </a:r>
            <a:r>
              <a:rPr lang="ru-RU" dirty="0" err="1"/>
              <a:t>чи</a:t>
            </a:r>
            <a:r>
              <a:rPr lang="ru-RU" dirty="0"/>
              <a:t>  стилю,    </a:t>
            </a:r>
            <a:r>
              <a:rPr lang="ru-RU" dirty="0" err="1"/>
              <a:t>оцінюючи</a:t>
            </a:r>
            <a:r>
              <a:rPr lang="ru-RU" dirty="0"/>
              <a:t>  </a:t>
            </a:r>
            <a:r>
              <a:rPr lang="ru-RU" dirty="0" err="1"/>
              <a:t>внесок</a:t>
            </a:r>
            <a:r>
              <a:rPr lang="ru-RU" dirty="0"/>
              <a:t>  </a:t>
            </a:r>
            <a:r>
              <a:rPr lang="ru-RU" dirty="0" err="1"/>
              <a:t>окремих</a:t>
            </a:r>
            <a:r>
              <a:rPr lang="ru-RU" dirty="0"/>
              <a:t>  </a:t>
            </a:r>
            <a:r>
              <a:rPr lang="ru-RU" dirty="0" err="1"/>
              <a:t>персоналій</a:t>
            </a:r>
            <a:r>
              <a:rPr lang="ru-RU" dirty="0"/>
              <a:t>  в  </a:t>
            </a:r>
            <a:r>
              <a:rPr lang="ru-RU" dirty="0" err="1"/>
              <a:t>історію</a:t>
            </a:r>
            <a:r>
              <a:rPr lang="ru-RU" dirty="0"/>
              <a:t>  </a:t>
            </a:r>
            <a:r>
              <a:rPr lang="uk-UA" dirty="0"/>
              <a:t>його розвитку</a:t>
            </a:r>
            <a:r>
              <a:rPr lang="ru-RU" dirty="0"/>
              <a:t>;</a:t>
            </a:r>
          </a:p>
          <a:p>
            <a:r>
              <a:rPr lang="ru-RU" dirty="0"/>
              <a:t>-</a:t>
            </a:r>
            <a:r>
              <a:rPr lang="ru-RU" dirty="0" err="1"/>
              <a:t>зіставляючи</a:t>
            </a:r>
            <a:r>
              <a:rPr lang="ru-RU" dirty="0"/>
              <a:t> </a:t>
            </a:r>
            <a:r>
              <a:rPr lang="ru-RU" dirty="0" err="1"/>
              <a:t>мовні</a:t>
            </a:r>
            <a:r>
              <a:rPr lang="ru-RU" dirty="0"/>
              <a:t>  </a:t>
            </a:r>
            <a:r>
              <a:rPr lang="ru-RU" dirty="0" err="1"/>
              <a:t>факти</a:t>
            </a:r>
            <a:r>
              <a:rPr lang="ru-RU" dirty="0"/>
              <a:t>,  </a:t>
            </a:r>
            <a:r>
              <a:rPr lang="ru-RU" dirty="0" err="1"/>
              <a:t>давати</a:t>
            </a:r>
            <a:r>
              <a:rPr lang="ru-RU" dirty="0"/>
              <a:t>  </a:t>
            </a:r>
            <a:r>
              <a:rPr lang="ru-RU" dirty="0" err="1"/>
              <a:t>оцінку</a:t>
            </a:r>
            <a:r>
              <a:rPr lang="ru-RU" dirty="0"/>
              <a:t>  </a:t>
            </a:r>
            <a:r>
              <a:rPr lang="ru-RU" dirty="0" err="1"/>
              <a:t>тим</a:t>
            </a:r>
            <a:r>
              <a:rPr lang="ru-RU" dirty="0"/>
              <a:t>  </a:t>
            </a:r>
            <a:r>
              <a:rPr lang="uk-UA" dirty="0"/>
              <a:t>суспільним і </a:t>
            </a:r>
            <a:r>
              <a:rPr lang="ru-RU" dirty="0" err="1"/>
              <a:t>мовним</a:t>
            </a:r>
            <a:r>
              <a:rPr lang="ru-RU" dirty="0"/>
              <a:t>  </a:t>
            </a:r>
            <a:r>
              <a:rPr lang="uk-UA" dirty="0"/>
              <a:t>фактам</a:t>
            </a:r>
            <a:r>
              <a:rPr lang="ru-RU" dirty="0"/>
              <a:t>, </a:t>
            </a:r>
            <a:r>
              <a:rPr lang="ru-RU" dirty="0" err="1"/>
              <a:t>які</a:t>
            </a:r>
            <a:r>
              <a:rPr lang="ru-RU" dirty="0"/>
              <a:t>  </a:t>
            </a:r>
            <a:r>
              <a:rPr lang="uk-UA" dirty="0"/>
              <a:t>сприяли або гальмували</a:t>
            </a:r>
            <a:r>
              <a:rPr lang="ru-RU" dirty="0"/>
              <a:t> </a:t>
            </a:r>
            <a:r>
              <a:rPr lang="ru-RU" dirty="0" err="1"/>
              <a:t>розвит</a:t>
            </a:r>
            <a:r>
              <a:rPr lang="uk-UA" dirty="0"/>
              <a:t>о</a:t>
            </a:r>
            <a:r>
              <a:rPr lang="ru-RU" dirty="0"/>
              <a:t>к  </a:t>
            </a:r>
            <a:r>
              <a:rPr lang="uk-UA" dirty="0"/>
              <a:t>стильових </a:t>
            </a:r>
            <a:r>
              <a:rPr lang="ru-RU" dirty="0"/>
              <a:t>форм </a:t>
            </a:r>
            <a:r>
              <a:rPr lang="ru-RU" dirty="0" err="1"/>
              <a:t>українській</a:t>
            </a:r>
            <a:r>
              <a:rPr lang="ru-RU" dirty="0"/>
              <a:t>  </a:t>
            </a:r>
            <a:r>
              <a:rPr lang="ru-RU" dirty="0" err="1"/>
              <a:t>мови</a:t>
            </a:r>
            <a:r>
              <a:rPr lang="ru-RU" dirty="0"/>
              <a:t>;</a:t>
            </a:r>
          </a:p>
          <a:p>
            <a:r>
              <a:rPr lang="ru-RU" dirty="0"/>
              <a:t>-</a:t>
            </a:r>
            <a:r>
              <a:rPr lang="ru-RU" dirty="0" err="1"/>
              <a:t>диференціювати</a:t>
            </a:r>
            <a:r>
              <a:rPr lang="ru-RU" dirty="0"/>
              <a:t> </a:t>
            </a:r>
            <a:r>
              <a:rPr lang="ru-RU" dirty="0" err="1"/>
              <a:t>літературне</a:t>
            </a:r>
            <a:r>
              <a:rPr lang="ru-RU" dirty="0"/>
              <a:t>/</a:t>
            </a:r>
            <a:r>
              <a:rPr lang="ru-RU" dirty="0" err="1"/>
              <a:t>нелітературне</a:t>
            </a:r>
            <a:r>
              <a:rPr lang="ru-RU" dirty="0"/>
              <a:t> у  </a:t>
            </a:r>
            <a:r>
              <a:rPr lang="ru-RU" dirty="0" err="1"/>
              <a:t>проекції</a:t>
            </a:r>
            <a:r>
              <a:rPr lang="ru-RU" dirty="0"/>
              <a:t> на </a:t>
            </a:r>
            <a:r>
              <a:rPr lang="ru-RU" dirty="0" err="1"/>
              <a:t>різнорівневі</a:t>
            </a:r>
            <a:r>
              <a:rPr lang="ru-RU" dirty="0"/>
              <a:t>  </a:t>
            </a:r>
            <a:r>
              <a:rPr lang="ru-RU" dirty="0" err="1"/>
              <a:t>мовні</a:t>
            </a:r>
            <a:r>
              <a:rPr lang="ru-RU" dirty="0"/>
              <a:t>  </a:t>
            </a:r>
            <a:r>
              <a:rPr lang="ru-RU" dirty="0" err="1"/>
              <a:t>одиниці</a:t>
            </a:r>
            <a:r>
              <a:rPr lang="ru-RU" dirty="0"/>
              <a:t>  у  </a:t>
            </a:r>
            <a:r>
              <a:rPr lang="uk-UA" dirty="0"/>
              <a:t>конкретному мовному стилі</a:t>
            </a:r>
            <a:r>
              <a:rPr lang="ru-RU"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000" b="1" dirty="0"/>
              <a:t>Тема 1. </a:t>
            </a:r>
            <a:r>
              <a:rPr lang="uk-UA" sz="2000" dirty="0"/>
              <a:t>Вступ до курсу «Історія стилів української мови». Поняття про </a:t>
            </a:r>
            <a:r>
              <a:rPr lang="uk-UA" sz="2000" dirty="0" err="1"/>
              <a:t>функційний</a:t>
            </a:r>
            <a:r>
              <a:rPr lang="uk-UA" sz="2000" dirty="0"/>
              <a:t> стиль в його історичній проекції. Проблеми </a:t>
            </a:r>
            <a:r>
              <a:rPr lang="uk-UA" sz="2000" dirty="0" err="1"/>
              <a:t>стильоподілу</a:t>
            </a:r>
            <a:r>
              <a:rPr lang="uk-UA" sz="2000" dirty="0"/>
              <a:t> в </a:t>
            </a:r>
            <a:r>
              <a:rPr lang="uk-UA" sz="2000" dirty="0" err="1"/>
              <a:t>донаціональний</a:t>
            </a:r>
            <a:r>
              <a:rPr lang="uk-UA" sz="2000" dirty="0"/>
              <a:t> та національний періоди української мови. Проблема стильових норм та їх стабільності. </a:t>
            </a:r>
            <a:endParaRPr lang="ru-RU" sz="2000" dirty="0"/>
          </a:p>
        </p:txBody>
      </p:sp>
      <p:pic>
        <p:nvPicPr>
          <p:cNvPr id="4" name="Содержимое 3" descr="4.jpg"/>
          <p:cNvPicPr>
            <a:picLocks noGrp="1" noChangeAspect="1"/>
          </p:cNvPicPr>
          <p:nvPr>
            <p:ph idx="1"/>
          </p:nvPr>
        </p:nvPicPr>
        <p:blipFill>
          <a:blip r:embed="rId2" cstate="print"/>
          <a:stretch>
            <a:fillRect/>
          </a:stretch>
        </p:blipFill>
        <p:spPr>
          <a:xfrm>
            <a:off x="2555776" y="2152568"/>
            <a:ext cx="4445115" cy="4419704"/>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t>Тема </a:t>
            </a:r>
            <a:r>
              <a:rPr lang="uk-UA" b="1" dirty="0"/>
              <a:t>2</a:t>
            </a:r>
            <a:r>
              <a:rPr lang="ru-RU" b="1" i="1" dirty="0"/>
              <a:t>. </a:t>
            </a:r>
            <a:r>
              <a:rPr lang="uk-UA" dirty="0"/>
              <a:t>Культурно-стильова еволюція</a:t>
            </a:r>
            <a:r>
              <a:rPr lang="uk-UA" b="1" i="1" dirty="0"/>
              <a:t> </a:t>
            </a:r>
            <a:r>
              <a:rPr lang="uk-UA" dirty="0"/>
              <a:t>розмовного стилю. </a:t>
            </a:r>
            <a:endParaRPr lang="ru-RU" dirty="0"/>
          </a:p>
        </p:txBody>
      </p:sp>
      <p:sp>
        <p:nvSpPr>
          <p:cNvPr id="3" name="Содержимое 2"/>
          <p:cNvSpPr>
            <a:spLocks noGrp="1"/>
          </p:cNvSpPr>
          <p:nvPr>
            <p:ph idx="1"/>
          </p:nvPr>
        </p:nvSpPr>
        <p:spPr/>
        <p:txBody>
          <a:bodyPr>
            <a:normAutofit/>
          </a:bodyPr>
          <a:lstStyle/>
          <a:p>
            <a:r>
              <a:rPr lang="uk-UA" dirty="0"/>
              <a:t>Форми й вияви розмовного стилю староукраїнської доби. </a:t>
            </a:r>
          </a:p>
          <a:p>
            <a:r>
              <a:rPr lang="ru-RU" dirty="0" err="1"/>
              <a:t>Мовні</a:t>
            </a:r>
            <a:r>
              <a:rPr lang="ru-RU" dirty="0"/>
              <a:t> </a:t>
            </a:r>
            <a:r>
              <a:rPr lang="ru-RU" dirty="0" err="1"/>
              <a:t>особливості</a:t>
            </a:r>
            <a:r>
              <a:rPr lang="ru-RU" dirty="0"/>
              <a:t> </a:t>
            </a:r>
            <a:r>
              <a:rPr lang="ru-RU" dirty="0" err="1"/>
              <a:t>усно-розмовного</a:t>
            </a:r>
            <a:r>
              <a:rPr lang="ru-RU" dirty="0"/>
              <a:t> стилю</a:t>
            </a:r>
            <a:r>
              <a:rPr lang="uk-UA" dirty="0"/>
              <a:t> </a:t>
            </a:r>
            <a:r>
              <a:rPr lang="uk-UA" dirty="0" err="1"/>
              <a:t>ХІУ-ХУІІІ</a:t>
            </a:r>
            <a:r>
              <a:rPr lang="uk-UA" dirty="0"/>
              <a:t> ст. </a:t>
            </a:r>
          </a:p>
          <a:p>
            <a:r>
              <a:rPr lang="uk-UA" dirty="0"/>
              <a:t>Комунікативно-стильові різновиди сучасного </a:t>
            </a:r>
            <a:r>
              <a:rPr lang="ru-RU" dirty="0" err="1"/>
              <a:t>розмовного</a:t>
            </a:r>
            <a:r>
              <a:rPr lang="ru-RU" dirty="0"/>
              <a:t> стилю</a:t>
            </a:r>
            <a:r>
              <a:rPr lang="uk-UA" dirty="0"/>
              <a:t>.  </a:t>
            </a:r>
          </a:p>
          <a:p>
            <a:r>
              <a:rPr lang="uk-UA" dirty="0"/>
              <a:t>Розмовно-побутовий стиль як категорія повсякденно-побутової культури сучасних українців.</a:t>
            </a:r>
            <a:endParaRPr lang="ru-RU" dirty="0"/>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011486"/>
          </a:xfrm>
        </p:spPr>
        <p:txBody>
          <a:bodyPr>
            <a:noAutofit/>
          </a:bodyPr>
          <a:lstStyle/>
          <a:p>
            <a:pPr lvl="0" fontAlgn="base">
              <a:spcAft>
                <a:spcPct val="0"/>
              </a:spcAft>
            </a:pPr>
            <a:r>
              <a:rPr lang="ru-RU" sz="2000" dirty="0">
                <a:latin typeface="Arial" charset="0"/>
                <a:cs typeface="Arial" charset="0"/>
              </a:rPr>
              <a:t>«</a:t>
            </a:r>
            <a:r>
              <a:rPr lang="ru-RU" sz="2000" dirty="0" err="1">
                <a:latin typeface="Arial" charset="0"/>
                <a:cs typeface="Arial" charset="0"/>
              </a:rPr>
              <a:t>Від</a:t>
            </a:r>
            <a:r>
              <a:rPr lang="ru-RU" sz="2000" dirty="0">
                <a:latin typeface="Arial" charset="0"/>
                <a:cs typeface="Arial" charset="0"/>
              </a:rPr>
              <a:t> </a:t>
            </a:r>
            <a:r>
              <a:rPr lang="ru-RU" sz="2000" dirty="0" err="1">
                <a:latin typeface="Arial" charset="0"/>
                <a:cs typeface="Arial" charset="0"/>
              </a:rPr>
              <a:t>говенової</a:t>
            </a:r>
            <a:r>
              <a:rPr lang="ru-RU" sz="2000" dirty="0">
                <a:latin typeface="Arial" charset="0"/>
                <a:cs typeface="Arial" charset="0"/>
              </a:rPr>
              <a:t> </a:t>
            </a:r>
            <a:r>
              <a:rPr lang="ru-RU" sz="2000" dirty="0">
                <a:solidFill>
                  <a:srgbClr val="555555"/>
                </a:solidFill>
                <a:latin typeface="Arial" charset="0"/>
                <a:cs typeface="Arial" charset="0"/>
              </a:rPr>
              <a:t>/</a:t>
            </a:r>
            <a:r>
              <a:rPr lang="ru-RU" sz="2000" dirty="0" err="1">
                <a:solidFill>
                  <a:srgbClr val="555555"/>
                </a:solidFill>
                <a:latin typeface="Arial" charset="0"/>
                <a:cs typeface="Arial" charset="0"/>
              </a:rPr>
              <a:t>тобто</a:t>
            </a:r>
            <a:r>
              <a:rPr lang="ru-RU" sz="2000" dirty="0">
                <a:solidFill>
                  <a:srgbClr val="555555"/>
                </a:solidFill>
                <a:latin typeface="Arial" charset="0"/>
                <a:cs typeface="Arial" charset="0"/>
              </a:rPr>
              <a:t> </a:t>
            </a:r>
            <a:r>
              <a:rPr lang="ru-RU" sz="2000" dirty="0" err="1">
                <a:solidFill>
                  <a:srgbClr val="555555"/>
                </a:solidFill>
                <a:latin typeface="Arial" charset="0"/>
                <a:cs typeface="Arial" charset="0"/>
              </a:rPr>
              <a:t>дружини</a:t>
            </a:r>
            <a:r>
              <a:rPr lang="ru-RU" sz="2000" dirty="0">
                <a:solidFill>
                  <a:srgbClr val="555555"/>
                </a:solidFill>
                <a:latin typeface="Arial" charset="0"/>
                <a:cs typeface="Arial" charset="0"/>
              </a:rPr>
              <a:t> </a:t>
            </a:r>
            <a:r>
              <a:rPr lang="ru-RU" sz="2000" dirty="0" err="1">
                <a:solidFill>
                  <a:srgbClr val="555555"/>
                </a:solidFill>
                <a:latin typeface="Arial" charset="0"/>
                <a:cs typeface="Arial" charset="0"/>
              </a:rPr>
              <a:t>Говена</a:t>
            </a:r>
            <a:r>
              <a:rPr lang="ru-RU" sz="2000" dirty="0">
                <a:solidFill>
                  <a:srgbClr val="555555"/>
                </a:solidFill>
                <a:latin typeface="Arial" charset="0"/>
                <a:cs typeface="Arial" charset="0"/>
              </a:rPr>
              <a:t>/</a:t>
            </a:r>
            <a:r>
              <a:rPr lang="ru-RU" sz="2000" dirty="0">
                <a:latin typeface="Arial" charset="0"/>
                <a:cs typeface="Arial" charset="0"/>
              </a:rPr>
              <a:t> до </a:t>
            </a:r>
            <a:r>
              <a:rPr lang="ru-RU" sz="2000" dirty="0" err="1">
                <a:latin typeface="Arial" charset="0"/>
                <a:cs typeface="Arial" charset="0"/>
              </a:rPr>
              <a:t>Нежнича</a:t>
            </a:r>
            <a:r>
              <a:rPr lang="ru-RU" sz="2000" dirty="0">
                <a:latin typeface="Arial" charset="0"/>
                <a:cs typeface="Arial" charset="0"/>
              </a:rPr>
              <a:t>. Дай 60 кун </a:t>
            </a:r>
            <a:r>
              <a:rPr lang="ru-RU" sz="2000" dirty="0" err="1">
                <a:latin typeface="Arial" charset="0"/>
                <a:cs typeface="Arial" charset="0"/>
              </a:rPr>
              <a:t>лодієвих</a:t>
            </a:r>
            <a:r>
              <a:rPr lang="ru-RU" sz="2000" dirty="0">
                <a:latin typeface="Arial" charset="0"/>
                <a:cs typeface="Arial" charset="0"/>
              </a:rPr>
              <a:t>. Сказав </a:t>
            </a:r>
            <a:r>
              <a:rPr lang="ru-RU" sz="2000" dirty="0" err="1">
                <a:latin typeface="Arial" charset="0"/>
                <a:cs typeface="Arial" charset="0"/>
              </a:rPr>
              <a:t>Говен</a:t>
            </a:r>
            <a:r>
              <a:rPr lang="ru-RU" sz="2000" dirty="0">
                <a:latin typeface="Arial" charset="0"/>
                <a:cs typeface="Arial" charset="0"/>
              </a:rPr>
              <a:t> </a:t>
            </a:r>
            <a:r>
              <a:rPr lang="ru-RU" sz="2000" dirty="0" err="1">
                <a:latin typeface="Arial" charset="0"/>
                <a:cs typeface="Arial" charset="0"/>
              </a:rPr>
              <a:t>і</a:t>
            </a:r>
            <a:r>
              <a:rPr lang="ru-RU" sz="2000" dirty="0">
                <a:latin typeface="Arial" charset="0"/>
                <a:cs typeface="Arial" charset="0"/>
              </a:rPr>
              <a:t> подав на суд, а </a:t>
            </a:r>
            <a:r>
              <a:rPr lang="ru-RU" sz="2000" dirty="0" err="1">
                <a:latin typeface="Arial" charset="0"/>
                <a:cs typeface="Arial" charset="0"/>
              </a:rPr>
              <a:t>піп</a:t>
            </a:r>
            <a:r>
              <a:rPr lang="ru-RU" sz="2000" dirty="0">
                <a:latin typeface="Arial" charset="0"/>
                <a:cs typeface="Arial" charset="0"/>
              </a:rPr>
              <a:t> записав. А дай </a:t>
            </a:r>
            <a:r>
              <a:rPr lang="ru-RU" sz="2000" dirty="0" err="1">
                <a:latin typeface="Arial" charset="0"/>
                <a:cs typeface="Arial" charset="0"/>
              </a:rPr>
              <a:t>Луці</a:t>
            </a:r>
            <a:r>
              <a:rPr lang="ru-RU" sz="2000" dirty="0">
                <a:latin typeface="Arial" charset="0"/>
                <a:cs typeface="Arial" charset="0"/>
              </a:rPr>
              <a:t>. Коли не </a:t>
            </a:r>
            <a:r>
              <a:rPr lang="ru-RU" sz="2000" dirty="0" err="1">
                <a:latin typeface="Arial" charset="0"/>
                <a:cs typeface="Arial" charset="0"/>
              </a:rPr>
              <a:t>віддаси</a:t>
            </a:r>
            <a:r>
              <a:rPr lang="ru-RU" sz="2000" dirty="0">
                <a:latin typeface="Arial" charset="0"/>
                <a:cs typeface="Arial" charset="0"/>
              </a:rPr>
              <a:t>, то я у князя </a:t>
            </a:r>
            <a:r>
              <a:rPr lang="ru-RU" sz="2000" dirty="0" err="1">
                <a:latin typeface="Arial" charset="0"/>
                <a:cs typeface="Arial" charset="0"/>
              </a:rPr>
              <a:t>візьму</a:t>
            </a:r>
            <a:r>
              <a:rPr lang="ru-RU" sz="2000" dirty="0">
                <a:latin typeface="Arial" charset="0"/>
                <a:cs typeface="Arial" charset="0"/>
              </a:rPr>
              <a:t> отрока… </a:t>
            </a:r>
            <a:r>
              <a:rPr lang="ru-RU" sz="2000" dirty="0" err="1">
                <a:latin typeface="Arial" charset="0"/>
                <a:cs typeface="Arial" charset="0"/>
              </a:rPr>
              <a:t>і</a:t>
            </a:r>
            <a:r>
              <a:rPr lang="ru-RU" sz="2000" dirty="0">
                <a:latin typeface="Arial" charset="0"/>
                <a:cs typeface="Arial" charset="0"/>
              </a:rPr>
              <a:t> </a:t>
            </a:r>
            <a:r>
              <a:rPr lang="ru-RU" sz="2000" dirty="0" err="1">
                <a:latin typeface="Arial" charset="0"/>
                <a:cs typeface="Arial" charset="0"/>
              </a:rPr>
              <a:t>приїду</a:t>
            </a:r>
            <a:r>
              <a:rPr lang="ru-RU" sz="2000" dirty="0">
                <a:latin typeface="Arial" charset="0"/>
                <a:cs typeface="Arial" charset="0"/>
              </a:rPr>
              <a:t>, а то </a:t>
            </a:r>
            <a:r>
              <a:rPr lang="ru-RU" sz="2000" dirty="0" err="1">
                <a:latin typeface="Arial" charset="0"/>
                <a:cs typeface="Arial" charset="0"/>
              </a:rPr>
              <a:t>тобі</a:t>
            </a:r>
            <a:r>
              <a:rPr lang="ru-RU" sz="2000" dirty="0">
                <a:latin typeface="Arial" charset="0"/>
                <a:cs typeface="Arial" charset="0"/>
              </a:rPr>
              <a:t> в </a:t>
            </a:r>
            <a:r>
              <a:rPr lang="ru-RU" sz="2000" dirty="0" err="1">
                <a:latin typeface="Arial" charset="0"/>
                <a:cs typeface="Arial" charset="0"/>
              </a:rPr>
              <a:t>більше</a:t>
            </a:r>
            <a:r>
              <a:rPr lang="ru-RU" sz="2000" dirty="0">
                <a:latin typeface="Arial" charset="0"/>
                <a:cs typeface="Arial" charset="0"/>
              </a:rPr>
              <a:t> </a:t>
            </a:r>
            <a:r>
              <a:rPr lang="ru-RU" sz="2000" dirty="0" err="1">
                <a:latin typeface="Arial" charset="0"/>
                <a:cs typeface="Arial" charset="0"/>
              </a:rPr>
              <a:t>увійде</a:t>
            </a:r>
            <a:r>
              <a:rPr lang="ru-RU" sz="2000" dirty="0">
                <a:latin typeface="Arial" charset="0"/>
                <a:cs typeface="Arial" charset="0"/>
              </a:rPr>
              <a:t>»</a:t>
            </a:r>
            <a:br>
              <a:rPr lang="ru-RU" sz="2000" dirty="0">
                <a:latin typeface="Arial" charset="0"/>
                <a:cs typeface="Arial" charset="0"/>
              </a:rPr>
            </a:br>
            <a:r>
              <a:rPr lang="ru-RU" sz="1600" dirty="0" err="1">
                <a:solidFill>
                  <a:srgbClr val="252525"/>
                </a:solidFill>
                <a:latin typeface="Arial" charset="0"/>
                <a:cs typeface="Arial" charset="0"/>
              </a:rPr>
              <a:t>Йдеться</a:t>
            </a:r>
            <a:r>
              <a:rPr lang="ru-RU" sz="1600" dirty="0">
                <a:solidFill>
                  <a:srgbClr val="252525"/>
                </a:solidFill>
                <a:latin typeface="Arial" charset="0"/>
                <a:cs typeface="Arial" charset="0"/>
              </a:rPr>
              <a:t> про борг в 60 </a:t>
            </a:r>
            <a:r>
              <a:rPr lang="ru-RU" sz="1600" dirty="0">
                <a:latin typeface="Arial" charset="0"/>
                <a:cs typeface="Arial" charset="0"/>
              </a:rPr>
              <a:t>кун</a:t>
            </a:r>
            <a:r>
              <a:rPr lang="ru-RU" sz="1600" dirty="0">
                <a:solidFill>
                  <a:srgbClr val="252525"/>
                </a:solidFill>
                <a:latin typeface="Arial" charset="0"/>
                <a:cs typeface="Arial" charset="0"/>
              </a:rPr>
              <a:t>, </a:t>
            </a:r>
            <a:r>
              <a:rPr lang="ru-RU" sz="1600" dirty="0" err="1">
                <a:solidFill>
                  <a:srgbClr val="252525"/>
                </a:solidFill>
                <a:latin typeface="Arial" charset="0"/>
                <a:cs typeface="Arial" charset="0"/>
              </a:rPr>
              <a:t>який</a:t>
            </a:r>
            <a:r>
              <a:rPr lang="ru-RU" sz="1600" dirty="0">
                <a:solidFill>
                  <a:srgbClr val="252525"/>
                </a:solidFill>
                <a:latin typeface="Arial" charset="0"/>
                <a:cs typeface="Arial" charset="0"/>
              </a:rPr>
              <a:t> </a:t>
            </a:r>
            <a:r>
              <a:rPr lang="ru-RU" sz="1600" dirty="0" err="1">
                <a:solidFill>
                  <a:srgbClr val="252525"/>
                </a:solidFill>
                <a:latin typeface="Arial" charset="0"/>
                <a:cs typeface="Arial" charset="0"/>
              </a:rPr>
              <a:t>Нежнич</a:t>
            </a:r>
            <a:r>
              <a:rPr lang="ru-RU" sz="1600" dirty="0">
                <a:solidFill>
                  <a:srgbClr val="252525"/>
                </a:solidFill>
                <a:latin typeface="Arial" charset="0"/>
                <a:cs typeface="Arial" charset="0"/>
              </a:rPr>
              <a:t> </a:t>
            </a:r>
            <a:r>
              <a:rPr lang="ru-RU" sz="1600" dirty="0" err="1">
                <a:solidFill>
                  <a:srgbClr val="252525"/>
                </a:solidFill>
                <a:latin typeface="Arial" charset="0"/>
                <a:cs typeface="Arial" charset="0"/>
              </a:rPr>
              <a:t>має</a:t>
            </a:r>
            <a:r>
              <a:rPr lang="ru-RU" sz="1600" dirty="0">
                <a:solidFill>
                  <a:srgbClr val="252525"/>
                </a:solidFill>
                <a:latin typeface="Arial" charset="0"/>
                <a:cs typeface="Arial" charset="0"/>
              </a:rPr>
              <a:t> </a:t>
            </a:r>
            <a:r>
              <a:rPr lang="ru-RU" sz="1600" dirty="0" err="1">
                <a:solidFill>
                  <a:srgbClr val="252525"/>
                </a:solidFill>
                <a:latin typeface="Arial" charset="0"/>
                <a:cs typeface="Arial" charset="0"/>
              </a:rPr>
              <a:t>віддати</a:t>
            </a:r>
            <a:r>
              <a:rPr lang="ru-RU" sz="1600" dirty="0">
                <a:solidFill>
                  <a:srgbClr val="252525"/>
                </a:solidFill>
                <a:latin typeface="Arial" charset="0"/>
                <a:cs typeface="Arial" charset="0"/>
              </a:rPr>
              <a:t> </a:t>
            </a:r>
            <a:r>
              <a:rPr lang="ru-RU" sz="1600" dirty="0" err="1">
                <a:solidFill>
                  <a:srgbClr val="252525"/>
                </a:solidFill>
                <a:latin typeface="Arial" charset="0"/>
                <a:cs typeface="Arial" charset="0"/>
              </a:rPr>
              <a:t>дружині</a:t>
            </a:r>
            <a:r>
              <a:rPr lang="ru-RU" sz="1600" dirty="0">
                <a:solidFill>
                  <a:srgbClr val="252525"/>
                </a:solidFill>
                <a:latin typeface="Arial" charset="0"/>
                <a:cs typeface="Arial" charset="0"/>
              </a:rPr>
              <a:t>, </a:t>
            </a:r>
            <a:r>
              <a:rPr lang="ru-RU" sz="1600" dirty="0" err="1">
                <a:solidFill>
                  <a:srgbClr val="252525"/>
                </a:solidFill>
                <a:latin typeface="Arial" charset="0"/>
                <a:cs typeface="Arial" charset="0"/>
              </a:rPr>
              <a:t>ймовірно</a:t>
            </a:r>
            <a:r>
              <a:rPr lang="ru-RU" sz="1600" dirty="0">
                <a:solidFill>
                  <a:srgbClr val="252525"/>
                </a:solidFill>
                <a:latin typeface="Arial" charset="0"/>
                <a:cs typeface="Arial" charset="0"/>
              </a:rPr>
              <a:t>, </a:t>
            </a:r>
            <a:r>
              <a:rPr lang="ru-RU" sz="1600" dirty="0" err="1">
                <a:solidFill>
                  <a:srgbClr val="252525"/>
                </a:solidFill>
                <a:latin typeface="Arial" charset="0"/>
                <a:cs typeface="Arial" charset="0"/>
              </a:rPr>
              <a:t>померлого</a:t>
            </a:r>
            <a:r>
              <a:rPr lang="ru-RU" sz="1600" dirty="0">
                <a:solidFill>
                  <a:srgbClr val="252525"/>
                </a:solidFill>
                <a:latin typeface="Arial" charset="0"/>
                <a:cs typeface="Arial" charset="0"/>
              </a:rPr>
              <a:t> </a:t>
            </a:r>
            <a:r>
              <a:rPr lang="ru-RU" sz="1600" dirty="0" err="1">
                <a:solidFill>
                  <a:srgbClr val="252525"/>
                </a:solidFill>
                <a:latin typeface="Arial" charset="0"/>
                <a:cs typeface="Arial" charset="0"/>
              </a:rPr>
              <a:t>Говена</a:t>
            </a:r>
            <a:r>
              <a:rPr lang="ru-RU" sz="1600" dirty="0">
                <a:solidFill>
                  <a:srgbClr val="252525"/>
                </a:solidFill>
                <a:latin typeface="Arial" charset="0"/>
                <a:cs typeface="Arial" charset="0"/>
              </a:rPr>
              <a:t>, </a:t>
            </a:r>
            <a:r>
              <a:rPr lang="ru-RU" sz="1600" dirty="0" err="1">
                <a:solidFill>
                  <a:srgbClr val="252525"/>
                </a:solidFill>
                <a:latin typeface="Arial" charset="0"/>
                <a:cs typeface="Arial" charset="0"/>
              </a:rPr>
              <a:t>що</a:t>
            </a:r>
            <a:r>
              <a:rPr lang="ru-RU" sz="1600" dirty="0">
                <a:solidFill>
                  <a:srgbClr val="252525"/>
                </a:solidFill>
                <a:latin typeface="Arial" charset="0"/>
                <a:cs typeface="Arial" charset="0"/>
              </a:rPr>
              <a:t> подав </a:t>
            </a:r>
            <a:r>
              <a:rPr lang="ru-RU" sz="1600" dirty="0" err="1">
                <a:solidFill>
                  <a:srgbClr val="252525"/>
                </a:solidFill>
                <a:latin typeface="Arial" charset="0"/>
                <a:cs typeface="Arial" charset="0"/>
              </a:rPr>
              <a:t>позов</a:t>
            </a:r>
            <a:r>
              <a:rPr lang="ru-RU" sz="1600" dirty="0">
                <a:solidFill>
                  <a:srgbClr val="252525"/>
                </a:solidFill>
                <a:latin typeface="Arial" charset="0"/>
                <a:cs typeface="Arial" charset="0"/>
              </a:rPr>
              <a:t> до суду. </a:t>
            </a:r>
            <a:r>
              <a:rPr lang="ru-RU" sz="1600" dirty="0" err="1">
                <a:solidFill>
                  <a:srgbClr val="252525"/>
                </a:solidFill>
                <a:latin typeface="Arial" charset="0"/>
                <a:cs typeface="Arial" charset="0"/>
              </a:rPr>
              <a:t>Говенова</a:t>
            </a:r>
            <a:r>
              <a:rPr lang="ru-RU" sz="1600" dirty="0">
                <a:solidFill>
                  <a:srgbClr val="252525"/>
                </a:solidFill>
                <a:latin typeface="Arial" charset="0"/>
                <a:cs typeface="Arial" charset="0"/>
              </a:rPr>
              <a:t> </a:t>
            </a:r>
            <a:r>
              <a:rPr lang="ru-RU" sz="1600" dirty="0" err="1">
                <a:solidFill>
                  <a:srgbClr val="252525"/>
                </a:solidFill>
                <a:latin typeface="Arial" charset="0"/>
                <a:cs typeface="Arial" charset="0"/>
              </a:rPr>
              <a:t>погрожує</a:t>
            </a:r>
            <a:r>
              <a:rPr lang="ru-RU" sz="1600" dirty="0">
                <a:solidFill>
                  <a:srgbClr val="252525"/>
                </a:solidFill>
                <a:latin typeface="Arial" charset="0"/>
                <a:cs typeface="Arial" charset="0"/>
              </a:rPr>
              <a:t>, </a:t>
            </a:r>
            <a:r>
              <a:rPr lang="ru-RU" sz="1600" dirty="0" err="1">
                <a:solidFill>
                  <a:srgbClr val="252525"/>
                </a:solidFill>
                <a:latin typeface="Arial" charset="0"/>
                <a:cs typeface="Arial" charset="0"/>
              </a:rPr>
              <a:t>що</a:t>
            </a:r>
            <a:r>
              <a:rPr lang="ru-RU" sz="1600" dirty="0">
                <a:solidFill>
                  <a:srgbClr val="252525"/>
                </a:solidFill>
                <a:latin typeface="Arial" charset="0"/>
                <a:cs typeface="Arial" charset="0"/>
              </a:rPr>
              <a:t> </a:t>
            </a:r>
            <a:r>
              <a:rPr lang="ru-RU" sz="1600" dirty="0" err="1">
                <a:solidFill>
                  <a:srgbClr val="252525"/>
                </a:solidFill>
                <a:latin typeface="Arial" charset="0"/>
                <a:cs typeface="Arial" charset="0"/>
              </a:rPr>
              <a:t>якщо</a:t>
            </a:r>
            <a:r>
              <a:rPr lang="ru-RU" sz="1600" dirty="0">
                <a:solidFill>
                  <a:srgbClr val="252525"/>
                </a:solidFill>
                <a:latin typeface="Arial" charset="0"/>
                <a:cs typeface="Arial" charset="0"/>
              </a:rPr>
              <a:t> </a:t>
            </a:r>
            <a:r>
              <a:rPr lang="ru-RU" sz="1600" dirty="0" err="1">
                <a:solidFill>
                  <a:srgbClr val="252525"/>
                </a:solidFill>
                <a:latin typeface="Arial" charset="0"/>
                <a:cs typeface="Arial" charset="0"/>
              </a:rPr>
              <a:t>він</a:t>
            </a:r>
            <a:r>
              <a:rPr lang="ru-RU" sz="1600" dirty="0">
                <a:solidFill>
                  <a:srgbClr val="252525"/>
                </a:solidFill>
                <a:latin typeface="Arial" charset="0"/>
                <a:cs typeface="Arial" charset="0"/>
              </a:rPr>
              <a:t> </a:t>
            </a:r>
            <a:r>
              <a:rPr lang="ru-RU" sz="1600" dirty="0" err="1">
                <a:solidFill>
                  <a:srgbClr val="252525"/>
                </a:solidFill>
                <a:latin typeface="Arial" charset="0"/>
                <a:cs typeface="Arial" charset="0"/>
              </a:rPr>
              <a:t>гроші</a:t>
            </a:r>
            <a:r>
              <a:rPr lang="ru-RU" sz="1600" dirty="0">
                <a:solidFill>
                  <a:srgbClr val="252525"/>
                </a:solidFill>
                <a:latin typeface="Arial" charset="0"/>
                <a:cs typeface="Arial" charset="0"/>
              </a:rPr>
              <a:t> не </a:t>
            </a:r>
            <a:r>
              <a:rPr lang="ru-RU" sz="1600" dirty="0" err="1">
                <a:solidFill>
                  <a:srgbClr val="252525"/>
                </a:solidFill>
                <a:latin typeface="Arial" charset="0"/>
                <a:cs typeface="Arial" charset="0"/>
              </a:rPr>
              <a:t>віддасть</a:t>
            </a:r>
            <a:r>
              <a:rPr lang="ru-RU" sz="1600" dirty="0">
                <a:solidFill>
                  <a:srgbClr val="252525"/>
                </a:solidFill>
                <a:latin typeface="Arial" charset="0"/>
                <a:cs typeface="Arial" charset="0"/>
              </a:rPr>
              <a:t>, то вона </a:t>
            </a:r>
            <a:r>
              <a:rPr lang="ru-RU" sz="1600" dirty="0" err="1">
                <a:solidFill>
                  <a:srgbClr val="252525"/>
                </a:solidFill>
                <a:latin typeface="Arial" charset="0"/>
                <a:cs typeface="Arial" charset="0"/>
              </a:rPr>
              <a:t>приїде</a:t>
            </a:r>
            <a:r>
              <a:rPr lang="ru-RU" sz="1600" dirty="0">
                <a:solidFill>
                  <a:srgbClr val="252525"/>
                </a:solidFill>
                <a:latin typeface="Arial" charset="0"/>
                <a:cs typeface="Arial" charset="0"/>
              </a:rPr>
              <a:t> сама, взявши </a:t>
            </a:r>
            <a:r>
              <a:rPr lang="ru-RU" sz="1600" dirty="0" err="1">
                <a:solidFill>
                  <a:srgbClr val="252525"/>
                </a:solidFill>
                <a:latin typeface="Arial" charset="0"/>
                <a:cs typeface="Arial" charset="0"/>
              </a:rPr>
              <a:t>князівського</a:t>
            </a:r>
            <a:r>
              <a:rPr lang="ru-RU" sz="1600" dirty="0">
                <a:solidFill>
                  <a:srgbClr val="252525"/>
                </a:solidFill>
                <a:latin typeface="Arial" charset="0"/>
                <a:cs typeface="Arial" charset="0"/>
              </a:rPr>
              <a:t> «отрока», </a:t>
            </a:r>
            <a:r>
              <a:rPr lang="ru-RU" sz="1600" dirty="0" err="1">
                <a:solidFill>
                  <a:srgbClr val="252525"/>
                </a:solidFill>
                <a:latin typeface="Arial" charset="0"/>
                <a:cs typeface="Arial" charset="0"/>
              </a:rPr>
              <a:t>тобто</a:t>
            </a:r>
            <a:r>
              <a:rPr lang="ru-RU" sz="1600" dirty="0">
                <a:solidFill>
                  <a:srgbClr val="252525"/>
                </a:solidFill>
                <a:latin typeface="Arial" charset="0"/>
                <a:cs typeface="Arial" charset="0"/>
              </a:rPr>
              <a:t> </a:t>
            </a:r>
            <a:r>
              <a:rPr lang="ru-RU" sz="1600" dirty="0" err="1">
                <a:solidFill>
                  <a:srgbClr val="252525"/>
                </a:solidFill>
                <a:latin typeface="Arial" charset="0"/>
                <a:cs typeface="Arial" charset="0"/>
              </a:rPr>
              <a:t>слугу-свідка</a:t>
            </a:r>
            <a:r>
              <a:rPr lang="ru-RU" sz="1600" dirty="0">
                <a:solidFill>
                  <a:srgbClr val="252525"/>
                </a:solidFill>
                <a:latin typeface="Arial" charset="0"/>
                <a:cs typeface="Arial" charset="0"/>
              </a:rPr>
              <a:t>.</a:t>
            </a:r>
            <a:br>
              <a:rPr lang="ru-RU" sz="2000" dirty="0">
                <a:latin typeface="Arial" charset="0"/>
                <a:cs typeface="Arial" charset="0"/>
              </a:rPr>
            </a:br>
            <a:endParaRPr lang="ru-RU" sz="2000" dirty="0"/>
          </a:p>
        </p:txBody>
      </p:sp>
      <p:pic>
        <p:nvPicPr>
          <p:cNvPr id="4" name="Рисунок 3" descr="1_image016_0001.jpg"/>
          <p:cNvPicPr>
            <a:picLocks noChangeAspect="1"/>
          </p:cNvPicPr>
          <p:nvPr/>
        </p:nvPicPr>
        <p:blipFill>
          <a:blip r:embed="rId2" cstate="print"/>
          <a:stretch>
            <a:fillRect/>
          </a:stretch>
        </p:blipFill>
        <p:spPr>
          <a:xfrm>
            <a:off x="642910" y="2786058"/>
            <a:ext cx="8072494" cy="290037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200" b="1" dirty="0"/>
              <a:t>Тема 3. </a:t>
            </a:r>
            <a:r>
              <a:rPr lang="uk-UA" sz="2200" dirty="0"/>
              <a:t>Становлення й розвиток ділового стилю. Жанрово-стильова специфіка</a:t>
            </a:r>
            <a:r>
              <a:rPr lang="ru-RU" sz="2200" dirty="0"/>
              <a:t>  </a:t>
            </a:r>
            <a:r>
              <a:rPr lang="ru-RU" sz="2200" dirty="0" err="1"/>
              <a:t>ділових</a:t>
            </a:r>
            <a:r>
              <a:rPr lang="ru-RU" sz="2200" dirty="0"/>
              <a:t>  </a:t>
            </a:r>
            <a:r>
              <a:rPr lang="ru-RU" sz="2200" dirty="0" err="1"/>
              <a:t>документів</a:t>
            </a:r>
            <a:r>
              <a:rPr lang="ru-RU" sz="2200" dirty="0"/>
              <a:t> </a:t>
            </a:r>
            <a:r>
              <a:rPr lang="uk-UA" sz="2200" dirty="0" err="1"/>
              <a:t>ХІ-</a:t>
            </a:r>
            <a:r>
              <a:rPr lang="ru-RU" sz="2200" dirty="0" err="1"/>
              <a:t>ХІУ</a:t>
            </a:r>
            <a:r>
              <a:rPr lang="uk-UA" sz="2200" dirty="0"/>
              <a:t> та </a:t>
            </a:r>
            <a:r>
              <a:rPr lang="uk-UA" sz="2200" dirty="0" err="1"/>
              <a:t>ХУ</a:t>
            </a:r>
            <a:r>
              <a:rPr lang="ru-RU" sz="2200" dirty="0"/>
              <a:t>-</a:t>
            </a:r>
            <a:r>
              <a:rPr lang="ru-RU" sz="2200" dirty="0" err="1"/>
              <a:t>ХУ</a:t>
            </a:r>
            <a:r>
              <a:rPr lang="uk-UA" sz="2200" dirty="0"/>
              <a:t>ІІІ</a:t>
            </a:r>
            <a:r>
              <a:rPr lang="ru-RU" sz="2200" dirty="0"/>
              <a:t>ст.</a:t>
            </a:r>
            <a:r>
              <a:rPr lang="ru-RU" sz="2200" b="1" dirty="0"/>
              <a:t> </a:t>
            </a:r>
            <a:r>
              <a:rPr lang="uk-UA" sz="2200" dirty="0"/>
              <a:t>Норми ділового стилю староукраїнської доби та сфера його застосування. Розвиток ділового стилю в новій українській мові. Основні риси сучасного ділового стилю  та сфера його застосування, </a:t>
            </a:r>
            <a:r>
              <a:rPr lang="uk-UA" sz="2200" dirty="0" err="1"/>
              <a:t>підстилі</a:t>
            </a:r>
            <a:r>
              <a:rPr lang="uk-UA" sz="2200" dirty="0"/>
              <a:t> </a:t>
            </a:r>
            <a:r>
              <a:rPr lang="uk-UA" sz="2400" dirty="0"/>
              <a:t>офіційно-ділового стилю.</a:t>
            </a:r>
            <a:endParaRPr lang="ru-RU" sz="2400" dirty="0"/>
          </a:p>
        </p:txBody>
      </p:sp>
      <p:pic>
        <p:nvPicPr>
          <p:cNvPr id="4" name="Содержимое 3" descr="222.jpg"/>
          <p:cNvPicPr>
            <a:picLocks noGrp="1" noChangeAspect="1"/>
          </p:cNvPicPr>
          <p:nvPr>
            <p:ph idx="1"/>
          </p:nvPr>
        </p:nvPicPr>
        <p:blipFill>
          <a:blip r:embed="rId2" cstate="print"/>
          <a:stretch>
            <a:fillRect/>
          </a:stretch>
        </p:blipFill>
        <p:spPr>
          <a:xfrm>
            <a:off x="2732698" y="3068960"/>
            <a:ext cx="4257511" cy="3470551"/>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940048"/>
          </a:xfrm>
        </p:spPr>
        <p:txBody>
          <a:bodyPr>
            <a:normAutofit fontScale="90000"/>
          </a:bodyPr>
          <a:lstStyle/>
          <a:p>
            <a:r>
              <a:rPr lang="uk-UA" sz="2000" b="1" dirty="0"/>
              <a:t>Ділова мова у вигляді грамот мала чітку структуру: початок кожної грамоти засвідчував ким вона дається, далі  </a:t>
            </a:r>
            <a:r>
              <a:rPr lang="uk-UA" sz="2000" b="1" dirty="0" err="1"/>
              <a:t>йошов</a:t>
            </a:r>
            <a:r>
              <a:rPr lang="uk-UA" sz="2000" b="1" dirty="0"/>
              <a:t> виклад подій, що спричинили появу грамоти, </a:t>
            </a:r>
            <a:r>
              <a:rPr lang="uk-UA" sz="2000" b="1" dirty="0" err="1"/>
              <a:t>з”ясовувалися</a:t>
            </a:r>
            <a:r>
              <a:rPr lang="uk-UA" sz="2000" b="1" dirty="0"/>
              <a:t> обставини, за яких постала грамота,  називалися свідки її </a:t>
            </a:r>
            <a:r>
              <a:rPr lang="uk-UA" sz="2000" b="1" dirty="0" err="1"/>
              <a:t>написання.Уже</a:t>
            </a:r>
            <a:r>
              <a:rPr lang="uk-UA" sz="2000" b="1" dirty="0"/>
              <a:t>  для   тих грамот  характерні  були зачини, стандарти яких міняти не можна було: ” </a:t>
            </a:r>
            <a:r>
              <a:rPr lang="uk-UA" sz="2000" b="1" dirty="0" err="1"/>
              <a:t>Милостією</a:t>
            </a:r>
            <a:r>
              <a:rPr lang="uk-UA" sz="2000" b="1" dirty="0"/>
              <a:t> божою ми великий князь </a:t>
            </a:r>
            <a:r>
              <a:rPr lang="uk-UA" sz="2000" b="1" dirty="0" err="1"/>
              <a:t>Швитригайло</a:t>
            </a:r>
            <a:r>
              <a:rPr lang="uk-UA" sz="2000" b="1" dirty="0"/>
              <a:t> </a:t>
            </a:r>
            <a:r>
              <a:rPr lang="uk-UA" sz="2000" b="1" dirty="0" err="1"/>
              <a:t>Олькердович</a:t>
            </a:r>
            <a:r>
              <a:rPr lang="uk-UA" sz="2000" b="1" dirty="0"/>
              <a:t>  </a:t>
            </a:r>
            <a:r>
              <a:rPr lang="uk-UA" sz="2000" b="1" dirty="0" err="1"/>
              <a:t>чиним</a:t>
            </a:r>
            <a:r>
              <a:rPr lang="uk-UA" sz="2000" b="1" dirty="0"/>
              <a:t>  </a:t>
            </a:r>
            <a:r>
              <a:rPr lang="uk-UA" sz="2000" b="1" dirty="0" err="1"/>
              <a:t>знаменито</a:t>
            </a:r>
            <a:r>
              <a:rPr lang="uk-UA" sz="2000" b="1" dirty="0"/>
              <a:t> сим нашим  листом  і  </a:t>
            </a:r>
            <a:r>
              <a:rPr lang="uk-UA" sz="2000" b="1" dirty="0" err="1"/>
              <a:t>даєм</a:t>
            </a:r>
            <a:r>
              <a:rPr lang="uk-UA" sz="2000" b="1" dirty="0"/>
              <a:t> відати кожному доброму, хто </a:t>
            </a:r>
            <a:r>
              <a:rPr lang="uk-UA" sz="2000" b="1" dirty="0" err="1"/>
              <a:t>нан</a:t>
            </a:r>
            <a:r>
              <a:rPr lang="uk-UA" sz="2000" b="1" dirty="0"/>
              <a:t> </a:t>
            </a:r>
            <a:r>
              <a:rPr lang="uk-UA" sz="2000" b="1" dirty="0" err="1"/>
              <a:t>узрить</a:t>
            </a:r>
            <a:r>
              <a:rPr lang="uk-UA" sz="2000" b="1" dirty="0"/>
              <a:t> </a:t>
            </a:r>
            <a:r>
              <a:rPr lang="uk-UA" sz="2000" b="1" dirty="0" err="1"/>
              <a:t>или</a:t>
            </a:r>
            <a:r>
              <a:rPr lang="uk-UA" sz="2000" b="1" dirty="0"/>
              <a:t> </a:t>
            </a:r>
            <a:r>
              <a:rPr lang="uk-UA" sz="2000" b="1" dirty="0" err="1"/>
              <a:t>услишит</a:t>
            </a:r>
            <a:r>
              <a:rPr lang="uk-UA" sz="2000" b="1" dirty="0"/>
              <a:t> </a:t>
            </a:r>
            <a:r>
              <a:rPr lang="uk-UA" sz="2000" b="1" dirty="0" err="1"/>
              <a:t>єго</a:t>
            </a:r>
            <a:r>
              <a:rPr lang="uk-UA" sz="2000" b="1" dirty="0"/>
              <a:t> </a:t>
            </a:r>
            <a:r>
              <a:rPr lang="uk-UA" sz="2000" b="1" dirty="0" err="1"/>
              <a:t>чтучи”</a:t>
            </a:r>
            <a:r>
              <a:rPr lang="uk-UA" sz="2000" b="1" dirty="0"/>
              <a:t>. Стандартизовані  були  й фінали грамот: типово  це закляття, або апелювання до Бога.</a:t>
            </a:r>
            <a:endParaRPr lang="ru-RU" sz="2000" b="1" dirty="0"/>
          </a:p>
        </p:txBody>
      </p:sp>
      <p:pic>
        <p:nvPicPr>
          <p:cNvPr id="4" name="Рисунок 3" descr="171256.jpg"/>
          <p:cNvPicPr>
            <a:picLocks noChangeAspect="1"/>
          </p:cNvPicPr>
          <p:nvPr/>
        </p:nvPicPr>
        <p:blipFill>
          <a:blip r:embed="rId2" cstate="print"/>
          <a:stretch>
            <a:fillRect/>
          </a:stretch>
        </p:blipFill>
        <p:spPr>
          <a:xfrm>
            <a:off x="2357422" y="3214686"/>
            <a:ext cx="3762375" cy="3643314"/>
          </a:xfrm>
          <a:prstGeom prst="rect">
            <a:avLst/>
          </a:prstGeom>
        </p:spPr>
      </p:pic>
    </p:spTree>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100</TotalTime>
  <Words>1693</Words>
  <Application>Microsoft Office PowerPoint</Application>
  <PresentationFormat>Экран (4:3)</PresentationFormat>
  <Paragraphs>63</Paragraphs>
  <Slides>23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23</vt:i4>
      </vt:variant>
    </vt:vector>
  </HeadingPairs>
  <TitlesOfParts>
    <vt:vector size="28" baseType="lpstr">
      <vt:lpstr>Arial</vt:lpstr>
      <vt:lpstr>Times New Roman</vt:lpstr>
      <vt:lpstr>Trebuchet MS</vt:lpstr>
      <vt:lpstr>Wingdings 3</vt:lpstr>
      <vt:lpstr>Аспект</vt:lpstr>
      <vt:lpstr>  ІСТОРІЯ    СТИЛІВ УКРАЇНСЬКОЇ  МОВИ </vt:lpstr>
      <vt:lpstr>Метою викладання навчальної дисципліни «Історія стилів української мови» є </vt:lpstr>
      <vt:lpstr>У результаті вивчення навчальної дисципліни студент повинен знати:  </vt:lpstr>
      <vt:lpstr>У результаті вивчення навчальної дисципліни студент повинен вміти:  </vt:lpstr>
      <vt:lpstr>Тема 1. Вступ до курсу «Історія стилів української мови». Поняття про функційний стиль в його історичній проекції. Проблеми стильоподілу в донаціональний та національний періоди української мови. Проблема стильових норм та їх стабільності. </vt:lpstr>
      <vt:lpstr>Тема 2. Культурно-стильова еволюція розмовного стилю. </vt:lpstr>
      <vt:lpstr>«Від говенової /тобто дружини Говена/ до Нежнича. Дай 60 кун лодієвих. Сказав Говен і подав на суд, а піп записав. А дай Луці. Коли не віддаси, то я у князя візьму отрока… і приїду, а то тобі в більше увійде» Йдеться про борг в 60 кун, який Нежнич має віддати дружині, ймовірно, померлого Говена, що подав позов до суду. Говенова погрожує, що якщо він гроші не віддасть, то вона приїде сама, взявши князівського «отрока», тобто слугу-свідка. </vt:lpstr>
      <vt:lpstr>Тема 3. Становлення й розвиток ділового стилю. Жанрово-стильова специфіка  ділових  документів ХІ-ХІУ та ХУ-ХУІІІст. Норми ділового стилю староукраїнської доби та сфера його застосування. Розвиток ділового стилю в новій українській мові. Основні риси сучасного ділового стилю  та сфера його застосування, підстилі офіційно-ділового стилю.</vt:lpstr>
      <vt:lpstr>Ділова мова у вигляді грамот мала чітку структуру: початок кожної грамоти засвідчував ким вона дається, далі  йошов виклад подій, що спричинили появу грамоти, з”ясовувалися обставини, за яких постала грамота,  називалися свідки її написання.Уже  для   тих грамот  характерні  були зачини, стандарти яких міняти не можна було: ” Милостією божою ми великий князь Швитригайло Олькердович  чиним  знаменито сим нашим  листом  і  даєм відати кожному доброму, хто нан узрить или услишит єго чтучи”. Стандартизовані  були  й фінали грамот: типово  це закляття, або апелювання до Бога.</vt:lpstr>
      <vt:lpstr>Свій унесок у розвиток  українського  діловодства  зробив „Литовський статут” ХУІст.  та числені канцелярії ратушні, городські, підкоморські</vt:lpstr>
      <vt:lpstr>Презентация PowerPoint</vt:lpstr>
      <vt:lpstr>Послідовність  дотримання поданих у Статуті зразків  залежала від типу ділового документа (наказ, ордер, універсал, офіційний лист канцелярії  чи ратуші, акти купівлі-продажу.  Численними  були  і юридично-ділові документи: судові акти, супліки-скарги, купчі і дарчі грамоти, духівниці, описи  та реєстри майна, грамоти про борг  та його відстрочку, суперечки і сварки за грунт і т. ін. </vt:lpstr>
      <vt:lpstr>У  ХУІ-ХУІІст.  значно розширюється  коло ділових документів. Крім колишніх дарчих, договірних, купчих та інших грамот додаються  цілі  томи юридичної літератури. Такі  документи з'являються масово із сотнями сторінок  і  на сьогодні  видані:  Горобець В. Й. Ділова  документація  Гетьманщини ХУІІІст. Книга  Київського  підкоморського  суду  Актова  книга  Житомирського  громадського  уряду  1611  року Актова  книга  житомирського  міського  уряду  к. ХУІст. (1582- 1588рр.)   Актові  книги  Полтавского  городового  уряду  ХУІІ  века Волинські  грамоти  ХУІ ст..   Лохвицька  ратушна  книга  другої  пол.  ХУІІІст. Реєстр  війська  запорозького  1649  року Приватні  листи  ХУІІІст.  Кількість томів цих документів близько 7,5 тисяч і   5 млн. документів.  </vt:lpstr>
      <vt:lpstr>Адміністративна лексика у діловодстві ХУІ-ХУІІІ ст. переплітається з юридично-судовою: скарга, протекція, жалоба, злочинець, розиск, допрос, свідительство, отвітчик, допрошуваний, челомбите, судія. Серед цієї лексики  чимало запозичень з латинської мови з”являється  саме   це  період: публікація, інквізиція, апеляція, контро версія, документ, претензія, апробація, сатисфакція, оддукція.  </vt:lpstr>
      <vt:lpstr>Особливий  інтерес  становить  такий  тип  документів ХУІІ-ХУІІІст. як  листи приватні  та офіційні. Причому  приватне листування ще не відійшло від  офіційно-ділового стилю: люди діляться зі  своїми рідними тими ж проблемами, що приводять  їх у  суд  чи канцелярію. Ці документи цікаві нам тим, що містять  традиційну  для українців  систему  гоноративів. Як правило  вони  розгорнуті: мой вельце милостивий пане, зичливий приятелю  і  брате;  Благородний мосцьпане Шашкевич, мні  елце особливий добродію; Примилосердни мій км и многомилостивий добродій. </vt:lpstr>
      <vt:lpstr>Базовий  запас ділової  лексики зберігся, і хоча   масово  поповнювався російськомовними штампами і канцеляризмами, уже в сер. ХІХст. Україна  мала впорядковану управлінську  термінологію. У  Галичині, наприклад, в ХІХст. робляться  спроби впорядкування  адміністративно-ділової термінології державних  документів, що виходили українською, російською  та німецькою мовами. У 1849 році Яковом Головацьким була  створена комісія  із  впорядкування діловодства.</vt:lpstr>
      <vt:lpstr>Діловодство  українською мовою у Наддніпрянській Україні   виявляється найчастіше у листуванні (офіційному  і  приватному). Наприклад,  лист  М. Лисенка  до редакції часопису „Зоря”  від 8 грудня 1883р.:   „Позаяк я склав одразу цілорічню  передплату, пренумеруючи часопис „Зорю”, і  маю право на  премію ціною у 23р. злотих, з показаних  книжок  я  ласкаве просю  шановну адміністрацію „Зорі” вислати  мені:  1.”Гальшка, княгиня Острожська”, оповідання д-ра Шараневича.  2. Його ж „Староруський княжий город Галич”(32кр.) і  3. „О вихованню”(зкр.)  Перші  два діла я б просив вислати дублікатами, бо д. Орест Левицький просив задля його  виписати, й  належачі за  їх гроші він  вишле  до редакції.  Чи  не можна  б  потурбувати Вас о  висилку , хоч  у  закритім  куверті, сатиричний  часопис „Нове дзеркало”  й  обмовити, що коштує за  ого рокова пронумерата.  Ще одно прохання: коли шановна редакція  згодиться й нетяжку їй   те буде,- нехай би ласкава була помістити у себе посилану об вістку про вихід в світ в будучому місяці моєї української опери „Різдвяна ніч”.Тае заміщення при наших рідких(на сором) стосунках і відносинах  було б дуже корисно для самого діла.  Коли це єсть можливе, то покірно просю шановну редакцію помістити в себе.  З щирим побажанням зостаюсь                М.Лисенко.”</vt:lpstr>
      <vt:lpstr>Через два десятиліття  в  зразках мови М. Коцюбинського окремі різновиди офіційно-ділового стилю досягнуть майже  повної  досконалості  і  цілком сучасного рівня. Ось, наприклад, цілком офіційна відмова, надіслана М. Коцюбинським   Б. Грінченку з приводу  порушених ним перед  радою чернігівського  товариства  „Просвіта” питань:  Високоповажний добродію Борисе  Дмитровичу!  Я подав на розгляд ради нашого  товариства  Вашу  пропозицію - звернутися  до  чернігівської „Просвіти” з заявкою до Державної  думи  про потребу української  народної школи, але рада не визнала  можливим подати таку заяву,  мотивуючи  це  тим,  що  при  теперішньому  складі Державної думи  нема жодної  надії  на задоволення демократичних вимог  українського народу і що таким поступовим  інституціям,  як  „Просвіта”,  навіть  не   слід   звертатися  з   якими-небудь   заявами до 3-ої Державної думи.    З  високим  поважанням М. Коцюбинський.                                        </vt:lpstr>
      <vt:lpstr>Тема 3-4. Специфіка розвитку наукового стилю української мови. </vt:lpstr>
      <vt:lpstr>Тема 5.  Становлення функцій публіцистичного стилю. </vt:lpstr>
      <vt:lpstr>Тема  6. Ритуальна функція мови та її реалізація в конфесійному стилі староукраїнської мови. </vt:lpstr>
      <vt:lpstr>Тема 7. Естетична функція літературно-художнього стилю. </vt:lpstr>
      <vt:lpstr>Тема 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ІСТОРІЯ    УКРАЇНСЬКОГО  ОФІЦІЙНО-ДІЛОВОГО     СТИЛЮ </dc:title>
  <dc:creator>Светлана</dc:creator>
  <cp:lastModifiedBy>admin</cp:lastModifiedBy>
  <cp:revision>15</cp:revision>
  <dcterms:created xsi:type="dcterms:W3CDTF">2015-11-25T19:10:32Z</dcterms:created>
  <dcterms:modified xsi:type="dcterms:W3CDTF">2020-09-02T08:33:23Z</dcterms:modified>
</cp:coreProperties>
</file>