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159274"/>
            <a:ext cx="4600577" cy="13255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Озеленення м. Запоріжжя.</a:t>
            </a:r>
            <a:br>
              <a:rPr lang="uk-UA" sz="2800" dirty="0" smtClean="0"/>
            </a:br>
            <a:r>
              <a:rPr lang="uk-UA" sz="2800" dirty="0" err="1" smtClean="0"/>
              <a:t>ЦПКіВ</a:t>
            </a:r>
            <a:r>
              <a:rPr lang="ru-RU" sz="2800" dirty="0" smtClean="0"/>
              <a:t> «</a:t>
            </a:r>
            <a:r>
              <a:rPr lang="ru-RU" sz="2800" dirty="0" err="1" smtClean="0"/>
              <a:t>Дубовий</a:t>
            </a:r>
            <a:r>
              <a:rPr lang="ru-RU" sz="2800" dirty="0" smtClean="0"/>
              <a:t> гай».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49" y="1484837"/>
            <a:ext cx="4342885" cy="387964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295" y="3386328"/>
            <a:ext cx="3886200" cy="34716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182" y="327873"/>
            <a:ext cx="4104799" cy="33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3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озеленення урбанізованих територі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57166"/>
            <a:ext cx="8561711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29697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Вознесеновський</a:t>
            </a:r>
            <a:r>
              <a:rPr lang="ru-RU" dirty="0" smtClean="0"/>
              <a:t> парк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42852"/>
            <a:ext cx="4374996" cy="39083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228975"/>
            <a:ext cx="4286280" cy="362902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1690688"/>
            <a:ext cx="4619626" cy="4603432"/>
          </a:xfrm>
        </p:spPr>
      </p:pic>
    </p:spTree>
    <p:extLst>
      <p:ext uri="{BB962C8B-B14F-4D97-AF65-F5344CB8AC3E}">
        <p14:creationId xmlns:p14="http://schemas.microsoft.com/office/powerpoint/2010/main" xmlns="" val="18337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При визначенні площі насаджень за основу беруть чисельність населення міста чи селища. Міста з населенням понад 500 тис. жителів відносять до дуже крупних, із населенням 250–500 тис. жителів – до крупних, із населенням 100–250 тис. жителів – до великих, із населенням 50–100 тис. жителів – до середніх, із населенням до 50 тис. чоловік – до малих міст і селищ міського типу.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1" y="2928933"/>
          <a:ext cx="7715305" cy="3779913"/>
        </p:xfrm>
        <a:graphic>
          <a:graphicData uri="http://schemas.openxmlformats.org/drawingml/2006/table">
            <a:tbl>
              <a:tblPr/>
              <a:tblGrid>
                <a:gridCol w="1502553"/>
                <a:gridCol w="1502553"/>
                <a:gridCol w="1502553"/>
                <a:gridCol w="1603823"/>
                <a:gridCol w="1603823"/>
              </a:tblGrid>
              <a:tr h="4199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Озеленені території загального користування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Площа озеленених територій, м</a:t>
                      </a:r>
                      <a:r>
                        <a:rPr lang="uk-UA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/ос.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Дуже крупних, крупних, великих міст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Середніх міст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Малих міст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Сільських населених місць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Загального користування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Жилих районів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2643206"/>
          </a:xfrm>
        </p:spPr>
        <p:txBody>
          <a:bodyPr>
            <a:noAutofit/>
          </a:bodyPr>
          <a:lstStyle/>
          <a:p>
            <a:r>
              <a:rPr lang="uk-UA" sz="2800" dirty="0" smtClean="0"/>
              <a:t>Дуже важливими є санітарно-гігієнічні та мікрокліматичні функції системи озеленення. Міські насадження повинні наближати умови навколишнього середовища до певних оптимальних показників, що характеризують так звану «зону комфорту».</a:t>
            </a:r>
            <a:endParaRPr lang="ru-RU" sz="2800" dirty="0"/>
          </a:p>
        </p:txBody>
      </p:sp>
      <p:pic>
        <p:nvPicPr>
          <p:cNvPr id="3" name="Picture 4" descr="P7290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66308"/>
            <a:ext cx="4476750" cy="413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A040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1" y="2571744"/>
            <a:ext cx="431225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uk-UA" sz="2000" dirty="0" smtClean="0"/>
              <a:t>Озеленення територій промислових підприємств є необхідною умовою їхнього впорядкування. Без озеленення їх будівництво не можна вважати закінченим. Озеленення територій промислових підприємств виконує цілу низку функцій: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1) захищають сусідні житлові квартали від пилу і шкідливих газів;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2) мають бактерицидну дію (черемха, береза, сосна);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3) поліпшують мікроклімат даної території (зменшують швидкість вітру, пом’якшують різкі коливання температури тощо);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4) організовують рух і підтримують порядок на промисловій території, створюють місця відпочинку для робітників і службовців, а також найбільш сприятливі умови для пересування людей територією заводу і на підходах до нього;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5) сприяють архітектурному і декоративному оформленню підприємства загалом. Формують імідж підприємства. Гармонійно «прив’язують» його до місцевості.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222566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Рослинність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найчутливішим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компонентів</a:t>
            </a:r>
            <a:r>
              <a:rPr lang="ru-RU" sz="2800" dirty="0" smtClean="0"/>
              <a:t> ландшафту, вона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перших </a:t>
            </a:r>
            <a:r>
              <a:rPr lang="ru-RU" sz="2800" dirty="0" err="1" smtClean="0"/>
              <a:t>відчуває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реагує</a:t>
            </a:r>
            <a:r>
              <a:rPr lang="ru-RU" sz="2800" dirty="0" smtClean="0"/>
              <a:t> на них,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тому </a:t>
            </a:r>
            <a:r>
              <a:rPr lang="ru-RU" sz="2800" dirty="0" err="1" smtClean="0"/>
              <a:t>міська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рослинність</a:t>
            </a:r>
            <a:r>
              <a:rPr lang="ru-RU" sz="2800" dirty="0" smtClean="0"/>
              <a:t> за </a:t>
            </a:r>
            <a:r>
              <a:rPr lang="ru-RU" sz="2800" dirty="0" err="1" smtClean="0"/>
              <a:t>своїм</a:t>
            </a:r>
            <a:r>
              <a:rPr lang="ru-RU" sz="2800" dirty="0" smtClean="0"/>
              <a:t> породним складом та </a:t>
            </a:r>
            <a:r>
              <a:rPr lang="ru-RU" sz="2800" dirty="0" err="1" smtClean="0"/>
              <a:t>розвитком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суттєво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відрізняється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місцевості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6386" name="Picture 2" descr="http://pres.in.ua/rozkriti-oznaki-ponyate-misto-selo-urbanizaciya-aglomeraciya-r/img1.jpg"/>
          <p:cNvPicPr>
            <a:picLocks noChangeAspect="1" noChangeArrowheads="1"/>
          </p:cNvPicPr>
          <p:nvPr/>
        </p:nvPicPr>
        <p:blipFill>
          <a:blip r:embed="rId2"/>
          <a:srcRect t="20000"/>
          <a:stretch>
            <a:fillRect/>
          </a:stretch>
        </p:blipFill>
        <p:spPr bwMode="auto">
          <a:xfrm>
            <a:off x="571472" y="2500306"/>
            <a:ext cx="762000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Підбір рослин для озеленення урбанізованих територій</a:t>
            </a:r>
            <a:endParaRPr lang="ru-RU" dirty="0"/>
          </a:p>
        </p:txBody>
      </p:sp>
      <p:pic>
        <p:nvPicPr>
          <p:cNvPr id="3" name="Рисунок 2" descr="L'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3703308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428868"/>
            <a:ext cx="7927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Айлант височайший, або китайський ясен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Дівочий виноград</a:t>
            </a:r>
            <a:endParaRPr lang="ru-RU" dirty="0"/>
          </a:p>
        </p:txBody>
      </p:sp>
      <p:sp>
        <p:nvSpPr>
          <p:cNvPr id="3076" name="AutoShape 4" descr="Картинки по запросу дівочий виногр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дівочий виногр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дівочий виногр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дівочий виноград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30138"/>
            <a:ext cx="4929182" cy="287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промислових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підприємств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більш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всього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підходять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://img0.liveinternet.ru/images/attach/c/1/57/185/57185824_6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28601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Берёза </a:t>
            </a:r>
            <a:r>
              <a:rPr lang="ru-RU" b="1" i="1" dirty="0" err="1" smtClean="0"/>
              <a:t>повислая</a:t>
            </a:r>
            <a:endParaRPr lang="ru-RU" b="1" i="1" dirty="0"/>
          </a:p>
        </p:txBody>
      </p:sp>
      <p:pic>
        <p:nvPicPr>
          <p:cNvPr id="15366" name="Picture 6" descr="http://im3-tub-ua.yandex.net/i?id=186686482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85748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72198" y="47863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Вяз </a:t>
            </a:r>
            <a:r>
              <a:rPr lang="ru-RU" b="1" i="1" dirty="0" err="1" smtClean="0"/>
              <a:t>перистоветвистый</a:t>
            </a:r>
            <a:endParaRPr lang="ru-RU" b="1" i="1" dirty="0"/>
          </a:p>
        </p:txBody>
      </p:sp>
      <p:pic>
        <p:nvPicPr>
          <p:cNvPr id="15372" name="Picture 12" descr="http://www.karpatnarmed.com.ua/images/product_images/popup_images/300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2928958" cy="2196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86050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Гледичия </a:t>
            </a:r>
            <a:r>
              <a:rPr lang="ru-RU" b="1" i="1" dirty="0" err="1" smtClean="0"/>
              <a:t>трёхколючковая</a:t>
            </a:r>
            <a:endParaRPr lang="ru-RU" b="1" i="1" dirty="0"/>
          </a:p>
        </p:txBody>
      </p:sp>
      <p:pic>
        <p:nvPicPr>
          <p:cNvPr id="13" name="Picture 8" descr="http://im3-tub-ua.yandex.net/i?id=117291015-4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143380"/>
            <a:ext cx="292895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86050" y="6215082"/>
            <a:ext cx="265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Аморфа</a:t>
            </a:r>
            <a:r>
              <a:rPr lang="ru-RU" b="1" i="1" dirty="0" smtClean="0"/>
              <a:t> кустарниковая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4-tub-ua.yandex.net/i?id=300234812-4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42902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35756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Рябина черноплодная</a:t>
            </a:r>
            <a:endParaRPr lang="ru-RU" b="1" i="1" dirty="0"/>
          </a:p>
        </p:txBody>
      </p:sp>
      <p:pic>
        <p:nvPicPr>
          <p:cNvPr id="20484" name="Picture 4" descr="http://im7-tub-ua.yandex.net/i?id=289121297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42902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33575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Дуб красный</a:t>
            </a:r>
            <a:endParaRPr lang="ru-RU" b="1" i="1" dirty="0"/>
          </a:p>
        </p:txBody>
      </p:sp>
      <p:pic>
        <p:nvPicPr>
          <p:cNvPr id="20486" name="Picture 6" descr="http://im3-tub-ua.yandex.net/i?id=202062410-0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500462" cy="229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Барбарис обыкновенный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1429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Протибактеріальні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властивості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мають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8" name="Picture 8" descr="http://siteinform.ru/public/images/enterprise/55590_130396776744027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9"/>
            <a:ext cx="3500462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6211669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Лох узколистный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251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Озеленення м. Запоріжжя. ЦПКіВ «Дубовий гай».</vt:lpstr>
      <vt:lpstr>Вознесеновський парк</vt:lpstr>
      <vt:lpstr>При визначенні площі насаджень за основу беруть чисельність населення міста чи селища. Міста з населенням понад 500 тис. жителів відносять до дуже крупних, із населенням 250–500 тис. жителів – до крупних, із населенням 100–250 тис. жителів – до великих, із населенням 50–100 тис. жителів – до середніх, із населенням до 50 тис. чоловік – до малих міст і селищ міського типу.</vt:lpstr>
      <vt:lpstr>Дуже важливими є санітарно-гігієнічні та мікрокліматичні функції системи озеленення. Міські насадження повинні наближати умови навколишнього середовища до певних оптимальних показників, що характеризують так звану «зону комфорту».</vt:lpstr>
      <vt:lpstr>Озеленення територій промислових підприємств є необхідною умовою їхнього впорядкування. Без озеленення їх будівництво не можна вважати закінченим. Озеленення територій промислових підприємств виконує цілу низку функцій:  1) захищають сусідні житлові квартали від пилу і шкідливих газів; 2) мають бактерицидну дію (черемха, береза, сосна); 3) поліпшують мікроклімат даної території (зменшують швидкість вітру, пом’якшують різкі коливання температури тощо); 4) організовують рух і підтримують порядок на промисловій території, створюють місця відпочинку для робітників і службовців, а також найбільш сприятливі умови для пересування людей територією заводу і на підходах до нього; 5) сприяють архітектурному і декоративному оформленню підприємства загалом. Формують імідж підприємства. Гармонійно «прив’язують» його до місцевості. </vt:lpstr>
      <vt:lpstr>Рослинність є найчутливішим з компонентів ландшафту, вона одна з перших відчуває зміни середовища і реагує на них, саме тому міська рослинність за своїм породним складом та розвитком суттєво відрізняється від природної рослинності даної місцевості. </vt:lpstr>
      <vt:lpstr>Підбір рослин для озеленення урбанізованих територій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Озеленення м. Запоріжжя. ЦПКіВ «Дубовий гай».</dc:title>
  <cp:lastModifiedBy>Zaliznyak</cp:lastModifiedBy>
  <cp:revision>15</cp:revision>
  <dcterms:modified xsi:type="dcterms:W3CDTF">2017-12-02T18:25:47Z</dcterms:modified>
</cp:coreProperties>
</file>