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6" r:id="rId9"/>
    <p:sldId id="277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FDEC0D0-17E8-4F81-9966-B57A98963FF0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0B0978F-B061-4189-B617-3313D188E87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73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C0D0-17E8-4F81-9966-B57A98963FF0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978F-B061-4189-B617-3313D188E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C0D0-17E8-4F81-9966-B57A98963FF0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978F-B061-4189-B617-3313D188E87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886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C0D0-17E8-4F81-9966-B57A98963FF0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978F-B061-4189-B617-3313D188E87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394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C0D0-17E8-4F81-9966-B57A98963FF0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978F-B061-4189-B617-3313D188E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30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C0D0-17E8-4F81-9966-B57A98963FF0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978F-B061-4189-B617-3313D188E87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243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C0D0-17E8-4F81-9966-B57A98963FF0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978F-B061-4189-B617-3313D188E87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106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C0D0-17E8-4F81-9966-B57A98963FF0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978F-B061-4189-B617-3313D188E87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072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C0D0-17E8-4F81-9966-B57A98963FF0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978F-B061-4189-B617-3313D188E87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11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C0D0-17E8-4F81-9966-B57A98963FF0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978F-B061-4189-B617-3313D188E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61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C0D0-17E8-4F81-9966-B57A98963FF0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978F-B061-4189-B617-3313D188E87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26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C0D0-17E8-4F81-9966-B57A98963FF0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978F-B061-4189-B617-3313D188E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C0D0-17E8-4F81-9966-B57A98963FF0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978F-B061-4189-B617-3313D188E87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225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C0D0-17E8-4F81-9966-B57A98963FF0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978F-B061-4189-B617-3313D188E87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967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C0D0-17E8-4F81-9966-B57A98963FF0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978F-B061-4189-B617-3313D188E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C0D0-17E8-4F81-9966-B57A98963FF0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978F-B061-4189-B617-3313D188E87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22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C0D0-17E8-4F81-9966-B57A98963FF0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0978F-B061-4189-B617-3313D188E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4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DEC0D0-17E8-4F81-9966-B57A98963FF0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B0978F-B061-4189-B617-3313D188E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6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Вплив радіоактивного випромінювання на організм людин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2" y="0"/>
            <a:ext cx="11658600" cy="662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6859" y="510988"/>
            <a:ext cx="6669741" cy="1577147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Іонізуюче випромінювання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06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2352" y="588195"/>
            <a:ext cx="108936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	Розрізняють: при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1,5-2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легку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форму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гострої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променевої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хвороби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променева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хвороба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середньої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важкості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виникає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дозах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2,5-4,0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симптомами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блювота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зниження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крові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вмісту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лімфоцитів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підшкірні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крововиливи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а в 20 %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випадків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можлива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смерть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яка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настає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через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2-6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тижнів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після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опромінення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дозах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4-6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розвивається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важка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форма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променевої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хвороби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яка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зумовлює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50 %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випадків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смерть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протягом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першого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місяця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дозах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вище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виникає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найважча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форма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променевої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хвороби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яка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в 100 %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випадків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закінчується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смертю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Хронічна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променева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хвороба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розвивається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внаслідок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безперервного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повторного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опромінення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дозах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нижчих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ті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викликають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гостру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форму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Найхарактернішими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ознаками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хронічної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хвороби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зміни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формулі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крові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локальні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ушкодження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шкіри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кришталика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ока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зниження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імунореактивності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організму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вот вам последствия радиации. Обсуждение на LiveInternet - Российский 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827" y="3450517"/>
            <a:ext cx="2856566" cy="310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ЛУЧЕВАЯ БОЛЕЗНЬ — Большая Медицинская Энцикло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39" y="3558094"/>
            <a:ext cx="3285378" cy="299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Лучевая болезнь - Гематология - Болезни - MedClub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2" y="3450517"/>
            <a:ext cx="3721474" cy="310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502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974" y="610663"/>
            <a:ext cx="1101122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природних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джерел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організми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зазнають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як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зовнішнього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так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внутрішнього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опромінення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нукліди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надходять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повітрям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водою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продуктами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харчування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всередину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організму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внутрішнє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опромінення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становить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50-60 %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природного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радіоактивного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фону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235458" y="1518604"/>
            <a:ext cx="7505419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Штучні </a:t>
            </a:r>
            <a:r>
              <a:rPr kumimoji="0" lang="uk-UA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джерела </a:t>
            </a:r>
            <a:r>
              <a:rPr kumimoji="0" lang="uk-UA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опромінення</a:t>
            </a:r>
            <a:endParaRPr kumimoji="0" lang="en-US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80854"/>
              </p:ext>
            </p:extLst>
          </p:nvPr>
        </p:nvGraphicFramePr>
        <p:xfrm>
          <a:off x="855425" y="2350545"/>
          <a:ext cx="10634317" cy="39309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4678">
                  <a:extLst>
                    <a:ext uri="{9D8B030D-6E8A-4147-A177-3AD203B41FA5}">
                      <a16:colId xmlns:a16="http://schemas.microsoft.com/office/drawing/2014/main" val="4192436015"/>
                    </a:ext>
                  </a:extLst>
                </a:gridCol>
                <a:gridCol w="4614902">
                  <a:extLst>
                    <a:ext uri="{9D8B030D-6E8A-4147-A177-3AD203B41FA5}">
                      <a16:colId xmlns:a16="http://schemas.microsoft.com/office/drawing/2014/main" val="2486497759"/>
                    </a:ext>
                  </a:extLst>
                </a:gridCol>
                <a:gridCol w="1148505">
                  <a:extLst>
                    <a:ext uri="{9D8B030D-6E8A-4147-A177-3AD203B41FA5}">
                      <a16:colId xmlns:a16="http://schemas.microsoft.com/office/drawing/2014/main" val="797630839"/>
                    </a:ext>
                  </a:extLst>
                </a:gridCol>
                <a:gridCol w="1294678">
                  <a:extLst>
                    <a:ext uri="{9D8B030D-6E8A-4147-A177-3AD203B41FA5}">
                      <a16:colId xmlns:a16="http://schemas.microsoft.com/office/drawing/2014/main" val="3404024248"/>
                    </a:ext>
                  </a:extLst>
                </a:gridCol>
                <a:gridCol w="2213482">
                  <a:extLst>
                    <a:ext uri="{9D8B030D-6E8A-4147-A177-3AD203B41FA5}">
                      <a16:colId xmlns:a16="http://schemas.microsoft.com/office/drawing/2014/main" val="910807088"/>
                    </a:ext>
                  </a:extLst>
                </a:gridCol>
                <a:gridCol w="68072">
                  <a:extLst>
                    <a:ext uri="{9D8B030D-6E8A-4147-A177-3AD203B41FA5}">
                      <a16:colId xmlns:a16="http://schemas.microsoft.com/office/drawing/2014/main" val="1980930155"/>
                    </a:ext>
                  </a:extLst>
                </a:gridCol>
              </a:tblGrid>
              <a:tr h="401877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977900"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Джерело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Річна доза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опромінення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565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Частка від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природного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фону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93049446"/>
                  </a:ext>
                </a:extLst>
              </a:tr>
              <a:tr h="173658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marL="977900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822892"/>
                  </a:ext>
                </a:extLst>
              </a:tr>
              <a:tr h="259616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мБер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мЗв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34696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50561090"/>
                  </a:ext>
                </a:extLst>
              </a:tr>
              <a:tr h="669377">
                <a:tc rowSpan="2">
                  <a:txBody>
                    <a:bodyPr/>
                    <a:lstStyle/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Медичні прилади, установки (</a:t>
                      </a:r>
                      <a:r>
                        <a:rPr lang="uk-UA" sz="2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флюрографія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100-150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1,0-1,5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50-75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799955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94378815"/>
                  </a:ext>
                </a:extLst>
              </a:tr>
              <a:tr h="376760">
                <a:tc rowSpan="3">
                  <a:txBody>
                    <a:bodyPr/>
                    <a:lstStyle/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uk-UA" sz="20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Політ в 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літаку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2,0-2,5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48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0,02-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1,0-2,5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89064853"/>
                  </a:ext>
                </a:extLst>
              </a:tr>
              <a:tr h="3315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3568153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48838718"/>
                  </a:ext>
                </a:extLst>
              </a:tr>
              <a:tr h="401877">
                <a:tc>
                  <a:txBody>
                    <a:bodyPr/>
                    <a:lstStyle/>
                    <a:p>
                      <a:pPr marL="2540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Телевізор (4 години в день)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72436761"/>
                  </a:ext>
                </a:extLst>
              </a:tr>
              <a:tr h="401877">
                <a:tc>
                  <a:txBody>
                    <a:bodyPr/>
                    <a:lstStyle/>
                    <a:p>
                      <a:pPr marL="25400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АЕС (при стабільній роботі)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02758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076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0003" y="487366"/>
            <a:ext cx="1072537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/>
              <a:t>	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Найвагомішим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вкладом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опромінення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зі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всіх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природних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джерел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радіації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невидимий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без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запаху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смаку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важкий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газ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радон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відповідає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¾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річної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еквівалентної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дози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опромінення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отриманої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людиною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земних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джерел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радіації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близько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половини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цієї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дози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усіх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природних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джерел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радіації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У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природі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радон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трапляється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двох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головних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формах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у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вигляді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радону-222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222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члена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радіоактивного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ряду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і у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вигляді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радону-220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220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продукту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розпаду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232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Радон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звільняється із земної кори повсюди, однак його концентрація в атмосферному повітрі у різних частинах земного шару суттєво відрізняється. Основну частину дози опромінення від радону людина дістає у закритому, погано провітрюваному приміщенні або під час користування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душем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Концентрація радону в межах закритих приміщень може перевищувати фоновий рівень у 5000 разів (у Швеції, Фінляндії), 500–3000 разів (у Великобританії, США). Накопичення радону залежить й від матеріалу, з якого побудоване приміщення. Радіоактивно небезпечними досить часто бувають глиноземи, фосфогіпс, червоні глини, доменні шлаки, зольний пил та шлакоблоки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Найрозповсюдженіші будівельні матеріали – ліс, цегла, бетон виділяють відносно небагато радону. За підрахунками наукового комітету ООН з дії атомної радіації (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UNSCEAR), 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середня ефективна еквівалентна доза зовнішнього опромінення, яку людина одержує за рік від земних джерел природної радіації, становить приблизно 350 </a:t>
            </a:r>
            <a:r>
              <a:rPr lang="uk-UA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мкЗв</a:t>
            </a:r>
            <a:r>
              <a:rPr lang="uk-U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тобто трохи більше середньої дози опромінення через радіаційний фон, що утворюється космічними променями.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53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2278" y="680506"/>
            <a:ext cx="106715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Радіоактивність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визначають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таких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одиницях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продуктів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харчування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в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Бк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води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молока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в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Бк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/л;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повітря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в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Бк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/л;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поверхні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ґрунту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в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Бк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/м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беккерель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імпульсів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певний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час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Природна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радіоактивність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властива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урану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торію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штучна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радіонуклідам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отриманим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результаті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ядерних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реакцій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штучним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шляхом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Речовини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є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радіоактивними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тих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пір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поки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відбуваються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ядерні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перетворення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Прийнято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вважати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речовина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стає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нерадіоактивною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коли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ній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відбудеться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періодів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напіврозпаду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Якщо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доза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радіонуклідів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перевищує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гранично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допустимі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дози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(ГДД),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вони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проявляють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радіотоксичну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дію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Радіотоксичність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залежить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виду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радіоактивного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перетворення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середньої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енергії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одного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акту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розпаду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схеми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радіоактивного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розпаду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шляху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надходження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радіонуклідів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організм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розподілу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радіонуклідів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органах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системах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часу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перебування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організмі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тривалості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надходження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радіоактивних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речовин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Надходять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радіонукліди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організм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час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дихання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через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шкіру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вживання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їжі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води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Вимірювання електромагнітного випромінюван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002" y="4096826"/>
            <a:ext cx="5334562" cy="261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072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2277" y="557749"/>
            <a:ext cx="106608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характером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розподілу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організмах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радіонукліди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поділяють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такі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групи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радіонукліди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відкладаються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скелеті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кальцій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стронцій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радій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радіонукліди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накопичуються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печінці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цезій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плутоній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радіонукліди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розподіляються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всьому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організму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кисень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водень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залізо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радіонукліди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накопичуються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щито</a:t>
            </a:r>
            <a:r>
              <a:rPr lang="uk-U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подіб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ній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залозі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йод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Натепер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основну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роль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внутрішньому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опроміненні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організмів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відіграють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стронцій-90 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цезій-137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основному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надходять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організм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м’ясом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молоком.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Стронцій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поглинається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через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шлунково-кишковий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тракт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швидко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надходить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кров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лімфу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В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організмі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90%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стронцію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накопичується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скелеті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тривалому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надходженні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розвиватися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лейкемія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рак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кісток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Цезій-137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майже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цілком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поглинається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кишково-шлунковим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трактом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(80%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його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акумулюється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м’язах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8% – у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кістках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865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3120" y="537011"/>
            <a:ext cx="10565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Добове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надходження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цезію-137, стронцію-90 в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організми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населення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забруднених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територій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722421"/>
              </p:ext>
            </p:extLst>
          </p:nvPr>
        </p:nvGraphicFramePr>
        <p:xfrm>
          <a:off x="914398" y="1183342"/>
          <a:ext cx="10313898" cy="4886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77649">
                  <a:extLst>
                    <a:ext uri="{9D8B030D-6E8A-4147-A177-3AD203B41FA5}">
                      <a16:colId xmlns:a16="http://schemas.microsoft.com/office/drawing/2014/main" val="4102644214"/>
                    </a:ext>
                  </a:extLst>
                </a:gridCol>
                <a:gridCol w="1460683">
                  <a:extLst>
                    <a:ext uri="{9D8B030D-6E8A-4147-A177-3AD203B41FA5}">
                      <a16:colId xmlns:a16="http://schemas.microsoft.com/office/drawing/2014/main" val="2088641404"/>
                    </a:ext>
                  </a:extLst>
                </a:gridCol>
                <a:gridCol w="1308528">
                  <a:extLst>
                    <a:ext uri="{9D8B030D-6E8A-4147-A177-3AD203B41FA5}">
                      <a16:colId xmlns:a16="http://schemas.microsoft.com/office/drawing/2014/main" val="2200907232"/>
                    </a:ext>
                  </a:extLst>
                </a:gridCol>
                <a:gridCol w="1308528">
                  <a:extLst>
                    <a:ext uri="{9D8B030D-6E8A-4147-A177-3AD203B41FA5}">
                      <a16:colId xmlns:a16="http://schemas.microsoft.com/office/drawing/2014/main" val="391994925"/>
                    </a:ext>
                  </a:extLst>
                </a:gridCol>
                <a:gridCol w="1308528">
                  <a:extLst>
                    <a:ext uri="{9D8B030D-6E8A-4147-A177-3AD203B41FA5}">
                      <a16:colId xmlns:a16="http://schemas.microsoft.com/office/drawing/2014/main" val="3367747925"/>
                    </a:ext>
                  </a:extLst>
                </a:gridCol>
                <a:gridCol w="149982">
                  <a:extLst>
                    <a:ext uri="{9D8B030D-6E8A-4147-A177-3AD203B41FA5}">
                      <a16:colId xmlns:a16="http://schemas.microsoft.com/office/drawing/2014/main" val="1738192861"/>
                    </a:ext>
                  </a:extLst>
                </a:gridCol>
              </a:tblGrid>
              <a:tr h="439570">
                <a:tc rowSpan="3">
                  <a:txBody>
                    <a:bodyPr/>
                    <a:lstStyle/>
                    <a:p>
                      <a:pPr marL="1651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Продукти харчування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L="1651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Цезій-137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8100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Стронцій -90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90213860"/>
                  </a:ext>
                </a:extLst>
              </a:tr>
              <a:tr h="3296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203200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Бк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marL="165100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%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marL="165100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Бк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marL="190500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%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24270813"/>
                  </a:ext>
                </a:extLst>
              </a:tr>
              <a:tr h="32967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2381869"/>
                  </a:ext>
                </a:extLst>
              </a:tr>
              <a:tr h="399610">
                <a:tc>
                  <a:txBody>
                    <a:bodyPr/>
                    <a:lstStyle/>
                    <a:p>
                      <a:pPr marL="38100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Хліб та хлібопродукти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0,59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0,8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0,26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11,2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49963564"/>
                  </a:ext>
                </a:extLst>
              </a:tr>
              <a:tr h="399610">
                <a:tc>
                  <a:txBody>
                    <a:bodyPr/>
                    <a:lstStyle/>
                    <a:p>
                      <a:pPr marL="381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Молоко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45,8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60,0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1,04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44,7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62384153"/>
                  </a:ext>
                </a:extLst>
              </a:tr>
              <a:tr h="425834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М’ясо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5,92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8,0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0,063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2,7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93258485"/>
                  </a:ext>
                </a:extLst>
              </a:tr>
              <a:tr h="425834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Риба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1,22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1,6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0,33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14,2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61554797"/>
                  </a:ext>
                </a:extLst>
              </a:tr>
              <a:tr h="419590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Картопля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20,5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26,9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0.41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18,3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62189876"/>
                  </a:ext>
                </a:extLst>
              </a:tr>
              <a:tr h="425834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Овочі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0,55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0,7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0,15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6,3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43847271"/>
                  </a:ext>
                </a:extLst>
              </a:tr>
              <a:tr h="419590">
                <a:tc>
                  <a:txBody>
                    <a:bodyPr/>
                    <a:lstStyle/>
                    <a:p>
                      <a:pPr marL="38100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Фрукти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0,037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0,05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0,02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"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1,0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0530968"/>
                  </a:ext>
                </a:extLst>
              </a:tr>
              <a:tr h="399610">
                <a:tc>
                  <a:txBody>
                    <a:bodyPr/>
                    <a:lstStyle/>
                    <a:p>
                      <a:pPr marL="381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Гриби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1,48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1,9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0,037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1,6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34777607"/>
                  </a:ext>
                </a:extLst>
              </a:tr>
              <a:tr h="399610">
                <a:tc>
                  <a:txBody>
                    <a:bodyPr/>
                    <a:lstStyle/>
                    <a:p>
                      <a:pPr marL="38100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Всього: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76,097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2,31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66025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838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82" y="621474"/>
            <a:ext cx="110131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Допустимі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рівні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вмісту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радіонуклідів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продуктах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харчування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наведені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табл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иці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Добове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надходження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основних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радіоактивних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забруднювачів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територіях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зазнали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впливу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аварії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Чорнобильській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АЕС, і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допустимі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рівн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вмісту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радіонуклідів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постійно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контролюються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Найбільший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вміст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основних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продуктах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харчування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молоко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м’ясо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картопля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кілька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порядків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нижчий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допустимих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рівнів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038005"/>
              </p:ext>
            </p:extLst>
          </p:nvPr>
        </p:nvGraphicFramePr>
        <p:xfrm>
          <a:off x="1069769" y="2098802"/>
          <a:ext cx="10327340" cy="4075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3475">
                  <a:extLst>
                    <a:ext uri="{9D8B030D-6E8A-4147-A177-3AD203B41FA5}">
                      <a16:colId xmlns:a16="http://schemas.microsoft.com/office/drawing/2014/main" val="1106996632"/>
                    </a:ext>
                  </a:extLst>
                </a:gridCol>
                <a:gridCol w="2435267">
                  <a:extLst>
                    <a:ext uri="{9D8B030D-6E8A-4147-A177-3AD203B41FA5}">
                      <a16:colId xmlns:a16="http://schemas.microsoft.com/office/drawing/2014/main" val="3972633859"/>
                    </a:ext>
                  </a:extLst>
                </a:gridCol>
                <a:gridCol w="2818598">
                  <a:extLst>
                    <a:ext uri="{9D8B030D-6E8A-4147-A177-3AD203B41FA5}">
                      <a16:colId xmlns:a16="http://schemas.microsoft.com/office/drawing/2014/main" val="3668293922"/>
                    </a:ext>
                  </a:extLst>
                </a:gridCol>
              </a:tblGrid>
              <a:tr h="269825">
                <a:tc>
                  <a:txBody>
                    <a:bodyPr/>
                    <a:lstStyle/>
                    <a:p>
                      <a:pPr marL="596900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Продукти </a:t>
                      </a:r>
                      <a:r>
                        <a:rPr lang="uk-UA" sz="2000" dirty="0" smtClean="0">
                          <a:effectLst/>
                        </a:rPr>
                        <a:t>харчування</a:t>
                      </a: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Цезій-137, </a:t>
                      </a:r>
                      <a:r>
                        <a:rPr lang="uk-UA" sz="2000" dirty="0" err="1" smtClean="0">
                          <a:effectLst/>
                        </a:rPr>
                        <a:t>Бк</a:t>
                      </a:r>
                      <a:r>
                        <a:rPr lang="uk-UA" sz="2000" dirty="0" smtClean="0">
                          <a:effectLst/>
                        </a:rPr>
                        <a:t>/кг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Стронцій-90, </a:t>
                      </a:r>
                      <a:r>
                        <a:rPr lang="uk-UA" sz="2000" dirty="0" err="1" smtClean="0">
                          <a:effectLst/>
                        </a:rPr>
                        <a:t>Бк</a:t>
                      </a:r>
                      <a:r>
                        <a:rPr lang="uk-UA" sz="2000" dirty="0" smtClean="0">
                          <a:effectLst/>
                        </a:rPr>
                        <a:t>/кг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96136930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marL="254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Хліб і хлібопродукти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36200229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marL="25400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Картопля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60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8615339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marL="254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Овочі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40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09825441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marL="254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Фрукти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70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9546694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marL="254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М’ясо і м’ясопродукти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8795161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marL="254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Яйця, Бк/шт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8197105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marL="25400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Молоко згущене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60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25546980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marL="254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Молоко сухе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500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19931496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marL="254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Свіжі лісові ягоди і гриби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500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05513998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marL="254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Сушені лісові ягоди і гриби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2500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250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57637127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marL="254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Лікарські рослини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600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45140047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marL="25400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Інші продукти харчування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600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66919987"/>
                  </a:ext>
                </a:extLst>
              </a:tr>
              <a:tr h="290051">
                <a:tc>
                  <a:txBody>
                    <a:bodyPr/>
                    <a:lstStyle/>
                    <a:p>
                      <a:pPr marL="254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Продукти дитячого харчування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40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01904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429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7830" y="608125"/>
            <a:ext cx="109137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Проблема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радіоактивного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забруднення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довкілля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особливо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гостро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постала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останнім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часом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Джерел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природного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іонізуючого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випромінювання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так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багато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основним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фактором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опромінення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діяльність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людини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Найнебезпечнішою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людства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цьому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плані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атомна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зброя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певну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загрозу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можуть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становити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АЕС 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продемонструвала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аварія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Чорнобильській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АЕС).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Світова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спільнота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дійшла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одностайної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думки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щодо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доцільності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будівництва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деякі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країни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розвивають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атомну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енергетику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деякі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ставляться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неї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пересторогою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Однак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безсумнівним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є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всі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джерела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радіоактивності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повинні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експлуатуватися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максимальною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обережністю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дотриманням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екологічних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вимог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Окупанти справді копали окопи в Чорнобильській зоні - Мілітарн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18" y="2868697"/>
            <a:ext cx="7564546" cy="373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У зоні відчуження горить &quot;рудий ліс&quot; - Korrespondent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0" y="3124192"/>
            <a:ext cx="3446288" cy="348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853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2353" y="720368"/>
            <a:ext cx="107710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будь-якої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радіаційної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у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екосистемах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радіонуклідів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різною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силою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зв’язує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проникнення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біоценози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їхнім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температурою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вологістю, а також складом поживних речовин ґрунту. Потрапляння радіонуклідів до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консументів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також залежить від їх типу і віку, стану живлення та забезпечення вітамінами і мікроелементами. Небезпечним є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γ-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 довго і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короткоіснуючих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ізотопів.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Вплив радіації на організм люд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182" y="2990625"/>
            <a:ext cx="6239435" cy="355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8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7732" y="707899"/>
            <a:ext cx="107000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енергію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несуть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короткоіснуючі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ізотопи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 і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напіврозпаду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4,5 і 14,5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Довгоіснуючі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ізотопи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енергією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 – 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періодом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напіврозпаду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2,4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5,6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1,3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млрд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безпечними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Гострі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ушкодження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проявляються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поглинання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грей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поглинає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0,25-0,5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зумовлює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тимчасові зміни в крові; 0,5-1,5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втому або блювоту.</a:t>
            </a: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Радіоактивність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існувала у космосі ще до виникнення Землі, супроводжувала появу життя на ній і існуватиме незалежно від бажання людини. Проте вплив іонізуючих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випромінювань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організм людини був виявлений лише наприкінці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з відкриттям французьким вченим А. Беккерелем, а потім дослідженнями П’єра і Марії Кюрі явища радіоактивності.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26 февраля 1896 года физик Анри Беккерель открыл явлени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57" y="3293222"/>
            <a:ext cx="4464424" cy="309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20 апреля 1902 года. Супруги Кюри выделили в чистом виде рад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88" y="3293222"/>
            <a:ext cx="4923160" cy="308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7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9930" y="893489"/>
            <a:ext cx="103661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Альфа-випромінювання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(α-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корпускулярне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іонізуюче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альфа-частинок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ядер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гелію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протонів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нейтронів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випромінюються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радіоактивно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розпаду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ядерних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ланцюгових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виникає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радіоактивних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рядах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Альфа-частинки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енергоємні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(1-10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роздрібненість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незначну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проникну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абсорбуються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аркушем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паперу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небезпечним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радіоактивні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потрапляють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їжею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Альфа-розпад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0" y="3248810"/>
            <a:ext cx="6299877" cy="37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0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2278" y="722872"/>
            <a:ext cx="106608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Бета-випромінювання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випромінювання) – корпускулярне електронне або позитронне іонізуюче випромінювання з безперервним енергетичним спектром, що виникає під час перетворення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ядер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чи нестабільних частинок атомів радіонуклідів (наприклад, нейтронів) Це також енергоємне випромінювання частинок (0,001-1,0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Проникна здатність бета-частинок, що утворилися під час радіоактивного розпаду, у повітрі сягає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2– 3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м, у воді й інших рідинах вимірюється сантиметрами, у твердих тілах – міліметрами. У тканині організму бета-випромінювання проникає на глибину 1-2 см.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Більше 40 стокових ілюстрацій, векторної графіки та картинок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3" b="22077"/>
          <a:stretch/>
        </p:blipFill>
        <p:spPr bwMode="auto">
          <a:xfrm>
            <a:off x="3878352" y="4335332"/>
            <a:ext cx="4951883" cy="178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428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2731" y="584371"/>
            <a:ext cx="76287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Гамма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випромінювання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(γ-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випромінювання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короткохвильове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елек-тромагнітне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випромінювання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довжиною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хвилі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менше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як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0,1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виникає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процесі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розпаду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радіоактивних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ядер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їх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переходу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збудженого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стану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основний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час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взаємодії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швидких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заряджених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частинок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речовиною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тощо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Гамма-випромінювання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високу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проникну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здатність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як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рентгенівське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випромінювання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затримуватися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свинцевими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пластинками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стокові фото, фото роялті-фрі та зображення на тему гамма-промені - гамма проме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5" y="584371"/>
            <a:ext cx="3233825" cy="566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токові ілюстрації на тему потужність проникнення альфа-, бета-і гамма-випромінювання - гамма промені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r="5936"/>
          <a:stretch/>
        </p:blipFill>
        <p:spPr bwMode="auto">
          <a:xfrm>
            <a:off x="4212235" y="2723273"/>
            <a:ext cx="6989699" cy="400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61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9290" y="729839"/>
            <a:ext cx="109051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малих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часом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проявляються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віддалені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опромінення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тривалості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передчасне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старіння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пухлин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нижчі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летальних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породжують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детерміновані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порогові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променева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променевий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опік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променева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катаракта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променеве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безпліддя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аномалії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плода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стохастичні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злоякісні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пухлини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лейкози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спадкові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Джерелами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іонізуючого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радіоактивні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ізотопи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хімічного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відрізняються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масою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атомів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6" name="Picture 8" descr="Новые чернобыльцы: в больницы россии поступают оккупанты с лучевой болезнью  – названа причина - Флот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891" y="2880657"/>
            <a:ext cx="4752191" cy="335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Лучевая болезнь: последствия радиационного пораж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6" y="2983503"/>
            <a:ext cx="5042649" cy="336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20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6581" y="467133"/>
            <a:ext cx="8767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Найважливіші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радіогенні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ізотопи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біосфері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533654"/>
              </p:ext>
            </p:extLst>
          </p:nvPr>
        </p:nvGraphicFramePr>
        <p:xfrm>
          <a:off x="661596" y="928798"/>
          <a:ext cx="10784541" cy="5282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4719">
                  <a:extLst>
                    <a:ext uri="{9D8B030D-6E8A-4147-A177-3AD203B41FA5}">
                      <a16:colId xmlns:a16="http://schemas.microsoft.com/office/drawing/2014/main" val="17068538"/>
                    </a:ext>
                  </a:extLst>
                </a:gridCol>
                <a:gridCol w="433585">
                  <a:extLst>
                    <a:ext uri="{9D8B030D-6E8A-4147-A177-3AD203B41FA5}">
                      <a16:colId xmlns:a16="http://schemas.microsoft.com/office/drawing/2014/main" val="794441443"/>
                    </a:ext>
                  </a:extLst>
                </a:gridCol>
                <a:gridCol w="240881">
                  <a:extLst>
                    <a:ext uri="{9D8B030D-6E8A-4147-A177-3AD203B41FA5}">
                      <a16:colId xmlns:a16="http://schemas.microsoft.com/office/drawing/2014/main" val="3542181256"/>
                    </a:ext>
                  </a:extLst>
                </a:gridCol>
                <a:gridCol w="2938745">
                  <a:extLst>
                    <a:ext uri="{9D8B030D-6E8A-4147-A177-3AD203B41FA5}">
                      <a16:colId xmlns:a16="http://schemas.microsoft.com/office/drawing/2014/main" val="1139146692"/>
                    </a:ext>
                  </a:extLst>
                </a:gridCol>
                <a:gridCol w="1710253">
                  <a:extLst>
                    <a:ext uri="{9D8B030D-6E8A-4147-A177-3AD203B41FA5}">
                      <a16:colId xmlns:a16="http://schemas.microsoft.com/office/drawing/2014/main" val="3151801372"/>
                    </a:ext>
                  </a:extLst>
                </a:gridCol>
                <a:gridCol w="1710253">
                  <a:extLst>
                    <a:ext uri="{9D8B030D-6E8A-4147-A177-3AD203B41FA5}">
                      <a16:colId xmlns:a16="http://schemas.microsoft.com/office/drawing/2014/main" val="1711320556"/>
                    </a:ext>
                  </a:extLst>
                </a:gridCol>
                <a:gridCol w="1276667">
                  <a:extLst>
                    <a:ext uri="{9D8B030D-6E8A-4147-A177-3AD203B41FA5}">
                      <a16:colId xmlns:a16="http://schemas.microsoft.com/office/drawing/2014/main" val="3411787194"/>
                    </a:ext>
                  </a:extLst>
                </a:gridCol>
                <a:gridCol w="89438">
                  <a:extLst>
                    <a:ext uri="{9D8B030D-6E8A-4147-A177-3AD203B41FA5}">
                      <a16:colId xmlns:a16="http://schemas.microsoft.com/office/drawing/2014/main" val="3774292296"/>
                    </a:ext>
                  </a:extLst>
                </a:gridCol>
              </a:tblGrid>
              <a:tr h="297389">
                <a:tc rowSpan="3">
                  <a:txBody>
                    <a:bodyPr/>
                    <a:lstStyle/>
                    <a:p>
                      <a:pPr marL="139700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Радіоізотопи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3" gridSpan="3">
                  <a:txBody>
                    <a:bodyPr/>
                    <a:lstStyle/>
                    <a:p>
                      <a:pPr marL="165100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Період напіврозпаду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368300" algn="ctr">
                        <a:lnSpc>
                          <a:spcPts val="159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Тип випромінювання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17472866"/>
                  </a:ext>
                </a:extLst>
              </a:tr>
              <a:tr h="245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633823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3"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30582751"/>
                  </a:ext>
                </a:extLst>
              </a:tr>
              <a:tr h="302196">
                <a:tc>
                  <a:txBody>
                    <a:bodyPr/>
                    <a:lstStyle/>
                    <a:p>
                      <a:pPr marL="2540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</a:t>
                      </a:r>
                      <a:r>
                        <a:rPr lang="uk-UA" sz="20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Pо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marL="254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2400 років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65100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+++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59020846"/>
                  </a:ext>
                </a:extLst>
              </a:tr>
              <a:tr h="302196">
                <a:tc>
                  <a:txBody>
                    <a:bodyPr/>
                    <a:lstStyle/>
                    <a:p>
                      <a:pPr marL="2540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uk-UA" sz="20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marL="254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1,3 млрд років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15701904"/>
                  </a:ext>
                </a:extLst>
              </a:tr>
              <a:tr h="302196">
                <a:tc>
                  <a:txBody>
                    <a:bodyPr/>
                    <a:lstStyle/>
                    <a:p>
                      <a:pPr marL="2540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І4</a:t>
                      </a:r>
                      <a:r>
                        <a:rPr lang="uk-UA" sz="20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marL="25400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5568 років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58260489"/>
                  </a:ext>
                </a:extLst>
              </a:tr>
              <a:tr h="302196">
                <a:tc>
                  <a:txBody>
                    <a:bodyPr/>
                    <a:lstStyle/>
                    <a:p>
                      <a:pPr marL="2540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r>
                        <a:rPr lang="uk-UA" sz="20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L="127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роки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45962701"/>
                  </a:ext>
                </a:extLst>
              </a:tr>
              <a:tr h="302196">
                <a:tc>
                  <a:txBody>
                    <a:bodyPr/>
                    <a:lstStyle/>
                    <a:p>
                      <a:pPr marL="2540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r>
                        <a:rPr lang="uk-UA" sz="20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L="127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років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47184063"/>
                  </a:ext>
                </a:extLst>
              </a:tr>
              <a:tr h="302196">
                <a:tc>
                  <a:txBody>
                    <a:bodyPr/>
                    <a:lstStyle/>
                    <a:p>
                      <a:pPr marL="2540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uk-UA" sz="2000" baseline="-25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 (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uk-UA" sz="2000" baseline="-25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L="254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12,3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років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12462355"/>
                  </a:ext>
                </a:extLst>
              </a:tr>
              <a:tr h="302196">
                <a:tc>
                  <a:txBody>
                    <a:bodyPr/>
                    <a:lstStyle/>
                    <a:p>
                      <a:pPr marL="2540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r>
                        <a:rPr lang="uk-UA" sz="20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L="254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10,6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років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83751834"/>
                  </a:ext>
                </a:extLst>
              </a:tr>
              <a:tr h="302196">
                <a:tc>
                  <a:txBody>
                    <a:bodyPr/>
                    <a:lstStyle/>
                    <a:p>
                      <a:pPr marL="2540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r>
                        <a:rPr lang="en-US" sz="2000" baseline="-25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</a:t>
                      </a:r>
                      <a:endParaRPr lang="en-US" sz="2000" baseline="-25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marL="25400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300 діб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13060813"/>
                  </a:ext>
                </a:extLst>
              </a:tr>
              <a:tr h="302196">
                <a:tc>
                  <a:txBody>
                    <a:bodyPr/>
                    <a:lstStyle/>
                    <a:p>
                      <a:pPr marL="2540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  <a:r>
                        <a:rPr lang="uk-UA" sz="20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marL="254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284 діб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0896439"/>
                  </a:ext>
                </a:extLst>
              </a:tr>
              <a:tr h="302196">
                <a:tc>
                  <a:txBody>
                    <a:bodyPr/>
                    <a:lstStyle/>
                    <a:p>
                      <a:pPr marL="2540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r>
                        <a:rPr lang="uk-UA" sz="20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marL="254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164 діб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46266821"/>
                  </a:ext>
                </a:extLst>
              </a:tr>
              <a:tr h="302196">
                <a:tc>
                  <a:txBody>
                    <a:bodyPr/>
                    <a:lstStyle/>
                    <a:p>
                      <a:pPr marL="2540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r>
                        <a:rPr lang="uk-UA" sz="20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L="254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87,1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діб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25432270"/>
                  </a:ext>
                </a:extLst>
              </a:tr>
              <a:tr h="302196">
                <a:tc>
                  <a:txBody>
                    <a:bodyPr/>
                    <a:lstStyle/>
                    <a:p>
                      <a:pPr marL="2540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r>
                        <a:rPr lang="uk-UA" sz="20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L="127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діб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+++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73367794"/>
                  </a:ext>
                </a:extLst>
              </a:tr>
              <a:tr h="302196">
                <a:tc>
                  <a:txBody>
                    <a:bodyPr/>
                    <a:lstStyle/>
                    <a:p>
                      <a:pPr marL="2540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r>
                        <a:rPr lang="uk-UA" sz="20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L="25400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14,3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діб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+++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11827755"/>
                  </a:ext>
                </a:extLst>
              </a:tr>
              <a:tr h="302196">
                <a:tc>
                  <a:txBody>
                    <a:bodyPr/>
                    <a:lstStyle/>
                    <a:p>
                      <a:pPr marL="2540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uk-UA" sz="20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marL="1270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годин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+++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+++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32444999"/>
                  </a:ext>
                </a:extLst>
              </a:tr>
              <a:tr h="302196">
                <a:tc>
                  <a:txBody>
                    <a:bodyPr/>
                    <a:lstStyle/>
                    <a:p>
                      <a:pPr marL="25400" algn="ctr">
                        <a:lnSpc>
                          <a:spcPts val="1590"/>
                        </a:lnSpc>
                        <a:spcAft>
                          <a:spcPts val="0"/>
                        </a:spcAft>
                      </a:pPr>
                      <a:r>
                        <a:rPr lang="uk-UA" sz="2000" baseline="30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r>
                        <a:rPr lang="en-US" sz="2000" baseline="-25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marL="25400">
                        <a:lnSpc>
                          <a:spcPts val="159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8 діб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++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86740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052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4776" y="590799"/>
            <a:ext cx="10892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 джерела випромінювання розрізняють природну і штучну радіоактивність. Встановлено, що середня доза опромінення від всіх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природних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джерел можлива в межах 50-1000 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мР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/рік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714757"/>
              </p:ext>
            </p:extLst>
          </p:nvPr>
        </p:nvGraphicFramePr>
        <p:xfrm>
          <a:off x="564776" y="1947135"/>
          <a:ext cx="11053485" cy="43098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899">
                  <a:extLst>
                    <a:ext uri="{9D8B030D-6E8A-4147-A177-3AD203B41FA5}">
                      <a16:colId xmlns:a16="http://schemas.microsoft.com/office/drawing/2014/main" val="2241759756"/>
                    </a:ext>
                  </a:extLst>
                </a:gridCol>
                <a:gridCol w="5852160">
                  <a:extLst>
                    <a:ext uri="{9D8B030D-6E8A-4147-A177-3AD203B41FA5}">
                      <a16:colId xmlns:a16="http://schemas.microsoft.com/office/drawing/2014/main" val="2867254607"/>
                    </a:ext>
                  </a:extLst>
                </a:gridCol>
                <a:gridCol w="1237130">
                  <a:extLst>
                    <a:ext uri="{9D8B030D-6E8A-4147-A177-3AD203B41FA5}">
                      <a16:colId xmlns:a16="http://schemas.microsoft.com/office/drawing/2014/main" val="2139818213"/>
                    </a:ext>
                  </a:extLst>
                </a:gridCol>
                <a:gridCol w="1624404">
                  <a:extLst>
                    <a:ext uri="{9D8B030D-6E8A-4147-A177-3AD203B41FA5}">
                      <a16:colId xmlns:a16="http://schemas.microsoft.com/office/drawing/2014/main" val="3891444353"/>
                    </a:ext>
                  </a:extLst>
                </a:gridCol>
                <a:gridCol w="1602892">
                  <a:extLst>
                    <a:ext uri="{9D8B030D-6E8A-4147-A177-3AD203B41FA5}">
                      <a16:colId xmlns:a16="http://schemas.microsoft.com/office/drawing/2014/main" val="233949590"/>
                    </a:ext>
                  </a:extLst>
                </a:gridCol>
              </a:tblGrid>
              <a:tr h="84985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7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5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Джерело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Середньорічна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доза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Внесок в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дозу, 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27937503"/>
                  </a:ext>
                </a:extLst>
              </a:tr>
              <a:tr h="37651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мБер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мЗв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99897580"/>
                  </a:ext>
                </a:extLst>
              </a:tr>
              <a:tr h="685223">
                <a:tc>
                  <a:txBody>
                    <a:bodyPr/>
                    <a:lstStyle/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Космос (випромінювання на рівні моря)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73013249"/>
                  </a:ext>
                </a:extLst>
              </a:tr>
              <a:tr h="609088">
                <a:tc>
                  <a:txBody>
                    <a:bodyPr/>
                    <a:lstStyle/>
                    <a:p>
                      <a:pPr marL="25400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Ґрунт, вода, будівельні матеріали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50-130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0,5-1,3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68,8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85667643"/>
                  </a:ext>
                </a:extLst>
              </a:tr>
              <a:tr h="571019">
                <a:tc>
                  <a:txBody>
                    <a:bodyPr/>
                    <a:lstStyle/>
                    <a:p>
                      <a:pPr marL="25400"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Радіоактивні елементи в тканинах 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людини</a:t>
                      </a:r>
                      <a:r>
                        <a:rPr lang="uk-UA" sz="20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(К,С)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15,1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14585084"/>
                  </a:ext>
                </a:extLst>
              </a:tr>
              <a:tr h="609088">
                <a:tc>
                  <a:txBody>
                    <a:bodyPr/>
                    <a:lstStyle/>
                    <a:p>
                      <a:pPr marL="25400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Інші джерела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725145"/>
                  </a:ext>
                </a:extLst>
              </a:tr>
              <a:tr h="609088">
                <a:tc gridSpan="2">
                  <a:txBody>
                    <a:bodyPr/>
                    <a:lstStyle/>
                    <a:p>
                      <a:pPr marL="2540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Середня сумарна річна доза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83688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83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172</TotalTime>
  <Words>338</Words>
  <Application>Microsoft Office PowerPoint</Application>
  <PresentationFormat>Широкоэкранный</PresentationFormat>
  <Paragraphs>332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Garamond</vt:lpstr>
      <vt:lpstr>Times New Roman</vt:lpstr>
      <vt:lpstr>Натуральные материалы</vt:lpstr>
      <vt:lpstr>Іонізуюче випромінювання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znu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Іонізуюче випромінювання</dc:title>
  <dc:creator>user</dc:creator>
  <cp:lastModifiedBy>Пользователь Windows</cp:lastModifiedBy>
  <cp:revision>56</cp:revision>
  <dcterms:created xsi:type="dcterms:W3CDTF">2024-04-29T12:21:40Z</dcterms:created>
  <dcterms:modified xsi:type="dcterms:W3CDTF">2024-04-29T18:54:15Z</dcterms:modified>
</cp:coreProperties>
</file>