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69" r:id="rId4"/>
    <p:sldId id="260" r:id="rId5"/>
    <p:sldId id="270" r:id="rId6"/>
    <p:sldId id="271" r:id="rId7"/>
    <p:sldId id="275" r:id="rId8"/>
    <p:sldId id="276" r:id="rId9"/>
    <p:sldId id="277" r:id="rId10"/>
    <p:sldId id="278" r:id="rId11"/>
    <p:sldId id="279" r:id="rId12"/>
    <p:sldId id="280" r:id="rId13"/>
    <p:sldId id="281" r:id="rId14"/>
    <p:sldId id="282" r:id="rId15"/>
    <p:sldId id="283" r:id="rId16"/>
    <p:sldId id="284" r:id="rId17"/>
    <p:sldId id="285" r:id="rId18"/>
    <p:sldId id="286" r:id="rId19"/>
    <p:sldId id="287" r:id="rId20"/>
    <p:sldId id="288" r:id="rId21"/>
    <p:sldId id="289" r:id="rId22"/>
    <p:sldId id="290" r:id="rId23"/>
    <p:sldId id="291" r:id="rId24"/>
    <p:sldId id="292" r:id="rId25"/>
    <p:sldId id="293" r:id="rId26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240FE1D3-DE5E-439F-A095-5C4F1D8857FB}">
          <p14:sldIdLst>
            <p14:sldId id="256"/>
            <p14:sldId id="257"/>
            <p14:sldId id="269"/>
            <p14:sldId id="260"/>
            <p14:sldId id="270"/>
            <p14:sldId id="271"/>
            <p14:sldId id="275"/>
            <p14:sldId id="276"/>
            <p14:sldId id="277"/>
            <p14:sldId id="278"/>
            <p14:sldId id="279"/>
            <p14:sldId id="280"/>
            <p14:sldId id="281"/>
            <p14:sldId id="282"/>
            <p14:sldId id="283"/>
            <p14:sldId id="284"/>
            <p14:sldId id="285"/>
            <p14:sldId id="286"/>
            <p14:sldId id="287"/>
            <p14:sldId id="288"/>
            <p14:sldId id="289"/>
            <p14:sldId id="290"/>
            <p14:sldId id="291"/>
            <p14:sldId id="292"/>
            <p14:sldId id="293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2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7.wmf"/><Relationship Id="rId4" Type="http://schemas.openxmlformats.org/officeDocument/2006/relationships/image" Target="../media/image10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image" Target="../media/image14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image" Target="../media/image17.wmf"/><Relationship Id="rId1" Type="http://schemas.openxmlformats.org/officeDocument/2006/relationships/image" Target="../media/image16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20.wmf"/><Relationship Id="rId1" Type="http://schemas.openxmlformats.org/officeDocument/2006/relationships/image" Target="../media/image19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835789E8-89BC-441C-8C5C-12D4E48DE33C}" type="datetimeFigureOut">
              <a:rPr lang="uk-UA" smtClean="0"/>
              <a:t>26.10.2020</a:t>
            </a:fld>
            <a:endParaRPr lang="uk-UA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E58AFFB0-B43E-4FEC-B23B-14D2A0410DD3}" type="slidenum">
              <a:rPr lang="uk-UA" smtClean="0"/>
              <a:t>‹#›</a:t>
            </a:fld>
            <a:endParaRPr lang="uk-UA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789E8-89BC-441C-8C5C-12D4E48DE33C}" type="datetimeFigureOut">
              <a:rPr lang="uk-UA" smtClean="0"/>
              <a:t>26.10.2020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AFFB0-B43E-4FEC-B23B-14D2A0410DD3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789E8-89BC-441C-8C5C-12D4E48DE33C}" type="datetimeFigureOut">
              <a:rPr lang="uk-UA" smtClean="0"/>
              <a:t>26.10.2020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AFFB0-B43E-4FEC-B23B-14D2A0410DD3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789E8-89BC-441C-8C5C-12D4E48DE33C}" type="datetimeFigureOut">
              <a:rPr lang="uk-UA" smtClean="0"/>
              <a:t>26.10.2020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AFFB0-B43E-4FEC-B23B-14D2A0410DD3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789E8-89BC-441C-8C5C-12D4E48DE33C}" type="datetimeFigureOut">
              <a:rPr lang="uk-UA" smtClean="0"/>
              <a:t>26.10.2020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AFFB0-B43E-4FEC-B23B-14D2A0410DD3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789E8-89BC-441C-8C5C-12D4E48DE33C}" type="datetimeFigureOut">
              <a:rPr lang="uk-UA" smtClean="0"/>
              <a:t>26.10.2020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AFFB0-B43E-4FEC-B23B-14D2A0410DD3}" type="slidenum">
              <a:rPr lang="uk-UA" smtClean="0"/>
              <a:t>‹#›</a:t>
            </a:fld>
            <a:endParaRPr lang="uk-UA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789E8-89BC-441C-8C5C-12D4E48DE33C}" type="datetimeFigureOut">
              <a:rPr lang="uk-UA" smtClean="0"/>
              <a:t>26.10.2020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AFFB0-B43E-4FEC-B23B-14D2A0410DD3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789E8-89BC-441C-8C5C-12D4E48DE33C}" type="datetimeFigureOut">
              <a:rPr lang="uk-UA" smtClean="0"/>
              <a:t>26.10.2020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AFFB0-B43E-4FEC-B23B-14D2A0410DD3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789E8-89BC-441C-8C5C-12D4E48DE33C}" type="datetimeFigureOut">
              <a:rPr lang="uk-UA" smtClean="0"/>
              <a:t>26.10.2020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AFFB0-B43E-4FEC-B23B-14D2A0410DD3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789E8-89BC-441C-8C5C-12D4E48DE33C}" type="datetimeFigureOut">
              <a:rPr lang="uk-UA" smtClean="0"/>
              <a:t>26.10.2020</a:t>
            </a:fld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AFFB0-B43E-4FEC-B23B-14D2A0410DD3}" type="slidenum">
              <a:rPr lang="uk-UA" smtClean="0"/>
              <a:t>‹#›</a:t>
            </a:fld>
            <a:endParaRPr lang="uk-UA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uk-UA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789E8-89BC-441C-8C5C-12D4E48DE33C}" type="datetimeFigureOut">
              <a:rPr lang="uk-UA" smtClean="0"/>
              <a:t>26.10.2020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AFFB0-B43E-4FEC-B23B-14D2A0410DD3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835789E8-89BC-441C-8C5C-12D4E48DE33C}" type="datetimeFigureOut">
              <a:rPr lang="uk-UA" smtClean="0"/>
              <a:t>26.10.2020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E58AFFB0-B43E-4FEC-B23B-14D2A0410DD3}" type="slidenum">
              <a:rPr lang="uk-UA" smtClean="0"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3" Type="http://schemas.openxmlformats.org/officeDocument/2006/relationships/oleObject" Target="../embeddings/oleObject6.bin"/><Relationship Id="rId7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8.wmf"/><Relationship Id="rId5" Type="http://schemas.openxmlformats.org/officeDocument/2006/relationships/oleObject" Target="../embeddings/oleObject7.bin"/><Relationship Id="rId10" Type="http://schemas.openxmlformats.org/officeDocument/2006/relationships/image" Target="../media/image10.wmf"/><Relationship Id="rId4" Type="http://schemas.openxmlformats.org/officeDocument/2006/relationships/image" Target="../media/image7.wmf"/><Relationship Id="rId9" Type="http://schemas.openxmlformats.org/officeDocument/2006/relationships/oleObject" Target="../embeddings/oleObject9.bin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wmf"/><Relationship Id="rId3" Type="http://schemas.openxmlformats.org/officeDocument/2006/relationships/oleObject" Target="../embeddings/oleObject10.bin"/><Relationship Id="rId7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2.wmf"/><Relationship Id="rId5" Type="http://schemas.openxmlformats.org/officeDocument/2006/relationships/oleObject" Target="../embeddings/oleObject11.bin"/><Relationship Id="rId4" Type="http://schemas.openxmlformats.org/officeDocument/2006/relationships/image" Target="../media/image11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15.wmf"/><Relationship Id="rId5" Type="http://schemas.openxmlformats.org/officeDocument/2006/relationships/oleObject" Target="../embeddings/oleObject14.bin"/><Relationship Id="rId4" Type="http://schemas.openxmlformats.org/officeDocument/2006/relationships/image" Target="../media/image14.wmf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wmf"/><Relationship Id="rId3" Type="http://schemas.openxmlformats.org/officeDocument/2006/relationships/oleObject" Target="../embeddings/oleObject15.bin"/><Relationship Id="rId7" Type="http://schemas.openxmlformats.org/officeDocument/2006/relationships/oleObject" Target="../embeddings/oleObject1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17.wmf"/><Relationship Id="rId5" Type="http://schemas.openxmlformats.org/officeDocument/2006/relationships/oleObject" Target="../embeddings/oleObject16.bin"/><Relationship Id="rId4" Type="http://schemas.openxmlformats.org/officeDocument/2006/relationships/image" Target="../media/image16.wmf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20.wmf"/><Relationship Id="rId5" Type="http://schemas.openxmlformats.org/officeDocument/2006/relationships/oleObject" Target="../embeddings/oleObject19.bin"/><Relationship Id="rId4" Type="http://schemas.openxmlformats.org/officeDocument/2006/relationships/image" Target="../media/image19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w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3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5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6.w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15616" y="1052736"/>
            <a:ext cx="7723584" cy="3168352"/>
          </a:xfrm>
        </p:spPr>
        <p:txBody>
          <a:bodyPr>
            <a:noAutofit/>
          </a:bodyPr>
          <a:lstStyle/>
          <a:p>
            <a:pPr algn="ctr"/>
            <a:r>
              <a:rPr lang="uk-UA" sz="6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Тема: Порушення класичної моделі лінійної регресії</a:t>
            </a:r>
            <a:endParaRPr lang="uk-UA" sz="6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5670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i="1" dirty="0"/>
              <a:t>МІРИ КОЛІНЕАРНОСТІ:</a:t>
            </a:r>
            <a:r>
              <a:rPr lang="uk-UA" dirty="0"/>
              <a:t/>
            </a:r>
            <a:br>
              <a:rPr lang="uk-UA" dirty="0"/>
            </a:b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1556792"/>
            <a:ext cx="7818072" cy="4800600"/>
          </a:xfrm>
        </p:spPr>
        <p:txBody>
          <a:bodyPr>
            <a:normAutofit lnSpcReduction="10000"/>
          </a:bodyPr>
          <a:lstStyle/>
          <a:p>
            <a:pPr algn="just"/>
            <a:r>
              <a:rPr lang="uk-UA" i="1" dirty="0" smtClean="0"/>
              <a:t>Детермінант </a:t>
            </a:r>
            <a:r>
              <a:rPr lang="uk-UA" i="1" dirty="0"/>
              <a:t>матриці </a:t>
            </a:r>
            <a:r>
              <a:rPr lang="uk-UA" i="1" dirty="0" smtClean="0"/>
              <a:t>(Х</a:t>
            </a:r>
            <a:r>
              <a:rPr lang="uk-UA" i="1" baseline="36000" dirty="0" smtClean="0"/>
              <a:t>Т</a:t>
            </a:r>
            <a:r>
              <a:rPr lang="uk-UA" i="1" dirty="0" smtClean="0"/>
              <a:t>Х): </a:t>
            </a:r>
            <a:r>
              <a:rPr lang="uk-UA" dirty="0"/>
              <a:t>якщо детермінант рівний нулю - має місце екстремальна </a:t>
            </a:r>
            <a:r>
              <a:rPr lang="uk-UA" dirty="0" err="1"/>
              <a:t>колінеарність</a:t>
            </a:r>
            <a:r>
              <a:rPr lang="uk-UA" dirty="0"/>
              <a:t>, при </a:t>
            </a:r>
            <a:r>
              <a:rPr lang="uk-UA" dirty="0" err="1" smtClean="0"/>
              <a:t>неекстремальній</a:t>
            </a:r>
            <a:r>
              <a:rPr lang="uk-UA" dirty="0" smtClean="0"/>
              <a:t> </a:t>
            </a:r>
            <a:r>
              <a:rPr lang="uk-UA" dirty="0" err="1"/>
              <a:t>колінеарності</a:t>
            </a:r>
            <a:r>
              <a:rPr lang="uk-UA" dirty="0"/>
              <a:t> детермінант відмінний від нуля, але визначити межу істотної </a:t>
            </a:r>
            <a:r>
              <a:rPr lang="uk-UA" dirty="0" err="1"/>
              <a:t>колінеарністі</a:t>
            </a:r>
            <a:r>
              <a:rPr lang="uk-UA" dirty="0"/>
              <a:t> неможливо.</a:t>
            </a:r>
          </a:p>
          <a:p>
            <a:pPr algn="just"/>
            <a:r>
              <a:rPr lang="uk-UA" i="1" dirty="0"/>
              <a:t>Детермінант кореляційної матриці</a:t>
            </a:r>
            <a:r>
              <a:rPr lang="uk-UA" b="1" dirty="0"/>
              <a:t>: </a:t>
            </a:r>
            <a:r>
              <a:rPr lang="uk-UA" dirty="0"/>
              <a:t>значення детермінанта кореляційної матриці </a:t>
            </a:r>
            <a:r>
              <a:rPr lang="en-US" i="1" dirty="0" smtClean="0"/>
              <a:t>R</a:t>
            </a:r>
            <a:r>
              <a:rPr lang="en-US" dirty="0" smtClean="0"/>
              <a:t> </a:t>
            </a:r>
            <a:r>
              <a:rPr lang="ru-RU" dirty="0" err="1" smtClean="0"/>
              <a:t>змінюється</a:t>
            </a:r>
            <a:r>
              <a:rPr lang="ru-RU" dirty="0" smtClean="0"/>
              <a:t> в межах </a:t>
            </a:r>
            <a:r>
              <a:rPr lang="uk-UA" dirty="0" smtClean="0"/>
              <a:t>відрізка </a:t>
            </a:r>
            <a:r>
              <a:rPr lang="uk-UA" dirty="0"/>
              <a:t>[-1,1], якщо детермінант рівний нулю - має місце екстремальна </a:t>
            </a:r>
            <a:r>
              <a:rPr lang="uk-UA" dirty="0" err="1"/>
              <a:t>колінеарність</a:t>
            </a:r>
            <a:r>
              <a:rPr lang="uk-UA" dirty="0"/>
              <a:t>, чим ближче значення детермінанта до нуля, тим сильніше </a:t>
            </a:r>
            <a:r>
              <a:rPr lang="uk-UA" dirty="0" err="1"/>
              <a:t>колінеарність</a:t>
            </a:r>
            <a:r>
              <a:rPr lang="uk-UA" dirty="0" smtClean="0"/>
              <a:t>. Відповідно, чим ближче до -1 або 1, тим слабше.</a:t>
            </a:r>
            <a:endParaRPr lang="uk-UA" dirty="0"/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407140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274638"/>
            <a:ext cx="8034096" cy="2578298"/>
          </a:xfrm>
        </p:spPr>
        <p:txBody>
          <a:bodyPr>
            <a:noAutofit/>
          </a:bodyPr>
          <a:lstStyle/>
          <a:p>
            <a:r>
              <a:rPr lang="uk-UA" sz="32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</a:rPr>
              <a:t>Дослідження на наявність </a:t>
            </a:r>
            <a:r>
              <a:rPr lang="uk-UA" sz="3200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</a:rPr>
              <a:t>мультиколінеарності</a:t>
            </a:r>
            <a:r>
              <a:rPr lang="uk-UA" sz="32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</a:rPr>
              <a:t> в регресійній моделі можна провести на основі </a:t>
            </a:r>
            <a:r>
              <a:rPr lang="uk-UA" sz="3200" b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</a:rPr>
              <a:t>алгоритму </a:t>
            </a:r>
            <a:r>
              <a:rPr lang="uk-UA" sz="3200" b="1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</a:rPr>
              <a:t>Ферара-Глобера</a:t>
            </a:r>
            <a:r>
              <a:rPr lang="uk-UA" sz="32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</a:rPr>
              <a:t>. Він включає наступні кроки</a:t>
            </a:r>
            <a:r>
              <a:rPr lang="uk-UA" sz="3200" dirty="0" smtClean="0">
                <a:solidFill>
                  <a:schemeClr val="tx1">
                    <a:lumMod val="95000"/>
                    <a:lumOff val="5000"/>
                  </a:schemeClr>
                </a:solidFill>
                <a:effectLst/>
              </a:rPr>
              <a:t>:</a:t>
            </a:r>
            <a:endParaRPr lang="uk-UA" sz="32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15616" y="2852936"/>
            <a:ext cx="7818072" cy="3395464"/>
          </a:xfrm>
        </p:spPr>
        <p:txBody>
          <a:bodyPr/>
          <a:lstStyle/>
          <a:p>
            <a:pPr marL="82296" lvl="0" indent="0">
              <a:buNone/>
            </a:pPr>
            <a:r>
              <a:rPr lang="uk-UA" dirty="0" smtClean="0"/>
              <a:t>1. Знаходження </a:t>
            </a:r>
            <a:r>
              <a:rPr lang="uk-UA" dirty="0"/>
              <a:t>кореляційної матриці </a:t>
            </a:r>
            <a:r>
              <a:rPr lang="uk-UA" dirty="0" smtClean="0"/>
              <a:t> </a:t>
            </a:r>
            <a:r>
              <a:rPr lang="en-US" i="1" dirty="0" smtClean="0"/>
              <a:t>R</a:t>
            </a:r>
            <a:r>
              <a:rPr lang="uk-UA" dirty="0" smtClean="0"/>
              <a:t>. </a:t>
            </a:r>
            <a:r>
              <a:rPr lang="uk-UA" dirty="0" smtClean="0">
                <a:solidFill>
                  <a:srgbClr val="92D050"/>
                </a:solidFill>
              </a:rPr>
              <a:t>!!!</a:t>
            </a:r>
            <a:r>
              <a:rPr lang="en-US" dirty="0" smtClean="0">
                <a:solidFill>
                  <a:srgbClr val="92D050"/>
                </a:solidFill>
              </a:rPr>
              <a:t>Excel</a:t>
            </a:r>
            <a:r>
              <a:rPr lang="uk-UA" dirty="0" smtClean="0">
                <a:solidFill>
                  <a:srgbClr val="92D050"/>
                </a:solidFill>
              </a:rPr>
              <a:t>: </a:t>
            </a:r>
            <a:r>
              <a:rPr lang="uk-UA" sz="2400" i="1" dirty="0" smtClean="0"/>
              <a:t>Меню «Сервіс» </a:t>
            </a:r>
            <a:r>
              <a:rPr lang="uk-UA" sz="2400" i="1" dirty="0"/>
              <a:t>– </a:t>
            </a:r>
            <a:r>
              <a:rPr lang="uk-UA" sz="2400" i="1" dirty="0" smtClean="0"/>
              <a:t>«Аналіз даних» </a:t>
            </a:r>
            <a:r>
              <a:rPr lang="uk-UA" sz="2400" i="1" dirty="0"/>
              <a:t>– </a:t>
            </a:r>
            <a:r>
              <a:rPr lang="uk-UA" sz="2400" i="1" dirty="0" smtClean="0"/>
              <a:t>«Кореляція». </a:t>
            </a:r>
            <a:r>
              <a:rPr lang="uk-UA" sz="2400" i="1" dirty="0"/>
              <a:t>Отримані данні симетрично відобразити відносно головної діагоналі.</a:t>
            </a:r>
          </a:p>
          <a:p>
            <a:pPr marL="82296" indent="0">
              <a:buNone/>
            </a:pPr>
            <a:r>
              <a:rPr lang="uk-UA" dirty="0"/>
              <a:t>Визначення детермінанту кореляційної </a:t>
            </a:r>
            <a:r>
              <a:rPr lang="uk-UA" dirty="0" smtClean="0"/>
              <a:t>матриці. </a:t>
            </a:r>
          </a:p>
          <a:p>
            <a:pPr marL="82296" indent="0">
              <a:buNone/>
            </a:pPr>
            <a:r>
              <a:rPr lang="uk-UA" sz="2400" dirty="0">
                <a:solidFill>
                  <a:srgbClr val="92D050"/>
                </a:solidFill>
              </a:rPr>
              <a:t>!!!</a:t>
            </a:r>
            <a:r>
              <a:rPr lang="en-US" sz="2400" dirty="0">
                <a:solidFill>
                  <a:srgbClr val="92D050"/>
                </a:solidFill>
              </a:rPr>
              <a:t>Excel</a:t>
            </a:r>
            <a:r>
              <a:rPr lang="uk-UA" sz="2400" dirty="0">
                <a:solidFill>
                  <a:srgbClr val="92D050"/>
                </a:solidFill>
              </a:rPr>
              <a:t>:</a:t>
            </a:r>
            <a:r>
              <a:rPr lang="uk-UA" sz="2400" i="1" dirty="0" smtClean="0"/>
              <a:t>«Функції» – «Математичні» - «МОПРЕД».</a:t>
            </a:r>
            <a:endParaRPr lang="uk-UA" sz="2400" i="1" dirty="0"/>
          </a:p>
        </p:txBody>
      </p:sp>
    </p:spTree>
    <p:extLst>
      <p:ext uri="{BB962C8B-B14F-4D97-AF65-F5344CB8AC3E}">
        <p14:creationId xmlns:p14="http://schemas.microsoft.com/office/powerpoint/2010/main" val="2591459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5576" y="548680"/>
            <a:ext cx="8178112" cy="5699720"/>
          </a:xfrm>
        </p:spPr>
        <p:txBody>
          <a:bodyPr>
            <a:normAutofit/>
          </a:bodyPr>
          <a:lstStyle/>
          <a:p>
            <a:pPr marL="82296" lvl="0" indent="0">
              <a:buNone/>
            </a:pPr>
            <a:r>
              <a:rPr lang="uk-UA" dirty="0" smtClean="0"/>
              <a:t>2. Визначення </a:t>
            </a:r>
            <a:r>
              <a:rPr lang="uk-UA" dirty="0"/>
              <a:t>критерію </a:t>
            </a:r>
            <a:r>
              <a:rPr lang="uk-UA" dirty="0" err="1" smtClean="0"/>
              <a:t>Пірсона</a:t>
            </a:r>
            <a:r>
              <a:rPr lang="uk-UA" dirty="0" smtClean="0"/>
              <a:t>  </a:t>
            </a:r>
            <a:r>
              <a:rPr lang="el-GR" i="1" dirty="0" smtClean="0">
                <a:latin typeface="Corbel"/>
              </a:rPr>
              <a:t>χ</a:t>
            </a:r>
            <a:r>
              <a:rPr lang="uk-UA" i="1" baseline="30000" dirty="0" smtClean="0">
                <a:latin typeface="Corbel"/>
              </a:rPr>
              <a:t>2</a:t>
            </a:r>
            <a:r>
              <a:rPr lang="uk-UA" dirty="0" smtClean="0"/>
              <a:t>:</a:t>
            </a:r>
          </a:p>
          <a:p>
            <a:pPr marL="82296" lvl="0" indent="0">
              <a:buNone/>
            </a:pPr>
            <a:endParaRPr lang="uk-UA" dirty="0"/>
          </a:p>
          <a:p>
            <a:pPr marL="82296" lvl="0" indent="0">
              <a:buNone/>
            </a:pPr>
            <a:endParaRPr lang="uk-UA" dirty="0" smtClean="0"/>
          </a:p>
          <a:p>
            <a:pPr marL="82296" lvl="0" indent="0">
              <a:buNone/>
            </a:pPr>
            <a:endParaRPr lang="uk-UA" dirty="0"/>
          </a:p>
          <a:p>
            <a:pPr marL="82296" lvl="0" indent="0" algn="just">
              <a:buNone/>
            </a:pPr>
            <a:r>
              <a:rPr lang="uk-UA" dirty="0" smtClean="0"/>
              <a:t>Порівнюємо                з критичним значенням критерію </a:t>
            </a:r>
            <a:r>
              <a:rPr lang="uk-UA" dirty="0" err="1" smtClean="0"/>
              <a:t>Пірсона</a:t>
            </a:r>
            <a:r>
              <a:rPr lang="uk-UA" dirty="0" smtClean="0"/>
              <a:t> (        ) </a:t>
            </a:r>
            <a:r>
              <a:rPr lang="uk-UA" dirty="0"/>
              <a:t>при рівні значущості </a:t>
            </a:r>
            <a:r>
              <a:rPr lang="uk-UA" i="1" dirty="0">
                <a:sym typeface="Symbol"/>
              </a:rPr>
              <a:t></a:t>
            </a:r>
            <a:r>
              <a:rPr lang="uk-UA" dirty="0"/>
              <a:t> </a:t>
            </a:r>
            <a:r>
              <a:rPr lang="uk-UA" dirty="0" smtClean="0"/>
              <a:t>та </a:t>
            </a:r>
            <a:r>
              <a:rPr lang="uk-UA" dirty="0"/>
              <a:t>числі ступенів свободи </a:t>
            </a:r>
            <a:r>
              <a:rPr lang="uk-UA" i="1" dirty="0" smtClean="0">
                <a:latin typeface="Times New Roman" pitchFamily="18" charset="0"/>
                <a:cs typeface="Times New Roman" pitchFamily="18" charset="0"/>
              </a:rPr>
              <a:t>1/2∙К(К-1). </a:t>
            </a:r>
          </a:p>
          <a:p>
            <a:pPr marL="82296" indent="0" algn="just">
              <a:buNone/>
            </a:pPr>
            <a:r>
              <a:rPr lang="uk-UA" dirty="0">
                <a:solidFill>
                  <a:srgbClr val="92D050"/>
                </a:solidFill>
              </a:rPr>
              <a:t>!!!</a:t>
            </a:r>
            <a:r>
              <a:rPr lang="en-US" dirty="0">
                <a:solidFill>
                  <a:srgbClr val="92D050"/>
                </a:solidFill>
              </a:rPr>
              <a:t>Excel</a:t>
            </a:r>
            <a:r>
              <a:rPr lang="uk-UA" dirty="0" smtClean="0">
                <a:solidFill>
                  <a:srgbClr val="92D050"/>
                </a:solidFill>
              </a:rPr>
              <a:t>: </a:t>
            </a:r>
            <a:r>
              <a:rPr lang="uk-UA" sz="2800" i="1" dirty="0" smtClean="0"/>
              <a:t>«</a:t>
            </a:r>
            <a:r>
              <a:rPr lang="uk-UA" sz="2800" i="1" dirty="0"/>
              <a:t>Функції» – </a:t>
            </a:r>
            <a:r>
              <a:rPr lang="uk-UA" sz="2800" i="1" dirty="0" smtClean="0"/>
              <a:t>«Статистичні» </a:t>
            </a:r>
            <a:r>
              <a:rPr lang="uk-UA" sz="2800" i="1" dirty="0"/>
              <a:t>- </a:t>
            </a:r>
            <a:r>
              <a:rPr lang="uk-UA" sz="2800" i="1" dirty="0" smtClean="0"/>
              <a:t>«хи2обр».</a:t>
            </a:r>
            <a:endParaRPr lang="uk-UA" sz="2800" i="1" dirty="0"/>
          </a:p>
          <a:p>
            <a:pPr marL="82296" lvl="0" indent="0" algn="just">
              <a:buNone/>
            </a:pPr>
            <a:r>
              <a:rPr lang="uk-UA" dirty="0" smtClean="0"/>
              <a:t>Якщо                              ,то в моделі має місце суттєва </a:t>
            </a:r>
            <a:r>
              <a:rPr lang="uk-UA" dirty="0" err="1" smtClean="0"/>
              <a:t>мультиколінеарність</a:t>
            </a:r>
            <a:r>
              <a:rPr lang="uk-UA" dirty="0" smtClean="0"/>
              <a:t> </a:t>
            </a:r>
            <a:r>
              <a:rPr lang="uk-UA" dirty="0" err="1" smtClean="0"/>
              <a:t>регресорів</a:t>
            </a:r>
            <a:r>
              <a:rPr lang="uk-UA" dirty="0" smtClean="0"/>
              <a:t>.</a:t>
            </a:r>
            <a:endParaRPr lang="uk-UA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graphicFrame>
        <p:nvGraphicFramePr>
          <p:cNvPr id="7" name="Объект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88603394"/>
              </p:ext>
            </p:extLst>
          </p:nvPr>
        </p:nvGraphicFramePr>
        <p:xfrm>
          <a:off x="944562" y="908720"/>
          <a:ext cx="7254875" cy="1104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0" name="Формула" r:id="rId3" imgW="3251160" imgH="495000" progId="Equation.3">
                  <p:embed/>
                </p:oleObj>
              </mc:Choice>
              <mc:Fallback>
                <p:oleObj name="Формула" r:id="rId3" imgW="3251160" imgH="4950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44562" y="908720"/>
                        <a:ext cx="7254875" cy="11049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Объект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20824351"/>
              </p:ext>
            </p:extLst>
          </p:nvPr>
        </p:nvGraphicFramePr>
        <p:xfrm>
          <a:off x="3131840" y="2204864"/>
          <a:ext cx="1008112" cy="5546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1" name="Формула" r:id="rId5" imgW="469800" imgH="291960" progId="Equation.3">
                  <p:embed/>
                </p:oleObj>
              </mc:Choice>
              <mc:Fallback>
                <p:oleObj name="Формула" r:id="rId5" imgW="469800" imgH="29196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131840" y="2204864"/>
                        <a:ext cx="1008112" cy="55465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Объект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30031421"/>
              </p:ext>
            </p:extLst>
          </p:nvPr>
        </p:nvGraphicFramePr>
        <p:xfrm>
          <a:off x="3851920" y="2564904"/>
          <a:ext cx="844550" cy="627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2" name="Формула" r:id="rId7" imgW="393480" imgH="291960" progId="Equation.3">
                  <p:embed/>
                </p:oleObj>
              </mc:Choice>
              <mc:Fallback>
                <p:oleObj name="Формула" r:id="rId7" imgW="393480" imgH="2919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51920" y="2564904"/>
                        <a:ext cx="844550" cy="6270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Объект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89617137"/>
              </p:ext>
            </p:extLst>
          </p:nvPr>
        </p:nvGraphicFramePr>
        <p:xfrm>
          <a:off x="2401114" y="4869160"/>
          <a:ext cx="2152650" cy="627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3" name="Формула" r:id="rId9" imgW="1002960" imgH="291960" progId="Equation.3">
                  <p:embed/>
                </p:oleObj>
              </mc:Choice>
              <mc:Fallback>
                <p:oleObj name="Формула" r:id="rId9" imgW="1002960" imgH="2919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01114" y="4869160"/>
                        <a:ext cx="2152650" cy="6270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72388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71600" y="476672"/>
            <a:ext cx="7776864" cy="5760640"/>
          </a:xfrm>
        </p:spPr>
        <p:txBody>
          <a:bodyPr>
            <a:normAutofit fontScale="40000" lnSpcReduction="20000"/>
          </a:bodyPr>
          <a:lstStyle/>
          <a:p>
            <a:pPr marL="82296" lvl="0" indent="0">
              <a:buNone/>
            </a:pPr>
            <a:r>
              <a:rPr lang="uk-UA" dirty="0" smtClean="0"/>
              <a:t>3</a:t>
            </a:r>
            <a:r>
              <a:rPr lang="uk-UA" sz="4400" dirty="0" smtClean="0"/>
              <a:t>. </a:t>
            </a:r>
            <a:r>
              <a:rPr lang="uk-UA" sz="5900" dirty="0" smtClean="0"/>
              <a:t>Обчислення </a:t>
            </a:r>
            <a:r>
              <a:rPr lang="uk-UA" sz="5900" dirty="0"/>
              <a:t>матриці, зворотної до кореляційної </a:t>
            </a:r>
            <a:r>
              <a:rPr lang="uk-UA" sz="5900" i="1" dirty="0" smtClean="0">
                <a:latin typeface="Times New Roman" pitchFamily="18" charset="0"/>
                <a:cs typeface="Times New Roman" pitchFamily="18" charset="0"/>
              </a:rPr>
              <a:t>С=</a:t>
            </a:r>
            <a:r>
              <a:rPr lang="en-US" sz="5900" i="1" dirty="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uk-UA" sz="5900" i="1" baseline="30000" dirty="0" smtClean="0">
                <a:latin typeface="Times New Roman" pitchFamily="18" charset="0"/>
                <a:cs typeface="Times New Roman" pitchFamily="18" charset="0"/>
              </a:rPr>
              <a:t>-1</a:t>
            </a:r>
            <a:r>
              <a:rPr lang="uk-UA" sz="5900" dirty="0" smtClean="0"/>
              <a:t>.</a:t>
            </a:r>
          </a:p>
          <a:p>
            <a:pPr marL="82296" lvl="0" indent="0">
              <a:buNone/>
            </a:pPr>
            <a:r>
              <a:rPr lang="uk-UA" sz="5900" dirty="0" smtClean="0"/>
              <a:t>Наприклад, якщо в моделі </a:t>
            </a:r>
            <a:r>
              <a:rPr lang="uk-UA" sz="5900" i="1" dirty="0" smtClean="0">
                <a:latin typeface="Times New Roman" pitchFamily="18" charset="0"/>
                <a:cs typeface="Times New Roman" pitchFamily="18" charset="0"/>
              </a:rPr>
              <a:t>К=3</a:t>
            </a:r>
            <a:r>
              <a:rPr lang="uk-UA" sz="5900" dirty="0" smtClean="0"/>
              <a:t>, то матриця </a:t>
            </a:r>
            <a:r>
              <a:rPr lang="uk-UA" sz="5900" i="1" dirty="0" smtClean="0"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uk-UA" sz="5900" dirty="0" smtClean="0"/>
              <a:t> буде мати вид:</a:t>
            </a:r>
          </a:p>
          <a:p>
            <a:pPr marL="82296" lvl="0" indent="0">
              <a:buNone/>
            </a:pPr>
            <a:endParaRPr lang="uk-UA" sz="4400" dirty="0"/>
          </a:p>
          <a:p>
            <a:pPr marL="82296" lvl="0" indent="0">
              <a:buNone/>
            </a:pPr>
            <a:endParaRPr lang="uk-UA" sz="4400" dirty="0" smtClean="0"/>
          </a:p>
          <a:p>
            <a:pPr marL="82296" lvl="0" indent="0">
              <a:buNone/>
            </a:pPr>
            <a:endParaRPr lang="uk-UA" sz="4400" dirty="0"/>
          </a:p>
          <a:p>
            <a:pPr marL="82296" lvl="0" indent="0">
              <a:buNone/>
            </a:pPr>
            <a:endParaRPr lang="uk-UA" sz="4400" dirty="0" smtClean="0"/>
          </a:p>
          <a:p>
            <a:pPr marL="82296" lvl="0" indent="0">
              <a:buNone/>
            </a:pPr>
            <a:endParaRPr lang="uk-UA" sz="4400" dirty="0"/>
          </a:p>
          <a:p>
            <a:pPr marL="82296" lvl="0" indent="0">
              <a:buNone/>
            </a:pPr>
            <a:r>
              <a:rPr lang="uk-UA" sz="5900" dirty="0" smtClean="0"/>
              <a:t>4. Розрахунок </a:t>
            </a:r>
            <a:r>
              <a:rPr lang="uk-UA" sz="5900" dirty="0"/>
              <a:t>F-критеріїв:</a:t>
            </a:r>
          </a:p>
          <a:p>
            <a:pPr marL="82296" indent="0">
              <a:buNone/>
            </a:pPr>
            <a:r>
              <a:rPr lang="uk-UA" sz="4400" dirty="0"/>
              <a:t> </a:t>
            </a:r>
          </a:p>
          <a:p>
            <a:pPr marL="82296" indent="0">
              <a:buNone/>
            </a:pPr>
            <a:r>
              <a:rPr lang="uk-UA" sz="4400" dirty="0" smtClean="0"/>
              <a:t> </a:t>
            </a:r>
            <a:r>
              <a:rPr lang="uk-UA" sz="4400" dirty="0"/>
              <a:t>					</a:t>
            </a:r>
            <a:endParaRPr lang="uk-UA" sz="4400" dirty="0" smtClean="0"/>
          </a:p>
          <a:p>
            <a:pPr marL="82296" indent="0">
              <a:buNone/>
            </a:pPr>
            <a:r>
              <a:rPr lang="uk-UA" sz="4400" dirty="0"/>
              <a:t> </a:t>
            </a:r>
          </a:p>
          <a:p>
            <a:pPr marL="82296" indent="0">
              <a:buNone/>
            </a:pPr>
            <a:r>
              <a:rPr lang="uk-UA" sz="5900" dirty="0"/>
              <a:t>де </a:t>
            </a:r>
            <a:r>
              <a:rPr lang="uk-UA" sz="5900" dirty="0" smtClean="0"/>
              <a:t>-            діагональний </a:t>
            </a:r>
            <a:r>
              <a:rPr lang="uk-UA" sz="5900" dirty="0"/>
              <a:t>елемент матриці </a:t>
            </a:r>
            <a:r>
              <a:rPr lang="uk-UA" sz="5900" i="1" dirty="0"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uk-UA" sz="5900" dirty="0"/>
              <a:t>. </a:t>
            </a:r>
          </a:p>
          <a:p>
            <a:pPr marL="82296" indent="0">
              <a:buNone/>
            </a:pPr>
            <a:r>
              <a:rPr lang="uk-UA" sz="5900" dirty="0"/>
              <a:t>Фактичне значення критерію порівнюється з табличним при К-1 і Т-К і рівнем значущості </a:t>
            </a:r>
            <a:r>
              <a:rPr lang="uk-UA" sz="5900" dirty="0">
                <a:sym typeface="Symbol"/>
              </a:rPr>
              <a:t></a:t>
            </a:r>
            <a:r>
              <a:rPr lang="uk-UA" sz="5900" dirty="0"/>
              <a:t>. Якщо розрахункове значення виявилося більше, значить k-</a:t>
            </a:r>
            <a:r>
              <a:rPr lang="uk-UA" sz="5900" dirty="0" err="1"/>
              <a:t>ая</a:t>
            </a:r>
            <a:r>
              <a:rPr lang="uk-UA" sz="5900" dirty="0"/>
              <a:t> змінна колінеарна з іншими</a:t>
            </a:r>
            <a:r>
              <a:rPr lang="uk-UA" sz="5900" dirty="0" smtClean="0"/>
              <a:t>.</a:t>
            </a:r>
            <a:endParaRPr lang="uk-UA" sz="5900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86603231"/>
              </p:ext>
            </p:extLst>
          </p:nvPr>
        </p:nvGraphicFramePr>
        <p:xfrm>
          <a:off x="3131840" y="1844824"/>
          <a:ext cx="2132808" cy="117865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2" name="Формула" r:id="rId3" imgW="1447560" imgH="799920" progId="Equation.3">
                  <p:embed/>
                </p:oleObj>
              </mc:Choice>
              <mc:Fallback>
                <p:oleObj name="Формула" r:id="rId3" imgW="1447560" imgH="7999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31840" y="1844824"/>
                        <a:ext cx="2132808" cy="117865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40145120"/>
              </p:ext>
            </p:extLst>
          </p:nvPr>
        </p:nvGraphicFramePr>
        <p:xfrm>
          <a:off x="2051720" y="4221088"/>
          <a:ext cx="457200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3" name="Формула" r:id="rId5" imgW="228600" imgH="241200" progId="Equation.3">
                  <p:embed/>
                </p:oleObj>
              </mc:Choice>
              <mc:Fallback>
                <p:oleObj name="Формула" r:id="rId5" imgW="228600" imgH="2412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051720" y="4221088"/>
                        <a:ext cx="457200" cy="482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graphicFrame>
        <p:nvGraphicFramePr>
          <p:cNvPr id="8" name="Объект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72600567"/>
              </p:ext>
            </p:extLst>
          </p:nvPr>
        </p:nvGraphicFramePr>
        <p:xfrm>
          <a:off x="2750343" y="3573016"/>
          <a:ext cx="3643313" cy="738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4" name="Формула" r:id="rId7" imgW="2184120" imgH="444240" progId="Equation.3">
                  <p:embed/>
                </p:oleObj>
              </mc:Choice>
              <mc:Fallback>
                <p:oleObj name="Формула" r:id="rId7" imgW="2184120" imgH="4442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50343" y="3573016"/>
                        <a:ext cx="3643313" cy="73818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29793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59632" y="476672"/>
            <a:ext cx="7674056" cy="5771728"/>
          </a:xfrm>
        </p:spPr>
        <p:txBody>
          <a:bodyPr>
            <a:normAutofit/>
          </a:bodyPr>
          <a:lstStyle/>
          <a:p>
            <a:pPr marL="82296" lvl="0" indent="0">
              <a:buNone/>
            </a:pPr>
            <a:r>
              <a:rPr lang="uk-UA" dirty="0" smtClean="0"/>
              <a:t>5. Знаходження </a:t>
            </a:r>
            <a:r>
              <a:rPr lang="uk-UA" dirty="0" err="1"/>
              <a:t>часних</a:t>
            </a:r>
            <a:r>
              <a:rPr lang="uk-UA" dirty="0"/>
              <a:t> коефіцієнтів кореляції</a:t>
            </a:r>
            <a:r>
              <a:rPr lang="uk-UA" dirty="0" smtClean="0"/>
              <a:t>:</a:t>
            </a:r>
          </a:p>
          <a:p>
            <a:pPr marL="82296" lvl="0" indent="0">
              <a:buNone/>
            </a:pPr>
            <a:endParaRPr lang="uk-UA" dirty="0"/>
          </a:p>
          <a:p>
            <a:pPr marL="82296" lvl="0" indent="0">
              <a:buNone/>
            </a:pPr>
            <a:endParaRPr lang="uk-UA" dirty="0"/>
          </a:p>
          <a:p>
            <a:pPr marL="82296" indent="0">
              <a:buNone/>
            </a:pPr>
            <a:r>
              <a:rPr lang="uk-UA" dirty="0" smtClean="0"/>
              <a:t>(</a:t>
            </a:r>
            <a:r>
              <a:rPr lang="uk-UA" dirty="0"/>
              <a:t>к- номер стовпця, </a:t>
            </a:r>
            <a:r>
              <a:rPr lang="en-US" dirty="0" smtClean="0"/>
              <a:t>j </a:t>
            </a:r>
            <a:r>
              <a:rPr lang="uk-UA" dirty="0" smtClean="0"/>
              <a:t>- </a:t>
            </a:r>
            <a:r>
              <a:rPr lang="uk-UA" dirty="0"/>
              <a:t>номер рядка.)</a:t>
            </a:r>
          </a:p>
          <a:p>
            <a:pPr marL="82296" lvl="0" indent="0">
              <a:buNone/>
            </a:pPr>
            <a:r>
              <a:rPr lang="en-US" dirty="0" smtClean="0"/>
              <a:t>6</a:t>
            </a:r>
            <a:r>
              <a:rPr lang="uk-UA" dirty="0" smtClean="0"/>
              <a:t>.</a:t>
            </a:r>
            <a:r>
              <a:rPr lang="en-US" dirty="0" smtClean="0"/>
              <a:t> </a:t>
            </a:r>
            <a:r>
              <a:rPr lang="uk-UA" dirty="0" smtClean="0"/>
              <a:t>Розрахунок </a:t>
            </a:r>
            <a:r>
              <a:rPr lang="uk-UA" dirty="0"/>
              <a:t>t-критеріїв:</a:t>
            </a:r>
          </a:p>
          <a:p>
            <a:pPr marL="82296" indent="0">
              <a:buNone/>
            </a:pPr>
            <a:r>
              <a:rPr lang="uk-UA" dirty="0"/>
              <a:t> </a:t>
            </a:r>
          </a:p>
          <a:p>
            <a:pPr marL="82296" indent="0">
              <a:buNone/>
            </a:pPr>
            <a:r>
              <a:rPr lang="uk-UA" dirty="0"/>
              <a:t>					</a:t>
            </a:r>
          </a:p>
          <a:p>
            <a:pPr marL="82296" indent="0">
              <a:buNone/>
            </a:pPr>
            <a:endParaRPr lang="uk-UA" dirty="0" smtClean="0"/>
          </a:p>
          <a:p>
            <a:pPr marL="82296" indent="0">
              <a:buNone/>
            </a:pPr>
            <a:r>
              <a:rPr lang="uk-UA" dirty="0" smtClean="0"/>
              <a:t>якщо </a:t>
            </a:r>
            <a:r>
              <a:rPr lang="uk-UA" dirty="0"/>
              <a:t>абсолютне фактичне значення </a:t>
            </a:r>
            <a:r>
              <a:rPr lang="en-US" dirty="0" smtClean="0"/>
              <a:t>t</a:t>
            </a:r>
            <a:r>
              <a:rPr lang="uk-UA" dirty="0" err="1" smtClean="0"/>
              <a:t>-критерію</a:t>
            </a:r>
            <a:r>
              <a:rPr lang="uk-UA" dirty="0" smtClean="0"/>
              <a:t> </a:t>
            </a:r>
            <a:r>
              <a:rPr lang="uk-UA" dirty="0"/>
              <a:t>більше, ніж табличне з рівнем значущості  </a:t>
            </a:r>
            <a:r>
              <a:rPr lang="uk-UA" dirty="0">
                <a:sym typeface="Symbol"/>
              </a:rPr>
              <a:t></a:t>
            </a:r>
            <a:r>
              <a:rPr lang="uk-UA" dirty="0"/>
              <a:t> і числом ступенів свободи Т-К, то між </a:t>
            </a:r>
            <a:r>
              <a:rPr lang="en-US" i="1" dirty="0" smtClean="0"/>
              <a:t>k</a:t>
            </a:r>
            <a:r>
              <a:rPr lang="uk-UA" i="1" dirty="0" err="1" smtClean="0"/>
              <a:t>-тою</a:t>
            </a:r>
            <a:r>
              <a:rPr lang="uk-UA" i="1" dirty="0" smtClean="0"/>
              <a:t> </a:t>
            </a:r>
            <a:r>
              <a:rPr lang="uk-UA" dirty="0" smtClean="0"/>
              <a:t>та</a:t>
            </a:r>
            <a:r>
              <a:rPr lang="en-US" dirty="0" smtClean="0"/>
              <a:t> j</a:t>
            </a:r>
            <a:r>
              <a:rPr lang="uk-UA" dirty="0" err="1" smtClean="0"/>
              <a:t>-тою</a:t>
            </a:r>
            <a:r>
              <a:rPr lang="uk-UA" dirty="0" smtClean="0"/>
              <a:t> </a:t>
            </a:r>
            <a:r>
              <a:rPr lang="uk-UA" dirty="0"/>
              <a:t>змінними існує </a:t>
            </a:r>
            <a:r>
              <a:rPr lang="uk-UA" dirty="0" err="1"/>
              <a:t>мультиколінеарність</a:t>
            </a:r>
            <a:r>
              <a:rPr lang="uk-UA" dirty="0"/>
              <a:t>.</a:t>
            </a:r>
          </a:p>
          <a:p>
            <a:endParaRPr lang="uk-UA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93373909"/>
              </p:ext>
            </p:extLst>
          </p:nvPr>
        </p:nvGraphicFramePr>
        <p:xfrm>
          <a:off x="2411760" y="908720"/>
          <a:ext cx="2778125" cy="962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4" name="Формула" r:id="rId3" imgW="1612800" imgH="558720" progId="Equation.3">
                  <p:embed/>
                </p:oleObj>
              </mc:Choice>
              <mc:Fallback>
                <p:oleObj name="Формула" r:id="rId3" imgW="1612800" imgH="5587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11760" y="908720"/>
                        <a:ext cx="2778125" cy="9620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graphicFrame>
        <p:nvGraphicFramePr>
          <p:cNvPr id="7" name="Объект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78464919"/>
              </p:ext>
            </p:extLst>
          </p:nvPr>
        </p:nvGraphicFramePr>
        <p:xfrm>
          <a:off x="2267744" y="2852936"/>
          <a:ext cx="3382963" cy="1119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5" name="Формула" r:id="rId5" imgW="1828800" imgH="609480" progId="Equation.3">
                  <p:embed/>
                </p:oleObj>
              </mc:Choice>
              <mc:Fallback>
                <p:oleObj name="Формула" r:id="rId5" imgW="1828800" imgH="609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67744" y="2852936"/>
                        <a:ext cx="3382963" cy="111918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36248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274638"/>
            <a:ext cx="7818072" cy="5170586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Щоб позбавитися від </a:t>
            </a:r>
            <a:r>
              <a:rPr lang="uk-UA" dirty="0" err="1" smtClean="0"/>
              <a:t>мультиколінеарності</a:t>
            </a:r>
            <a:r>
              <a:rPr lang="uk-UA" dirty="0" smtClean="0"/>
              <a:t> </a:t>
            </a:r>
            <a:r>
              <a:rPr lang="uk-UA" dirty="0" err="1" smtClean="0"/>
              <a:t>регресорів</a:t>
            </a:r>
            <a:r>
              <a:rPr lang="uk-UA" dirty="0" smtClean="0"/>
              <a:t> в моделі необхідно виключити </a:t>
            </a:r>
            <a:r>
              <a:rPr lang="uk-UA" dirty="0" err="1" smtClean="0"/>
              <a:t>мультиколінеарну</a:t>
            </a:r>
            <a:r>
              <a:rPr lang="uk-UA" dirty="0" smtClean="0"/>
              <a:t> змінну з моделі.</a:t>
            </a:r>
            <a:br>
              <a:rPr lang="uk-UA" dirty="0" smtClean="0"/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uk-UA" sz="3100" i="1" dirty="0" smtClean="0"/>
              <a:t>Наприклад, якщо було встановлено, що змінні х</a:t>
            </a:r>
            <a:r>
              <a:rPr lang="uk-UA" sz="3100" i="1" baseline="-25000" dirty="0" smtClean="0"/>
              <a:t>2</a:t>
            </a:r>
            <a:r>
              <a:rPr lang="uk-UA" sz="3100" i="1" dirty="0" smtClean="0"/>
              <a:t> та х</a:t>
            </a:r>
            <a:r>
              <a:rPr lang="uk-UA" sz="3100" i="1" baseline="-25000" dirty="0" smtClean="0"/>
              <a:t>3</a:t>
            </a:r>
            <a:r>
              <a:rPr lang="uk-UA" sz="3100" i="1" dirty="0" smtClean="0"/>
              <a:t> </a:t>
            </a:r>
            <a:r>
              <a:rPr lang="uk-UA" sz="3100" i="1" dirty="0" err="1" smtClean="0"/>
              <a:t>мультиколінеарні</a:t>
            </a:r>
            <a:r>
              <a:rPr lang="uk-UA" sz="3100" i="1" dirty="0" smtClean="0"/>
              <a:t>, то виключаємо з моделі одну з них (яку обирає розробник).</a:t>
            </a:r>
            <a:endParaRPr lang="uk-UA" sz="3100" i="1" dirty="0"/>
          </a:p>
        </p:txBody>
      </p:sp>
    </p:spTree>
    <p:extLst>
      <p:ext uri="{BB962C8B-B14F-4D97-AF65-F5344CB8AC3E}">
        <p14:creationId xmlns:p14="http://schemas.microsoft.com/office/powerpoint/2010/main" val="3453585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620688"/>
            <a:ext cx="7024744" cy="1143000"/>
          </a:xfrm>
        </p:spPr>
        <p:txBody>
          <a:bodyPr>
            <a:normAutofit fontScale="90000"/>
          </a:bodyPr>
          <a:lstStyle/>
          <a:p>
            <a:r>
              <a:rPr lang="uk-UA" dirty="0"/>
              <a:t>Ендогенні </a:t>
            </a:r>
            <a:r>
              <a:rPr lang="uk-UA" dirty="0" err="1"/>
              <a:t>регресори</a:t>
            </a:r>
            <a:r>
              <a:rPr lang="uk-UA" dirty="0"/>
              <a:t>, що не запізнюються у </a:t>
            </a:r>
            <a:r>
              <a:rPr lang="uk-UA" dirty="0" smtClean="0"/>
              <a:t>часі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7584" y="1988840"/>
            <a:ext cx="7890080" cy="4187552"/>
          </a:xfrm>
        </p:spPr>
        <p:txBody>
          <a:bodyPr>
            <a:normAutofit/>
          </a:bodyPr>
          <a:lstStyle/>
          <a:p>
            <a:pPr algn="just"/>
            <a:r>
              <a:rPr lang="uk-UA" dirty="0" smtClean="0"/>
              <a:t>Багато процесів і явищ в економіці, які є об'єктами </a:t>
            </a:r>
            <a:r>
              <a:rPr lang="uk-UA" dirty="0" err="1" smtClean="0"/>
              <a:t>економетричних</a:t>
            </a:r>
            <a:r>
              <a:rPr lang="uk-UA" dirty="0" smtClean="0"/>
              <a:t> досліджень, виявляються взаємозалежними. Для них неможливо побудувати «</a:t>
            </a:r>
            <a:r>
              <a:rPr lang="uk-UA" dirty="0"/>
              <a:t>коректну»</a:t>
            </a:r>
            <a:r>
              <a:rPr lang="uk-UA" dirty="0" smtClean="0"/>
              <a:t> регресійну модель.  </a:t>
            </a:r>
          </a:p>
          <a:p>
            <a:pPr algn="just"/>
            <a:r>
              <a:rPr lang="uk-UA" dirty="0" smtClean="0"/>
              <a:t>Тільки </a:t>
            </a:r>
            <a:r>
              <a:rPr lang="uk-UA" b="1" i="1" dirty="0" smtClean="0"/>
              <a:t>системи рівнянь </a:t>
            </a:r>
            <a:r>
              <a:rPr lang="uk-UA" dirty="0" smtClean="0"/>
              <a:t>дозволяють адекватно їх описати та дослідити.</a:t>
            </a:r>
          </a:p>
          <a:p>
            <a:pPr algn="just"/>
            <a:r>
              <a:rPr lang="uk-UA" dirty="0" smtClean="0"/>
              <a:t>Багато </a:t>
            </a:r>
            <a:r>
              <a:rPr lang="uk-UA" dirty="0" err="1" smtClean="0"/>
              <a:t>регресорів</a:t>
            </a:r>
            <a:r>
              <a:rPr lang="uk-UA" dirty="0" smtClean="0"/>
              <a:t> не є детермінованими величинами, а являють собою ендогенні змінні, які є частиною однієї взаємозалежної системи.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585071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124744"/>
            <a:ext cx="7890080" cy="5051648"/>
          </a:xfrm>
        </p:spPr>
        <p:txBody>
          <a:bodyPr>
            <a:normAutofit/>
          </a:bodyPr>
          <a:lstStyle/>
          <a:p>
            <a:pPr algn="just"/>
            <a:r>
              <a:rPr lang="uk-UA" dirty="0" smtClean="0"/>
              <a:t>Два рівняння з пояснювальними змінними </a:t>
            </a:r>
            <a:r>
              <a:rPr lang="uk-UA" i="1" dirty="0" smtClean="0"/>
              <a:t>у</a:t>
            </a:r>
            <a:r>
              <a:rPr lang="uk-UA" i="1" baseline="-25000" dirty="0" smtClean="0"/>
              <a:t>1</a:t>
            </a:r>
            <a:r>
              <a:rPr lang="uk-UA" dirty="0" smtClean="0"/>
              <a:t> та </a:t>
            </a:r>
            <a:r>
              <a:rPr lang="uk-UA" i="1" dirty="0" smtClean="0"/>
              <a:t>у</a:t>
            </a:r>
            <a:r>
              <a:rPr lang="uk-UA" i="1" baseline="-25000" dirty="0" smtClean="0"/>
              <a:t>2  </a:t>
            </a:r>
            <a:r>
              <a:rPr lang="uk-UA" dirty="0" smtClean="0"/>
              <a:t>є взаємозалежними, якщо у рівняння для </a:t>
            </a:r>
            <a:r>
              <a:rPr lang="uk-UA" i="1" dirty="0" smtClean="0"/>
              <a:t>у</a:t>
            </a:r>
            <a:r>
              <a:rPr lang="uk-UA" i="1" baseline="-25000" dirty="0" smtClean="0"/>
              <a:t>1  </a:t>
            </a:r>
            <a:r>
              <a:rPr lang="uk-UA" dirty="0" smtClean="0"/>
              <a:t>величина </a:t>
            </a:r>
            <a:r>
              <a:rPr lang="uk-UA" i="1" dirty="0" smtClean="0"/>
              <a:t>у</a:t>
            </a:r>
            <a:r>
              <a:rPr lang="uk-UA" i="1" baseline="-25000" dirty="0" smtClean="0"/>
              <a:t>2   </a:t>
            </a:r>
            <a:r>
              <a:rPr lang="uk-UA" dirty="0" smtClean="0"/>
              <a:t>входить як  змінна та навпаки, у рівняння для  </a:t>
            </a:r>
            <a:r>
              <a:rPr lang="uk-UA" i="1" dirty="0" smtClean="0"/>
              <a:t>у</a:t>
            </a:r>
            <a:r>
              <a:rPr lang="uk-UA" i="1" baseline="-25000" dirty="0" smtClean="0"/>
              <a:t>2  </a:t>
            </a:r>
            <a:r>
              <a:rPr lang="uk-UA" dirty="0" smtClean="0"/>
              <a:t>як змінна входить </a:t>
            </a:r>
            <a:r>
              <a:rPr lang="uk-UA" i="1" dirty="0" smtClean="0"/>
              <a:t>у</a:t>
            </a:r>
            <a:r>
              <a:rPr lang="uk-UA" i="1" baseline="-25000" dirty="0" smtClean="0"/>
              <a:t>1</a:t>
            </a:r>
            <a:r>
              <a:rPr lang="uk-UA" dirty="0" smtClean="0"/>
              <a:t>.</a:t>
            </a:r>
          </a:p>
          <a:p>
            <a:pPr algn="just"/>
            <a:r>
              <a:rPr lang="uk-UA" dirty="0" smtClean="0"/>
              <a:t>Якщо має місце однобічна функціональна залежність, тобто </a:t>
            </a:r>
            <a:r>
              <a:rPr lang="uk-UA" i="1" dirty="0"/>
              <a:t>у</a:t>
            </a:r>
            <a:r>
              <a:rPr lang="uk-UA" i="1" baseline="-25000" dirty="0"/>
              <a:t>1</a:t>
            </a:r>
            <a:r>
              <a:rPr lang="uk-UA" dirty="0"/>
              <a:t> </a:t>
            </a:r>
            <a:r>
              <a:rPr lang="uk-UA" dirty="0" smtClean="0"/>
              <a:t>залежить від </a:t>
            </a:r>
            <a:r>
              <a:rPr lang="uk-UA" i="1" dirty="0" smtClean="0"/>
              <a:t>у</a:t>
            </a:r>
            <a:r>
              <a:rPr lang="uk-UA" i="1" baseline="-25000" dirty="0" smtClean="0"/>
              <a:t>2 , </a:t>
            </a:r>
            <a:r>
              <a:rPr lang="uk-UA" dirty="0" smtClean="0"/>
              <a:t>а</a:t>
            </a:r>
            <a:r>
              <a:rPr lang="uk-UA" i="1" baseline="-25000" dirty="0" smtClean="0"/>
              <a:t>  </a:t>
            </a:r>
            <a:r>
              <a:rPr lang="uk-UA" i="1" dirty="0" smtClean="0"/>
              <a:t>у</a:t>
            </a:r>
            <a:r>
              <a:rPr lang="uk-UA" i="1" baseline="-25000" dirty="0" smtClean="0"/>
              <a:t>2</a:t>
            </a:r>
            <a:r>
              <a:rPr lang="uk-UA" dirty="0"/>
              <a:t> </a:t>
            </a:r>
            <a:r>
              <a:rPr lang="uk-UA" dirty="0" smtClean="0"/>
              <a:t>не залежить від </a:t>
            </a:r>
            <a:r>
              <a:rPr lang="uk-UA" i="1" dirty="0" smtClean="0"/>
              <a:t>у</a:t>
            </a:r>
            <a:r>
              <a:rPr lang="uk-UA" i="1" baseline="-25000" dirty="0" smtClean="0"/>
              <a:t>1 </a:t>
            </a:r>
            <a:r>
              <a:rPr lang="uk-UA" i="1" dirty="0" smtClean="0"/>
              <a:t>, </a:t>
            </a:r>
            <a:r>
              <a:rPr lang="uk-UA" dirty="0" smtClean="0"/>
              <a:t>то така система рівнянь утворює причинний ланцюг та є складовою рекурсивної моделі.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31312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608" y="1196752"/>
            <a:ext cx="7890080" cy="5051648"/>
          </a:xfrm>
        </p:spPr>
        <p:txBody>
          <a:bodyPr>
            <a:normAutofit/>
          </a:bodyPr>
          <a:lstStyle/>
          <a:p>
            <a:pPr algn="just"/>
            <a:r>
              <a:rPr lang="uk-UA" dirty="0" smtClean="0"/>
              <a:t>У взаємозалежних системах рівнянь та у рекурсивних  моделях відбувається порушення класичної моделі лінійної регресії щодо детермінованості змінних (тобто </a:t>
            </a:r>
            <a:r>
              <a:rPr lang="uk-UA" dirty="0" err="1" smtClean="0"/>
              <a:t>регресори</a:t>
            </a:r>
            <a:r>
              <a:rPr lang="uk-UA" dirty="0" smtClean="0"/>
              <a:t> є випадковими величинами).</a:t>
            </a:r>
          </a:p>
          <a:p>
            <a:pPr algn="just"/>
            <a:r>
              <a:rPr lang="uk-UA" dirty="0" smtClean="0"/>
              <a:t>На практиці </a:t>
            </a:r>
            <a:r>
              <a:rPr lang="uk-UA" dirty="0" err="1" smtClean="0"/>
              <a:t>регресори</a:t>
            </a:r>
            <a:r>
              <a:rPr lang="uk-UA" dirty="0" smtClean="0"/>
              <a:t> можуть бути:</a:t>
            </a:r>
          </a:p>
          <a:p>
            <a:pPr algn="just">
              <a:buFont typeface="Wingdings" pitchFamily="2" charset="2"/>
              <a:buChar char="Ø"/>
            </a:pPr>
            <a:r>
              <a:rPr lang="uk-UA" dirty="0"/>
              <a:t>е</a:t>
            </a:r>
            <a:r>
              <a:rPr lang="uk-UA" dirty="0" smtClean="0"/>
              <a:t>ндогенними (внутрішніми);</a:t>
            </a:r>
          </a:p>
          <a:p>
            <a:pPr algn="just">
              <a:buFont typeface="Wingdings" pitchFamily="2" charset="2"/>
              <a:buChar char="Ø"/>
            </a:pPr>
            <a:r>
              <a:rPr lang="uk-UA" dirty="0"/>
              <a:t>е</a:t>
            </a:r>
            <a:r>
              <a:rPr lang="uk-UA" dirty="0" smtClean="0"/>
              <a:t>кзогенними (зовнішніми).</a:t>
            </a:r>
          </a:p>
        </p:txBody>
      </p:sp>
    </p:spTree>
    <p:extLst>
      <p:ext uri="{BB962C8B-B14F-4D97-AF65-F5344CB8AC3E}">
        <p14:creationId xmlns:p14="http://schemas.microsoft.com/office/powerpoint/2010/main" val="2860194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608" y="548680"/>
            <a:ext cx="7890080" cy="5699720"/>
          </a:xfrm>
        </p:spPr>
        <p:txBody>
          <a:bodyPr>
            <a:normAutofit/>
          </a:bodyPr>
          <a:lstStyle/>
          <a:p>
            <a:pPr marL="82296" indent="0" algn="just">
              <a:buNone/>
            </a:pPr>
            <a:r>
              <a:rPr lang="uk-UA" dirty="0" smtClean="0"/>
              <a:t>У загальному випадку </a:t>
            </a:r>
            <a:r>
              <a:rPr lang="uk-UA" dirty="0" err="1" smtClean="0"/>
              <a:t>регресори</a:t>
            </a:r>
            <a:r>
              <a:rPr lang="uk-UA" dirty="0" smtClean="0"/>
              <a:t> можна розділити на чотири групи:</a:t>
            </a:r>
          </a:p>
          <a:p>
            <a:pPr algn="just">
              <a:buFont typeface="Wingdings" pitchFamily="2" charset="2"/>
              <a:buChar char="Ø"/>
            </a:pPr>
            <a:r>
              <a:rPr lang="uk-UA" dirty="0"/>
              <a:t>е</a:t>
            </a:r>
            <a:r>
              <a:rPr lang="uk-UA" dirty="0" smtClean="0"/>
              <a:t>ндогенні, що не запізнюються у часі;</a:t>
            </a:r>
          </a:p>
          <a:p>
            <a:pPr algn="just">
              <a:buFont typeface="Wingdings" pitchFamily="2" charset="2"/>
              <a:buChar char="Ø"/>
            </a:pPr>
            <a:r>
              <a:rPr lang="uk-UA" dirty="0"/>
              <a:t>ендогенні, що </a:t>
            </a:r>
            <a:r>
              <a:rPr lang="uk-UA" dirty="0" smtClean="0"/>
              <a:t>запізнюються </a:t>
            </a:r>
            <a:r>
              <a:rPr lang="uk-UA" dirty="0"/>
              <a:t>у часі;</a:t>
            </a:r>
          </a:p>
          <a:p>
            <a:pPr algn="just">
              <a:buFont typeface="Wingdings" pitchFamily="2" charset="2"/>
              <a:buChar char="Ø"/>
            </a:pPr>
            <a:r>
              <a:rPr lang="uk-UA" dirty="0" smtClean="0"/>
              <a:t>екзогенні, </a:t>
            </a:r>
            <a:r>
              <a:rPr lang="uk-UA" dirty="0"/>
              <a:t>що не запізнюються у часі;</a:t>
            </a:r>
          </a:p>
          <a:p>
            <a:pPr algn="just">
              <a:buFont typeface="Wingdings" pitchFamily="2" charset="2"/>
              <a:buChar char="Ø"/>
            </a:pPr>
            <a:r>
              <a:rPr lang="uk-UA" dirty="0"/>
              <a:t>екзогенні, що </a:t>
            </a:r>
            <a:r>
              <a:rPr lang="uk-UA" dirty="0" smtClean="0"/>
              <a:t>запізнюються </a:t>
            </a:r>
            <a:r>
              <a:rPr lang="uk-UA" dirty="0"/>
              <a:t>у </a:t>
            </a:r>
            <a:r>
              <a:rPr lang="uk-UA" dirty="0" smtClean="0"/>
              <a:t>часі.</a:t>
            </a:r>
          </a:p>
          <a:p>
            <a:pPr algn="just">
              <a:buFont typeface="Wingdings" pitchFamily="2" charset="2"/>
              <a:buChar char="Ø"/>
            </a:pPr>
            <a:endParaRPr lang="uk-UA" sz="1700" dirty="0" smtClean="0"/>
          </a:p>
          <a:p>
            <a:pPr marL="82296" indent="0" algn="just">
              <a:buNone/>
            </a:pPr>
            <a:r>
              <a:rPr lang="uk-UA" dirty="0" smtClean="0"/>
              <a:t>Якщо поточне значення </a:t>
            </a:r>
            <a:r>
              <a:rPr lang="uk-UA" i="1" dirty="0" smtClean="0">
                <a:latin typeface="Times New Roman" pitchFamily="18" charset="0"/>
                <a:cs typeface="Times New Roman" pitchFamily="18" charset="0"/>
              </a:rPr>
              <a:t>у</a:t>
            </a:r>
            <a:r>
              <a:rPr lang="uk-UA" dirty="0" smtClean="0"/>
              <a:t> залежить від поточного значення </a:t>
            </a:r>
            <a:r>
              <a:rPr lang="uk-UA" i="1" dirty="0" smtClean="0"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uk-UA" dirty="0" smtClean="0"/>
              <a:t>, то </a:t>
            </a:r>
            <a:r>
              <a:rPr lang="uk-UA" i="1" dirty="0" smtClean="0">
                <a:latin typeface="Times New Roman" pitchFamily="18" charset="0"/>
                <a:cs typeface="Times New Roman" pitchFamily="18" charset="0"/>
              </a:rPr>
              <a:t>х </a:t>
            </a:r>
            <a:r>
              <a:rPr lang="uk-UA" dirty="0" smtClean="0"/>
              <a:t>  </a:t>
            </a:r>
            <a:r>
              <a:rPr lang="uk-UA" dirty="0" err="1" smtClean="0"/>
              <a:t>регресор</a:t>
            </a:r>
            <a:r>
              <a:rPr lang="uk-UA" dirty="0" smtClean="0"/>
              <a:t>, що не запізнюється у часі, а якщо </a:t>
            </a:r>
            <a:r>
              <a:rPr lang="uk-UA" dirty="0"/>
              <a:t>поточне значення </a:t>
            </a:r>
            <a:r>
              <a:rPr lang="uk-UA" i="1" dirty="0">
                <a:latin typeface="Times New Roman" pitchFamily="18" charset="0"/>
                <a:cs typeface="Times New Roman" pitchFamily="18" charset="0"/>
              </a:rPr>
              <a:t>у</a:t>
            </a:r>
            <a:r>
              <a:rPr lang="uk-UA" dirty="0"/>
              <a:t> залежить від </a:t>
            </a:r>
            <a:r>
              <a:rPr lang="uk-UA" dirty="0" smtClean="0"/>
              <a:t>попереднього </a:t>
            </a:r>
            <a:r>
              <a:rPr lang="uk-UA" dirty="0"/>
              <a:t>значення </a:t>
            </a:r>
            <a:r>
              <a:rPr lang="uk-UA" i="1" dirty="0"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uk-UA" i="1" dirty="0"/>
              <a:t> </a:t>
            </a:r>
            <a:r>
              <a:rPr lang="uk-UA" dirty="0" smtClean="0"/>
              <a:t>, </a:t>
            </a:r>
            <a:r>
              <a:rPr lang="uk-UA" dirty="0"/>
              <a:t>то </a:t>
            </a:r>
            <a:r>
              <a:rPr lang="uk-UA" i="1" dirty="0">
                <a:latin typeface="Times New Roman" pitchFamily="18" charset="0"/>
                <a:cs typeface="Times New Roman" pitchFamily="18" charset="0"/>
              </a:rPr>
              <a:t>х </a:t>
            </a:r>
            <a:r>
              <a:rPr lang="uk-UA" dirty="0"/>
              <a:t>  </a:t>
            </a:r>
            <a:r>
              <a:rPr lang="uk-UA" dirty="0" err="1"/>
              <a:t>регресор</a:t>
            </a:r>
            <a:r>
              <a:rPr lang="uk-UA" dirty="0"/>
              <a:t>, що </a:t>
            </a:r>
            <a:r>
              <a:rPr lang="uk-UA" dirty="0" smtClean="0"/>
              <a:t>запізнюється </a:t>
            </a:r>
            <a:r>
              <a:rPr lang="uk-UA" dirty="0"/>
              <a:t>у </a:t>
            </a:r>
            <a:r>
              <a:rPr lang="uk-UA" dirty="0" smtClean="0"/>
              <a:t>часі.</a:t>
            </a:r>
            <a:endParaRPr lang="uk-UA" i="1" dirty="0"/>
          </a:p>
          <a:p>
            <a:pPr marL="82296" indent="0" algn="just">
              <a:buNone/>
            </a:pPr>
            <a:endParaRPr lang="uk-UA" i="1" dirty="0"/>
          </a:p>
        </p:txBody>
      </p:sp>
    </p:spTree>
    <p:extLst>
      <p:ext uri="{BB962C8B-B14F-4D97-AF65-F5344CB8AC3E}">
        <p14:creationId xmlns:p14="http://schemas.microsoft.com/office/powerpoint/2010/main" val="2055352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ОСНОВНІ ВИДИ ПОРУШЕНЬ КМЛР</a:t>
            </a:r>
            <a:endParaRPr lang="uk-UA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dirty="0" smtClean="0"/>
              <a:t>1. Автокореляція похибок</a:t>
            </a:r>
          </a:p>
          <a:p>
            <a:r>
              <a:rPr lang="uk-UA" dirty="0" smtClean="0"/>
              <a:t>2. </a:t>
            </a:r>
            <a:r>
              <a:rPr lang="uk-UA" dirty="0" err="1" smtClean="0"/>
              <a:t>Гетероскедастичність</a:t>
            </a:r>
            <a:r>
              <a:rPr lang="uk-UA" dirty="0" smtClean="0"/>
              <a:t>  похибок </a:t>
            </a:r>
          </a:p>
          <a:p>
            <a:r>
              <a:rPr lang="uk-UA" dirty="0" smtClean="0"/>
              <a:t>3. </a:t>
            </a:r>
            <a:r>
              <a:rPr lang="uk-UA" dirty="0" err="1" smtClean="0"/>
              <a:t>Мультиколінеарність</a:t>
            </a:r>
            <a:r>
              <a:rPr lang="uk-UA" dirty="0" smtClean="0"/>
              <a:t> </a:t>
            </a:r>
            <a:r>
              <a:rPr lang="uk-UA" dirty="0" err="1" smtClean="0"/>
              <a:t>регресорів</a:t>
            </a:r>
            <a:endParaRPr lang="uk-UA" dirty="0" smtClean="0"/>
          </a:p>
          <a:p>
            <a:r>
              <a:rPr lang="uk-UA" dirty="0" smtClean="0"/>
              <a:t>4. Ендогенні </a:t>
            </a:r>
            <a:r>
              <a:rPr lang="uk-UA" dirty="0" err="1" smtClean="0"/>
              <a:t>регресори</a:t>
            </a:r>
            <a:r>
              <a:rPr lang="uk-UA" dirty="0" smtClean="0"/>
              <a:t>, що не запізнюються у часі</a:t>
            </a:r>
          </a:p>
          <a:p>
            <a:r>
              <a:rPr lang="uk-UA" dirty="0" smtClean="0"/>
              <a:t>5. Дискретні залежні змінні</a:t>
            </a:r>
          </a:p>
          <a:p>
            <a:r>
              <a:rPr lang="uk-UA" dirty="0" smtClean="0"/>
              <a:t>6. Регресійні </a:t>
            </a:r>
            <a:r>
              <a:rPr lang="uk-UA" dirty="0" err="1" smtClean="0"/>
              <a:t>коефіциєнти</a:t>
            </a:r>
            <a:r>
              <a:rPr lang="uk-UA" dirty="0" smtClean="0"/>
              <a:t>, що з  змінюються у часі або в просторі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99840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608" y="548680"/>
            <a:ext cx="7890080" cy="5699720"/>
          </a:xfrm>
        </p:spPr>
        <p:txBody>
          <a:bodyPr>
            <a:normAutofit/>
          </a:bodyPr>
          <a:lstStyle/>
          <a:p>
            <a:pPr marL="82296" indent="0" algn="just">
              <a:buNone/>
            </a:pPr>
            <a:r>
              <a:rPr lang="uk-UA" dirty="0" smtClean="0"/>
              <a:t>За наявності ендогенних </a:t>
            </a:r>
            <a:r>
              <a:rPr lang="uk-UA" dirty="0" err="1" smtClean="0"/>
              <a:t>регресорів</a:t>
            </a:r>
            <a:r>
              <a:rPr lang="uk-UA" dirty="0" smtClean="0"/>
              <a:t>, </a:t>
            </a:r>
            <a:r>
              <a:rPr lang="uk-UA" dirty="0"/>
              <a:t>що не запізнюється у часі, </a:t>
            </a:r>
            <a:r>
              <a:rPr lang="uk-UA" dirty="0" smtClean="0"/>
              <a:t>в </a:t>
            </a:r>
            <a:r>
              <a:rPr lang="uk-UA" dirty="0" err="1" smtClean="0"/>
              <a:t>регресйних</a:t>
            </a:r>
            <a:r>
              <a:rPr lang="uk-UA" dirty="0" smtClean="0"/>
              <a:t> моделях оцінки параметрів </a:t>
            </a:r>
            <a:r>
              <a:rPr lang="el-GR" dirty="0" smtClean="0">
                <a:latin typeface="Corbel"/>
              </a:rPr>
              <a:t>β</a:t>
            </a:r>
            <a:r>
              <a:rPr lang="uk-UA" dirty="0" smtClean="0">
                <a:latin typeface="Corbel"/>
              </a:rPr>
              <a:t>  (які оцінено за МНК) будуть зміщеними (ця </a:t>
            </a:r>
            <a:r>
              <a:rPr lang="uk-UA" dirty="0" err="1" smtClean="0">
                <a:latin typeface="Corbel"/>
              </a:rPr>
              <a:t>зміщенність</a:t>
            </a:r>
            <a:r>
              <a:rPr lang="uk-UA" dirty="0" smtClean="0">
                <a:latin typeface="Corbel"/>
              </a:rPr>
              <a:t> не зникає навіть при наявності довгих рядів спостережень). </a:t>
            </a:r>
          </a:p>
          <a:p>
            <a:pPr marL="82296" indent="0" algn="just">
              <a:buNone/>
            </a:pPr>
            <a:r>
              <a:rPr lang="uk-UA" dirty="0" smtClean="0">
                <a:latin typeface="Corbel"/>
              </a:rPr>
              <a:t>У такому випадку для оцінювання параметрів регресійної моделі використовують </a:t>
            </a:r>
            <a:r>
              <a:rPr lang="uk-UA" b="1" i="1" dirty="0" err="1" smtClean="0">
                <a:latin typeface="Corbel"/>
              </a:rPr>
              <a:t>двокроковий</a:t>
            </a:r>
            <a:r>
              <a:rPr lang="uk-UA" b="1" i="1" dirty="0" smtClean="0">
                <a:latin typeface="Corbel"/>
              </a:rPr>
              <a:t> метод найменших квадратів (2 МНК).</a:t>
            </a:r>
            <a:endParaRPr lang="uk-UA" b="1" i="1" dirty="0" smtClean="0"/>
          </a:p>
          <a:p>
            <a:pPr algn="just">
              <a:buFont typeface="Wingdings" pitchFamily="2" charset="2"/>
              <a:buChar char="Ø"/>
            </a:pPr>
            <a:endParaRPr lang="uk-UA" sz="1700" dirty="0" smtClean="0"/>
          </a:p>
          <a:p>
            <a:pPr marL="82296" indent="0" algn="just">
              <a:buNone/>
            </a:pPr>
            <a:endParaRPr lang="uk-UA" i="1" dirty="0"/>
          </a:p>
        </p:txBody>
      </p:sp>
    </p:spTree>
    <p:extLst>
      <p:ext uri="{BB962C8B-B14F-4D97-AF65-F5344CB8AC3E}">
        <p14:creationId xmlns:p14="http://schemas.microsoft.com/office/powerpoint/2010/main" val="3475206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404664"/>
            <a:ext cx="7024744" cy="1143000"/>
          </a:xfrm>
        </p:spPr>
        <p:txBody>
          <a:bodyPr>
            <a:normAutofit/>
          </a:bodyPr>
          <a:lstStyle/>
          <a:p>
            <a:r>
              <a:rPr lang="uk-UA" dirty="0"/>
              <a:t>Дискретні залежні </a:t>
            </a:r>
            <a:r>
              <a:rPr lang="uk-UA" dirty="0" smtClean="0"/>
              <a:t>змінні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1628800"/>
            <a:ext cx="7962088" cy="4547592"/>
          </a:xfrm>
        </p:spPr>
        <p:txBody>
          <a:bodyPr>
            <a:normAutofit lnSpcReduction="10000"/>
          </a:bodyPr>
          <a:lstStyle/>
          <a:p>
            <a:r>
              <a:rPr lang="uk-UA" dirty="0"/>
              <a:t>Іншим видом порушення класичної моделі є дискретні (бінарні) залежні змінні. У класичній моделі лінійної регресії має виконуватися передумова: </a:t>
            </a:r>
            <a:r>
              <a:rPr lang="uk-UA" dirty="0" err="1"/>
              <a:t>регресанд</a:t>
            </a:r>
            <a:r>
              <a:rPr lang="uk-UA" dirty="0"/>
              <a:t> ‑ метрично вимірювальна величина, область припустимих значень якої є необмеженою. Означена передумова не завжди виконується. Якщо </a:t>
            </a:r>
            <a:r>
              <a:rPr lang="uk-UA" dirty="0" err="1"/>
              <a:t>регресанд</a:t>
            </a:r>
            <a:r>
              <a:rPr lang="uk-UA" dirty="0"/>
              <a:t> не є метрично вимірювальною величиною, а, наприклад, є бінарною змінною, тобто може приймати лише два значення, то для аналізу залежності </a:t>
            </a:r>
            <a:r>
              <a:rPr lang="uk-UA" dirty="0" err="1"/>
              <a:t>регресанда</a:t>
            </a:r>
            <a:r>
              <a:rPr lang="uk-UA" dirty="0"/>
              <a:t> від </a:t>
            </a:r>
            <a:r>
              <a:rPr lang="uk-UA" dirty="0" err="1"/>
              <a:t>регресорів</a:t>
            </a:r>
            <a:r>
              <a:rPr lang="uk-UA" dirty="0"/>
              <a:t> використовують </a:t>
            </a:r>
            <a:r>
              <a:rPr lang="uk-UA" dirty="0" err="1"/>
              <a:t>логіт-модель</a:t>
            </a:r>
            <a:r>
              <a:rPr lang="uk-UA" dirty="0"/>
              <a:t> або </a:t>
            </a:r>
            <a:r>
              <a:rPr lang="uk-UA" dirty="0" err="1"/>
              <a:t>пробіт-модель</a:t>
            </a:r>
            <a:r>
              <a:rPr lang="uk-UA" dirty="0"/>
              <a:t>. 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32038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870248"/>
            <a:ext cx="7498080" cy="5987752"/>
          </a:xfrm>
        </p:spPr>
        <p:txBody>
          <a:bodyPr/>
          <a:lstStyle/>
          <a:p>
            <a:pPr algn="just"/>
            <a:r>
              <a:rPr lang="uk-UA" dirty="0"/>
              <a:t>Розглянемо випадок побудови </a:t>
            </a:r>
            <a:r>
              <a:rPr lang="uk-UA" dirty="0" err="1"/>
              <a:t>логіт-</a:t>
            </a:r>
            <a:r>
              <a:rPr lang="uk-UA" dirty="0"/>
              <a:t> або </a:t>
            </a:r>
            <a:r>
              <a:rPr lang="uk-UA" dirty="0" err="1"/>
              <a:t>пробіт-моделі</a:t>
            </a:r>
            <a:r>
              <a:rPr lang="uk-UA" dirty="0"/>
              <a:t>. </a:t>
            </a:r>
            <a:endParaRPr lang="uk-UA" dirty="0" smtClean="0"/>
          </a:p>
          <a:p>
            <a:pPr marL="82296" indent="0" algn="just">
              <a:buNone/>
            </a:pPr>
            <a:r>
              <a:rPr lang="uk-UA" dirty="0" smtClean="0"/>
              <a:t>Нехай </a:t>
            </a:r>
            <a:r>
              <a:rPr lang="uk-UA" dirty="0"/>
              <a:t>необхідно побудувати модель залежності ймовірності покупки товару (</a:t>
            </a:r>
            <a:r>
              <a:rPr lang="uk-UA" i="1" dirty="0"/>
              <a:t>у</a:t>
            </a:r>
            <a:r>
              <a:rPr lang="uk-UA" dirty="0"/>
              <a:t>) від середнього доходу особи (</a:t>
            </a:r>
            <a:r>
              <a:rPr lang="uk-UA" i="1" dirty="0"/>
              <a:t>х</a:t>
            </a:r>
            <a:r>
              <a:rPr lang="uk-UA" dirty="0"/>
              <a:t>). Зміна </a:t>
            </a:r>
            <a:r>
              <a:rPr lang="uk-UA" i="1" dirty="0"/>
              <a:t>у </a:t>
            </a:r>
            <a:r>
              <a:rPr lang="uk-UA" dirty="0"/>
              <a:t>може приймати два значення: </a:t>
            </a:r>
            <a:endParaRPr lang="uk-UA" dirty="0" smtClean="0"/>
          </a:p>
          <a:p>
            <a:pPr marL="82296" indent="0" algn="just">
              <a:buNone/>
            </a:pPr>
            <a:r>
              <a:rPr lang="uk-UA" dirty="0" smtClean="0"/>
              <a:t>0 </a:t>
            </a:r>
            <a:r>
              <a:rPr lang="uk-UA" dirty="0"/>
              <a:t>– товар не було придбано, </a:t>
            </a:r>
            <a:endParaRPr lang="uk-UA" dirty="0" smtClean="0"/>
          </a:p>
          <a:p>
            <a:pPr marL="82296" indent="0" algn="just">
              <a:buNone/>
            </a:pPr>
            <a:r>
              <a:rPr lang="uk-UA" dirty="0" smtClean="0"/>
              <a:t>1 </a:t>
            </a:r>
            <a:r>
              <a:rPr lang="uk-UA" dirty="0"/>
              <a:t>– товар придбано. </a:t>
            </a:r>
            <a:endParaRPr lang="uk-UA" dirty="0" smtClean="0"/>
          </a:p>
          <a:p>
            <a:pPr marL="82296" indent="0" algn="just">
              <a:buNone/>
            </a:pPr>
            <a:r>
              <a:rPr lang="uk-UA" dirty="0" smtClean="0"/>
              <a:t>Змінна </a:t>
            </a:r>
            <a:r>
              <a:rPr lang="uk-UA" i="1" dirty="0"/>
              <a:t>х </a:t>
            </a:r>
            <a:r>
              <a:rPr lang="uk-UA" dirty="0"/>
              <a:t>– метрично вимірювальна </a:t>
            </a:r>
            <a:r>
              <a:rPr lang="uk-UA" dirty="0" smtClean="0"/>
              <a:t>величина , яка вимірюється грошовими одиницями.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568092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608" y="692696"/>
            <a:ext cx="7498080" cy="1296144"/>
          </a:xfrm>
        </p:spPr>
        <p:txBody>
          <a:bodyPr>
            <a:normAutofit fontScale="92500" lnSpcReduction="20000"/>
          </a:bodyPr>
          <a:lstStyle/>
          <a:p>
            <a:pPr marL="82296" indent="0" algn="just">
              <a:buNone/>
            </a:pPr>
            <a:r>
              <a:rPr lang="uk-UA" dirty="0"/>
              <a:t>На </a:t>
            </a:r>
            <a:r>
              <a:rPr lang="uk-UA" dirty="0" smtClean="0"/>
              <a:t>рисунку 1  схематично </a:t>
            </a:r>
            <a:r>
              <a:rPr lang="uk-UA" dirty="0"/>
              <a:t>представлено досліджувану залежність: всі спостереження (позначено трикутниками) знаходяться на прямих, що паралельні вісі </a:t>
            </a:r>
            <a:r>
              <a:rPr lang="uk-UA" i="1" dirty="0"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uk-UA" dirty="0"/>
              <a:t>. </a:t>
            </a:r>
            <a:r>
              <a:rPr lang="uk-UA" dirty="0" smtClean="0"/>
              <a:t> </a:t>
            </a:r>
          </a:p>
          <a:p>
            <a:endParaRPr lang="uk-UA" dirty="0"/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10640082"/>
              </p:ext>
            </p:extLst>
          </p:nvPr>
        </p:nvGraphicFramePr>
        <p:xfrm>
          <a:off x="4804146" y="1814868"/>
          <a:ext cx="2234628" cy="55865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20" name="Формула" r:id="rId3" imgW="952087" imgH="241195" progId="Equation.3">
                  <p:embed/>
                </p:oleObj>
              </mc:Choice>
              <mc:Fallback>
                <p:oleObj name="Формула" r:id="rId3" imgW="952087" imgH="241195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04146" y="1814868"/>
                        <a:ext cx="2234628" cy="55865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47994187"/>
              </p:ext>
            </p:extLst>
          </p:nvPr>
        </p:nvGraphicFramePr>
        <p:xfrm>
          <a:off x="540878" y="1912284"/>
          <a:ext cx="766160" cy="72510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21" name="Формула" r:id="rId5" imgW="152334" imgH="190417" progId="Equation.3">
                  <p:embed/>
                </p:oleObj>
              </mc:Choice>
              <mc:Fallback>
                <p:oleObj name="Формула" r:id="rId5" imgW="152334" imgH="190417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0878" y="1912284"/>
                        <a:ext cx="766160" cy="72510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67370916"/>
              </p:ext>
            </p:extLst>
          </p:nvPr>
        </p:nvGraphicFramePr>
        <p:xfrm>
          <a:off x="4958967" y="4776410"/>
          <a:ext cx="463812" cy="574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22" name="Формула" r:id="rId7" imgW="139639" imgH="152334" progId="Equation.3">
                  <p:embed/>
                </p:oleObj>
              </mc:Choice>
              <mc:Fallback>
                <p:oleObj name="Формула" r:id="rId7" imgW="139639" imgH="152334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58967" y="4776410"/>
                        <a:ext cx="463812" cy="5749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7" name="Group 1"/>
          <p:cNvGrpSpPr>
            <a:grpSpLocks/>
          </p:cNvGrpSpPr>
          <p:nvPr/>
        </p:nvGrpSpPr>
        <p:grpSpPr bwMode="auto">
          <a:xfrm>
            <a:off x="718349" y="1605577"/>
            <a:ext cx="5976748" cy="3668531"/>
            <a:chOff x="2734" y="1441"/>
            <a:chExt cx="8270" cy="3383"/>
          </a:xfrm>
        </p:grpSpPr>
        <p:grpSp>
          <p:nvGrpSpPr>
            <p:cNvPr id="8" name="Group 6"/>
            <p:cNvGrpSpPr>
              <a:grpSpLocks/>
            </p:cNvGrpSpPr>
            <p:nvPr/>
          </p:nvGrpSpPr>
          <p:grpSpPr bwMode="auto">
            <a:xfrm>
              <a:off x="3158" y="1441"/>
              <a:ext cx="7846" cy="3329"/>
              <a:chOff x="3158" y="1441"/>
              <a:chExt cx="7846" cy="3329"/>
            </a:xfrm>
          </p:grpSpPr>
          <p:sp>
            <p:nvSpPr>
              <p:cNvPr id="11" name="AutoShape 23"/>
              <p:cNvSpPr>
                <a:spLocks noChangeShapeType="1"/>
              </p:cNvSpPr>
              <p:nvPr/>
            </p:nvSpPr>
            <p:spPr bwMode="auto">
              <a:xfrm flipV="1">
                <a:off x="3390" y="1635"/>
                <a:ext cx="0" cy="3015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/>
              </a:p>
            </p:txBody>
          </p:sp>
          <p:sp>
            <p:nvSpPr>
              <p:cNvPr id="12" name="AutoShape 22"/>
              <p:cNvSpPr>
                <a:spLocks noChangeShapeType="1"/>
              </p:cNvSpPr>
              <p:nvPr/>
            </p:nvSpPr>
            <p:spPr bwMode="auto">
              <a:xfrm>
                <a:off x="3158" y="4386"/>
                <a:ext cx="6360" cy="0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/>
              </a:p>
            </p:txBody>
          </p:sp>
          <p:sp>
            <p:nvSpPr>
              <p:cNvPr id="13" name="AutoShape 21"/>
              <p:cNvSpPr>
                <a:spLocks noChangeShapeType="1"/>
              </p:cNvSpPr>
              <p:nvPr/>
            </p:nvSpPr>
            <p:spPr bwMode="auto">
              <a:xfrm>
                <a:off x="3390" y="2580"/>
                <a:ext cx="5475" cy="1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/>
              </a:p>
            </p:txBody>
          </p:sp>
          <p:sp>
            <p:nvSpPr>
              <p:cNvPr id="14" name="AutoShape 20"/>
              <p:cNvSpPr>
                <a:spLocks noChangeShapeType="1"/>
              </p:cNvSpPr>
              <p:nvPr/>
            </p:nvSpPr>
            <p:spPr bwMode="auto">
              <a:xfrm flipV="1">
                <a:off x="3390" y="2686"/>
                <a:ext cx="5280" cy="1575"/>
              </a:xfrm>
              <a:prstGeom prst="curvedConnector3">
                <a:avLst>
                  <a:gd name="adj1" fmla="val 50282"/>
                </a:avLst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/>
              </a:p>
            </p:txBody>
          </p:sp>
          <p:grpSp>
            <p:nvGrpSpPr>
              <p:cNvPr id="15" name="Group 15"/>
              <p:cNvGrpSpPr>
                <a:grpSpLocks/>
              </p:cNvGrpSpPr>
              <p:nvPr/>
            </p:nvGrpSpPr>
            <p:grpSpPr bwMode="auto">
              <a:xfrm>
                <a:off x="3780" y="4243"/>
                <a:ext cx="1733" cy="161"/>
                <a:chOff x="3780" y="4243"/>
                <a:chExt cx="1733" cy="161"/>
              </a:xfrm>
            </p:grpSpPr>
            <p:sp>
              <p:nvSpPr>
                <p:cNvPr id="23" name="AutoShape 19"/>
                <p:cNvSpPr>
                  <a:spLocks noChangeArrowheads="1"/>
                </p:cNvSpPr>
                <p:nvPr/>
              </p:nvSpPr>
              <p:spPr bwMode="auto">
                <a:xfrm>
                  <a:off x="3780" y="4261"/>
                  <a:ext cx="143" cy="143"/>
                </a:xfrm>
                <a:prstGeom prst="triangle">
                  <a:avLst>
                    <a:gd name="adj" fmla="val 50000"/>
                  </a:avLst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uk-UA"/>
                </a:p>
              </p:txBody>
            </p:sp>
            <p:sp>
              <p:nvSpPr>
                <p:cNvPr id="24" name="AutoShape 18"/>
                <p:cNvSpPr>
                  <a:spLocks noChangeArrowheads="1"/>
                </p:cNvSpPr>
                <p:nvPr/>
              </p:nvSpPr>
              <p:spPr bwMode="auto">
                <a:xfrm>
                  <a:off x="4357" y="4252"/>
                  <a:ext cx="143" cy="143"/>
                </a:xfrm>
                <a:prstGeom prst="triangle">
                  <a:avLst>
                    <a:gd name="adj" fmla="val 50000"/>
                  </a:avLst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uk-UA"/>
                </a:p>
              </p:txBody>
            </p:sp>
            <p:sp>
              <p:nvSpPr>
                <p:cNvPr id="25" name="AutoShape 17"/>
                <p:cNvSpPr>
                  <a:spLocks noChangeArrowheads="1"/>
                </p:cNvSpPr>
                <p:nvPr/>
              </p:nvSpPr>
              <p:spPr bwMode="auto">
                <a:xfrm>
                  <a:off x="4883" y="4243"/>
                  <a:ext cx="143" cy="143"/>
                </a:xfrm>
                <a:prstGeom prst="triangle">
                  <a:avLst>
                    <a:gd name="adj" fmla="val 50000"/>
                  </a:avLst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uk-UA"/>
                </a:p>
              </p:txBody>
            </p:sp>
            <p:sp>
              <p:nvSpPr>
                <p:cNvPr id="26" name="AutoShape 16"/>
                <p:cNvSpPr>
                  <a:spLocks noChangeArrowheads="1"/>
                </p:cNvSpPr>
                <p:nvPr/>
              </p:nvSpPr>
              <p:spPr bwMode="auto">
                <a:xfrm>
                  <a:off x="5370" y="4252"/>
                  <a:ext cx="143" cy="143"/>
                </a:xfrm>
                <a:prstGeom prst="triangle">
                  <a:avLst>
                    <a:gd name="adj" fmla="val 50000"/>
                  </a:avLst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uk-UA"/>
                </a:p>
              </p:txBody>
            </p:sp>
          </p:grpSp>
          <p:grpSp>
            <p:nvGrpSpPr>
              <p:cNvPr id="16" name="Group 10"/>
              <p:cNvGrpSpPr>
                <a:grpSpLocks/>
              </p:cNvGrpSpPr>
              <p:nvPr/>
            </p:nvGrpSpPr>
            <p:grpSpPr bwMode="auto">
              <a:xfrm>
                <a:off x="6937" y="2419"/>
                <a:ext cx="1733" cy="161"/>
                <a:chOff x="3780" y="4243"/>
                <a:chExt cx="1733" cy="161"/>
              </a:xfrm>
            </p:grpSpPr>
            <p:sp>
              <p:nvSpPr>
                <p:cNvPr id="19" name="AutoShape 14"/>
                <p:cNvSpPr>
                  <a:spLocks noChangeArrowheads="1"/>
                </p:cNvSpPr>
                <p:nvPr/>
              </p:nvSpPr>
              <p:spPr bwMode="auto">
                <a:xfrm>
                  <a:off x="3780" y="4261"/>
                  <a:ext cx="143" cy="143"/>
                </a:xfrm>
                <a:prstGeom prst="triangle">
                  <a:avLst>
                    <a:gd name="adj" fmla="val 50000"/>
                  </a:avLst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uk-UA"/>
                </a:p>
              </p:txBody>
            </p:sp>
            <p:sp>
              <p:nvSpPr>
                <p:cNvPr id="20" name="AutoShape 13"/>
                <p:cNvSpPr>
                  <a:spLocks noChangeArrowheads="1"/>
                </p:cNvSpPr>
                <p:nvPr/>
              </p:nvSpPr>
              <p:spPr bwMode="auto">
                <a:xfrm>
                  <a:off x="4357" y="4252"/>
                  <a:ext cx="143" cy="143"/>
                </a:xfrm>
                <a:prstGeom prst="triangle">
                  <a:avLst>
                    <a:gd name="adj" fmla="val 50000"/>
                  </a:avLst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uk-UA"/>
                </a:p>
              </p:txBody>
            </p:sp>
            <p:sp>
              <p:nvSpPr>
                <p:cNvPr id="21" name="AutoShape 12"/>
                <p:cNvSpPr>
                  <a:spLocks noChangeArrowheads="1"/>
                </p:cNvSpPr>
                <p:nvPr/>
              </p:nvSpPr>
              <p:spPr bwMode="auto">
                <a:xfrm>
                  <a:off x="4883" y="4243"/>
                  <a:ext cx="143" cy="143"/>
                </a:xfrm>
                <a:prstGeom prst="triangle">
                  <a:avLst>
                    <a:gd name="adj" fmla="val 50000"/>
                  </a:avLst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uk-UA"/>
                </a:p>
              </p:txBody>
            </p:sp>
            <p:sp>
              <p:nvSpPr>
                <p:cNvPr id="22" name="AutoShape 11"/>
                <p:cNvSpPr>
                  <a:spLocks noChangeArrowheads="1"/>
                </p:cNvSpPr>
                <p:nvPr/>
              </p:nvSpPr>
              <p:spPr bwMode="auto">
                <a:xfrm>
                  <a:off x="5370" y="4252"/>
                  <a:ext cx="143" cy="143"/>
                </a:xfrm>
                <a:prstGeom prst="triangle">
                  <a:avLst>
                    <a:gd name="adj" fmla="val 50000"/>
                  </a:avLst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uk-UA"/>
                </a:p>
              </p:txBody>
            </p:sp>
          </p:grpSp>
          <p:sp>
            <p:nvSpPr>
              <p:cNvPr id="17" name="AutoShape 9"/>
              <p:cNvSpPr>
                <a:spLocks noChangeShapeType="1"/>
              </p:cNvSpPr>
              <p:nvPr/>
            </p:nvSpPr>
            <p:spPr bwMode="auto">
              <a:xfrm flipV="1">
                <a:off x="3570" y="2010"/>
                <a:ext cx="5295" cy="2760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prstDash val="lg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/>
              </a:p>
            </p:txBody>
          </p:sp>
          <p:sp>
            <p:nvSpPr>
              <p:cNvPr id="18" name="Text Box 7"/>
              <p:cNvSpPr txBox="1">
                <a:spLocks noChangeArrowheads="1"/>
              </p:cNvSpPr>
              <p:nvPr/>
            </p:nvSpPr>
            <p:spPr bwMode="auto">
              <a:xfrm>
                <a:off x="8527" y="1441"/>
                <a:ext cx="2477" cy="82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uk-UA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9" name="Text Box 4"/>
            <p:cNvSpPr txBox="1">
              <a:spLocks noChangeArrowheads="1"/>
            </p:cNvSpPr>
            <p:nvPr/>
          </p:nvSpPr>
          <p:spPr bwMode="auto">
            <a:xfrm>
              <a:off x="2734" y="1644"/>
              <a:ext cx="529" cy="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uk-UA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" name="Text Box 2"/>
            <p:cNvSpPr txBox="1">
              <a:spLocks noChangeArrowheads="1"/>
            </p:cNvSpPr>
            <p:nvPr/>
          </p:nvSpPr>
          <p:spPr bwMode="auto">
            <a:xfrm>
              <a:off x="8874" y="4404"/>
              <a:ext cx="509" cy="4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uk-UA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27" name="Rectangle 2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sp>
        <p:nvSpPr>
          <p:cNvPr id="28" name="Rectangle 25"/>
          <p:cNvSpPr>
            <a:spLocks noChangeArrowheads="1"/>
          </p:cNvSpPr>
          <p:nvPr/>
        </p:nvSpPr>
        <p:spPr bwMode="auto">
          <a:xfrm>
            <a:off x="0" y="0"/>
            <a:ext cx="0" cy="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/>
          </a:p>
        </p:txBody>
      </p:sp>
      <p:sp>
        <p:nvSpPr>
          <p:cNvPr id="29" name="Rectangle 27"/>
          <p:cNvSpPr>
            <a:spLocks noChangeArrowheads="1"/>
          </p:cNvSpPr>
          <p:nvPr/>
        </p:nvSpPr>
        <p:spPr bwMode="auto">
          <a:xfrm>
            <a:off x="0" y="238125"/>
            <a:ext cx="0" cy="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/>
          </a:p>
        </p:txBody>
      </p:sp>
      <p:sp>
        <p:nvSpPr>
          <p:cNvPr id="30" name="Rectangle 29"/>
          <p:cNvSpPr>
            <a:spLocks noChangeArrowheads="1"/>
          </p:cNvSpPr>
          <p:nvPr/>
        </p:nvSpPr>
        <p:spPr bwMode="auto">
          <a:xfrm>
            <a:off x="0" y="428625"/>
            <a:ext cx="0" cy="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/>
          </a:p>
        </p:txBody>
      </p:sp>
      <p:sp>
        <p:nvSpPr>
          <p:cNvPr id="31" name="Прямоугольник 30"/>
          <p:cNvSpPr/>
          <p:nvPr/>
        </p:nvSpPr>
        <p:spPr>
          <a:xfrm>
            <a:off x="899592" y="5661248"/>
            <a:ext cx="784887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i="1" dirty="0"/>
              <a:t>Залежність ймовірності покупки товару (у) від середнього доходу особи (х).</a:t>
            </a:r>
          </a:p>
        </p:txBody>
      </p:sp>
      <p:sp>
        <p:nvSpPr>
          <p:cNvPr id="32" name="Прямоугольник 31"/>
          <p:cNvSpPr/>
          <p:nvPr/>
        </p:nvSpPr>
        <p:spPr>
          <a:xfrm>
            <a:off x="5621161" y="2498040"/>
            <a:ext cx="3224868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1600" dirty="0"/>
              <a:t>Якщо будувати лінійну регресійну модель, то вона не буде відображати залежність, що аналізується, оскільки для особи з невеликим середнім доходом ймовірність покупки товару буде від’ємною, а для особи з великим середнім доходом – більше за одиницю. Регресійну модель на рис. </a:t>
            </a:r>
            <a:r>
              <a:rPr lang="uk-UA" sz="1600" dirty="0" smtClean="0"/>
              <a:t>.</a:t>
            </a:r>
            <a:r>
              <a:rPr lang="uk-UA" sz="1600" dirty="0"/>
              <a:t>1 представлено пунктирною лінією. </a:t>
            </a:r>
          </a:p>
        </p:txBody>
      </p:sp>
    </p:spTree>
    <p:extLst>
      <p:ext uri="{BB962C8B-B14F-4D97-AF65-F5344CB8AC3E}">
        <p14:creationId xmlns:p14="http://schemas.microsoft.com/office/powerpoint/2010/main" val="3962486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196752"/>
            <a:ext cx="8106104" cy="5483696"/>
          </a:xfrm>
        </p:spPr>
        <p:txBody>
          <a:bodyPr>
            <a:normAutofit/>
          </a:bodyPr>
          <a:lstStyle/>
          <a:p>
            <a:pPr algn="just"/>
            <a:r>
              <a:rPr lang="uk-UA" dirty="0"/>
              <a:t>У такому випадку доцільно побудувати </a:t>
            </a:r>
            <a:r>
              <a:rPr lang="uk-UA" i="1" dirty="0"/>
              <a:t>S-</a:t>
            </a:r>
            <a:r>
              <a:rPr lang="uk-UA" dirty="0"/>
              <a:t>образну криву (на рис. </a:t>
            </a:r>
            <a:r>
              <a:rPr lang="uk-UA" dirty="0" smtClean="0"/>
              <a:t>1 </a:t>
            </a:r>
            <a:r>
              <a:rPr lang="uk-UA" dirty="0"/>
              <a:t>суцільна крива). Таку криву можна отримати, якщо використовувати нормальний або логістичний закони розподілу для побудови моделі. Регресійна модель з бінарною залежною змінною, яка має нормальний закон розподілу, називається </a:t>
            </a:r>
            <a:r>
              <a:rPr lang="uk-UA" dirty="0" err="1"/>
              <a:t>пробіт-моделлю</a:t>
            </a:r>
            <a:r>
              <a:rPr lang="uk-UA" dirty="0"/>
              <a:t>, а та, що має логістичний закон розподілу, – </a:t>
            </a:r>
            <a:r>
              <a:rPr lang="uk-UA" dirty="0" err="1"/>
              <a:t>логіт-моделлю</a:t>
            </a:r>
            <a:r>
              <a:rPr lang="uk-UA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267772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2960" y="548680"/>
            <a:ext cx="7498080" cy="5843736"/>
          </a:xfrm>
        </p:spPr>
        <p:txBody>
          <a:bodyPr>
            <a:normAutofit fontScale="92500"/>
          </a:bodyPr>
          <a:lstStyle/>
          <a:p>
            <a:r>
              <a:rPr lang="uk-UA" dirty="0" err="1"/>
              <a:t>Пробіт-модель</a:t>
            </a:r>
            <a:r>
              <a:rPr lang="uk-UA" dirty="0"/>
              <a:t> має вигляд</a:t>
            </a:r>
            <a:r>
              <a:rPr lang="uk-UA" dirty="0" smtClean="0"/>
              <a:t>:</a:t>
            </a:r>
          </a:p>
          <a:p>
            <a:endParaRPr lang="uk-UA" dirty="0"/>
          </a:p>
          <a:p>
            <a:endParaRPr lang="uk-UA" dirty="0" smtClean="0"/>
          </a:p>
          <a:p>
            <a:r>
              <a:rPr lang="uk-UA" dirty="0" err="1" smtClean="0"/>
              <a:t>Логіт-модель</a:t>
            </a:r>
            <a:r>
              <a:rPr lang="uk-UA" dirty="0" smtClean="0"/>
              <a:t> </a:t>
            </a:r>
            <a:r>
              <a:rPr lang="uk-UA" dirty="0"/>
              <a:t>має вигляд</a:t>
            </a:r>
            <a:r>
              <a:rPr lang="uk-UA" dirty="0" smtClean="0"/>
              <a:t>:</a:t>
            </a:r>
          </a:p>
          <a:p>
            <a:endParaRPr lang="uk-UA" dirty="0"/>
          </a:p>
          <a:p>
            <a:endParaRPr lang="uk-UA" dirty="0" smtClean="0"/>
          </a:p>
          <a:p>
            <a:endParaRPr lang="uk-UA" dirty="0"/>
          </a:p>
          <a:p>
            <a:r>
              <a:rPr lang="uk-UA" dirty="0"/>
              <a:t>де </a:t>
            </a:r>
            <a:r>
              <a:rPr lang="en-US" i="1" dirty="0"/>
              <a:t>a</a:t>
            </a:r>
            <a:r>
              <a:rPr lang="ru-RU" i="1" dirty="0"/>
              <a:t>,</a:t>
            </a:r>
            <a:r>
              <a:rPr lang="en-US" i="1" dirty="0"/>
              <a:t>b</a:t>
            </a:r>
            <a:r>
              <a:rPr lang="ru-RU" i="1" dirty="0"/>
              <a:t>,</a:t>
            </a:r>
            <a:r>
              <a:rPr lang="en-US" i="1" dirty="0"/>
              <a:t>c</a:t>
            </a:r>
            <a:r>
              <a:rPr lang="ru-RU" i="1" dirty="0"/>
              <a:t> –</a:t>
            </a:r>
            <a:r>
              <a:rPr lang="uk-UA" dirty="0"/>
              <a:t>параметри моделей. </a:t>
            </a:r>
          </a:p>
          <a:p>
            <a:endParaRPr lang="uk-UA" dirty="0"/>
          </a:p>
          <a:p>
            <a:pPr marL="82296" indent="0" algn="just">
              <a:buNone/>
            </a:pPr>
            <a:r>
              <a:rPr lang="uk-UA" dirty="0"/>
              <a:t>Оцінка </a:t>
            </a:r>
            <a:r>
              <a:rPr lang="uk-UA" dirty="0" smtClean="0"/>
              <a:t>параметрів цих  </a:t>
            </a:r>
            <a:r>
              <a:rPr lang="uk-UA" dirty="0"/>
              <a:t>моделей </a:t>
            </a:r>
            <a:r>
              <a:rPr lang="uk-UA" dirty="0" smtClean="0"/>
              <a:t> </a:t>
            </a:r>
            <a:r>
              <a:rPr lang="uk-UA" dirty="0"/>
              <a:t>здійснюється із використанням спеціальних процедур.</a:t>
            </a:r>
          </a:p>
          <a:p>
            <a:pPr marL="82296" indent="0" algn="just">
              <a:buNone/>
            </a:pPr>
            <a:r>
              <a:rPr lang="uk-UA" dirty="0"/>
              <a:t>У випадку, що розглядався, регресійна модель інтерпретується як функція розподілу випадкової величини – ймовірності покупки товару.</a:t>
            </a:r>
          </a:p>
          <a:p>
            <a:endParaRPr lang="uk-UA" dirty="0"/>
          </a:p>
          <a:p>
            <a:endParaRPr lang="uk-UA" dirty="0"/>
          </a:p>
          <a:p>
            <a:endParaRPr lang="uk-UA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34601673"/>
              </p:ext>
            </p:extLst>
          </p:nvPr>
        </p:nvGraphicFramePr>
        <p:xfrm>
          <a:off x="3203848" y="980728"/>
          <a:ext cx="1584176" cy="73297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2" name="Формула" r:id="rId3" imgW="634725" imgH="291973" progId="Equation.3">
                  <p:embed/>
                </p:oleObj>
              </mc:Choice>
              <mc:Fallback>
                <p:oleObj name="Формула" r:id="rId3" imgW="634725" imgH="291973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3848" y="980728"/>
                        <a:ext cx="1584176" cy="73297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graphicFrame>
        <p:nvGraphicFramePr>
          <p:cNvPr id="7" name="Объект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08273521"/>
              </p:ext>
            </p:extLst>
          </p:nvPr>
        </p:nvGraphicFramePr>
        <p:xfrm>
          <a:off x="3131840" y="2276872"/>
          <a:ext cx="1656184" cy="88209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3" name="Формула" r:id="rId5" imgW="876300" imgH="469900" progId="Equation.3">
                  <p:embed/>
                </p:oleObj>
              </mc:Choice>
              <mc:Fallback>
                <p:oleObj name="Формула" r:id="rId5" imgW="876300" imgH="4699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31840" y="2276872"/>
                        <a:ext cx="1656184" cy="88209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86913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59628" y="548680"/>
            <a:ext cx="7024744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uk-UA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Гетероскедастичність</a:t>
            </a:r>
            <a:r>
              <a:rPr lang="uk-UA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похибок</a:t>
            </a:r>
            <a:endParaRPr lang="uk-UA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7584" y="1700808"/>
            <a:ext cx="7920880" cy="1512168"/>
          </a:xfrm>
        </p:spPr>
        <p:txBody>
          <a:bodyPr/>
          <a:lstStyle/>
          <a:p>
            <a:pPr marL="82296" indent="0" algn="just">
              <a:buNone/>
            </a:pPr>
            <a:r>
              <a:rPr lang="uk-UA" dirty="0" err="1" smtClean="0"/>
              <a:t>Гетероскедастичними</a:t>
            </a:r>
            <a:r>
              <a:rPr lang="uk-UA" dirty="0" smtClean="0"/>
              <a:t> називаються похибки якщо спостереження можна розбити на дві групи такі, що :</a:t>
            </a:r>
            <a:endParaRPr lang="uk-UA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99941892"/>
              </p:ext>
            </p:extLst>
          </p:nvPr>
        </p:nvGraphicFramePr>
        <p:xfrm>
          <a:off x="3275856" y="3049232"/>
          <a:ext cx="3096344" cy="131488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71" name="Формула" r:id="rId3" imgW="698197" imgH="291973" progId="Equation.3">
                  <p:embed/>
                </p:oleObj>
              </mc:Choice>
              <mc:Fallback>
                <p:oleObj name="Формула" r:id="rId3" imgW="698197" imgH="291973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5856" y="3049232"/>
                        <a:ext cx="3096344" cy="131488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Объект 2"/>
          <p:cNvSpPr txBox="1">
            <a:spLocks/>
          </p:cNvSpPr>
          <p:nvPr/>
        </p:nvSpPr>
        <p:spPr>
          <a:xfrm>
            <a:off x="1187624" y="4797152"/>
            <a:ext cx="7869027" cy="1549152"/>
          </a:xfrm>
          <a:prstGeom prst="rect">
            <a:avLst/>
          </a:prstGeom>
        </p:spPr>
        <p:txBody>
          <a:bodyPr>
            <a:normAutofit fontScale="85000" lnSpcReduction="10000"/>
          </a:bodyPr>
          <a:lstStyle>
            <a:lvl1pPr marL="365760" indent="-283464" algn="l" rtl="0" eaLnBrk="1" latinLnBrk="0" hangingPunct="1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37744" algn="l" rtl="0" eaLnBrk="1" latinLnBrk="0" hangingPunct="1">
              <a:lnSpc>
                <a:spcPct val="100000"/>
              </a:lnSpc>
              <a:spcBef>
                <a:spcPts val="550"/>
              </a:spcBef>
              <a:buClr>
                <a:schemeClr val="accent1"/>
              </a:buClr>
              <a:buFont typeface="Verdana"/>
              <a:buChar char="◦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86968" indent="-22860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2"/>
              </a:buClr>
              <a:buFont typeface="Wingdings 2"/>
              <a:buChar char="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173736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3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98448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4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0876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5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1907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024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3055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82296" indent="0">
              <a:buFont typeface="Wingdings 2"/>
              <a:buNone/>
            </a:pPr>
            <a:r>
              <a:rPr lang="uk-UA" dirty="0" smtClean="0"/>
              <a:t>Наслідки наявності  </a:t>
            </a:r>
            <a:r>
              <a:rPr lang="uk-UA" dirty="0" err="1" smtClean="0"/>
              <a:t>гетероскедастичності</a:t>
            </a:r>
            <a:r>
              <a:rPr lang="uk-UA" dirty="0" smtClean="0"/>
              <a:t>  похибок в моделі аналогічні наслідкам автокореляції.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427187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115616" y="404664"/>
            <a:ext cx="7024744" cy="1143000"/>
          </a:xfrm>
        </p:spPr>
        <p:txBody>
          <a:bodyPr/>
          <a:lstStyle/>
          <a:p>
            <a:r>
              <a:rPr lang="uk-UA" dirty="0" smtClean="0"/>
              <a:t>Наслідки 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3568" y="1628800"/>
            <a:ext cx="7344816" cy="4619600"/>
          </a:xfrm>
        </p:spPr>
        <p:txBody>
          <a:bodyPr>
            <a:normAutofit/>
          </a:bodyPr>
          <a:lstStyle/>
          <a:p>
            <a:pPr algn="just"/>
            <a:r>
              <a:rPr lang="uk-UA" sz="2800" dirty="0" smtClean="0"/>
              <a:t>оцінки </a:t>
            </a:r>
            <a:r>
              <a:rPr lang="uk-UA" sz="2800" dirty="0"/>
              <a:t>параметрів класичної моделі множинної регресії втрачають свої статистичні властивості, </a:t>
            </a:r>
            <a:endParaRPr lang="uk-UA" sz="2800" dirty="0" smtClean="0"/>
          </a:p>
          <a:p>
            <a:pPr algn="just"/>
            <a:r>
              <a:rPr lang="uk-UA" sz="2800" dirty="0" err="1" smtClean="0"/>
              <a:t>коваріаційна</a:t>
            </a:r>
            <a:r>
              <a:rPr lang="uk-UA" sz="2800" dirty="0" smtClean="0"/>
              <a:t> </a:t>
            </a:r>
            <a:r>
              <a:rPr lang="uk-UA" sz="2800" dirty="0"/>
              <a:t>матриця є зміщеною відносно істинної </a:t>
            </a:r>
            <a:r>
              <a:rPr lang="uk-UA" sz="2800" dirty="0" err="1"/>
              <a:t>коваріаційної</a:t>
            </a:r>
            <a:r>
              <a:rPr lang="uk-UA" sz="2800" dirty="0"/>
              <a:t> матриці, </a:t>
            </a:r>
            <a:endParaRPr lang="uk-UA" sz="2800" dirty="0" smtClean="0"/>
          </a:p>
          <a:p>
            <a:pPr algn="just"/>
            <a:r>
              <a:rPr lang="uk-UA" sz="2800" dirty="0" smtClean="0"/>
              <a:t>оцінка </a:t>
            </a:r>
            <a:r>
              <a:rPr lang="uk-UA" sz="2800" dirty="0"/>
              <a:t>дисперсії похибок теж є зміщеною.</a:t>
            </a:r>
          </a:p>
        </p:txBody>
      </p:sp>
    </p:spTree>
    <p:extLst>
      <p:ext uri="{BB962C8B-B14F-4D97-AF65-F5344CB8AC3E}">
        <p14:creationId xmlns:p14="http://schemas.microsoft.com/office/powerpoint/2010/main" val="2246625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59632" y="274638"/>
            <a:ext cx="7674056" cy="2650306"/>
          </a:xfrm>
        </p:spPr>
        <p:txBody>
          <a:bodyPr>
            <a:normAutofit fontScale="90000"/>
          </a:bodyPr>
          <a:lstStyle/>
          <a:p>
            <a:pPr algn="ctr"/>
            <a:r>
              <a:rPr lang="uk-UA" dirty="0" smtClean="0"/>
              <a:t>Для визначення наявності </a:t>
            </a:r>
            <a:r>
              <a:rPr lang="uk-UA" dirty="0" err="1" smtClean="0"/>
              <a:t>гетероскедастичності</a:t>
            </a:r>
            <a:r>
              <a:rPr lang="uk-UA" dirty="0" smtClean="0"/>
              <a:t> похибок в моделі використовують тест </a:t>
            </a:r>
            <a:r>
              <a:rPr lang="uk-UA" b="1" dirty="0" err="1" smtClean="0"/>
              <a:t>Гольфельда-Квандта</a:t>
            </a:r>
            <a:endParaRPr lang="uk-UA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608" y="3068960"/>
            <a:ext cx="7746064" cy="648072"/>
          </a:xfrm>
        </p:spPr>
        <p:txBody>
          <a:bodyPr/>
          <a:lstStyle/>
          <a:p>
            <a:pPr marL="82296" indent="0">
              <a:buNone/>
            </a:pPr>
            <a:r>
              <a:rPr lang="uk-UA" dirty="0" smtClean="0"/>
              <a:t>1. Формулювання гіпотези </a:t>
            </a:r>
            <a:endParaRPr lang="uk-UA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42366690"/>
              </p:ext>
            </p:extLst>
          </p:nvPr>
        </p:nvGraphicFramePr>
        <p:xfrm>
          <a:off x="611560" y="3825044"/>
          <a:ext cx="4206022" cy="792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18" name="Формула" r:id="rId3" imgW="977760" imgH="291960" progId="Equation.3">
                  <p:embed/>
                </p:oleObj>
              </mc:Choice>
              <mc:Fallback>
                <p:oleObj name="Формула" r:id="rId3" imgW="977760" imgH="29196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1560" y="3825044"/>
                        <a:ext cx="4206022" cy="79208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graphicFrame>
        <p:nvGraphicFramePr>
          <p:cNvPr id="8" name="Объект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49897281"/>
              </p:ext>
            </p:extLst>
          </p:nvPr>
        </p:nvGraphicFramePr>
        <p:xfrm>
          <a:off x="611560" y="4656185"/>
          <a:ext cx="4256856" cy="79264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19" name="Формула" r:id="rId5" imgW="990360" imgH="291960" progId="Equation.3">
                  <p:embed/>
                </p:oleObj>
              </mc:Choice>
              <mc:Fallback>
                <p:oleObj name="Формула" r:id="rId5" imgW="990360" imgH="29196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1560" y="4656185"/>
                        <a:ext cx="4256856" cy="79264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Объект 2"/>
          <p:cNvSpPr txBox="1">
            <a:spLocks/>
          </p:cNvSpPr>
          <p:nvPr/>
        </p:nvSpPr>
        <p:spPr>
          <a:xfrm>
            <a:off x="4716016" y="3792089"/>
            <a:ext cx="3960440" cy="864096"/>
          </a:xfrm>
          <a:prstGeom prst="rect">
            <a:avLst/>
          </a:prstGeom>
        </p:spPr>
        <p:txBody>
          <a:bodyPr>
            <a:normAutofit/>
          </a:bodyPr>
          <a:lstStyle>
            <a:lvl1pPr marL="365760" indent="-283464" algn="l" rtl="0" eaLnBrk="1" latinLnBrk="0" hangingPunct="1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37744" algn="l" rtl="0" eaLnBrk="1" latinLnBrk="0" hangingPunct="1">
              <a:lnSpc>
                <a:spcPct val="100000"/>
              </a:lnSpc>
              <a:spcBef>
                <a:spcPts val="550"/>
              </a:spcBef>
              <a:buClr>
                <a:schemeClr val="accent1"/>
              </a:buClr>
              <a:buFont typeface="Verdana"/>
              <a:buChar char="◦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86968" indent="-22860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2"/>
              </a:buClr>
              <a:buFont typeface="Wingdings 2"/>
              <a:buChar char="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173736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3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98448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4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0876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5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1907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024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3055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82296" indent="0">
              <a:buFont typeface="Wingdings 2"/>
              <a:buNone/>
            </a:pPr>
            <a:r>
              <a:rPr lang="uk-UA" sz="2400" dirty="0" err="1" smtClean="0"/>
              <a:t>гетероскедастичності</a:t>
            </a:r>
            <a:r>
              <a:rPr lang="uk-UA" sz="2400" dirty="0" smtClean="0"/>
              <a:t> немає</a:t>
            </a:r>
            <a:endParaRPr lang="uk-UA" sz="2400" dirty="0"/>
          </a:p>
        </p:txBody>
      </p:sp>
      <p:sp>
        <p:nvSpPr>
          <p:cNvPr id="10" name="Объект 2"/>
          <p:cNvSpPr txBox="1">
            <a:spLocks/>
          </p:cNvSpPr>
          <p:nvPr/>
        </p:nvSpPr>
        <p:spPr>
          <a:xfrm>
            <a:off x="4932040" y="4857747"/>
            <a:ext cx="3960440" cy="864096"/>
          </a:xfrm>
          <a:prstGeom prst="rect">
            <a:avLst/>
          </a:prstGeom>
        </p:spPr>
        <p:txBody>
          <a:bodyPr>
            <a:normAutofit/>
          </a:bodyPr>
          <a:lstStyle>
            <a:lvl1pPr marL="365760" indent="-283464" algn="l" rtl="0" eaLnBrk="1" latinLnBrk="0" hangingPunct="1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37744" algn="l" rtl="0" eaLnBrk="1" latinLnBrk="0" hangingPunct="1">
              <a:lnSpc>
                <a:spcPct val="100000"/>
              </a:lnSpc>
              <a:spcBef>
                <a:spcPts val="550"/>
              </a:spcBef>
              <a:buClr>
                <a:schemeClr val="accent1"/>
              </a:buClr>
              <a:buFont typeface="Verdana"/>
              <a:buChar char="◦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86968" indent="-22860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2"/>
              </a:buClr>
              <a:buFont typeface="Wingdings 2"/>
              <a:buChar char="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173736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3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98448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4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0876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5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1907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024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3055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82296" indent="0">
              <a:buFont typeface="Wingdings 2"/>
              <a:buNone/>
            </a:pPr>
            <a:r>
              <a:rPr lang="uk-UA" sz="2400" dirty="0" err="1"/>
              <a:t>г</a:t>
            </a:r>
            <a:r>
              <a:rPr lang="uk-UA" sz="2400" dirty="0" err="1" smtClean="0"/>
              <a:t>етероскедастичність</a:t>
            </a:r>
            <a:r>
              <a:rPr lang="uk-UA" sz="2400" dirty="0" smtClean="0"/>
              <a:t>  присутня</a:t>
            </a:r>
            <a:endParaRPr lang="uk-UA" sz="2400" dirty="0"/>
          </a:p>
        </p:txBody>
      </p:sp>
    </p:spTree>
    <p:extLst>
      <p:ext uri="{BB962C8B-B14F-4D97-AF65-F5344CB8AC3E}">
        <p14:creationId xmlns:p14="http://schemas.microsoft.com/office/powerpoint/2010/main" val="1956423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7584" y="620688"/>
            <a:ext cx="8074144" cy="1224136"/>
          </a:xfrm>
        </p:spPr>
        <p:txBody>
          <a:bodyPr>
            <a:normAutofit fontScale="92500"/>
          </a:bodyPr>
          <a:lstStyle/>
          <a:p>
            <a:pPr marL="82296" indent="0">
              <a:buNone/>
            </a:pPr>
            <a:r>
              <a:rPr lang="uk-UA" dirty="0" smtClean="0"/>
              <a:t>2</a:t>
            </a:r>
            <a:r>
              <a:rPr lang="uk-UA" sz="2800" dirty="0" smtClean="0"/>
              <a:t>. Вибір критерію.  Як критерій використовують критерій Фішера (</a:t>
            </a:r>
            <a:r>
              <a:rPr lang="en-US" sz="2800" i="1" dirty="0" smtClean="0"/>
              <a:t>F</a:t>
            </a:r>
            <a:r>
              <a:rPr lang="uk-UA" sz="2800" i="1" dirty="0" err="1" smtClean="0"/>
              <a:t>-критерій</a:t>
            </a:r>
            <a:r>
              <a:rPr lang="uk-UA" sz="2800" dirty="0" smtClean="0"/>
              <a:t>) </a:t>
            </a:r>
            <a:endParaRPr lang="uk-UA" sz="2800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sp>
        <p:nvSpPr>
          <p:cNvPr id="8" name="Объект 2"/>
          <p:cNvSpPr txBox="1">
            <a:spLocks/>
          </p:cNvSpPr>
          <p:nvPr/>
        </p:nvSpPr>
        <p:spPr>
          <a:xfrm>
            <a:off x="683568" y="2060848"/>
            <a:ext cx="7992888" cy="2808312"/>
          </a:xfrm>
          <a:prstGeom prst="rect">
            <a:avLst/>
          </a:prstGeom>
        </p:spPr>
        <p:txBody>
          <a:bodyPr>
            <a:noAutofit/>
          </a:bodyPr>
          <a:lstStyle>
            <a:lvl1pPr marL="365760" indent="-283464" algn="l" rtl="0" eaLnBrk="1" latinLnBrk="0" hangingPunct="1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37744" algn="l" rtl="0" eaLnBrk="1" latinLnBrk="0" hangingPunct="1">
              <a:lnSpc>
                <a:spcPct val="100000"/>
              </a:lnSpc>
              <a:spcBef>
                <a:spcPts val="550"/>
              </a:spcBef>
              <a:buClr>
                <a:schemeClr val="accent1"/>
              </a:buClr>
              <a:buFont typeface="Verdana"/>
              <a:buChar char="◦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86968" indent="-22860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2"/>
              </a:buClr>
              <a:buFont typeface="Wingdings 2"/>
              <a:buChar char="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173736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3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98448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4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0876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5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1907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024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3055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82296" indent="0">
              <a:buFont typeface="Wingdings 2"/>
              <a:buNone/>
            </a:pPr>
            <a:r>
              <a:rPr lang="uk-UA" sz="2400" dirty="0" smtClean="0"/>
              <a:t>3. Визначаємо критичне значення критерію Фішера. </a:t>
            </a:r>
          </a:p>
          <a:p>
            <a:pPr marL="82296" indent="0">
              <a:buFont typeface="Wingdings 2"/>
              <a:buNone/>
            </a:pPr>
            <a:r>
              <a:rPr lang="uk-UA" sz="2400" dirty="0" smtClean="0"/>
              <a:t>Для цього всі </a:t>
            </a:r>
            <a:r>
              <a:rPr lang="uk-UA" sz="2400" i="1" dirty="0" smtClean="0"/>
              <a:t>Т </a:t>
            </a:r>
            <a:r>
              <a:rPr lang="uk-UA" sz="2400" dirty="0" smtClean="0"/>
              <a:t>спостережень розділяють на дві групи так, що в першу групу включають </a:t>
            </a:r>
            <a:r>
              <a:rPr lang="uk-UA" sz="2400" i="1" dirty="0" smtClean="0"/>
              <a:t>Т</a:t>
            </a:r>
            <a:r>
              <a:rPr lang="uk-UA" sz="2400" i="1" baseline="-25000" dirty="0" smtClean="0"/>
              <a:t>1</a:t>
            </a:r>
            <a:r>
              <a:rPr lang="uk-UA" sz="2400" i="1" dirty="0" smtClean="0"/>
              <a:t> </a:t>
            </a:r>
            <a:r>
              <a:rPr lang="uk-UA" sz="2400" dirty="0" smtClean="0"/>
              <a:t>спостережень з  імовірно меншою дисперсією, а у другу – всі інші </a:t>
            </a:r>
            <a:r>
              <a:rPr lang="uk-UA" sz="2400" i="1" dirty="0" smtClean="0"/>
              <a:t>Т</a:t>
            </a:r>
            <a:r>
              <a:rPr lang="uk-UA" sz="2400" i="1" baseline="-25000" dirty="0" smtClean="0"/>
              <a:t>2</a:t>
            </a:r>
            <a:r>
              <a:rPr lang="uk-UA" sz="2400" i="1" dirty="0" smtClean="0"/>
              <a:t>=Т-Т</a:t>
            </a:r>
            <a:r>
              <a:rPr lang="uk-UA" sz="2400" i="1" baseline="-25000" dirty="0" smtClean="0"/>
              <a:t>1  </a:t>
            </a:r>
            <a:r>
              <a:rPr lang="uk-UA" sz="2400" i="1" dirty="0" smtClean="0"/>
              <a:t> </a:t>
            </a:r>
            <a:r>
              <a:rPr lang="uk-UA" sz="2400" dirty="0" smtClean="0"/>
              <a:t>спостережень.</a:t>
            </a:r>
            <a:endParaRPr lang="uk-UA" sz="2400" baseline="-25000" dirty="0"/>
          </a:p>
        </p:txBody>
      </p:sp>
      <p:sp>
        <p:nvSpPr>
          <p:cNvPr id="10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graphicFrame>
        <p:nvGraphicFramePr>
          <p:cNvPr id="11" name="Объект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05354883"/>
              </p:ext>
            </p:extLst>
          </p:nvPr>
        </p:nvGraphicFramePr>
        <p:xfrm>
          <a:off x="1043608" y="4725144"/>
          <a:ext cx="6457574" cy="6480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26" name="Формула" r:id="rId3" imgW="1662978" imgH="266584" progId="Equation.3">
                  <p:embed/>
                </p:oleObj>
              </mc:Choice>
              <mc:Fallback>
                <p:oleObj name="Формула" r:id="rId3" imgW="1662978" imgH="266584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43608" y="4725144"/>
                        <a:ext cx="6457574" cy="64807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71208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15616" y="3717032"/>
            <a:ext cx="7498080" cy="2376264"/>
          </a:xfrm>
        </p:spPr>
        <p:txBody>
          <a:bodyPr>
            <a:normAutofit/>
          </a:bodyPr>
          <a:lstStyle/>
          <a:p>
            <a:pPr marL="82296" indent="0" algn="just">
              <a:buNone/>
            </a:pPr>
            <a:r>
              <a:rPr lang="uk-UA" dirty="0"/>
              <a:t>5</a:t>
            </a:r>
            <a:r>
              <a:rPr lang="uk-UA" dirty="0" smtClean="0"/>
              <a:t>. </a:t>
            </a:r>
            <a:r>
              <a:rPr lang="uk-UA" dirty="0"/>
              <a:t>Порівняння розрахункового та критичного значень </a:t>
            </a:r>
            <a:r>
              <a:rPr lang="en-US" i="1" dirty="0"/>
              <a:t>F</a:t>
            </a:r>
            <a:r>
              <a:rPr lang="uk-UA" i="1" dirty="0" err="1"/>
              <a:t>-критерію</a:t>
            </a:r>
            <a:r>
              <a:rPr lang="uk-UA" i="1" dirty="0"/>
              <a:t>, </a:t>
            </a:r>
            <a:r>
              <a:rPr lang="uk-UA" dirty="0"/>
              <a:t>якщо  розрахункове значення більше за критичне, то в моделі існує </a:t>
            </a:r>
            <a:r>
              <a:rPr lang="uk-UA" dirty="0" err="1"/>
              <a:t>гетероскедастичність</a:t>
            </a:r>
            <a:r>
              <a:rPr lang="uk-UA" dirty="0"/>
              <a:t> похибок.</a:t>
            </a: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sp>
        <p:nvSpPr>
          <p:cNvPr id="10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sp>
        <p:nvSpPr>
          <p:cNvPr id="12" name="Объект 2"/>
          <p:cNvSpPr txBox="1">
            <a:spLocks/>
          </p:cNvSpPr>
          <p:nvPr/>
        </p:nvSpPr>
        <p:spPr>
          <a:xfrm>
            <a:off x="971600" y="523927"/>
            <a:ext cx="7498080" cy="1152128"/>
          </a:xfrm>
          <a:prstGeom prst="rect">
            <a:avLst/>
          </a:prstGeom>
        </p:spPr>
        <p:txBody>
          <a:bodyPr>
            <a:normAutofit/>
          </a:bodyPr>
          <a:lstStyle>
            <a:lvl1pPr marL="365760" indent="-283464" algn="l" rtl="0" eaLnBrk="1" latinLnBrk="0" hangingPunct="1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37744" algn="l" rtl="0" eaLnBrk="1" latinLnBrk="0" hangingPunct="1">
              <a:lnSpc>
                <a:spcPct val="100000"/>
              </a:lnSpc>
              <a:spcBef>
                <a:spcPts val="550"/>
              </a:spcBef>
              <a:buClr>
                <a:schemeClr val="accent1"/>
              </a:buClr>
              <a:buFont typeface="Verdana"/>
              <a:buChar char="◦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86968" indent="-22860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2"/>
              </a:buClr>
              <a:buFont typeface="Wingdings 2"/>
              <a:buChar char="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173736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3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98448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4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0876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5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1907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024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3055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82296" indent="0">
              <a:buFont typeface="Wingdings 2"/>
              <a:buNone/>
            </a:pPr>
            <a:r>
              <a:rPr lang="uk-UA" dirty="0" smtClean="0"/>
              <a:t>4. Визначення розрахункового значення критерію Фішера</a:t>
            </a:r>
            <a:endParaRPr lang="uk-UA" dirty="0"/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graphicFrame>
        <p:nvGraphicFramePr>
          <p:cNvPr id="8" name="Объект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85395659"/>
              </p:ext>
            </p:extLst>
          </p:nvPr>
        </p:nvGraphicFramePr>
        <p:xfrm>
          <a:off x="2699792" y="1676055"/>
          <a:ext cx="2592288" cy="18664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0" name="Формула" r:id="rId3" imgW="1663700" imgH="1333500" progId="Equation.3">
                  <p:embed/>
                </p:oleObj>
              </mc:Choice>
              <mc:Fallback>
                <p:oleObj name="Формула" r:id="rId3" imgW="1663700" imgH="13335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99792" y="1676055"/>
                        <a:ext cx="2592288" cy="186644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23841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274638"/>
            <a:ext cx="8034096" cy="1714202"/>
          </a:xfrm>
        </p:spPr>
        <p:txBody>
          <a:bodyPr>
            <a:normAutofit fontScale="90000"/>
          </a:bodyPr>
          <a:lstStyle/>
          <a:p>
            <a:r>
              <a:rPr lang="uk-UA" dirty="0"/>
              <a:t>Позбавитися </a:t>
            </a:r>
            <a:r>
              <a:rPr lang="uk-UA" dirty="0" err="1" smtClean="0"/>
              <a:t>гетероскедастичності</a:t>
            </a:r>
            <a:r>
              <a:rPr lang="uk-UA" dirty="0" smtClean="0"/>
              <a:t> похибок можна у такий  спосіб: 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2492896"/>
            <a:ext cx="7344816" cy="4800600"/>
          </a:xfrm>
        </p:spPr>
        <p:txBody>
          <a:bodyPr>
            <a:normAutofit/>
          </a:bodyPr>
          <a:lstStyle/>
          <a:p>
            <a:pPr lvl="0" algn="just"/>
            <a:r>
              <a:rPr lang="uk-UA" dirty="0" smtClean="0"/>
              <a:t>необхідно </a:t>
            </a:r>
            <a:r>
              <a:rPr lang="uk-UA" dirty="0"/>
              <a:t>перетворити матрицю вхідних даних шляхом ділення її рядків на відповідні значення середньоквадратичних відхилень.</a:t>
            </a:r>
            <a:br>
              <a:rPr lang="uk-UA" dirty="0"/>
            </a:br>
            <a:r>
              <a:rPr lang="uk-UA" dirty="0"/>
              <a:t>Для перетворених даних оцінюємо параметри лінійної моделі за методом найменших квадратів. Отримаємо оцінки параметрів з урахуванням компенсації негативних наслідків </a:t>
            </a:r>
            <a:r>
              <a:rPr lang="uk-UA" dirty="0" err="1"/>
              <a:t>гетероскедастичності</a:t>
            </a:r>
            <a:r>
              <a:rPr lang="uk-UA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863329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620688"/>
            <a:ext cx="7962088" cy="1008112"/>
          </a:xfrm>
        </p:spPr>
        <p:txBody>
          <a:bodyPr>
            <a:normAutofit fontScale="90000"/>
          </a:bodyPr>
          <a:lstStyle/>
          <a:p>
            <a:pPr algn="ctr"/>
            <a:r>
              <a:rPr lang="uk-UA" b="1" dirty="0" smtClean="0">
                <a:effectLst/>
              </a:rPr>
              <a:t>МУЛЬТИКОЛІНЕАРНІСТЬ </a:t>
            </a:r>
            <a:r>
              <a:rPr lang="uk-UA" b="1" dirty="0">
                <a:effectLst/>
              </a:rPr>
              <a:t>НЕЗАЛЕЖНИХ </a:t>
            </a:r>
            <a:r>
              <a:rPr lang="uk-UA" b="1" dirty="0" smtClean="0">
                <a:effectLst/>
              </a:rPr>
              <a:t>ЗМІННИХ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3568" y="1628800"/>
            <a:ext cx="7776864" cy="4176464"/>
          </a:xfrm>
        </p:spPr>
        <p:txBody>
          <a:bodyPr>
            <a:normAutofit/>
          </a:bodyPr>
          <a:lstStyle/>
          <a:p>
            <a:pPr marL="82296" indent="0">
              <a:buNone/>
            </a:pPr>
            <a:r>
              <a:rPr lang="uk-UA" dirty="0"/>
              <a:t>Для класичної регресійної моделі повинна виконуватися передумова: </a:t>
            </a:r>
            <a:r>
              <a:rPr lang="uk-UA" dirty="0" err="1"/>
              <a:t>регресори</a:t>
            </a:r>
            <a:r>
              <a:rPr lang="uk-UA" dirty="0"/>
              <a:t> вільні від істотної </a:t>
            </a:r>
            <a:r>
              <a:rPr lang="uk-UA" dirty="0" err="1"/>
              <a:t>колінеарності</a:t>
            </a:r>
            <a:r>
              <a:rPr lang="uk-UA" dirty="0"/>
              <a:t>. </a:t>
            </a:r>
            <a:endParaRPr lang="uk-UA" dirty="0" smtClean="0"/>
          </a:p>
          <a:p>
            <a:pPr marL="82296" indent="0">
              <a:buNone/>
            </a:pPr>
            <a:endParaRPr lang="uk-UA" dirty="0"/>
          </a:p>
          <a:p>
            <a:pPr marL="82296" indent="0">
              <a:buNone/>
            </a:pPr>
            <a:r>
              <a:rPr lang="uk-UA" dirty="0" smtClean="0"/>
              <a:t>Наслідки </a:t>
            </a:r>
            <a:r>
              <a:rPr lang="uk-UA" dirty="0" err="1"/>
              <a:t>колінеарності</a:t>
            </a:r>
            <a:r>
              <a:rPr lang="uk-UA" dirty="0"/>
              <a:t> </a:t>
            </a:r>
            <a:r>
              <a:rPr lang="uk-UA" dirty="0" err="1"/>
              <a:t>регресорів</a:t>
            </a:r>
            <a:r>
              <a:rPr lang="uk-UA" dirty="0"/>
              <a:t>:</a:t>
            </a:r>
          </a:p>
          <a:p>
            <a:pPr lvl="0"/>
            <a:r>
              <a:rPr lang="uk-UA" dirty="0" smtClean="0"/>
              <a:t>великі </a:t>
            </a:r>
            <a:r>
              <a:rPr lang="uk-UA" dirty="0"/>
              <a:t>дисперсії </a:t>
            </a:r>
            <a:r>
              <a:rPr lang="uk-UA" dirty="0" smtClean="0"/>
              <a:t>оцінок </a:t>
            </a:r>
            <a:r>
              <a:rPr lang="uk-UA" dirty="0"/>
              <a:t>регресійних </a:t>
            </a:r>
            <a:r>
              <a:rPr lang="uk-UA" dirty="0" smtClean="0"/>
              <a:t>коефіцієнтів</a:t>
            </a:r>
            <a:r>
              <a:rPr lang="uk-UA" dirty="0"/>
              <a:t>;</a:t>
            </a:r>
          </a:p>
          <a:p>
            <a:pPr lvl="0"/>
            <a:r>
              <a:rPr lang="uk-UA" dirty="0" smtClean="0"/>
              <a:t>ускладнення </a:t>
            </a:r>
            <a:r>
              <a:rPr lang="uk-UA" dirty="0"/>
              <a:t>в оцінюванні (ідентифікації) параметрів лінійної </a:t>
            </a:r>
            <a:r>
              <a:rPr lang="uk-UA" dirty="0" smtClean="0"/>
              <a:t>регресії;</a:t>
            </a:r>
            <a:endParaRPr lang="uk-UA" dirty="0"/>
          </a:p>
          <a:p>
            <a:pPr lvl="0"/>
            <a:r>
              <a:rPr lang="uk-UA" dirty="0" smtClean="0"/>
              <a:t>нестабільність </a:t>
            </a:r>
            <a:r>
              <a:rPr lang="uk-UA" dirty="0"/>
              <a:t>коефіцієнтів регресії.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109710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стин">
  <a:themeElements>
    <a:clrScheme name="Остин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Остин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Остин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277</TotalTime>
  <Words>1167</Words>
  <Application>Microsoft Office PowerPoint</Application>
  <PresentationFormat>Экран (4:3)</PresentationFormat>
  <Paragraphs>112</Paragraphs>
  <Slides>25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25</vt:i4>
      </vt:variant>
    </vt:vector>
  </HeadingPairs>
  <TitlesOfParts>
    <vt:vector size="27" baseType="lpstr">
      <vt:lpstr>Остин</vt:lpstr>
      <vt:lpstr>Формула</vt:lpstr>
      <vt:lpstr>Тема: Порушення класичної моделі лінійної регресії</vt:lpstr>
      <vt:lpstr>ОСНОВНІ ВИДИ ПОРУШЕНЬ КМЛР</vt:lpstr>
      <vt:lpstr>Гетероскедастичність похибок</vt:lpstr>
      <vt:lpstr>Наслідки </vt:lpstr>
      <vt:lpstr>Для визначення наявності гетероскедастичності похибок в моделі використовують тест Гольфельда-Квандта</vt:lpstr>
      <vt:lpstr>Презентация PowerPoint</vt:lpstr>
      <vt:lpstr>Презентация PowerPoint</vt:lpstr>
      <vt:lpstr>Позбавитися гетероскедастичності похибок можна у такий  спосіб: </vt:lpstr>
      <vt:lpstr>МУЛЬТИКОЛІНЕАРНІСТЬ НЕЗАЛЕЖНИХ ЗМІННИХ</vt:lpstr>
      <vt:lpstr>МІРИ КОЛІНЕАРНОСТІ: </vt:lpstr>
      <vt:lpstr>Дослідження на наявність мультиколінеарності в регресійній моделі можна провести на основі алгоритму Ферара-Глобера. Він включає наступні кроки:</vt:lpstr>
      <vt:lpstr>Презентация PowerPoint</vt:lpstr>
      <vt:lpstr>Презентация PowerPoint</vt:lpstr>
      <vt:lpstr>Презентация PowerPoint</vt:lpstr>
      <vt:lpstr>Щоб позбавитися від мультиколінеарності регресорів в моделі необхідно виключити мультиколінеарну змінну з моделі.  Наприклад, якщо було встановлено, що змінні х2 та х3 мультиколінеарні, то виключаємо з моделі одну з них (яку обирає розробник).</vt:lpstr>
      <vt:lpstr>Ендогенні регресори, що не запізнюються у часі</vt:lpstr>
      <vt:lpstr>Презентация PowerPoint</vt:lpstr>
      <vt:lpstr>Презентация PowerPoint</vt:lpstr>
      <vt:lpstr>Презентация PowerPoint</vt:lpstr>
      <vt:lpstr>Презентация PowerPoint</vt:lpstr>
      <vt:lpstr>Дискретні залежні змінні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userlocal</dc:creator>
  <cp:lastModifiedBy>userlocal</cp:lastModifiedBy>
  <cp:revision>40</cp:revision>
  <dcterms:created xsi:type="dcterms:W3CDTF">2020-02-27T09:24:12Z</dcterms:created>
  <dcterms:modified xsi:type="dcterms:W3CDTF">2020-10-26T08:45:45Z</dcterms:modified>
</cp:coreProperties>
</file>